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handoutMasterIdLst>
    <p:handoutMasterId r:id="rId22"/>
  </p:handoutMasterIdLst>
  <p:sldIdLst>
    <p:sldId id="262" r:id="rId6"/>
    <p:sldId id="263" r:id="rId7"/>
    <p:sldId id="279" r:id="rId8"/>
    <p:sldId id="266" r:id="rId9"/>
    <p:sldId id="280" r:id="rId10"/>
    <p:sldId id="267" r:id="rId11"/>
    <p:sldId id="268" r:id="rId12"/>
    <p:sldId id="269" r:id="rId13"/>
    <p:sldId id="277" r:id="rId14"/>
    <p:sldId id="272" r:id="rId15"/>
    <p:sldId id="278" r:id="rId16"/>
    <p:sldId id="274" r:id="rId17"/>
    <p:sldId id="281" r:id="rId18"/>
    <p:sldId id="275"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y Cooper" initials="TC" lastIdx="2" clrIdx="0">
    <p:extLst>
      <p:ext uri="{19B8F6BF-5375-455C-9EA6-DF929625EA0E}">
        <p15:presenceInfo xmlns:p15="http://schemas.microsoft.com/office/powerpoint/2012/main" userId="S-1-5-21-3403789200-115317515-657722481-2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7906" autoAdjust="0"/>
  </p:normalViewPr>
  <p:slideViewPr>
    <p:cSldViewPr snapToGrid="0">
      <p:cViewPr varScale="1">
        <p:scale>
          <a:sx n="33" d="100"/>
          <a:sy n="33" d="100"/>
        </p:scale>
        <p:origin x="1948" y="28"/>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76E1F1-8C66-42E2-8621-7082D50858D6}" type="datetimeFigureOut">
              <a:rPr lang="en-GB" smtClean="0"/>
              <a:t>25/05/2022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10A3F9-324C-4031-8D43-BC883BF7210F}" type="slidenum">
              <a:rPr lang="en-GB" smtClean="0"/>
              <a:t>‹#›</a:t>
            </a:fld>
            <a:endParaRPr lang="en-GB"/>
          </a:p>
        </p:txBody>
      </p:sp>
    </p:spTree>
    <p:extLst>
      <p:ext uri="{BB962C8B-B14F-4D97-AF65-F5344CB8AC3E}">
        <p14:creationId xmlns:p14="http://schemas.microsoft.com/office/powerpoint/2010/main" val="1336393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096FB-A860-4A1C-97E2-FB8BE2589419}" type="datetimeFigureOut">
              <a:rPr lang="en-GB" smtClean="0"/>
              <a:t>25/05/2022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BDBB5-9458-4488-AE0D-85D84BEDEF27}" type="slidenum">
              <a:rPr lang="en-GB" smtClean="0"/>
              <a:t>‹#›</a:t>
            </a:fld>
            <a:endParaRPr lang="en-GB"/>
          </a:p>
        </p:txBody>
      </p:sp>
    </p:spTree>
    <p:extLst>
      <p:ext uri="{BB962C8B-B14F-4D97-AF65-F5344CB8AC3E}">
        <p14:creationId xmlns:p14="http://schemas.microsoft.com/office/powerpoint/2010/main" val="392651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ln>
            <a:solidFill>
              <a:schemeClr val="tx1">
                <a:alpha val="90195"/>
              </a:schemeClr>
            </a:solidFill>
          </a:ln>
          <a:extLst/>
        </p:spPr>
        <p:txBody>
          <a:bodyPr/>
          <a:lstStyle/>
          <a:p>
            <a:pPr>
              <a:defRPr/>
            </a:pPr>
            <a:r>
              <a:rPr lang="en-GB" altLang="en-US" sz="1600" b="1" dirty="0" smtClean="0">
                <a:ea typeface="ＭＳ Ｐゴシック" pitchFamily="34" charset="-128"/>
              </a:rPr>
              <a:t>When you join the carer champion</a:t>
            </a:r>
            <a:r>
              <a:rPr lang="en-GB" altLang="en-US" sz="1600" b="1" baseline="0" dirty="0" smtClean="0">
                <a:ea typeface="ＭＳ Ｐゴシック" pitchFamily="34" charset="-128"/>
              </a:rPr>
              <a:t> session, the session is already underway, so you won’t necessarily know who is attending – but likely a wide range of health and social care professionals, though sometimes a wider audience. </a:t>
            </a:r>
          </a:p>
          <a:p>
            <a:pPr>
              <a:defRPr/>
            </a:pPr>
            <a:endParaRPr lang="en-GB" altLang="en-US" sz="1600" b="1" baseline="0" dirty="0" smtClean="0">
              <a:ea typeface="ＭＳ Ｐゴシック" pitchFamily="34" charset="-128"/>
            </a:endParaRPr>
          </a:p>
          <a:p>
            <a:pPr>
              <a:defRPr/>
            </a:pPr>
            <a:r>
              <a:rPr lang="en-GB" altLang="en-US" sz="1600" dirty="0" smtClean="0">
                <a:ea typeface="ＭＳ Ｐゴシック" pitchFamily="34" charset="-128"/>
              </a:rPr>
              <a:t>This</a:t>
            </a:r>
            <a:r>
              <a:rPr lang="en-GB" altLang="en-US" sz="1600" baseline="0" dirty="0" smtClean="0">
                <a:ea typeface="ＭＳ Ｐゴシック" pitchFamily="34" charset="-128"/>
              </a:rPr>
              <a:t> session is a short introduction to VOCAL and our service. You’ll hear more about that near the end of the presentation and we’re also going to spend some time reflecting on how carers are supported, and I’ll give simple tips that you can use to support positive interactions with carers. </a:t>
            </a:r>
          </a:p>
          <a:p>
            <a:pPr marL="171690" indent="-171690">
              <a:buFont typeface="Arial" panose="020B0604020202020204" pitchFamily="34" charset="0"/>
              <a:buChar char="•"/>
              <a:defRPr/>
            </a:pPr>
            <a:endParaRPr lang="en-GB" sz="1600" dirty="0" smtClean="0"/>
          </a:p>
          <a:p>
            <a:pPr marL="171690" indent="-171690">
              <a:buFont typeface="Arial" panose="020B0604020202020204" pitchFamily="34" charset="0"/>
              <a:buChar char="•"/>
              <a:defRPr/>
            </a:pPr>
            <a:r>
              <a:rPr lang="en-GB" sz="1600" dirty="0" smtClean="0"/>
              <a:t>Informal </a:t>
            </a:r>
            <a:r>
              <a:rPr lang="en-GB" sz="1600" dirty="0"/>
              <a:t>and interactive </a:t>
            </a:r>
            <a:r>
              <a:rPr lang="en-GB" sz="1600" dirty="0" smtClean="0"/>
              <a:t>session</a:t>
            </a:r>
            <a:r>
              <a:rPr lang="en-GB" sz="1600" baseline="0" dirty="0" smtClean="0"/>
              <a:t> (I like to encourage delegates to unmute if they would like to ask a question, or respond. Also remind them to use the chat and that we’ll keep an eye on it.</a:t>
            </a:r>
            <a:endParaRPr lang="en-GB" altLang="en-US" baseline="0" dirty="0" smtClean="0">
              <a:ea typeface="ＭＳ Ｐゴシック" pitchFamily="34" charset="-128"/>
            </a:endParaRPr>
          </a:p>
          <a:p>
            <a:pPr marL="0" indent="0">
              <a:buFont typeface="Arial" panose="020B0604020202020204" pitchFamily="34" charset="0"/>
              <a:buNone/>
              <a:defRPr/>
            </a:pPr>
            <a:endParaRPr lang="en-GB" altLang="en-US" baseline="0" dirty="0" smtClean="0">
              <a:ea typeface="ＭＳ Ｐゴシック" pitchFamily="34" charset="-128"/>
            </a:endParaRPr>
          </a:p>
          <a:p>
            <a:pPr>
              <a:defRPr/>
            </a:pPr>
            <a:endParaRPr lang="en-GB" altLang="en-US" dirty="0">
              <a:ea typeface="ＭＳ Ｐゴシック" pitchFamily="34" charset="-128"/>
            </a:endParaRPr>
          </a:p>
        </p:txBody>
      </p:sp>
    </p:spTree>
    <p:extLst>
      <p:ext uri="{BB962C8B-B14F-4D97-AF65-F5344CB8AC3E}">
        <p14:creationId xmlns:p14="http://schemas.microsoft.com/office/powerpoint/2010/main" val="251854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a:r>
            <a:r>
              <a:rPr lang="en-GB" dirty="0" smtClean="0"/>
              <a:t>Need to highlight that this isn’t about bombarding Carers with information –especially</a:t>
            </a:r>
            <a:r>
              <a:rPr lang="en-GB" baseline="0" dirty="0" smtClean="0"/>
              <a:t> if they don’t identify as carers, or their still getting to grips with the change of role and new circumstances</a:t>
            </a:r>
          </a:p>
          <a:p>
            <a:endParaRPr lang="en-GB" baseline="0" dirty="0" smtClean="0"/>
          </a:p>
          <a:p>
            <a:r>
              <a:rPr lang="en-GB" baseline="0" dirty="0" smtClean="0"/>
              <a:t>People can only take on so much information, and they have to be ‘ready’ for it or in a place where they can hear it – approach with sensitivity and ask carers what would they like to know, or asking if they feel  confident with an aspect of care or would they like more help. Conversations should be person centred, and value the care provided by carers.</a:t>
            </a:r>
          </a:p>
          <a:p>
            <a:endParaRPr lang="en-GB" baseline="0" dirty="0" smtClean="0"/>
          </a:p>
          <a:p>
            <a:r>
              <a:rPr lang="en-GB" baseline="0" dirty="0" smtClean="0"/>
              <a:t>This is an illustrated example that highlights the range of information we can share with carers. It helps us to reflect on what might be important to the carer and what might support them in their caring role</a:t>
            </a:r>
          </a:p>
          <a:p>
            <a:endParaRPr lang="en-GB" baseline="0" dirty="0" smtClean="0"/>
          </a:p>
          <a:p>
            <a:r>
              <a:rPr lang="en-GB" baseline="0" dirty="0" smtClean="0"/>
              <a:t>Involving Carers in discussions and finding out what concerns they have, or what might be useful for them to know . What information would support them in their caring role? Also remember that carers quite often take on the role of multiple professionals – helping with physio, feeding, bathing and personal care, admin – making appointments, co-ordinating services etc. so thinking about what we share with carers is about recognising their role and what would support them. </a:t>
            </a:r>
          </a:p>
          <a:p>
            <a:endParaRPr lang="en-GB" baseline="0" dirty="0" smtClean="0"/>
          </a:p>
          <a:p>
            <a:r>
              <a:rPr lang="en-GB" baseline="0" dirty="0" smtClean="0"/>
              <a:t>Carers may not even know about carer support services such as VOCAL (next slide)</a:t>
            </a:r>
          </a:p>
          <a:p>
            <a:endParaRPr lang="en-GB" dirty="0"/>
          </a:p>
        </p:txBody>
      </p:sp>
      <p:sp>
        <p:nvSpPr>
          <p:cNvPr id="4" name="Slide Number Placeholder 3"/>
          <p:cNvSpPr>
            <a:spLocks noGrp="1"/>
          </p:cNvSpPr>
          <p:nvPr>
            <p:ph type="sldNum" sz="quarter" idx="10"/>
          </p:nvPr>
        </p:nvSpPr>
        <p:spPr/>
        <p:txBody>
          <a:bodyPr/>
          <a:lstStyle/>
          <a:p>
            <a:pPr>
              <a:defRPr/>
            </a:pPr>
            <a:fld id="{4BE76EC6-1DB3-44F2-A297-5F703891C9A3}" type="slidenum">
              <a:rPr lang="en-GB" altLang="en-US" smtClean="0"/>
              <a:pPr>
                <a:defRPr/>
              </a:pPr>
              <a:t>10</a:t>
            </a:fld>
            <a:endParaRPr lang="en-GB" altLang="en-US"/>
          </a:p>
        </p:txBody>
      </p:sp>
    </p:spTree>
    <p:extLst>
      <p:ext uri="{BB962C8B-B14F-4D97-AF65-F5344CB8AC3E}">
        <p14:creationId xmlns:p14="http://schemas.microsoft.com/office/powerpoint/2010/main" val="3794932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ea typeface="ＭＳ Ｐゴシック" panose="020B0600070205080204" pitchFamily="34" charset="-128"/>
              </a:rPr>
              <a:t>By supporting carers practically and emotionally we can give them tools and techniques that help them to look after their own well being and access support</a:t>
            </a:r>
          </a:p>
          <a:p>
            <a:endParaRPr lang="en-GB" dirty="0" smtClean="0"/>
          </a:p>
          <a:p>
            <a:r>
              <a:rPr lang="en-GB" dirty="0" smtClean="0"/>
              <a:t>And of course one of</a:t>
            </a:r>
            <a:r>
              <a:rPr lang="en-GB" baseline="0" dirty="0" smtClean="0"/>
              <a:t> the most important pieces of info to share with carers is the support they will find at their local Carer’s centre.</a:t>
            </a:r>
          </a:p>
          <a:p>
            <a:endParaRPr lang="en-GB" baseline="0" dirty="0" smtClean="0"/>
          </a:p>
          <a:p>
            <a:r>
              <a:rPr lang="en-GB" baseline="0" dirty="0" smtClean="0"/>
              <a:t>Talk through VOCAL service overview and highlight key message of asking professionals to refer to VOCAL</a:t>
            </a:r>
          </a:p>
          <a:p>
            <a:endParaRPr lang="en-GB" baseline="0" dirty="0" smtClean="0"/>
          </a:p>
          <a:p>
            <a:r>
              <a:rPr lang="en-GB" baseline="0" dirty="0" smtClean="0"/>
              <a:t>Referrals are quick and easy, can be done on our website. Please get the permission of the carer as we need their contact details and we will actively follow up with them. </a:t>
            </a:r>
          </a:p>
          <a:p>
            <a:endParaRPr lang="en-GB" baseline="0" dirty="0" smtClean="0"/>
          </a:p>
          <a:p>
            <a:r>
              <a:rPr lang="en-GB" baseline="0" dirty="0" smtClean="0"/>
              <a:t>They will have a short phone call with a carer support practitioner and they will receive a welcome pack. Carer doesn’t need to know what support they’re looking for at point of referral – we’ll help them figure it out. The earlier carers are referred in to VOCAL the better – ideally want people aware of our service before they reach a crisis – though of course we will still help and support. </a:t>
            </a:r>
            <a:endParaRPr lang="en-GB" dirty="0"/>
          </a:p>
        </p:txBody>
      </p:sp>
      <p:sp>
        <p:nvSpPr>
          <p:cNvPr id="4" name="Slide Number Placeholder 3"/>
          <p:cNvSpPr>
            <a:spLocks noGrp="1"/>
          </p:cNvSpPr>
          <p:nvPr>
            <p:ph type="sldNum" sz="quarter" idx="10"/>
          </p:nvPr>
        </p:nvSpPr>
        <p:spPr/>
        <p:txBody>
          <a:bodyPr/>
          <a:lstStyle/>
          <a:p>
            <a:fld id="{FA5772DD-7400-4629-9A08-2D94C8508D05}" type="slidenum">
              <a:rPr lang="en-GB" smtClean="0"/>
              <a:t>11</a:t>
            </a:fld>
            <a:endParaRPr lang="en-GB"/>
          </a:p>
        </p:txBody>
      </p:sp>
    </p:spTree>
    <p:extLst>
      <p:ext uri="{BB962C8B-B14F-4D97-AF65-F5344CB8AC3E}">
        <p14:creationId xmlns:p14="http://schemas.microsoft.com/office/powerpoint/2010/main" val="3447311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328738" y="433388"/>
            <a:ext cx="4692650" cy="2640012"/>
          </a:xfrm>
          <a:ln/>
        </p:spPr>
      </p:sp>
      <p:sp>
        <p:nvSpPr>
          <p:cNvPr id="31747" name="Notes Placeholder 2"/>
          <p:cNvSpPr>
            <a:spLocks noGrp="1"/>
          </p:cNvSpPr>
          <p:nvPr>
            <p:ph type="body" idx="1"/>
          </p:nvPr>
        </p:nvSpPr>
        <p:spPr>
          <a:noFill/>
          <a:ln>
            <a:solidFill>
              <a:schemeClr val="tx1">
                <a:alpha val="90195"/>
              </a:schemeClr>
            </a:solidFill>
          </a:ln>
          <a:extLst>
            <a:ext uri="{909E8E84-426E-40DD-AFC4-6F175D3DCCD1}">
              <a14:hiddenFill xmlns:a14="http://schemas.microsoft.com/office/drawing/2010/main">
                <a:solidFill>
                  <a:srgbClr val="FFFFFF"/>
                </a:solidFill>
              </a14:hiddenFill>
            </a:ext>
          </a:extLst>
        </p:spPr>
        <p:txBody>
          <a:bodyPr/>
          <a:lstStyle/>
          <a:p>
            <a:endParaRPr lang="en-GB" altLang="en-US" b="1" dirty="0" smtClean="0">
              <a:ea typeface="ＭＳ Ｐゴシック" panose="020B0600070205080204" pitchFamily="34" charset="-128"/>
            </a:endParaRPr>
          </a:p>
          <a:p>
            <a:r>
              <a:rPr lang="en-GB" altLang="en-US" b="1" dirty="0" smtClean="0">
                <a:ea typeface="ＭＳ Ｐゴシック" panose="020B0600070205080204" pitchFamily="34" charset="-128"/>
              </a:rPr>
              <a:t>Highlight that VOCAL is Edinburgh and Midlothian but there</a:t>
            </a:r>
            <a:r>
              <a:rPr lang="en-GB" altLang="en-US" b="1" baseline="0" dirty="0" smtClean="0">
                <a:ea typeface="ＭＳ Ｐゴシック" panose="020B0600070205080204" pitchFamily="34" charset="-128"/>
              </a:rPr>
              <a:t> is a carers centre in every local authority and these are the 4 Lothian Carers Centres</a:t>
            </a:r>
          </a:p>
          <a:p>
            <a:endParaRPr lang="en-GB" altLang="en-US" b="1" baseline="0" dirty="0" smtClean="0">
              <a:ea typeface="ＭＳ Ｐゴシック" panose="020B0600070205080204" pitchFamily="34" charset="-128"/>
            </a:endParaRPr>
          </a:p>
          <a:p>
            <a:r>
              <a:rPr lang="en-GB" altLang="en-US" b="1" dirty="0" smtClean="0">
                <a:ea typeface="ＭＳ Ｐゴシック" panose="020B0600070205080204" pitchFamily="34" charset="-128"/>
              </a:rPr>
              <a:t>Where to refer in the different areas</a:t>
            </a:r>
          </a:p>
          <a:p>
            <a:endParaRPr lang="en-GB" altLang="en-US" b="1" dirty="0" smtClean="0">
              <a:ea typeface="ＭＳ Ｐゴシック" panose="020B0600070205080204" pitchFamily="34" charset="-128"/>
            </a:endParaRPr>
          </a:p>
          <a:p>
            <a:endParaRPr lang="en-GB" altLang="en-US" b="1"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31748" name="Slide Number Placeholder 3"/>
          <p:cNvSpPr>
            <a:spLocks noGrp="1"/>
          </p:cNvSpPr>
          <p:nvPr>
            <p:ph type="sldNum" sz="quarter" idx="4294967295"/>
          </p:nvPr>
        </p:nvSpPr>
        <p:spPr bwMode="auto">
          <a:xfrm>
            <a:off x="3857625" y="9444038"/>
            <a:ext cx="2951163"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0570CB-E27B-4439-8E7E-6262E9D64035}" type="slidenum">
              <a:rPr lang="en-GB" altLang="en-US">
                <a:latin typeface="Times New Roman" panose="02020603050405020304" pitchFamily="18" charset="0"/>
              </a:rPr>
              <a:pPr>
                <a:spcBef>
                  <a:spcPct val="0"/>
                </a:spcBef>
              </a:pPr>
              <a:t>12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969671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quotes came from a </a:t>
            </a:r>
            <a:r>
              <a:rPr lang="en-GB" baseline="0" dirty="0" smtClean="0"/>
              <a:t>VOCAL service evaluation – it just goes to show the importance of linking carers in with support. And how it can help them view their situation differently, or feel more able to cope </a:t>
            </a:r>
            <a:endParaRPr lang="en-GB" dirty="0"/>
          </a:p>
        </p:txBody>
      </p:sp>
      <p:sp>
        <p:nvSpPr>
          <p:cNvPr id="4" name="Slide Number Placeholder 3"/>
          <p:cNvSpPr>
            <a:spLocks noGrp="1"/>
          </p:cNvSpPr>
          <p:nvPr>
            <p:ph type="sldNum" sz="quarter" idx="10"/>
          </p:nvPr>
        </p:nvSpPr>
        <p:spPr/>
        <p:txBody>
          <a:bodyPr/>
          <a:lstStyle/>
          <a:p>
            <a:fld id="{6FABDBB5-9458-4488-AE0D-85D84BEDEF27}" type="slidenum">
              <a:rPr lang="en-GB" smtClean="0"/>
              <a:t>13</a:t>
            </a:fld>
            <a:endParaRPr lang="en-GB"/>
          </a:p>
        </p:txBody>
      </p:sp>
    </p:spTree>
    <p:extLst>
      <p:ext uri="{BB962C8B-B14F-4D97-AF65-F5344CB8AC3E}">
        <p14:creationId xmlns:p14="http://schemas.microsoft.com/office/powerpoint/2010/main" val="3917808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328738" y="433388"/>
            <a:ext cx="4692650" cy="2640012"/>
          </a:xfrm>
          <a:ln/>
        </p:spPr>
      </p:sp>
      <p:sp>
        <p:nvSpPr>
          <p:cNvPr id="35843" name="Notes Placeholder 2"/>
          <p:cNvSpPr>
            <a:spLocks noGrp="1"/>
          </p:cNvSpPr>
          <p:nvPr>
            <p:ph type="body" idx="1"/>
          </p:nvPr>
        </p:nvSpPr>
        <p:spPr>
          <a:noFill/>
          <a:ln>
            <a:solidFill>
              <a:schemeClr val="tx1">
                <a:alpha val="90195"/>
              </a:schemeClr>
            </a:solidFill>
          </a:ln>
          <a:extLst>
            <a:ext uri="{909E8E84-426E-40DD-AFC4-6F175D3DCCD1}">
              <a14:hiddenFill xmlns:a14="http://schemas.microsoft.com/office/drawing/2010/main">
                <a:solidFill>
                  <a:srgbClr val="FFFFFF"/>
                </a:solidFill>
              </a14:hiddenFill>
            </a:ext>
          </a:extLst>
        </p:spPr>
        <p:txBody>
          <a:bodyPr/>
          <a:lstStyle/>
          <a:p>
            <a:r>
              <a:rPr lang="en-US" altLang="en-US" dirty="0" smtClean="0">
                <a:ea typeface="ＭＳ Ｐゴシック" panose="020B0600070205080204" pitchFamily="34" charset="-128"/>
              </a:rPr>
              <a:t>Today’s training</a:t>
            </a:r>
            <a:r>
              <a:rPr lang="en-US" altLang="en-US" baseline="0" dirty="0" smtClean="0">
                <a:ea typeface="ＭＳ Ｐゴシック" panose="020B0600070205080204" pitchFamily="34" charset="-128"/>
              </a:rPr>
              <a:t> has been a short taster of a Think Carer session we run. Think Carer goes into more depth around carer identification and support. We’re always happy to come and speak to different teams and groups to highlight carer identification and support. If you’d be interested in a session for your organisations, don’t hesitate to get in touch using the contact details on the slide</a:t>
            </a:r>
          </a:p>
        </p:txBody>
      </p:sp>
      <p:sp>
        <p:nvSpPr>
          <p:cNvPr id="35844" name="Slide Number Placeholder 3"/>
          <p:cNvSpPr>
            <a:spLocks noGrp="1"/>
          </p:cNvSpPr>
          <p:nvPr>
            <p:ph type="sldNum" sz="quarter" idx="4294967295"/>
          </p:nvPr>
        </p:nvSpPr>
        <p:spPr bwMode="auto">
          <a:xfrm>
            <a:off x="3857625" y="9444038"/>
            <a:ext cx="2951163"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E4AAE42-0386-443D-BFAE-9F8AFC8171BB}" type="slidenum">
              <a:rPr lang="en-GB" altLang="en-US"/>
              <a:pPr/>
              <a:t>14</a:t>
            </a:fld>
            <a:endParaRPr lang="en-GB" altLang="en-US"/>
          </a:p>
        </p:txBody>
      </p:sp>
    </p:spTree>
    <p:extLst>
      <p:ext uri="{BB962C8B-B14F-4D97-AF65-F5344CB8AC3E}">
        <p14:creationId xmlns:p14="http://schemas.microsoft.com/office/powerpoint/2010/main" val="417398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solidFill>
              <a:schemeClr val="tx1">
                <a:alpha val="90195"/>
              </a:schemeClr>
            </a:solidFill>
          </a:ln>
        </p:spPr>
        <p:txBody>
          <a:bodyPr/>
          <a:lstStyle/>
          <a:p>
            <a:r>
              <a:rPr lang="en-US" altLang="en-US" dirty="0" smtClean="0">
                <a:ea typeface="ＭＳ Ｐゴシック" pitchFamily="34" charset="-128"/>
              </a:rPr>
              <a:t>This</a:t>
            </a:r>
            <a:r>
              <a:rPr lang="en-US" altLang="en-US" baseline="0" dirty="0" smtClean="0">
                <a:ea typeface="ＭＳ Ｐゴシック" pitchFamily="34" charset="-128"/>
              </a:rPr>
              <a:t> session aims to highlight:</a:t>
            </a:r>
          </a:p>
          <a:p>
            <a:pPr marL="171450" indent="-171450">
              <a:buFont typeface="Arial" panose="020B0604020202020204" pitchFamily="34" charset="0"/>
              <a:buChar char="•"/>
            </a:pPr>
            <a:r>
              <a:rPr lang="en-US" altLang="en-US" baseline="0" dirty="0" smtClean="0">
                <a:ea typeface="ＭＳ Ｐゴシック" pitchFamily="34" charset="-128"/>
              </a:rPr>
              <a:t>the number of carers in Scotland and the UK</a:t>
            </a:r>
          </a:p>
          <a:p>
            <a:pPr marL="171450" indent="-171450">
              <a:buFont typeface="Arial" panose="020B0604020202020204" pitchFamily="34" charset="0"/>
              <a:buChar char="•"/>
            </a:pPr>
            <a:r>
              <a:rPr lang="en-US" altLang="en-US" baseline="0" dirty="0" smtClean="0">
                <a:ea typeface="ＭＳ Ｐゴシック" pitchFamily="34" charset="-128"/>
              </a:rPr>
              <a:t>the impact of caring including why carers need support</a:t>
            </a:r>
          </a:p>
          <a:p>
            <a:pPr marL="171450" indent="-171450">
              <a:buFont typeface="Arial" panose="020B0604020202020204" pitchFamily="34" charset="0"/>
              <a:buChar char="•"/>
            </a:pPr>
            <a:r>
              <a:rPr lang="en-US" altLang="en-US" baseline="0" dirty="0" smtClean="0">
                <a:ea typeface="ＭＳ Ｐゴシック" pitchFamily="34" charset="-128"/>
              </a:rPr>
              <a:t>the support that VOCAL offers to carers</a:t>
            </a:r>
          </a:p>
          <a:p>
            <a:endParaRPr lang="en-US" altLang="en-US" dirty="0" smtClean="0">
              <a:ea typeface="ＭＳ Ｐゴシック" pitchFamily="34" charset="-128"/>
            </a:endParaRPr>
          </a:p>
        </p:txBody>
      </p:sp>
    </p:spTree>
    <p:extLst>
      <p:ext uri="{BB962C8B-B14F-4D97-AF65-F5344CB8AC3E}">
        <p14:creationId xmlns:p14="http://schemas.microsoft.com/office/powerpoint/2010/main" val="330369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328738" y="433388"/>
            <a:ext cx="4692650" cy="2640012"/>
          </a:xfrm>
          <a:ln/>
        </p:spPr>
      </p:sp>
      <p:sp>
        <p:nvSpPr>
          <p:cNvPr id="11267" name="Notes Placeholder 2"/>
          <p:cNvSpPr>
            <a:spLocks noGrp="1"/>
          </p:cNvSpPr>
          <p:nvPr>
            <p:ph type="body" idx="1"/>
          </p:nvPr>
        </p:nvSpPr>
        <p:spPr>
          <a:noFill/>
          <a:ln>
            <a:solidFill>
              <a:schemeClr val="tx1">
                <a:alpha val="90195"/>
              </a:schemeClr>
            </a:solidFill>
          </a:ln>
          <a:extLst>
            <a:ext uri="{909E8E84-426E-40DD-AFC4-6F175D3DCCD1}">
              <a14:hiddenFill xmlns:a14="http://schemas.microsoft.com/office/drawing/2010/main">
                <a:solidFill>
                  <a:srgbClr val="FFFFFF"/>
                </a:solidFill>
              </a14:hiddenFill>
            </a:ext>
          </a:extLst>
        </p:spPr>
        <p:txBody>
          <a:bodyPr/>
          <a:lstStyle/>
          <a:p>
            <a:r>
              <a:rPr lang="en-US" altLang="en-US" b="1" dirty="0" smtClean="0">
                <a:ea typeface="ＭＳ Ｐゴシック" panose="020B0600070205080204" pitchFamily="34" charset="-128"/>
              </a:rPr>
              <a:t>Interactive</a:t>
            </a:r>
            <a:r>
              <a:rPr lang="en-US" altLang="en-US" b="1" baseline="0" dirty="0" smtClean="0">
                <a:ea typeface="ＭＳ Ｐゴシック" panose="020B0600070205080204" pitchFamily="34" charset="-128"/>
              </a:rPr>
              <a:t> – This works well as a ‘guessing’ game by asking delegates to shout out numbers . </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In slide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ea typeface="ＭＳ Ｐゴシック" panose="020B0600070205080204" pitchFamily="34" charset="-128"/>
              </a:rPr>
              <a:t>Scotland Flag: Ask delegates if they know how many carers there are in Scotland (embrace the silence as you wait for someone to answer!). It’s possible Keith may have covered this already, so I’ve often made a joke about a ‘recap’ and to check if they were paying attention.</a:t>
            </a:r>
          </a:p>
          <a:p>
            <a:endParaRPr lang="en-US" altLang="en-US" baseline="0" dirty="0" smtClean="0">
              <a:ea typeface="ＭＳ Ｐゴシック" panose="020B0600070205080204" pitchFamily="34" charset="-128"/>
            </a:endParaRPr>
          </a:p>
          <a:p>
            <a:r>
              <a:rPr lang="en-US" altLang="en-US" b="1" baseline="0" dirty="0" smtClean="0">
                <a:ea typeface="ＭＳ Ｐゴシック" panose="020B0600070205080204" pitchFamily="34" charset="-128"/>
              </a:rPr>
              <a:t>1.1 million</a:t>
            </a:r>
            <a:r>
              <a:rPr lang="en-US" altLang="en-US" baseline="0" dirty="0" smtClean="0">
                <a:ea typeface="ＭＳ Ｐゴシック" panose="020B0600070205080204" pitchFamily="34" charset="-128"/>
              </a:rPr>
              <a:t>: In June, 2020 , Carers Scotland published a report estimating that there are now 1.1 million carers in Scotland. That number rose as a result of the pandemic, but our previous carer estimate is based on the 2011 census. The current population of Scotland is estimated at 5.5-6 million, so for argument’s sake, assume 1 in 5 people in Scotland are carers.</a:t>
            </a:r>
          </a:p>
          <a:p>
            <a:endParaRPr lang="en-US" altLang="en-US" baseline="0" dirty="0" smtClean="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smtClean="0">
                <a:ea typeface="ＭＳ Ｐゴシック" panose="020B0600070205080204" pitchFamily="34" charset="-128"/>
              </a:rPr>
              <a:t>Map of Lothian – how many carers do you think there are across NHS Lothian?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smtClean="0">
                <a:ea typeface="ＭＳ Ｐゴシック" panose="020B0600070205080204" pitchFamily="34" charset="-128"/>
              </a:rPr>
              <a:t>72,217</a:t>
            </a:r>
            <a:r>
              <a:rPr lang="en-US" altLang="en-US" baseline="0" dirty="0" smtClean="0">
                <a:ea typeface="ＭＳ Ｐゴシック" panose="020B0600070205080204" pitchFamily="34" charset="-128"/>
              </a:rPr>
              <a:t> – the number of carers across NHS Lothian as reported in the </a:t>
            </a:r>
            <a:r>
              <a:rPr lang="en-US" altLang="en-US" b="1" baseline="0" dirty="0" smtClean="0">
                <a:ea typeface="ＭＳ Ｐゴシック" panose="020B0600070205080204" pitchFamily="34" charset="-128"/>
              </a:rPr>
              <a:t>2011 census</a:t>
            </a:r>
            <a:r>
              <a:rPr lang="en-US" altLang="en-US" baseline="0" dirty="0" smtClean="0">
                <a:ea typeface="ＭＳ Ｐゴシック" panose="020B0600070205080204" pitchFamily="34" charset="-128"/>
              </a:rPr>
              <a:t>. However, if we take the current estimate of 1.1 million, and 1 in 5 in Scotland, statistically, it’s likely that there are approx. 160,000 (based on 1 in 5 carers and the population of NHS Lothian estimated at 800,000)</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GB" altLang="en-US" b="1" dirty="0" smtClean="0">
                <a:ea typeface="ＭＳ Ｐゴシック" panose="020B0600070205080204" pitchFamily="34" charset="-128"/>
              </a:rPr>
              <a:t>Sad emoji:</a:t>
            </a:r>
            <a:r>
              <a:rPr lang="en-GB" altLang="en-US" b="1" baseline="0" dirty="0" smtClean="0">
                <a:ea typeface="ＭＳ Ｐゴシック" panose="020B0600070205080204" pitchFamily="34" charset="-128"/>
              </a:rPr>
              <a:t> </a:t>
            </a:r>
            <a:r>
              <a:rPr lang="en-GB" altLang="en-US" baseline="0" dirty="0" smtClean="0">
                <a:ea typeface="ＭＳ Ｐゴシック" panose="020B0600070205080204" pitchFamily="34" charset="-128"/>
              </a:rPr>
              <a:t>it’s not surprising that </a:t>
            </a:r>
            <a:r>
              <a:rPr lang="en-GB" altLang="en-US" dirty="0" smtClean="0">
                <a:ea typeface="ＭＳ Ｐゴシック" panose="020B0600070205080204" pitchFamily="34" charset="-128"/>
              </a:rPr>
              <a:t>87 % of Scotland’s carers feel that their caring responsibilities have had a negative impact on their physical and mental health . </a:t>
            </a:r>
          </a:p>
          <a:p>
            <a:pPr>
              <a:buFontTx/>
              <a:buChar char="•"/>
            </a:pPr>
            <a:endParaRPr lang="en-GB" altLang="en-US" dirty="0" smtClean="0">
              <a:ea typeface="ＭＳ Ｐゴシック" panose="020B0600070205080204" pitchFamily="34" charset="-128"/>
            </a:endParaRPr>
          </a:p>
          <a:p>
            <a:pPr>
              <a:buFontTx/>
              <a:buNone/>
            </a:pPr>
            <a:r>
              <a:rPr lang="en-GB" altLang="en-US" dirty="0" smtClean="0">
                <a:ea typeface="ＭＳ Ｐゴシック" panose="020B0600070205080204" pitchFamily="34" charset="-128"/>
              </a:rPr>
              <a:t>It takes carers on average  </a:t>
            </a:r>
            <a:r>
              <a:rPr lang="en-GB" altLang="en-US" b="1" dirty="0" smtClean="0">
                <a:ea typeface="ＭＳ Ｐゴシック" panose="020B0600070205080204" pitchFamily="34" charset="-128"/>
              </a:rPr>
              <a:t>2 years </a:t>
            </a:r>
            <a:r>
              <a:rPr lang="en-GB" altLang="en-US" dirty="0" smtClean="0">
                <a:ea typeface="ＭＳ Ｐゴシック" panose="020B0600070205080204" pitchFamily="34" charset="-128"/>
              </a:rPr>
              <a:t>for someone to acknowledge their role as a carer.</a:t>
            </a:r>
            <a:r>
              <a:rPr lang="en-GB" altLang="en-US" baseline="0" dirty="0" smtClean="0">
                <a:ea typeface="ＭＳ Ｐゴシック" panose="020B0600070205080204" pitchFamily="34" charset="-128"/>
              </a:rPr>
              <a:t> In some cases, caring kind of sneaks up on people, you start providing a little support then it becomes apparent that the person needs more support and can’t manage without you, or sometimes someone becomes a carer virtually overnight as a result of an event (</a:t>
            </a:r>
            <a:r>
              <a:rPr lang="en-GB" altLang="en-US" baseline="0" dirty="0" err="1" smtClean="0">
                <a:ea typeface="ＭＳ Ｐゴシック" panose="020B0600070205080204" pitchFamily="34" charset="-128"/>
              </a:rPr>
              <a:t>ie</a:t>
            </a:r>
            <a:r>
              <a:rPr lang="en-GB" altLang="en-US" baseline="0" dirty="0" smtClean="0">
                <a:ea typeface="ＭＳ Ｐゴシック" panose="020B0600070205080204" pitchFamily="34" charset="-128"/>
              </a:rPr>
              <a:t> heart attack, stoke…) </a:t>
            </a:r>
            <a:r>
              <a:rPr lang="en-GB" altLang="en-US" dirty="0" smtClean="0">
                <a:ea typeface="ＭＳ Ｐゴシック" panose="020B0600070205080204" pitchFamily="34" charset="-128"/>
              </a:rPr>
              <a:t>Professionals (the people in the room) have a role to play</a:t>
            </a:r>
            <a:r>
              <a:rPr lang="en-GB" altLang="en-US" baseline="0" dirty="0" smtClean="0">
                <a:ea typeface="ＭＳ Ｐゴシック" panose="020B0600070205080204" pitchFamily="34" charset="-128"/>
              </a:rPr>
              <a:t> in ensuring carers are identified. You may be the first person to say to someone that they’re a carer and to let them know that help and support is available. So if you think of someone not knowing they’re a carer for 2 years, its’ unsurprising the amount of  people who say it has had a negative impact. We want to help people recognise their role and access support from an early stage to help mitigate some of the challenges of being an unpaid carer. </a:t>
            </a:r>
            <a:endParaRPr lang="en-GB"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b="1" dirty="0" smtClean="0">
                <a:ea typeface="ＭＳ Ｐゴシック" panose="020B0600070205080204" pitchFamily="34" charset="-128"/>
              </a:rPr>
              <a:t>£13.4</a:t>
            </a:r>
            <a:r>
              <a:rPr lang="en-US" altLang="en-US" b="1" baseline="0" dirty="0" smtClean="0">
                <a:ea typeface="ＭＳ Ｐゴシック" panose="020B0600070205080204" pitchFamily="34" charset="-128"/>
              </a:rPr>
              <a:t> Billion </a:t>
            </a:r>
            <a:r>
              <a:rPr lang="en-US" altLang="en-US" baseline="0" dirty="0" smtClean="0">
                <a:ea typeface="ＭＳ Ｐゴシック" panose="020B0600070205080204" pitchFamily="34" charset="-128"/>
              </a:rPr>
              <a:t>was the NHS Scotland’s operating budget in 2019. If all the 1.1 million carers across Scotland decided they no longer could provide care, or wanted to provide care, we’d need to find </a:t>
            </a:r>
            <a:r>
              <a:rPr lang="en-US" altLang="en-US" b="1" baseline="0" dirty="0" smtClean="0">
                <a:ea typeface="ＭＳ Ｐゴシック" panose="020B0600070205080204" pitchFamily="34" charset="-128"/>
              </a:rPr>
              <a:t>£36 billion </a:t>
            </a:r>
            <a:r>
              <a:rPr lang="en-US" altLang="en-US" baseline="0" dirty="0" smtClean="0">
                <a:ea typeface="ＭＳ Ｐゴシック" panose="020B0600070205080204" pitchFamily="34" charset="-128"/>
              </a:rPr>
              <a:t>to replace the care provided by unpaid carers. These two figures are from the Feely Report. Even if we could find £36 billion in Scotland’s budget, we also know that health and social care services are at crisis point – both in terms of funding and staffing shortages. But this number really helps highlight how much money unpaid carers are saving the economy annually. It’s also makes a strong point of why we need to ensure carers are supported  in every sense of the word especially through service provision and also financially </a:t>
            </a:r>
            <a:endParaRPr lang="en-US" altLang="en-US" dirty="0" smtClean="0">
              <a:ea typeface="ＭＳ Ｐゴシック" panose="020B0600070205080204" pitchFamily="34" charset="-128"/>
            </a:endParaRPr>
          </a:p>
        </p:txBody>
      </p:sp>
      <p:sp>
        <p:nvSpPr>
          <p:cNvPr id="11268" name="Slide Number Placeholder 3"/>
          <p:cNvSpPr>
            <a:spLocks noGrp="1"/>
          </p:cNvSpPr>
          <p:nvPr>
            <p:ph type="sldNum" sz="quarter" idx="4294967295"/>
          </p:nvPr>
        </p:nvSpPr>
        <p:spPr bwMode="auto">
          <a:xfrm>
            <a:off x="3857625" y="9444038"/>
            <a:ext cx="2951163"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D1A6EDC-BBF2-46B6-B7B7-FD3DC22499E3}" type="slidenum">
              <a:rPr lang="en-GB" altLang="en-US">
                <a:latin typeface="Times New Roman" panose="02020603050405020304" pitchFamily="18" charset="0"/>
              </a:rPr>
              <a:pPr>
                <a:spcBef>
                  <a:spcPct val="0"/>
                </a:spcBef>
              </a:pPr>
              <a:t>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093579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kern="1200" dirty="0" smtClean="0">
                <a:solidFill>
                  <a:schemeClr val="tx1"/>
                </a:solidFill>
                <a:latin typeface="Calibri" panose="020F0502020204030204" pitchFamily="34" charset="0"/>
                <a:ea typeface="ＭＳ Ｐゴシック" charset="-128"/>
                <a:cs typeface="ＭＳ Ｐゴシック" charset="-128"/>
              </a:rPr>
              <a:t>This</a:t>
            </a:r>
            <a:r>
              <a:rPr lang="en-GB" b="1" kern="1200" baseline="0" dirty="0" smtClean="0">
                <a:solidFill>
                  <a:schemeClr val="tx1"/>
                </a:solidFill>
                <a:latin typeface="Calibri" panose="020F0502020204030204" pitchFamily="34" charset="0"/>
                <a:ea typeface="ＭＳ Ｐゴシック" charset="-128"/>
                <a:cs typeface="ＭＳ Ｐゴシック" charset="-128"/>
              </a:rPr>
              <a:t> session is based on VOCAL’s Think Carer training. It also echoes the key principles of the EPIC Framework . (Pause and ask who has heard of EPIC, what do they know etc. possible Keith already covered some of this info – if he hasn’t covered it yet, he will).</a:t>
            </a:r>
          </a:p>
          <a:p>
            <a:endParaRPr lang="en-GB" kern="1200" dirty="0" smtClean="0">
              <a:solidFill>
                <a:schemeClr val="tx1"/>
              </a:solidFill>
              <a:latin typeface="Calibri" panose="020F0502020204030204" pitchFamily="34" charset="0"/>
              <a:ea typeface="ＭＳ Ｐゴシック"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kern="1200" dirty="0" smtClean="0">
                <a:solidFill>
                  <a:schemeClr val="tx1"/>
                </a:solidFill>
                <a:latin typeface="Calibri" panose="020F0502020204030204" pitchFamily="34" charset="0"/>
                <a:ea typeface="ＭＳ Ｐゴシック" charset="-128"/>
                <a:cs typeface="ＭＳ Ｐゴシック" charset="-128"/>
              </a:rPr>
              <a:t>Equal Partners in Care (</a:t>
            </a:r>
            <a:r>
              <a:rPr lang="en-GB" kern="1200" dirty="0" err="1" smtClean="0">
                <a:solidFill>
                  <a:schemeClr val="tx1"/>
                </a:solidFill>
                <a:latin typeface="Calibri" panose="020F0502020204030204" pitchFamily="34" charset="0"/>
                <a:ea typeface="ＭＳ Ｐゴシック" charset="-128"/>
                <a:cs typeface="ＭＳ Ｐゴシック" charset="-128"/>
              </a:rPr>
              <a:t>EPiC</a:t>
            </a:r>
            <a:r>
              <a:rPr lang="en-GB" kern="1200" dirty="0" smtClean="0">
                <a:solidFill>
                  <a:schemeClr val="tx1"/>
                </a:solidFill>
                <a:latin typeface="Calibri" panose="020F0502020204030204" pitchFamily="34" charset="0"/>
                <a:ea typeface="ＭＳ Ｐゴシック" charset="-128"/>
                <a:cs typeface="ＭＳ Ｐゴシック" charset="-128"/>
              </a:rPr>
              <a:t>) is the national framework for workforce learning and development related to unpaid carers. It</a:t>
            </a:r>
            <a:r>
              <a:rPr lang="en-GB" kern="1200" baseline="0" dirty="0" smtClean="0">
                <a:solidFill>
                  <a:schemeClr val="tx1"/>
                </a:solidFill>
                <a:latin typeface="Calibri" panose="020F0502020204030204" pitchFamily="34" charset="0"/>
                <a:ea typeface="ＭＳ Ｐゴシック" charset="-128"/>
                <a:cs typeface="ＭＳ Ｐゴシック" charset="-128"/>
              </a:rPr>
              <a:t> was developed by NHS and SSSC (Triple S C). </a:t>
            </a:r>
            <a:r>
              <a:rPr lang="en-GB" kern="1200" dirty="0" smtClean="0">
                <a:solidFill>
                  <a:schemeClr val="tx1"/>
                </a:solidFill>
                <a:latin typeface="Calibri" panose="020F0502020204030204" pitchFamily="34" charset="0"/>
                <a:ea typeface="ＭＳ Ｐゴシック" charset="-128"/>
                <a:cs typeface="ＭＳ Ｐゴシック" charset="-128"/>
              </a:rPr>
              <a:t>The framework also has associated learning modules accessible on TURAS. It’s easy to find, available even</a:t>
            </a:r>
            <a:r>
              <a:rPr lang="en-GB" kern="1200" baseline="0" dirty="0" smtClean="0">
                <a:solidFill>
                  <a:schemeClr val="tx1"/>
                </a:solidFill>
                <a:latin typeface="Calibri" panose="020F0502020204030204" pitchFamily="34" charset="0"/>
                <a:ea typeface="ＭＳ Ｐゴシック" charset="-128"/>
                <a:cs typeface="ＭＳ Ｐゴシック" charset="-128"/>
              </a:rPr>
              <a:t> if you’re not employed by NHS so I’d encourage you to check it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1200" dirty="0" smtClean="0">
              <a:solidFill>
                <a:schemeClr val="tx1"/>
              </a:solidFill>
              <a:latin typeface="Calibri" panose="020F0502020204030204" pitchFamily="34" charset="0"/>
              <a:ea typeface="ＭＳ Ｐゴシック" charset="-128"/>
              <a:cs typeface="ＭＳ Ｐゴシック" charset="-128"/>
            </a:endParaRPr>
          </a:p>
          <a:p>
            <a:r>
              <a:rPr lang="en-GB" kern="1200" dirty="0" smtClean="0">
                <a:solidFill>
                  <a:schemeClr val="tx1"/>
                </a:solidFill>
                <a:latin typeface="Calibri" panose="020F0502020204030204" pitchFamily="34" charset="0"/>
                <a:ea typeface="ＭＳ Ｐゴシック" charset="-128"/>
                <a:cs typeface="ＭＳ Ｐゴシック" charset="-128"/>
              </a:rPr>
              <a:t>It comprises of a set of core principles which are based on six outcomes for carers and young carers. It has been developed in partnership with a range of stakeholders including</a:t>
            </a:r>
            <a:r>
              <a:rPr lang="en-GB" kern="1200" baseline="0" dirty="0" smtClean="0">
                <a:solidFill>
                  <a:schemeClr val="tx1"/>
                </a:solidFill>
                <a:latin typeface="Calibri" panose="020F0502020204030204" pitchFamily="34" charset="0"/>
                <a:ea typeface="ＭＳ Ｐゴシック" charset="-128"/>
                <a:cs typeface="ＭＳ Ｐゴシック" charset="-128"/>
              </a:rPr>
              <a:t> carers and non carers</a:t>
            </a:r>
            <a:endParaRPr lang="en-GB" kern="1200" dirty="0" smtClean="0">
              <a:solidFill>
                <a:schemeClr val="tx1"/>
              </a:solidFill>
              <a:latin typeface="Calibri" panose="020F0502020204030204" pitchFamily="34" charset="0"/>
              <a:ea typeface="ＭＳ Ｐゴシック" charset="-128"/>
              <a:cs typeface="ＭＳ Ｐゴシック" charset="-128"/>
            </a:endParaRPr>
          </a:p>
          <a:p>
            <a:r>
              <a:rPr lang="en-GB" dirty="0"/>
              <a:t> </a:t>
            </a:r>
          </a:p>
          <a:p>
            <a:r>
              <a:rPr lang="en-GB" dirty="0"/>
              <a:t>Unless someone is new to their caring role they will have skills and knowledge about the person they care for, and the care they require, which healthcare professionals can draw on to ensure an effective care plan is put in place.</a:t>
            </a:r>
          </a:p>
          <a:p>
            <a:r>
              <a:rPr lang="en-GB" dirty="0"/>
              <a:t> </a:t>
            </a:r>
            <a:endParaRPr lang="en-GB" dirty="0" smtClean="0"/>
          </a:p>
          <a:p>
            <a:r>
              <a:rPr lang="en-GB" dirty="0" smtClean="0"/>
              <a:t>Think CARER is the Lothian</a:t>
            </a:r>
            <a:r>
              <a:rPr lang="en-GB" baseline="0" dirty="0" smtClean="0"/>
              <a:t> specific Carer Awareness Training which has been developed and is delivered by VOCAL</a:t>
            </a:r>
          </a:p>
          <a:p>
            <a:r>
              <a:rPr lang="en-GB" dirty="0" smtClean="0"/>
              <a:t>Think Carer raises healthcare professionals’ awareness of unpaid carers, the impact their caring role has on their health and wellbeing, and how healthcare professionals can support them. Healthcare professionals are in an ideal position to identify carers and help them access the support and resources they need to improve their quality of life as well as that of the person they care for. </a:t>
            </a:r>
          </a:p>
          <a:p>
            <a:endParaRPr lang="en-GB" dirty="0"/>
          </a:p>
          <a:p>
            <a:r>
              <a:rPr lang="en-GB" dirty="0"/>
              <a:t>Whatever their role, healthcare professionals are likely to come into contact with people who are carers; some know a carer or be an unpaid carer themselves. Becoming more aware of carers will help the healthcare professionals to ensure that carers have the information and support they need when they need it, to enable them to continue in their caring role for as long as they wish to</a:t>
            </a:r>
            <a:r>
              <a:rPr lang="en-GB" dirty="0" smtClean="0"/>
              <a:t>. Both Think</a:t>
            </a:r>
            <a:r>
              <a:rPr lang="en-GB" baseline="0" dirty="0" smtClean="0"/>
              <a:t> Carer and EPIC draw on the same principles of carer identification and support. You will hear more about Think Carer at the end of this presentation </a:t>
            </a:r>
            <a:endParaRPr lang="en-GB" dirty="0"/>
          </a:p>
          <a:p>
            <a:endParaRPr lang="en-GB" baseline="0" dirty="0" smtClean="0"/>
          </a:p>
          <a:p>
            <a:endParaRPr lang="en-GB" baseline="0" dirty="0" smtClean="0"/>
          </a:p>
          <a:p>
            <a:endParaRPr lang="en-GB" baseline="0" dirty="0" smtClean="0"/>
          </a:p>
        </p:txBody>
      </p:sp>
    </p:spTree>
    <p:extLst>
      <p:ext uri="{BB962C8B-B14F-4D97-AF65-F5344CB8AC3E}">
        <p14:creationId xmlns:p14="http://schemas.microsoft.com/office/powerpoint/2010/main" val="73183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House</a:t>
            </a:r>
            <a:r>
              <a:rPr lang="en-GB" baseline="0" dirty="0" smtClean="0"/>
              <a:t> of Care Model (from the Health and Social Care Alliance Scotland) highlights the importance of valuing unpaid carers and working in partnership with unpaid carers. The house would break, and fall down without them.</a:t>
            </a:r>
          </a:p>
          <a:p>
            <a:endParaRPr lang="en-GB" baseline="0" dirty="0" smtClean="0"/>
          </a:p>
          <a:p>
            <a:r>
              <a:rPr lang="en-GB" baseline="0" dirty="0" smtClean="0"/>
              <a:t>Working in partnership with unpaid carers is at the heart of person centred care. You’ll notice in the image on the screen that Individuals and their carers are on the same level as the health professionals. So with Care, support and planning at the centre, engaging, informing individuals – and their carers is a core element of support. It highlights the importance of valuing carers – the house would collapse without them. They’re an equal partner in care. </a:t>
            </a:r>
          </a:p>
          <a:p>
            <a:endParaRPr lang="en-GB" baseline="0" dirty="0" smtClean="0"/>
          </a:p>
          <a:p>
            <a:r>
              <a:rPr lang="en-GB" baseline="0" dirty="0" smtClean="0"/>
              <a:t>Person centred care – Working in partnership with carers is at the heart</a:t>
            </a:r>
            <a:endParaRPr lang="en-GB" dirty="0"/>
          </a:p>
        </p:txBody>
      </p:sp>
      <p:sp>
        <p:nvSpPr>
          <p:cNvPr id="4" name="Slide Number Placeholder 3"/>
          <p:cNvSpPr>
            <a:spLocks noGrp="1"/>
          </p:cNvSpPr>
          <p:nvPr>
            <p:ph type="sldNum" sz="quarter" idx="10"/>
          </p:nvPr>
        </p:nvSpPr>
        <p:spPr/>
        <p:txBody>
          <a:bodyPr/>
          <a:lstStyle/>
          <a:p>
            <a:fld id="{6FABDBB5-9458-4488-AE0D-85D84BEDEF27}" type="slidenum">
              <a:rPr lang="en-GB" smtClean="0"/>
              <a:t>5</a:t>
            </a:fld>
            <a:endParaRPr lang="en-GB"/>
          </a:p>
        </p:txBody>
      </p:sp>
    </p:spTree>
    <p:extLst>
      <p:ext uri="{BB962C8B-B14F-4D97-AF65-F5344CB8AC3E}">
        <p14:creationId xmlns:p14="http://schemas.microsoft.com/office/powerpoint/2010/main" val="1608207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terms of some practical tips, just remember than every interaction you have</a:t>
            </a:r>
            <a:r>
              <a:rPr lang="en-GB" baseline="0" dirty="0" smtClean="0"/>
              <a:t> with a carer can make a difference. Ensure carers are given opportunities to share their concern and also ensure that you recognise carers and value their input. Carers are experts on the people they care for and quite often able to provide additional insight into what’s going on with the person they care for. As well as recognising carer’s for their knowledge and expertise, another simple way to support a carer is by recognising their involvement and the way they care for someone. So even saying something to a carer like ‘you handled that situation really well’ or ‘you’re doing such a great job’ can give carers a mental boost and help them feel valued and recognised.</a:t>
            </a:r>
          </a:p>
          <a:p>
            <a:endParaRPr lang="en-GB" baseline="0" dirty="0" smtClean="0"/>
          </a:p>
          <a:p>
            <a:r>
              <a:rPr lang="en-GB" baseline="0" dirty="0" smtClean="0"/>
              <a:t>Carers have a right to be involved in the planning and decisions of the person they care for. Quite often, carers are also going to be an important part of the success of a care plan by the support they provide the person they care for, so again, working with them in partnership, involving them in planning and decisions and valuing their contributions will have a positive impact all around. </a:t>
            </a:r>
          </a:p>
          <a:p>
            <a:endParaRPr lang="en-GB" dirty="0"/>
          </a:p>
        </p:txBody>
      </p:sp>
      <p:sp>
        <p:nvSpPr>
          <p:cNvPr id="4" name="Slide Number Placeholder 3"/>
          <p:cNvSpPr>
            <a:spLocks noGrp="1"/>
          </p:cNvSpPr>
          <p:nvPr>
            <p:ph type="sldNum" sz="quarter" idx="10"/>
          </p:nvPr>
        </p:nvSpPr>
        <p:spPr/>
        <p:txBody>
          <a:bodyPr/>
          <a:lstStyle/>
          <a:p>
            <a:fld id="{4579B8EB-C8C7-427F-9AF7-A6D2DE244051}" type="slidenum">
              <a:rPr lang="en-GB" smtClean="0"/>
              <a:t>6</a:t>
            </a:fld>
            <a:endParaRPr lang="en-GB"/>
          </a:p>
        </p:txBody>
      </p:sp>
    </p:spTree>
    <p:extLst>
      <p:ext uri="{BB962C8B-B14F-4D97-AF65-F5344CB8AC3E}">
        <p14:creationId xmlns:p14="http://schemas.microsoft.com/office/powerpoint/2010/main" val="2482419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lvl="0"/>
            <a:r>
              <a:rPr lang="en-GB" dirty="0" smtClean="0"/>
              <a:t>Working in partnership with carers will</a:t>
            </a:r>
            <a:r>
              <a:rPr lang="en-GB" baseline="0" dirty="0" smtClean="0"/>
              <a:t> have better outcomes for carers including improved physical and mental well-being. If carers are engaged and empowered, then this will support them to feel more confident in their ability to care and valued as a carer which can also help them manage changing relationships that are impacted due to the caring role.  Engaging carers can also help carers to feel </a:t>
            </a:r>
            <a:r>
              <a:rPr lang="en-GB" sz="1200" kern="1200" dirty="0" smtClean="0">
                <a:solidFill>
                  <a:schemeClr val="tx1"/>
                </a:solidFill>
                <a:effectLst/>
                <a:latin typeface="+mn-lt"/>
                <a:ea typeface="+mn-ea"/>
                <a:cs typeface="+mn-cs"/>
              </a:rPr>
              <a:t>better informed about issues linked to their caring role</a:t>
            </a:r>
            <a:r>
              <a:rPr lang="en-GB" sz="1200" kern="1200" baseline="0" dirty="0" smtClean="0">
                <a:solidFill>
                  <a:schemeClr val="tx1"/>
                </a:solidFill>
                <a:effectLst/>
                <a:latin typeface="+mn-lt"/>
                <a:ea typeface="+mn-ea"/>
                <a:cs typeface="+mn-cs"/>
              </a:rPr>
              <a:t> and have improved confidence to shape services and support. Improving carers confidence and engagement through partnership working can also contribute to better social well-being.</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Better outcomes for carers and the people</a:t>
            </a:r>
            <a:r>
              <a:rPr lang="en-GB" sz="1200" kern="1200" baseline="0" dirty="0" smtClean="0">
                <a:solidFill>
                  <a:schemeClr val="tx1"/>
                </a:solidFill>
                <a:effectLst/>
                <a:latin typeface="+mn-lt"/>
                <a:ea typeface="+mn-ea"/>
                <a:cs typeface="+mn-cs"/>
              </a:rPr>
              <a:t> they care for quite often also translates to better outcomes for services too. If carers and the people they care for are feeling confident, and able to manage, it could mean less pressure on services, fewer hospital re-admissions, less need for follow up and monitoring. So it can have benefits, but at the heart of this is carers who feel engaged, supported and valued.</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Supporting</a:t>
            </a:r>
            <a:r>
              <a:rPr lang="en-GB" sz="1200" kern="1200" baseline="0" dirty="0" smtClean="0">
                <a:solidFill>
                  <a:schemeClr val="tx1"/>
                </a:solidFill>
                <a:effectLst/>
                <a:latin typeface="+mn-lt"/>
                <a:ea typeface="+mn-ea"/>
                <a:cs typeface="+mn-cs"/>
              </a:rPr>
              <a:t> carers to continue caring for as long a they wish is one of the core aims of the Carers Scotland Act (note – the act will be covered later in the session by Keith, so this is just to highlight how this all slots in with the national policy picture)</a:t>
            </a:r>
            <a:endParaRPr lang="en-GB"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If carers feel valued as equal partners, then this can help to reduce their stress and the impact of caring ensuring better outcomes for everyone.</a:t>
            </a:r>
          </a:p>
          <a:p>
            <a:pPr lvl="0"/>
            <a:endParaRPr lang="en-GB" sz="1200" kern="1200" dirty="0" smtClean="0">
              <a:solidFill>
                <a:schemeClr val="tx1"/>
              </a:solidFill>
              <a:effectLst/>
              <a:latin typeface="+mn-lt"/>
              <a:ea typeface="+mn-ea"/>
              <a:cs typeface="+mn-cs"/>
            </a:endParaRPr>
          </a:p>
          <a:p>
            <a:endParaRPr lang="en-GB" baseline="0" dirty="0" smtClean="0"/>
          </a:p>
          <a:p>
            <a:endParaRPr lang="en-GB" baseline="0" dirty="0" smtClean="0"/>
          </a:p>
          <a:p>
            <a:endParaRPr lang="en-GB" b="0" i="0" dirty="0" smtClean="0">
              <a:solidFill>
                <a:srgbClr val="000000"/>
              </a:solidFill>
              <a:effectLst/>
              <a:latin typeface="open_sansregular"/>
            </a:endParaRPr>
          </a:p>
        </p:txBody>
      </p:sp>
      <p:sp>
        <p:nvSpPr>
          <p:cNvPr id="4" name="Slide Number Placeholder 3"/>
          <p:cNvSpPr>
            <a:spLocks noGrp="1"/>
          </p:cNvSpPr>
          <p:nvPr>
            <p:ph type="sldNum" sz="quarter" idx="10"/>
          </p:nvPr>
        </p:nvSpPr>
        <p:spPr/>
        <p:txBody>
          <a:bodyPr/>
          <a:lstStyle/>
          <a:p>
            <a:fld id="{F45D922F-37FD-4BDA-AB46-D2218B6C5229}" type="slidenum">
              <a:rPr lang="en-GB" smtClean="0"/>
              <a:t>7</a:t>
            </a:fld>
            <a:endParaRPr lang="en-GB"/>
          </a:p>
        </p:txBody>
      </p:sp>
    </p:spTree>
    <p:extLst>
      <p:ext uri="{BB962C8B-B14F-4D97-AF65-F5344CB8AC3E}">
        <p14:creationId xmlns:p14="http://schemas.microsoft.com/office/powerpoint/2010/main" val="3452174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28738" y="433388"/>
            <a:ext cx="4692650" cy="2640012"/>
          </a:xfrm>
          <a:ln/>
        </p:spPr>
      </p:sp>
      <p:sp>
        <p:nvSpPr>
          <p:cNvPr id="17411" name="Notes Placeholder 2"/>
          <p:cNvSpPr>
            <a:spLocks noGrp="1"/>
          </p:cNvSpPr>
          <p:nvPr>
            <p:ph type="body" idx="1"/>
          </p:nvPr>
        </p:nvSpPr>
        <p:spPr>
          <a:noFill/>
          <a:ln>
            <a:solidFill>
              <a:schemeClr val="tx1">
                <a:alpha val="90195"/>
              </a:schemeClr>
            </a:solidFill>
          </a:ln>
          <a:extLst>
            <a:ext uri="{909E8E84-426E-40DD-AFC4-6F175D3DCCD1}">
              <a14:hiddenFill xmlns:a14="http://schemas.microsoft.com/office/drawing/2010/main">
                <a:solidFill>
                  <a:srgbClr val="FFFFFF"/>
                </a:solidFill>
              </a14:hiddenFill>
            </a:ext>
          </a:extLst>
        </p:spPr>
        <p:txBody>
          <a:bodyPr/>
          <a:lstStyle/>
          <a:p>
            <a:r>
              <a:rPr lang="en-GB" altLang="en-US" dirty="0" smtClean="0">
                <a:ea typeface="ＭＳ Ｐゴシック" panose="020B0600070205080204" pitchFamily="34" charset="-128"/>
              </a:rPr>
              <a:t>This</a:t>
            </a:r>
            <a:r>
              <a:rPr lang="en-GB" altLang="en-US" baseline="0" dirty="0" smtClean="0">
                <a:ea typeface="ＭＳ Ｐゴシック" panose="020B0600070205080204" pitchFamily="34" charset="-128"/>
              </a:rPr>
              <a:t> next section looks at some of the impacts of caring. The next slide is a bit overwhelming – but on purpose. It’s meant to illustrate what’s going on under the surface for carers, or how over time the little drops become big ripples. </a:t>
            </a:r>
          </a:p>
          <a:p>
            <a:endParaRPr lang="en-GB" altLang="en-US" baseline="0" dirty="0" smtClean="0">
              <a:ea typeface="ＭＳ Ｐゴシック" panose="020B0600070205080204" pitchFamily="34" charset="-128"/>
            </a:endParaRPr>
          </a:p>
          <a:p>
            <a:r>
              <a:rPr lang="en-GB" altLang="en-US" baseline="0" dirty="0" smtClean="0">
                <a:ea typeface="ＭＳ Ｐゴシック" panose="020B0600070205080204" pitchFamily="34" charset="-128"/>
              </a:rPr>
              <a:t>Thinking about the impact of caring and the challenges carers face can help us understand better what we can do to support carers. It isn’t about waving a magic wand and solving all the problems, but it is about understanding some of the challenges.  </a:t>
            </a:r>
            <a:r>
              <a:rPr lang="en-GB" altLang="en-US" dirty="0" smtClean="0">
                <a:ea typeface="ＭＳ Ｐゴシック" panose="020B0600070205080204" pitchFamily="34" charset="-128"/>
              </a:rPr>
              <a:t>By understanding the impacts and supporting carers we can help them to keep doing what they’re doing for longer- early identification can lead to earlier support</a:t>
            </a:r>
          </a:p>
          <a:p>
            <a:endParaRPr lang="en-GB" altLang="en-US" dirty="0" smtClean="0">
              <a:ea typeface="ＭＳ Ｐゴシック" panose="020B0600070205080204" pitchFamily="34" charset="-128"/>
            </a:endParaRPr>
          </a:p>
          <a:p>
            <a:r>
              <a:rPr lang="en-GB" dirty="0" smtClean="0"/>
              <a:t>Caring can be positive and rewarding</a:t>
            </a:r>
          </a:p>
          <a:p>
            <a:r>
              <a:rPr lang="en-GB" dirty="0" smtClean="0"/>
              <a:t>But it can be exhausting too – even if people</a:t>
            </a:r>
            <a:r>
              <a:rPr lang="en-GB" baseline="0" dirty="0" smtClean="0"/>
              <a:t> are caring because they want to . We can’t take that for granted, and still need to acknowledge how caring can c</a:t>
            </a:r>
            <a:r>
              <a:rPr lang="en-GB" dirty="0" smtClean="0"/>
              <a:t>aring can affect many aspects of a person’s life. And some of the challenges </a:t>
            </a:r>
            <a:endParaRPr lang="en-GB" dirty="0" smtClean="0">
              <a:cs typeface="Calibri"/>
            </a:endParaRPr>
          </a:p>
          <a:p>
            <a:endParaRPr lang="en-GB" dirty="0" smtClean="0"/>
          </a:p>
          <a:p>
            <a:r>
              <a:rPr lang="en-GB" altLang="en-US" baseline="0" dirty="0" smtClean="0">
                <a:ea typeface="ＭＳ Ｐゴシック" panose="020B0600070205080204" pitchFamily="34" charset="-128"/>
              </a:rPr>
              <a:t>Note to trainer: Also important to acknowledge that some delegates may be unpaid carers, so some of these themes might hit a bit close to home. </a:t>
            </a:r>
          </a:p>
          <a:p>
            <a:endParaRPr lang="en-GB" altLang="en-US" dirty="0" smtClean="0">
              <a:ea typeface="ＭＳ Ｐゴシック" panose="020B0600070205080204" pitchFamily="34" charset="-128"/>
            </a:endParaRPr>
          </a:p>
          <a:p>
            <a:endParaRPr lang="en-GB" altLang="en-US" dirty="0" smtClean="0">
              <a:ea typeface="ＭＳ Ｐゴシック" panose="020B0600070205080204" pitchFamily="34" charset="-128"/>
            </a:endParaRPr>
          </a:p>
        </p:txBody>
      </p:sp>
      <p:sp>
        <p:nvSpPr>
          <p:cNvPr id="17412" name="Slide Number Placeholder 3"/>
          <p:cNvSpPr>
            <a:spLocks noGrp="1"/>
          </p:cNvSpPr>
          <p:nvPr>
            <p:ph type="sldNum" sz="quarter" idx="4294967295"/>
          </p:nvPr>
        </p:nvSpPr>
        <p:spPr bwMode="auto">
          <a:xfrm>
            <a:off x="3857625" y="9444038"/>
            <a:ext cx="2951163"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8619335-1170-434E-BD12-37219F8BF6FE}" type="slidenum">
              <a:rPr lang="en-GB" altLang="en-US" sz="1200"/>
              <a:pPr/>
              <a:t>8</a:t>
            </a:fld>
            <a:endParaRPr lang="en-GB" altLang="en-US" sz="1200"/>
          </a:p>
        </p:txBody>
      </p:sp>
    </p:spTree>
    <p:extLst>
      <p:ext uri="{BB962C8B-B14F-4D97-AF65-F5344CB8AC3E}">
        <p14:creationId xmlns:p14="http://schemas.microsoft.com/office/powerpoint/2010/main" val="860971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328738" y="433388"/>
            <a:ext cx="4692650" cy="2640012"/>
          </a:xfrm>
          <a:ln/>
        </p:spPr>
      </p:sp>
      <p:sp>
        <p:nvSpPr>
          <p:cNvPr id="18435" name="Notes Placeholder 2"/>
          <p:cNvSpPr>
            <a:spLocks noGrp="1"/>
          </p:cNvSpPr>
          <p:nvPr>
            <p:ph type="body" idx="1"/>
          </p:nvPr>
        </p:nvSpPr>
        <p:spPr>
          <a:ln>
            <a:solidFill>
              <a:schemeClr val="tx1">
                <a:alpha val="90195"/>
              </a:schemeClr>
            </a:solidFill>
          </a:ln>
          <a:extLst>
            <a:ext uri="{909E8E84-426E-40DD-AFC4-6F175D3DCCD1}">
              <a14:hiddenFill xmlns:a14="http://schemas.microsoft.com/office/drawing/2010/main">
                <a:solidFill>
                  <a:srgbClr val="FFFFFF"/>
                </a:solidFill>
              </a14:hiddenFill>
            </a:ext>
          </a:extLst>
        </p:spPr>
        <p:txBody>
          <a:bodyPr/>
          <a:lstStyle/>
          <a:p>
            <a:pPr>
              <a:defRPr/>
            </a:pPr>
            <a:r>
              <a:rPr lang="en-US" altLang="en-US" sz="1400" b="0" dirty="0" smtClean="0">
                <a:ea typeface="ＭＳ Ｐゴシック" panose="020B0600070205080204" pitchFamily="34" charset="-128"/>
              </a:rPr>
              <a:t>This slide may look overwhelming but it’s meant</a:t>
            </a:r>
            <a:r>
              <a:rPr lang="en-US" altLang="en-US" sz="1400" b="0" baseline="0" dirty="0" smtClean="0">
                <a:ea typeface="ＭＳ Ｐゴシック" panose="020B0600070205080204" pitchFamily="34" charset="-128"/>
              </a:rPr>
              <a:t> to illustrate how caring can become overwhelming. It’s not to say that all carers will experience all these impacts, and maybe not all at the same time. But these are common themes around the challenges that carers experience.</a:t>
            </a:r>
          </a:p>
          <a:p>
            <a:pPr>
              <a:defRPr/>
            </a:pPr>
            <a:endParaRPr lang="en-US" altLang="en-US" sz="1400" b="0" baseline="0" dirty="0" smtClean="0">
              <a:ea typeface="ＭＳ Ｐゴシック" panose="020B0600070205080204" pitchFamily="34" charset="-128"/>
            </a:endParaRPr>
          </a:p>
          <a:p>
            <a:pPr>
              <a:defRPr/>
            </a:pPr>
            <a:r>
              <a:rPr lang="en-US" altLang="en-US" sz="1400" b="0" baseline="0" dirty="0" smtClean="0">
                <a:ea typeface="ＭＳ Ｐゴシック" panose="020B0600070205080204" pitchFamily="34" charset="-128"/>
              </a:rPr>
              <a:t>This could be presented as a discussion –  give delegates a minute to have a look and reflect on what jumps out at them. Ask them to share either in the chat or by unmuting.  Tailor chat/commentary and discussion to group’s interests . </a:t>
            </a:r>
          </a:p>
          <a:p>
            <a:pPr>
              <a:defRPr/>
            </a:pPr>
            <a:endParaRPr lang="en-US" altLang="en-US" sz="1400" b="0" baseline="0" dirty="0" smtClean="0">
              <a:ea typeface="ＭＳ Ｐゴシック" panose="020B0600070205080204" pitchFamily="34" charset="-128"/>
            </a:endParaRPr>
          </a:p>
          <a:p>
            <a:pPr>
              <a:defRPr/>
            </a:pPr>
            <a:r>
              <a:rPr lang="en-GB" altLang="en-US" sz="1400" b="1" dirty="0" smtClean="0">
                <a:ea typeface="ＭＳ Ｐゴシック" panose="020B0600070205080204" pitchFamily="34" charset="-128"/>
              </a:rPr>
              <a:t>You don’t have to be caring full time for it to have an impact – and carers may cope</a:t>
            </a:r>
            <a:r>
              <a:rPr lang="en-GB" altLang="en-US" sz="1400" b="1" baseline="0" dirty="0" smtClean="0">
                <a:ea typeface="ＭＳ Ｐゴシック" panose="020B0600070205080204" pitchFamily="34" charset="-128"/>
              </a:rPr>
              <a:t> differently with different impacts and as they juggle multiple priorities (family, care, employment… ). Also highlight ‘sandwich’ carers who are caring for young children, or their children with ASN and also caring for ageing and elderly relatives/parents etc. </a:t>
            </a:r>
          </a:p>
          <a:p>
            <a:pPr>
              <a:defRPr/>
            </a:pPr>
            <a:endParaRPr lang="en-GB" altLang="en-US" sz="1400" b="1" dirty="0" smtClean="0">
              <a:ea typeface="ＭＳ Ｐゴシック" panose="020B0600070205080204" pitchFamily="34" charset="-128"/>
            </a:endParaRPr>
          </a:p>
          <a:p>
            <a:pPr>
              <a:defRPr/>
            </a:pPr>
            <a:r>
              <a:rPr lang="en-GB" altLang="en-US" sz="1400" b="1" dirty="0" smtClean="0">
                <a:ea typeface="ＭＳ Ｐゴシック" panose="020B0600070205080204" pitchFamily="34" charset="-128"/>
              </a:rPr>
              <a:t>Think about the impact: </a:t>
            </a:r>
          </a:p>
          <a:p>
            <a:pPr marL="171450" indent="-171450">
              <a:buFont typeface="Arial" panose="020B0604020202020204" pitchFamily="34" charset="0"/>
              <a:buChar char="•"/>
              <a:defRPr/>
            </a:pPr>
            <a:r>
              <a:rPr lang="en-GB" altLang="en-US" sz="1400" dirty="0" smtClean="0">
                <a:ea typeface="ＭＳ Ｐゴシック" panose="020B0600070205080204" pitchFamily="34" charset="-128"/>
              </a:rPr>
              <a:t>Providing practical and emotional support to the person they</a:t>
            </a:r>
            <a:r>
              <a:rPr lang="en-GB" altLang="en-US" sz="1400" baseline="0" dirty="0" smtClean="0">
                <a:ea typeface="ＭＳ Ｐゴシック" panose="020B0600070205080204" pitchFamily="34" charset="-128"/>
              </a:rPr>
              <a:t> care for</a:t>
            </a:r>
            <a:endParaRPr lang="en-GB" altLang="en-US" sz="1400" dirty="0" smtClean="0">
              <a:ea typeface="ＭＳ Ｐゴシック" panose="020B0600070205080204" pitchFamily="34" charset="-128"/>
            </a:endParaRPr>
          </a:p>
          <a:p>
            <a:pPr marL="171450" indent="-171450">
              <a:buFont typeface="Arial" panose="020B0604020202020204" pitchFamily="34" charset="0"/>
              <a:buChar char="•"/>
              <a:defRPr/>
            </a:pPr>
            <a:r>
              <a:rPr lang="en-GB" altLang="en-US" sz="1400" dirty="0" smtClean="0">
                <a:ea typeface="ＭＳ Ｐゴシック" panose="020B0600070205080204" pitchFamily="34" charset="-128"/>
              </a:rPr>
              <a:t>Getting multiple phone calls – at work or even in your own leisure time</a:t>
            </a:r>
          </a:p>
          <a:p>
            <a:pPr marL="171450" indent="-171450">
              <a:buFont typeface="Arial" panose="020B0604020202020204" pitchFamily="34" charset="0"/>
              <a:buChar char="•"/>
              <a:defRPr/>
            </a:pPr>
            <a:r>
              <a:rPr lang="en-GB" altLang="en-US" sz="1400" dirty="0" smtClean="0">
                <a:ea typeface="ＭＳ Ｐゴシック" panose="020B0600070205080204" pitchFamily="34" charset="-128"/>
              </a:rPr>
              <a:t>Fitting family time and responsibilities</a:t>
            </a:r>
            <a:r>
              <a:rPr lang="en-GB" altLang="en-US" sz="1400" baseline="0" dirty="0" smtClean="0">
                <a:ea typeface="ＭＳ Ｐゴシック" panose="020B0600070205080204" pitchFamily="34" charset="-128"/>
              </a:rPr>
              <a:t> </a:t>
            </a:r>
            <a:r>
              <a:rPr lang="en-GB" altLang="en-US" sz="1400" dirty="0" smtClean="0">
                <a:ea typeface="ＭＳ Ｐゴシック" panose="020B0600070205080204" pitchFamily="34" charset="-128"/>
              </a:rPr>
              <a:t>around work and caring</a:t>
            </a:r>
          </a:p>
          <a:p>
            <a:pPr marL="171450" indent="-171450">
              <a:buFont typeface="Arial" panose="020B0604020202020204" pitchFamily="34" charset="0"/>
              <a:buChar char="•"/>
              <a:defRPr/>
            </a:pPr>
            <a:r>
              <a:rPr lang="en-GB" altLang="en-US" sz="1400" dirty="0" smtClean="0">
                <a:ea typeface="ＭＳ Ｐゴシック" panose="020B0600070205080204" pitchFamily="34" charset="-128"/>
              </a:rPr>
              <a:t>Attending appointments and school meetings</a:t>
            </a:r>
          </a:p>
          <a:p>
            <a:pPr marL="0" indent="0">
              <a:buFont typeface="Arial" panose="020B0604020202020204" pitchFamily="34" charset="0"/>
              <a:buNone/>
              <a:defRPr/>
            </a:pPr>
            <a:r>
              <a:rPr lang="en-GB" altLang="en-US" sz="1400" dirty="0" smtClean="0">
                <a:ea typeface="ＭＳ Ｐゴシック" panose="020B0600070205080204" pitchFamily="34" charset="-128"/>
              </a:rPr>
              <a:t>All these things make it difficult for carers to get a balance in their lives</a:t>
            </a:r>
          </a:p>
          <a:p>
            <a:pPr>
              <a:defRPr/>
            </a:pPr>
            <a:endParaRPr lang="en-GB" altLang="en-US" sz="1400" b="1" dirty="0" smtClean="0">
              <a:ea typeface="ＭＳ Ｐゴシック" panose="020B0600070205080204" pitchFamily="34" charset="-128"/>
            </a:endParaRPr>
          </a:p>
          <a:p>
            <a:pPr>
              <a:defRPr/>
            </a:pPr>
            <a:r>
              <a:rPr lang="en-GB" altLang="en-US" sz="1400" b="1" dirty="0" smtClean="0">
                <a:ea typeface="ＭＳ Ｐゴシック" panose="020B0600070205080204" pitchFamily="34" charset="-128"/>
              </a:rPr>
              <a:t>Highlight key themes:</a:t>
            </a:r>
          </a:p>
          <a:p>
            <a:pPr marL="285750" indent="-285750">
              <a:buFont typeface="Arial" panose="020B0604020202020204" pitchFamily="34" charset="0"/>
              <a:buChar char="•"/>
              <a:defRPr/>
            </a:pPr>
            <a:r>
              <a:rPr lang="en-GB" altLang="en-US" sz="1400" b="0" baseline="0" dirty="0" smtClean="0">
                <a:ea typeface="ＭＳ Ｐゴシック" panose="020B0600070205080204" pitchFamily="34" charset="-128"/>
              </a:rPr>
              <a:t>carers own physical and mental health (increased risk of diabetes, exhaustion, mental health implications, self care, depression, fear…)</a:t>
            </a:r>
          </a:p>
          <a:p>
            <a:pPr marL="285750" indent="-285750">
              <a:buFont typeface="Arial" panose="020B0604020202020204" pitchFamily="34" charset="0"/>
              <a:buChar char="•"/>
              <a:defRPr/>
            </a:pPr>
            <a:r>
              <a:rPr lang="en-GB" altLang="en-US" sz="1400" b="0" baseline="0" dirty="0" smtClean="0">
                <a:ea typeface="ＭＳ Ｐゴシック" panose="020B0600070205080204" pitchFamily="34" charset="-128"/>
              </a:rPr>
              <a:t>Financial impact – 1 in 5 carers gives up work because they struggle to balance work and caring, increased expenses –medical supplies, food, financially supporting person they care for</a:t>
            </a:r>
          </a:p>
          <a:p>
            <a:pPr marL="285750" indent="-285750">
              <a:buFont typeface="Arial" panose="020B0604020202020204" pitchFamily="34" charset="0"/>
              <a:buChar char="•"/>
              <a:defRPr/>
            </a:pPr>
            <a:r>
              <a:rPr lang="en-GB" altLang="en-US" sz="1400" b="0" baseline="0" dirty="0" smtClean="0">
                <a:ea typeface="ＭＳ Ｐゴシック" panose="020B0600070205080204" pitchFamily="34" charset="-128"/>
              </a:rPr>
              <a:t>Impact on relationships – with the person they care for, in their wider circle of family and friends, work  (can also link this to sense of loss). Also family relationships – family member may have more than one carer- what happens when the family doesn’t agree (relate this back to person centred care)</a:t>
            </a:r>
          </a:p>
          <a:p>
            <a:pPr marL="285750" indent="-285750">
              <a:buFont typeface="Arial" panose="020B0604020202020204" pitchFamily="34" charset="0"/>
              <a:buChar char="•"/>
              <a:defRPr/>
            </a:pPr>
            <a:r>
              <a:rPr lang="en-GB" altLang="en-US" sz="1400" b="0" baseline="0" dirty="0" smtClean="0">
                <a:ea typeface="ＭＳ Ｐゴシック" panose="020B0600070205080204" pitchFamily="34" charset="-128"/>
              </a:rPr>
              <a:t>Guilt – I’m not providing enough or good enough care, guilty for using services, or arranging a care home (I should be doing the care, my person doesn’t like living in the nursing home) choosing different care options to suit you and the person you care for, guilt of feeling like you’re neglecting your own family and friends because of the caring responsibilities</a:t>
            </a:r>
          </a:p>
          <a:p>
            <a:pPr>
              <a:defRPr/>
            </a:pPr>
            <a:endParaRPr lang="en-GB" altLang="en-US" sz="1400" b="1" baseline="0" dirty="0" smtClean="0">
              <a:ea typeface="ＭＳ Ｐゴシック" panose="020B0600070205080204" pitchFamily="34" charset="-128"/>
            </a:endParaRPr>
          </a:p>
          <a:p>
            <a:pPr>
              <a:defRPr/>
            </a:pPr>
            <a:r>
              <a:rPr lang="en-GB" altLang="en-US" sz="1400" b="1" dirty="0" smtClean="0">
                <a:ea typeface="ＭＳ Ｐゴシック" panose="020B0600070205080204" pitchFamily="34" charset="-128"/>
              </a:rPr>
              <a:t>Other key points:</a:t>
            </a:r>
          </a:p>
          <a:p>
            <a:pPr marL="285750" indent="-285750">
              <a:buFont typeface="Arial" panose="020B0604020202020204" pitchFamily="34" charset="0"/>
              <a:buChar char="•"/>
              <a:defRPr/>
            </a:pPr>
            <a:r>
              <a:rPr lang="en-GB" altLang="en-US" sz="1400" dirty="0" smtClean="0">
                <a:ea typeface="ＭＳ Ｐゴシック" panose="020B0600070205080204" pitchFamily="34" charset="-128"/>
              </a:rPr>
              <a:t>None of us know where a caring role may head – could be short or long term</a:t>
            </a:r>
          </a:p>
          <a:p>
            <a:pPr marL="285750" indent="-285750">
              <a:buFont typeface="Arial" panose="020B0604020202020204" pitchFamily="34" charset="0"/>
              <a:buChar char="•"/>
              <a:defRPr/>
            </a:pPr>
            <a:r>
              <a:rPr lang="en-GB" altLang="en-US" sz="1400" dirty="0" smtClean="0">
                <a:ea typeface="ＭＳ Ｐゴシック" panose="020B0600070205080204" pitchFamily="34" charset="-128"/>
              </a:rPr>
              <a:t>Sometimes we become carers overnight – circumstance changes and</a:t>
            </a:r>
            <a:r>
              <a:rPr lang="en-GB" altLang="en-US" sz="1400" baseline="0" dirty="0" smtClean="0">
                <a:ea typeface="ＭＳ Ｐゴシック" panose="020B0600070205080204" pitchFamily="34" charset="-128"/>
              </a:rPr>
              <a:t> our family member/friend can no longer manage without extra help </a:t>
            </a:r>
            <a:r>
              <a:rPr lang="en-GB" altLang="en-US" sz="1400" dirty="0" smtClean="0">
                <a:ea typeface="ＭＳ Ｐゴシック" panose="020B0600070205080204" pitchFamily="34" charset="-128"/>
              </a:rPr>
              <a:t>(i.e. Stroke, traumatic injury)</a:t>
            </a:r>
          </a:p>
          <a:p>
            <a:pPr marL="285750" indent="-285750">
              <a:buFont typeface="Arial" panose="020B0604020202020204" pitchFamily="34" charset="0"/>
              <a:buChar char="•"/>
              <a:defRPr/>
            </a:pPr>
            <a:r>
              <a:rPr lang="en-GB" altLang="en-US" sz="1400" dirty="0" smtClean="0">
                <a:ea typeface="ＭＳ Ｐゴシック" panose="020B0600070205080204" pitchFamily="34" charset="-128"/>
              </a:rPr>
              <a:t>A caring role can also creep up on you – start by offering</a:t>
            </a:r>
            <a:r>
              <a:rPr lang="en-GB" altLang="en-US" sz="1400" baseline="0" dirty="0" smtClean="0">
                <a:ea typeface="ＭＳ Ｐゴシック" panose="020B0600070205080204" pitchFamily="34" charset="-128"/>
              </a:rPr>
              <a:t> a bit of support, and gradually the level and frequency of support increases over time</a:t>
            </a:r>
          </a:p>
          <a:p>
            <a:pPr marL="285750" indent="-285750">
              <a:buFont typeface="Arial" panose="020B0604020202020204" pitchFamily="34" charset="0"/>
              <a:buChar char="•"/>
              <a:defRPr/>
            </a:pPr>
            <a:r>
              <a:rPr lang="en-GB" altLang="en-US" sz="1400" baseline="0" dirty="0" smtClean="0">
                <a:ea typeface="ＭＳ Ｐゴシック" panose="020B0600070205080204" pitchFamily="34" charset="-128"/>
              </a:rPr>
              <a:t>Could be limited time – post op recovery etc.</a:t>
            </a:r>
            <a:endParaRPr lang="en-GB" altLang="en-US" sz="1400" dirty="0" smtClean="0">
              <a:ea typeface="ＭＳ Ｐゴシック" panose="020B0600070205080204" pitchFamily="34" charset="-128"/>
            </a:endParaRPr>
          </a:p>
          <a:p>
            <a:pPr marL="285750" indent="-285750">
              <a:buFont typeface="Arial" panose="020B0604020202020204" pitchFamily="34" charset="0"/>
              <a:buChar char="•"/>
              <a:defRPr/>
            </a:pPr>
            <a:r>
              <a:rPr lang="en-GB" altLang="en-US" sz="1400" dirty="0" smtClean="0">
                <a:ea typeface="ＭＳ Ｐゴシック" panose="020B0600070205080204" pitchFamily="34" charset="-128"/>
              </a:rPr>
              <a:t>Life gets turned upside down, relationships change</a:t>
            </a:r>
          </a:p>
          <a:p>
            <a:pPr marL="285750" indent="-285750">
              <a:buFont typeface="Arial" panose="020B0604020202020204" pitchFamily="34" charset="0"/>
              <a:buChar char="•"/>
              <a:defRPr/>
            </a:pPr>
            <a:r>
              <a:rPr lang="en-GB" altLang="en-US" sz="1400" dirty="0" smtClean="0">
                <a:ea typeface="ＭＳ Ｐゴシック" panose="020B0600070205080204" pitchFamily="34" charset="-128"/>
              </a:rPr>
              <a:t>Cared for loses ability to wash, dress, feed themselves. Impact on their communication</a:t>
            </a:r>
          </a:p>
          <a:p>
            <a:pPr marL="285750" indent="-285750">
              <a:buFont typeface="Arial" panose="020B0604020202020204" pitchFamily="34" charset="0"/>
              <a:buChar char="•"/>
              <a:defRPr/>
            </a:pPr>
            <a:r>
              <a:rPr lang="en-GB" altLang="en-US" sz="1400" dirty="0" smtClean="0">
                <a:ea typeface="ＭＳ Ｐゴシック" panose="020B0600070205080204" pitchFamily="34" charset="-128"/>
              </a:rPr>
              <a:t>Most people don’t know what support</a:t>
            </a:r>
            <a:r>
              <a:rPr lang="en-GB" altLang="en-US" sz="1400" baseline="0" dirty="0" smtClean="0">
                <a:ea typeface="ＭＳ Ｐゴシック" panose="020B0600070205080204" pitchFamily="34" charset="-128"/>
              </a:rPr>
              <a:t>s</a:t>
            </a:r>
            <a:r>
              <a:rPr lang="en-GB" altLang="en-US" sz="1400" dirty="0" smtClean="0">
                <a:ea typeface="ＭＳ Ｐゴシック" panose="020B0600070205080204" pitchFamily="34" charset="-128"/>
              </a:rPr>
              <a:t> are out there – they’ve never needed to access </a:t>
            </a:r>
          </a:p>
          <a:p>
            <a:pPr marL="285750" indent="-285750">
              <a:buFont typeface="Arial" panose="020B0604020202020204" pitchFamily="34" charset="0"/>
              <a:buChar char="•"/>
              <a:defRPr/>
            </a:pPr>
            <a:r>
              <a:rPr lang="en-GB" altLang="en-US" sz="1400" dirty="0" smtClean="0">
                <a:ea typeface="ＭＳ Ｐゴシック" panose="020B0600070205080204" pitchFamily="34" charset="-128"/>
              </a:rPr>
              <a:t>Having someone tell them there is support and making a referral can make all the difference when so much is going on</a:t>
            </a:r>
          </a:p>
          <a:p>
            <a:pPr>
              <a:defRPr/>
            </a:pPr>
            <a:endParaRPr lang="en-GB" altLang="en-US" sz="1400" dirty="0" smtClean="0">
              <a:ea typeface="ＭＳ Ｐゴシック" panose="020B0600070205080204" pitchFamily="34" charset="-128"/>
            </a:endParaRPr>
          </a:p>
          <a:p>
            <a:pPr>
              <a:defRPr/>
            </a:pPr>
            <a:r>
              <a:rPr lang="en-GB" altLang="en-US" sz="1400" dirty="0" smtClean="0">
                <a:ea typeface="ＭＳ Ｐゴシック" panose="020B0600070205080204" pitchFamily="34" charset="-128"/>
              </a:rPr>
              <a:t>Different</a:t>
            </a:r>
            <a:r>
              <a:rPr lang="en-GB" altLang="en-US" sz="1400" baseline="0" dirty="0" smtClean="0">
                <a:ea typeface="ＭＳ Ｐゴシック" panose="020B0600070205080204" pitchFamily="34" charset="-128"/>
              </a:rPr>
              <a:t> scenarios: </a:t>
            </a:r>
          </a:p>
          <a:p>
            <a:pPr>
              <a:defRPr/>
            </a:pPr>
            <a:r>
              <a:rPr lang="en-GB" altLang="en-US" sz="1400" dirty="0" smtClean="0">
                <a:ea typeface="ＭＳ Ｐゴシック" panose="020B0600070205080204" pitchFamily="34" charset="-128"/>
              </a:rPr>
              <a:t>Your parent has a stroke and you still have a family to support and you’re still working</a:t>
            </a:r>
          </a:p>
          <a:p>
            <a:pPr>
              <a:defRPr/>
            </a:pPr>
            <a:r>
              <a:rPr lang="en-GB" altLang="en-US" sz="1400" dirty="0" smtClean="0">
                <a:ea typeface="ＭＳ Ｐゴシック" panose="020B0600070205080204" pitchFamily="34" charset="-128"/>
              </a:rPr>
              <a:t>The hospital discharge your parent, and you’re busy dealing with a team of professionals and sorting out home care </a:t>
            </a:r>
          </a:p>
          <a:p>
            <a:pPr>
              <a:defRPr/>
            </a:pPr>
            <a:r>
              <a:rPr lang="en-GB" altLang="en-US" sz="1400" dirty="0" smtClean="0">
                <a:ea typeface="ＭＳ Ｐゴシック" panose="020B0600070205080204" pitchFamily="34" charset="-128"/>
              </a:rPr>
              <a:t>You may need to adapt their home</a:t>
            </a:r>
          </a:p>
          <a:p>
            <a:pPr>
              <a:defRPr/>
            </a:pPr>
            <a:r>
              <a:rPr lang="en-GB" altLang="en-US" sz="1400" dirty="0" smtClean="0">
                <a:ea typeface="ＭＳ Ｐゴシック" panose="020B0600070205080204" pitchFamily="34" charset="-128"/>
              </a:rPr>
              <a:t>Could be worried about finances – having someone else in the home, being</a:t>
            </a:r>
            <a:r>
              <a:rPr lang="en-GB" altLang="en-US" sz="1400" baseline="0" dirty="0" smtClean="0">
                <a:ea typeface="ＭＳ Ｐゴシック" panose="020B0600070205080204" pitchFamily="34" charset="-128"/>
              </a:rPr>
              <a:t> unable to work, purchasing food and medical supplies for the person you care for. </a:t>
            </a:r>
            <a:endParaRPr lang="en-GB" altLang="en-US" sz="1400" dirty="0" smtClean="0">
              <a:ea typeface="ＭＳ Ｐゴシック" panose="020B0600070205080204" pitchFamily="34" charset="-128"/>
            </a:endParaRPr>
          </a:p>
          <a:p>
            <a:pPr>
              <a:defRPr/>
            </a:pPr>
            <a:endParaRPr lang="en-GB" altLang="en-US" sz="1400" dirty="0" smtClean="0">
              <a:ea typeface="ＭＳ Ｐゴシック" panose="020B0600070205080204" pitchFamily="34" charset="-128"/>
            </a:endParaRPr>
          </a:p>
        </p:txBody>
      </p:sp>
      <p:sp>
        <p:nvSpPr>
          <p:cNvPr id="19460" name="Slide Number Placeholder 3"/>
          <p:cNvSpPr>
            <a:spLocks noGrp="1"/>
          </p:cNvSpPr>
          <p:nvPr>
            <p:ph type="sldNum" sz="quarter" idx="4294967295"/>
          </p:nvPr>
        </p:nvSpPr>
        <p:spPr bwMode="auto">
          <a:xfrm>
            <a:off x="3857625" y="9444038"/>
            <a:ext cx="2951163"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52F368B-519B-4AF0-B289-014772212F49}" type="slidenum">
              <a:rPr lang="en-GB" altLang="en-US">
                <a:latin typeface="Times New Roman" panose="02020603050405020304" pitchFamily="18" charset="0"/>
              </a:rPr>
              <a:pPr>
                <a:spcBef>
                  <a:spcPct val="0"/>
                </a:spcBef>
              </a:pPr>
              <a:t>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94958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92B7FF-B2E7-46C4-B341-942574C7877D}" type="datetimeFigureOut">
              <a:rPr lang="en-GB" smtClean="0"/>
              <a:t>25/05/2022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1943A2-D36A-48DC-BC8A-297160FE4727}" type="slidenum">
              <a:rPr lang="en-GB" smtClean="0"/>
              <a:t>‹#›</a:t>
            </a:fld>
            <a:endParaRPr lang="en-GB"/>
          </a:p>
        </p:txBody>
      </p:sp>
    </p:spTree>
    <p:extLst>
      <p:ext uri="{BB962C8B-B14F-4D97-AF65-F5344CB8AC3E}">
        <p14:creationId xmlns:p14="http://schemas.microsoft.com/office/powerpoint/2010/main" val="30737248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A892B7FF-B2E7-46C4-B341-942574C7877D}" type="datetimeFigureOut">
              <a:rPr lang="en-GB" smtClean="0"/>
              <a:t>25/05/2022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1943A2-D36A-48DC-BC8A-297160FE4727}" type="slidenum">
              <a:rPr lang="en-GB" smtClean="0"/>
              <a:t>‹#›</a:t>
            </a:fld>
            <a:endParaRPr lang="en-GB"/>
          </a:p>
        </p:txBody>
      </p:sp>
    </p:spTree>
    <p:extLst>
      <p:ext uri="{BB962C8B-B14F-4D97-AF65-F5344CB8AC3E}">
        <p14:creationId xmlns:p14="http://schemas.microsoft.com/office/powerpoint/2010/main" val="1470583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92B7FF-B2E7-46C4-B341-942574C7877D}" type="datetimeFigureOut">
              <a:rPr lang="en-GB" smtClean="0"/>
              <a:t>25/05/2022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1943A2-D36A-48DC-BC8A-297160FE4727}" type="slidenum">
              <a:rPr lang="en-GB" smtClean="0"/>
              <a:t>‹#›</a:t>
            </a:fld>
            <a:endParaRPr lang="en-GB"/>
          </a:p>
        </p:txBody>
      </p:sp>
    </p:spTree>
    <p:extLst>
      <p:ext uri="{BB962C8B-B14F-4D97-AF65-F5344CB8AC3E}">
        <p14:creationId xmlns:p14="http://schemas.microsoft.com/office/powerpoint/2010/main" val="22604811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0ECE67-8B93-4545-A3F1-93B65C7AB43A}" type="datetimeFigureOut">
              <a:rPr lang="en-GB" smtClean="0"/>
              <a:t>25/05/2022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3623F1-F4E8-46B0-B34A-D371600F3106}" type="slidenum">
              <a:rPr lang="en-GB" smtClean="0"/>
              <a:t>‹#›</a:t>
            </a:fld>
            <a:endParaRPr lang="en-GB"/>
          </a:p>
        </p:txBody>
      </p:sp>
    </p:spTree>
    <p:extLst>
      <p:ext uri="{BB962C8B-B14F-4D97-AF65-F5344CB8AC3E}">
        <p14:creationId xmlns:p14="http://schemas.microsoft.com/office/powerpoint/2010/main" val="1236290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0ECE67-8B93-4545-A3F1-93B65C7AB43A}" type="datetimeFigureOut">
              <a:rPr lang="en-GB" smtClean="0"/>
              <a:t>25/05/2022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3623F1-F4E8-46B0-B34A-D371600F3106}" type="slidenum">
              <a:rPr lang="en-GB" smtClean="0"/>
              <a:t>‹#›</a:t>
            </a:fld>
            <a:endParaRPr lang="en-GB"/>
          </a:p>
        </p:txBody>
      </p:sp>
    </p:spTree>
    <p:extLst>
      <p:ext uri="{BB962C8B-B14F-4D97-AF65-F5344CB8AC3E}">
        <p14:creationId xmlns:p14="http://schemas.microsoft.com/office/powerpoint/2010/main" val="3243676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0ECE67-8B93-4545-A3F1-93B65C7AB43A}" type="datetimeFigureOut">
              <a:rPr lang="en-GB" smtClean="0"/>
              <a:t>25/05/2022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3623F1-F4E8-46B0-B34A-D371600F3106}" type="slidenum">
              <a:rPr lang="en-GB" smtClean="0"/>
              <a:t>‹#›</a:t>
            </a:fld>
            <a:endParaRPr lang="en-GB"/>
          </a:p>
        </p:txBody>
      </p:sp>
    </p:spTree>
    <p:extLst>
      <p:ext uri="{BB962C8B-B14F-4D97-AF65-F5344CB8AC3E}">
        <p14:creationId xmlns:p14="http://schemas.microsoft.com/office/powerpoint/2010/main" val="2394201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0ECE67-8B93-4545-A3F1-93B65C7AB43A}" type="datetimeFigureOut">
              <a:rPr lang="en-GB" smtClean="0"/>
              <a:t>25/05/2022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3623F1-F4E8-46B0-B34A-D371600F3106}" type="slidenum">
              <a:rPr lang="en-GB" smtClean="0"/>
              <a:t>‹#›</a:t>
            </a:fld>
            <a:endParaRPr lang="en-GB"/>
          </a:p>
        </p:txBody>
      </p:sp>
    </p:spTree>
    <p:extLst>
      <p:ext uri="{BB962C8B-B14F-4D97-AF65-F5344CB8AC3E}">
        <p14:creationId xmlns:p14="http://schemas.microsoft.com/office/powerpoint/2010/main" val="1576691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0ECE67-8B93-4545-A3F1-93B65C7AB43A}" type="datetimeFigureOut">
              <a:rPr lang="en-GB" smtClean="0"/>
              <a:t>25/05/2022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3623F1-F4E8-46B0-B34A-D371600F3106}" type="slidenum">
              <a:rPr lang="en-GB" smtClean="0"/>
              <a:t>‹#›</a:t>
            </a:fld>
            <a:endParaRPr lang="en-GB"/>
          </a:p>
        </p:txBody>
      </p:sp>
    </p:spTree>
    <p:extLst>
      <p:ext uri="{BB962C8B-B14F-4D97-AF65-F5344CB8AC3E}">
        <p14:creationId xmlns:p14="http://schemas.microsoft.com/office/powerpoint/2010/main" val="3603610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0ECE67-8B93-4545-A3F1-93B65C7AB43A}" type="datetimeFigureOut">
              <a:rPr lang="en-GB" smtClean="0"/>
              <a:t>25/05/2022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3623F1-F4E8-46B0-B34A-D371600F3106}" type="slidenum">
              <a:rPr lang="en-GB" smtClean="0"/>
              <a:t>‹#›</a:t>
            </a:fld>
            <a:endParaRPr lang="en-GB"/>
          </a:p>
        </p:txBody>
      </p:sp>
    </p:spTree>
    <p:extLst>
      <p:ext uri="{BB962C8B-B14F-4D97-AF65-F5344CB8AC3E}">
        <p14:creationId xmlns:p14="http://schemas.microsoft.com/office/powerpoint/2010/main" val="1691545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ECE67-8B93-4545-A3F1-93B65C7AB43A}" type="datetimeFigureOut">
              <a:rPr lang="en-GB" smtClean="0"/>
              <a:t>25/05/2022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3623F1-F4E8-46B0-B34A-D371600F3106}" type="slidenum">
              <a:rPr lang="en-GB" smtClean="0"/>
              <a:t>‹#›</a:t>
            </a:fld>
            <a:endParaRPr lang="en-GB"/>
          </a:p>
        </p:txBody>
      </p:sp>
    </p:spTree>
    <p:extLst>
      <p:ext uri="{BB962C8B-B14F-4D97-AF65-F5344CB8AC3E}">
        <p14:creationId xmlns:p14="http://schemas.microsoft.com/office/powerpoint/2010/main" val="2275817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0ECE67-8B93-4545-A3F1-93B65C7AB43A}" type="datetimeFigureOut">
              <a:rPr lang="en-GB" smtClean="0"/>
              <a:t>25/05/2022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3623F1-F4E8-46B0-B34A-D371600F3106}" type="slidenum">
              <a:rPr lang="en-GB" smtClean="0"/>
              <a:t>‹#›</a:t>
            </a:fld>
            <a:endParaRPr lang="en-GB"/>
          </a:p>
        </p:txBody>
      </p:sp>
    </p:spTree>
    <p:extLst>
      <p:ext uri="{BB962C8B-B14F-4D97-AF65-F5344CB8AC3E}">
        <p14:creationId xmlns:p14="http://schemas.microsoft.com/office/powerpoint/2010/main" val="53883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A892B7FF-B2E7-46C4-B341-942574C7877D}" type="datetimeFigureOut">
              <a:rPr lang="en-GB" smtClean="0"/>
              <a:t>25/05/2022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1943A2-D36A-48DC-BC8A-297160FE4727}" type="slidenum">
              <a:rPr lang="en-GB" smtClean="0"/>
              <a:t>‹#›</a:t>
            </a:fld>
            <a:endParaRPr lang="en-GB"/>
          </a:p>
        </p:txBody>
      </p:sp>
    </p:spTree>
    <p:extLst>
      <p:ext uri="{BB962C8B-B14F-4D97-AF65-F5344CB8AC3E}">
        <p14:creationId xmlns:p14="http://schemas.microsoft.com/office/powerpoint/2010/main" val="6212178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0ECE67-8B93-4545-A3F1-93B65C7AB43A}" type="datetimeFigureOut">
              <a:rPr lang="en-GB" smtClean="0"/>
              <a:t>25/05/2022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3623F1-F4E8-46B0-B34A-D371600F3106}" type="slidenum">
              <a:rPr lang="en-GB" smtClean="0"/>
              <a:t>‹#›</a:t>
            </a:fld>
            <a:endParaRPr lang="en-GB"/>
          </a:p>
        </p:txBody>
      </p:sp>
    </p:spTree>
    <p:extLst>
      <p:ext uri="{BB962C8B-B14F-4D97-AF65-F5344CB8AC3E}">
        <p14:creationId xmlns:p14="http://schemas.microsoft.com/office/powerpoint/2010/main" val="1402289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0ECE67-8B93-4545-A3F1-93B65C7AB43A}" type="datetimeFigureOut">
              <a:rPr lang="en-GB" smtClean="0"/>
              <a:t>25/05/2022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3623F1-F4E8-46B0-B34A-D371600F3106}" type="slidenum">
              <a:rPr lang="en-GB" smtClean="0"/>
              <a:t>‹#›</a:t>
            </a:fld>
            <a:endParaRPr lang="en-GB"/>
          </a:p>
        </p:txBody>
      </p:sp>
    </p:spTree>
    <p:extLst>
      <p:ext uri="{BB962C8B-B14F-4D97-AF65-F5344CB8AC3E}">
        <p14:creationId xmlns:p14="http://schemas.microsoft.com/office/powerpoint/2010/main" val="2921563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0ECE67-8B93-4545-A3F1-93B65C7AB43A}" type="datetimeFigureOut">
              <a:rPr lang="en-GB" smtClean="0"/>
              <a:t>25/05/2022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3623F1-F4E8-46B0-B34A-D371600F3106}" type="slidenum">
              <a:rPr lang="en-GB" smtClean="0"/>
              <a:t>‹#›</a:t>
            </a:fld>
            <a:endParaRPr lang="en-GB"/>
          </a:p>
        </p:txBody>
      </p:sp>
    </p:spTree>
    <p:extLst>
      <p:ext uri="{BB962C8B-B14F-4D97-AF65-F5344CB8AC3E}">
        <p14:creationId xmlns:p14="http://schemas.microsoft.com/office/powerpoint/2010/main" val="400430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92B7FF-B2E7-46C4-B341-942574C7877D}" type="datetimeFigureOut">
              <a:rPr lang="en-GB" smtClean="0"/>
              <a:t>25/05/2022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1943A2-D36A-48DC-BC8A-297160FE4727}" type="slidenum">
              <a:rPr lang="en-GB" smtClean="0"/>
              <a:t>‹#›</a:t>
            </a:fld>
            <a:endParaRPr lang="en-GB"/>
          </a:p>
        </p:txBody>
      </p:sp>
    </p:spTree>
    <p:extLst>
      <p:ext uri="{BB962C8B-B14F-4D97-AF65-F5344CB8AC3E}">
        <p14:creationId xmlns:p14="http://schemas.microsoft.com/office/powerpoint/2010/main" val="19333410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92B7FF-B2E7-46C4-B341-942574C7877D}" type="datetimeFigureOut">
              <a:rPr lang="en-GB" smtClean="0"/>
              <a:t>25/05/2022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1943A2-D36A-48DC-BC8A-297160FE4727}" type="slidenum">
              <a:rPr lang="en-GB" smtClean="0"/>
              <a:t>‹#›</a:t>
            </a:fld>
            <a:endParaRPr lang="en-GB"/>
          </a:p>
        </p:txBody>
      </p:sp>
    </p:spTree>
    <p:extLst>
      <p:ext uri="{BB962C8B-B14F-4D97-AF65-F5344CB8AC3E}">
        <p14:creationId xmlns:p14="http://schemas.microsoft.com/office/powerpoint/2010/main" val="16161252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92B7FF-B2E7-46C4-B341-942574C7877D}" type="datetimeFigureOut">
              <a:rPr lang="en-GB" smtClean="0"/>
              <a:t>25/05/2022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1943A2-D36A-48DC-BC8A-297160FE4727}" type="slidenum">
              <a:rPr lang="en-GB" smtClean="0"/>
              <a:t>‹#›</a:t>
            </a:fld>
            <a:endParaRPr lang="en-GB"/>
          </a:p>
        </p:txBody>
      </p:sp>
    </p:spTree>
    <p:extLst>
      <p:ext uri="{BB962C8B-B14F-4D97-AF65-F5344CB8AC3E}">
        <p14:creationId xmlns:p14="http://schemas.microsoft.com/office/powerpoint/2010/main" val="15257865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92B7FF-B2E7-46C4-B341-942574C7877D}" type="datetimeFigureOut">
              <a:rPr lang="en-GB" smtClean="0"/>
              <a:t>25/05/2022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1943A2-D36A-48DC-BC8A-297160FE4727}" type="slidenum">
              <a:rPr lang="en-GB" smtClean="0"/>
              <a:t>‹#›</a:t>
            </a:fld>
            <a:endParaRPr lang="en-GB"/>
          </a:p>
        </p:txBody>
      </p:sp>
    </p:spTree>
    <p:extLst>
      <p:ext uri="{BB962C8B-B14F-4D97-AF65-F5344CB8AC3E}">
        <p14:creationId xmlns:p14="http://schemas.microsoft.com/office/powerpoint/2010/main" val="13143495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2B7FF-B2E7-46C4-B341-942574C7877D}" type="datetimeFigureOut">
              <a:rPr lang="en-GB" smtClean="0"/>
              <a:t>25/05/2022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1943A2-D36A-48DC-BC8A-297160FE4727}" type="slidenum">
              <a:rPr lang="en-GB" smtClean="0"/>
              <a:t>‹#›</a:t>
            </a:fld>
            <a:endParaRPr lang="en-GB"/>
          </a:p>
        </p:txBody>
      </p:sp>
    </p:spTree>
    <p:extLst>
      <p:ext uri="{BB962C8B-B14F-4D97-AF65-F5344CB8AC3E}">
        <p14:creationId xmlns:p14="http://schemas.microsoft.com/office/powerpoint/2010/main" val="18717417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92B7FF-B2E7-46C4-B341-942574C7877D}" type="datetimeFigureOut">
              <a:rPr lang="en-GB" smtClean="0"/>
              <a:t>25/05/2022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1943A2-D36A-48DC-BC8A-297160FE4727}" type="slidenum">
              <a:rPr lang="en-GB" smtClean="0"/>
              <a:t>‹#›</a:t>
            </a:fld>
            <a:endParaRPr lang="en-GB"/>
          </a:p>
        </p:txBody>
      </p:sp>
    </p:spTree>
    <p:extLst>
      <p:ext uri="{BB962C8B-B14F-4D97-AF65-F5344CB8AC3E}">
        <p14:creationId xmlns:p14="http://schemas.microsoft.com/office/powerpoint/2010/main" val="29703005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92B7FF-B2E7-46C4-B341-942574C7877D}" type="datetimeFigureOut">
              <a:rPr lang="en-GB" smtClean="0"/>
              <a:t>25/05/2022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1943A2-D36A-48DC-BC8A-297160FE4727}" type="slidenum">
              <a:rPr lang="en-GB" smtClean="0"/>
              <a:t>‹#›</a:t>
            </a:fld>
            <a:endParaRPr lang="en-GB"/>
          </a:p>
        </p:txBody>
      </p:sp>
    </p:spTree>
    <p:extLst>
      <p:ext uri="{BB962C8B-B14F-4D97-AF65-F5344CB8AC3E}">
        <p14:creationId xmlns:p14="http://schemas.microsoft.com/office/powerpoint/2010/main" val="15741790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3210"/>
            <a:ext cx="12197715" cy="6854790"/>
          </a:xfrm>
          <a:prstGeom prst="rect">
            <a:avLst/>
          </a:prstGeom>
        </p:spPr>
      </p:pic>
      <p:sp>
        <p:nvSpPr>
          <p:cNvPr id="2" name="Title Placeholder 1"/>
          <p:cNvSpPr>
            <a:spLocks noGrp="1"/>
          </p:cNvSpPr>
          <p:nvPr>
            <p:ph type="title"/>
          </p:nvPr>
        </p:nvSpPr>
        <p:spPr>
          <a:xfrm>
            <a:off x="1671782" y="725343"/>
            <a:ext cx="9682018" cy="1325563"/>
          </a:xfrm>
          <a:prstGeom prst="rect">
            <a:avLst/>
          </a:prstGeom>
        </p:spPr>
        <p:txBody>
          <a:bodyPr vert="horz" lIns="91440" tIns="45720" rIns="91440" bIns="45720" rtlCol="0" anchor="ctr">
            <a:normAutofit/>
          </a:bodyPr>
          <a:lstStyle/>
          <a:p>
            <a:r>
              <a:rPr lang="en-US" dirty="0" smtClean="0"/>
              <a:t>Your text goes here</a:t>
            </a:r>
            <a:endParaRPr lang="en-GB" dirty="0"/>
          </a:p>
        </p:txBody>
      </p:sp>
      <p:sp>
        <p:nvSpPr>
          <p:cNvPr id="3" name="Text Placeholder 2"/>
          <p:cNvSpPr>
            <a:spLocks noGrp="1"/>
          </p:cNvSpPr>
          <p:nvPr>
            <p:ph type="body" idx="1"/>
          </p:nvPr>
        </p:nvSpPr>
        <p:spPr>
          <a:xfrm>
            <a:off x="838200" y="2299855"/>
            <a:ext cx="10515600" cy="3657535"/>
          </a:xfrm>
          <a:prstGeom prst="rect">
            <a:avLst/>
          </a:prstGeom>
        </p:spPr>
        <p:txBody>
          <a:bodyPr vert="horz" lIns="91440" tIns="45720" rIns="91440" bIns="45720" rtlCol="0">
            <a:normAutofit/>
          </a:bodyPr>
          <a:lstStyle/>
          <a:p>
            <a:pPr lvl="0"/>
            <a:r>
              <a:rPr lang="en-US" dirty="0" smtClean="0"/>
              <a:t>Your text goes here</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2B7FF-B2E7-46C4-B341-942574C7877D}" type="datetimeFigureOut">
              <a:rPr lang="en-GB" smtClean="0"/>
              <a:t>25/05/2022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943A2-D36A-48DC-BC8A-297160FE4727}" type="slidenum">
              <a:rPr lang="en-GB" smtClean="0"/>
              <a:t>‹#›</a:t>
            </a:fld>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75999" y="5957390"/>
            <a:ext cx="794327" cy="706069"/>
          </a:xfrm>
          <a:prstGeom prst="rect">
            <a:avLst/>
          </a:prstGeom>
        </p:spPr>
      </p:pic>
    </p:spTree>
    <p:extLst>
      <p:ext uri="{BB962C8B-B14F-4D97-AF65-F5344CB8AC3E}">
        <p14:creationId xmlns:p14="http://schemas.microsoft.com/office/powerpoint/2010/main" val="2537277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ECE67-8B93-4545-A3F1-93B65C7AB43A}" type="datetimeFigureOut">
              <a:rPr lang="en-GB" smtClean="0"/>
              <a:t>25/05/2022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623F1-F4E8-46B0-B34A-D371600F3106}" type="slidenum">
              <a:rPr lang="en-GB" smtClean="0"/>
              <a:t>‹#›</a:t>
            </a:fld>
            <a:endParaRPr lang="en-GB"/>
          </a:p>
        </p:txBody>
      </p:sp>
      <p:sp>
        <p:nvSpPr>
          <p:cNvPr id="7" name="Rectangle 6"/>
          <p:cNvSpPr/>
          <p:nvPr userDrawn="1"/>
        </p:nvSpPr>
        <p:spPr>
          <a:xfrm>
            <a:off x="11924145" y="1905"/>
            <a:ext cx="267854"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141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www.carertraining.org.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hyperlink" Target="http://www.weebreak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entre@vocal.org.uk"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alliance-scotland.org.uk/health-and-social-care-integration/house-of-care/house-of-care-model/#expand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721768" y="2276872"/>
            <a:ext cx="8748464" cy="1368152"/>
          </a:xfrm>
          <a:prstGeom prst="rect">
            <a:avLst/>
          </a:prstGeom>
          <a:noFill/>
          <a:ln w="9525">
            <a:noFill/>
            <a:round/>
            <a:headEnd/>
            <a:tailEnd/>
          </a:ln>
        </p:spPr>
        <p:txBody>
          <a:bodyPr/>
          <a:lstStyle/>
          <a:p>
            <a:pPr marL="360363"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6000" b="1" dirty="0">
                <a:solidFill>
                  <a:schemeClr val="accent1"/>
                </a:solidFill>
                <a:latin typeface="Montserrat SemiBold" panose="00000700000000000000" pitchFamily="2" charset="0"/>
              </a:rPr>
              <a:t>Carer Champion </a:t>
            </a:r>
            <a:r>
              <a:rPr lang="en-GB" altLang="en-US" sz="6000" b="1" dirty="0" smtClean="0">
                <a:solidFill>
                  <a:schemeClr val="accent1"/>
                </a:solidFill>
                <a:latin typeface="Montserrat SemiBold" panose="00000700000000000000" pitchFamily="2" charset="0"/>
              </a:rPr>
              <a:t>Session</a:t>
            </a:r>
            <a:endParaRPr lang="en-GB" altLang="en-US" sz="6000" b="1" dirty="0">
              <a:solidFill>
                <a:schemeClr val="accent1"/>
              </a:solidFill>
              <a:latin typeface="Montserrat SemiBold" panose="00000700000000000000" pitchFamily="2" charset="0"/>
            </a:endParaRPr>
          </a:p>
          <a:p>
            <a:pPr marL="360363"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4000" b="1" dirty="0">
              <a:solidFill>
                <a:srgbClr val="002060"/>
              </a:solidFill>
              <a:latin typeface="Arial Rounded MT Bold" panose="020F0704030504030204" pitchFamily="34" charset="0"/>
            </a:endParaRPr>
          </a:p>
          <a:p>
            <a:pPr marL="360363"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4000" b="1" dirty="0">
              <a:solidFill>
                <a:srgbClr val="002060"/>
              </a:solidFill>
              <a:latin typeface="Arial Rounded MT Bold" panose="020F0704030504030204" pitchFamily="34" charset="0"/>
            </a:endParaRPr>
          </a:p>
          <a:p>
            <a:pPr marL="360363"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4000" b="1" dirty="0">
              <a:solidFill>
                <a:srgbClr val="002060"/>
              </a:solidFill>
              <a:latin typeface="Arial Rounded MT Bold" panose="020F0704030504030204" pitchFamily="34" charset="0"/>
            </a:endParaRPr>
          </a:p>
        </p:txBody>
      </p:sp>
      <p:sp>
        <p:nvSpPr>
          <p:cNvPr id="4" name="TextBox 3"/>
          <p:cNvSpPr txBox="1"/>
          <p:nvPr/>
        </p:nvSpPr>
        <p:spPr>
          <a:xfrm>
            <a:off x="1860891" y="4539811"/>
            <a:ext cx="8609341" cy="954107"/>
          </a:xfrm>
          <a:prstGeom prst="rect">
            <a:avLst/>
          </a:prstGeom>
          <a:noFill/>
        </p:spPr>
        <p:txBody>
          <a:bodyPr wrap="square" rtlCol="0">
            <a:spAutoFit/>
          </a:bodyPr>
          <a:lstStyle/>
          <a:p>
            <a:pPr marL="3603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800" dirty="0">
              <a:solidFill>
                <a:schemeClr val="accent1"/>
              </a:solidFill>
              <a:latin typeface="Montserrat" panose="00000500000000000000" pitchFamily="2" charset="0"/>
              <a:cs typeface="Arial" panose="020B0604020202020204" pitchFamily="34" charset="0"/>
            </a:endParaRPr>
          </a:p>
          <a:p>
            <a:pPr marL="3603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800" b="1" dirty="0">
                <a:solidFill>
                  <a:schemeClr val="accent1"/>
                </a:solidFill>
                <a:latin typeface="Montserrat" panose="00000500000000000000" pitchFamily="2" charset="0"/>
                <a:cs typeface="Arial" panose="020B0604020202020204" pitchFamily="34" charset="0"/>
              </a:rPr>
              <a:t>VOCAL- Voice of Carers Across Lothian</a:t>
            </a:r>
            <a:endParaRPr lang="en-GB" altLang="en-US" sz="2000" b="1" dirty="0">
              <a:solidFill>
                <a:schemeClr val="accent1"/>
              </a:solidFill>
              <a:latin typeface="Montserrat" panose="00000500000000000000" pitchFamily="2"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1285" y="792316"/>
            <a:ext cx="2800138" cy="1484556"/>
          </a:xfrm>
          <a:prstGeom prst="rect">
            <a:avLst/>
          </a:prstGeom>
        </p:spPr>
      </p:pic>
    </p:spTree>
    <p:extLst>
      <p:ext uri="{BB962C8B-B14F-4D97-AF65-F5344CB8AC3E}">
        <p14:creationId xmlns:p14="http://schemas.microsoft.com/office/powerpoint/2010/main" val="2561666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070" y="368721"/>
            <a:ext cx="7171822" cy="6108791"/>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3232"/>
          <a:stretch/>
        </p:blipFill>
        <p:spPr>
          <a:xfrm>
            <a:off x="192506" y="4820669"/>
            <a:ext cx="2030930" cy="1522379"/>
          </a:xfrm>
          <a:prstGeom prst="rect">
            <a:avLst/>
          </a:prstGeom>
        </p:spPr>
      </p:pic>
    </p:spTree>
    <p:extLst>
      <p:ext uri="{BB962C8B-B14F-4D97-AF65-F5344CB8AC3E}">
        <p14:creationId xmlns:p14="http://schemas.microsoft.com/office/powerpoint/2010/main" val="4102609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Carer Support @ VOCAL</a:t>
            </a:r>
            <a:endParaRPr lang="en-GB" dirty="0"/>
          </a:p>
        </p:txBody>
      </p:sp>
      <p:sp>
        <p:nvSpPr>
          <p:cNvPr id="3" name="Content Placeholder 2"/>
          <p:cNvSpPr>
            <a:spLocks noGrp="1"/>
          </p:cNvSpPr>
          <p:nvPr>
            <p:ph idx="1"/>
          </p:nvPr>
        </p:nvSpPr>
        <p:spPr>
          <a:xfrm>
            <a:off x="1524000" y="1941425"/>
            <a:ext cx="9083040" cy="4363121"/>
          </a:xfrm>
        </p:spPr>
        <p:txBody>
          <a:bodyPr>
            <a:normAutofit/>
          </a:bodyPr>
          <a:lstStyle/>
          <a:p>
            <a:pPr marL="922338" indent="-457200">
              <a:lnSpc>
                <a:spcPct val="120000"/>
              </a:lnSpc>
              <a:spcBef>
                <a:spcPts val="0"/>
              </a:spcBef>
              <a:spcAft>
                <a:spcPts val="600"/>
              </a:spcAft>
              <a:buFont typeface="Wingdings" panose="05000000000000000000" pitchFamily="2" charset="2"/>
              <a:buChar char="ü"/>
              <a:defRPr/>
            </a:pPr>
            <a:r>
              <a:rPr lang="en-GB" altLang="en-US" sz="2600" dirty="0">
                <a:ea typeface="ＭＳ Ｐゴシック" pitchFamily="34" charset="-128"/>
              </a:rPr>
              <a:t>General carer support </a:t>
            </a:r>
          </a:p>
          <a:p>
            <a:pPr marL="920750" indent="-457200">
              <a:lnSpc>
                <a:spcPct val="120000"/>
              </a:lnSpc>
              <a:spcBef>
                <a:spcPts val="0"/>
              </a:spcBef>
              <a:spcAft>
                <a:spcPts val="600"/>
              </a:spcAft>
              <a:buFont typeface="Wingdings" panose="05000000000000000000" pitchFamily="2" charset="2"/>
              <a:buChar char="ü"/>
              <a:defRPr/>
            </a:pPr>
            <a:r>
              <a:rPr lang="en-GB" altLang="en-US" sz="2600" dirty="0">
                <a:ea typeface="ＭＳ Ｐゴシック" pitchFamily="34" charset="-128"/>
              </a:rPr>
              <a:t>Family support: addictions</a:t>
            </a:r>
          </a:p>
          <a:p>
            <a:pPr marL="920750" indent="-457200">
              <a:lnSpc>
                <a:spcPct val="120000"/>
              </a:lnSpc>
              <a:spcBef>
                <a:spcPts val="0"/>
              </a:spcBef>
              <a:spcAft>
                <a:spcPts val="600"/>
              </a:spcAft>
              <a:buFont typeface="Wingdings" panose="05000000000000000000" pitchFamily="2" charset="2"/>
              <a:buChar char="ü"/>
              <a:defRPr/>
            </a:pPr>
            <a:r>
              <a:rPr lang="en-GB" altLang="en-US" sz="2600" dirty="0">
                <a:ea typeface="ＭＳ Ｐゴシック" pitchFamily="34" charset="-128"/>
              </a:rPr>
              <a:t>Financial and legal surgeries</a:t>
            </a:r>
          </a:p>
          <a:p>
            <a:pPr marL="920750" indent="-457200">
              <a:lnSpc>
                <a:spcPct val="120000"/>
              </a:lnSpc>
              <a:spcBef>
                <a:spcPts val="0"/>
              </a:spcBef>
              <a:spcAft>
                <a:spcPts val="600"/>
              </a:spcAft>
              <a:buFont typeface="Wingdings" panose="05000000000000000000" pitchFamily="2" charset="2"/>
              <a:buChar char="ü"/>
              <a:defRPr/>
            </a:pPr>
            <a:r>
              <a:rPr lang="en-GB" altLang="en-US" sz="2600" dirty="0">
                <a:ea typeface="ＭＳ Ｐゴシック" pitchFamily="34" charset="-128"/>
              </a:rPr>
              <a:t>Peer mentoring</a:t>
            </a:r>
          </a:p>
          <a:p>
            <a:pPr marL="920750" indent="-457200">
              <a:lnSpc>
                <a:spcPct val="120000"/>
              </a:lnSpc>
              <a:spcBef>
                <a:spcPts val="0"/>
              </a:spcBef>
              <a:spcAft>
                <a:spcPts val="600"/>
              </a:spcAft>
              <a:buFont typeface="Wingdings" panose="05000000000000000000" pitchFamily="2" charset="2"/>
              <a:buChar char="ü"/>
              <a:defRPr/>
            </a:pPr>
            <a:r>
              <a:rPr lang="en-GB" altLang="en-US" sz="2600" dirty="0">
                <a:ea typeface="ＭＳ Ｐゴシック" pitchFamily="34" charset="-128"/>
              </a:rPr>
              <a:t>Counselling</a:t>
            </a:r>
          </a:p>
          <a:p>
            <a:pPr marL="920750" indent="-457200">
              <a:lnSpc>
                <a:spcPct val="120000"/>
              </a:lnSpc>
              <a:spcBef>
                <a:spcPts val="0"/>
              </a:spcBef>
              <a:spcAft>
                <a:spcPts val="600"/>
              </a:spcAft>
              <a:buFont typeface="Wingdings" panose="05000000000000000000" pitchFamily="2" charset="2"/>
              <a:buChar char="ü"/>
              <a:defRPr/>
            </a:pPr>
            <a:r>
              <a:rPr lang="en-GB" altLang="en-US" sz="2600" dirty="0" smtClean="0">
                <a:ea typeface="ＭＳ Ｐゴシック" pitchFamily="34" charset="-128"/>
              </a:rPr>
              <a:t>Learning and leisure events- Visit the </a:t>
            </a:r>
            <a:r>
              <a:rPr lang="en-GB" altLang="en-US" sz="2600" dirty="0" smtClean="0">
                <a:ea typeface="ＭＳ Ｐゴシック" pitchFamily="34" charset="-128"/>
                <a:hlinkClick r:id="rId3"/>
              </a:rPr>
              <a:t>Carer Training Website</a:t>
            </a:r>
            <a:endParaRPr lang="en-GB" altLang="en-US" sz="2600" dirty="0" smtClean="0">
              <a:ea typeface="ＭＳ Ｐゴシック" pitchFamily="34" charset="-128"/>
            </a:endParaRPr>
          </a:p>
          <a:p>
            <a:pPr marL="920750" indent="-457200">
              <a:lnSpc>
                <a:spcPct val="120000"/>
              </a:lnSpc>
              <a:spcBef>
                <a:spcPts val="0"/>
              </a:spcBef>
              <a:spcAft>
                <a:spcPts val="600"/>
              </a:spcAft>
              <a:buFont typeface="Wingdings" panose="05000000000000000000" pitchFamily="2" charset="2"/>
              <a:buChar char="ü"/>
              <a:defRPr/>
            </a:pPr>
            <a:r>
              <a:rPr lang="en-GB" altLang="en-US" sz="2600" dirty="0" smtClean="0">
                <a:ea typeface="ＭＳ Ｐゴシック" pitchFamily="34" charset="-128"/>
              </a:rPr>
              <a:t>Wee Breaks – Visit the </a:t>
            </a:r>
            <a:r>
              <a:rPr lang="en-GB" altLang="en-US" sz="2600" dirty="0" smtClean="0">
                <a:ea typeface="ＭＳ Ｐゴシック" pitchFamily="34" charset="-128"/>
                <a:hlinkClick r:id="rId4"/>
              </a:rPr>
              <a:t>Wee Breaks Website</a:t>
            </a:r>
            <a:endParaRPr lang="en-GB" altLang="en-US" sz="2600" dirty="0">
              <a:ea typeface="ＭＳ Ｐゴシック" pitchFamily="34" charset="-128"/>
            </a:endParaRPr>
          </a:p>
        </p:txBody>
      </p:sp>
      <p:pic>
        <p:nvPicPr>
          <p:cNvPr id="4" name="Picture 3" descr="Decorative"/>
          <p:cNvPicPr>
            <a:picLocks noChangeAspect="1"/>
          </p:cNvPicPr>
          <p:nvPr/>
        </p:nvPicPr>
        <p:blipFill rotWithShape="1">
          <a:blip r:embed="rId5">
            <a:extLst>
              <a:ext uri="{28A0092B-C50C-407E-A947-70E740481C1C}">
                <a14:useLocalDpi xmlns:a14="http://schemas.microsoft.com/office/drawing/2010/main" val="0"/>
              </a:ext>
            </a:extLst>
          </a:blip>
          <a:srcRect b="8603"/>
          <a:stretch/>
        </p:blipFill>
        <p:spPr>
          <a:xfrm>
            <a:off x="8020890" y="1941425"/>
            <a:ext cx="3195404" cy="2093950"/>
          </a:xfrm>
          <a:prstGeom prst="rect">
            <a:avLst/>
          </a:prstGeom>
          <a:ln>
            <a:solidFill>
              <a:schemeClr val="tx1">
                <a:lumMod val="75000"/>
              </a:schemeClr>
            </a:solidFill>
          </a:ln>
        </p:spPr>
      </p:pic>
    </p:spTree>
    <p:extLst>
      <p:ext uri="{BB962C8B-B14F-4D97-AF65-F5344CB8AC3E}">
        <p14:creationId xmlns:p14="http://schemas.microsoft.com/office/powerpoint/2010/main" val="59599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52613" y="788542"/>
            <a:ext cx="3995737" cy="2576513"/>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9pPr>
          </a:lstStyle>
          <a:p>
            <a:pPr eaLnBrk="1" hangingPunct="1">
              <a:lnSpc>
                <a:spcPct val="90000"/>
              </a:lnSpc>
              <a:spcBef>
                <a:spcPts val="650"/>
              </a:spcBef>
              <a:buNone/>
              <a:defRPr/>
            </a:pPr>
            <a:r>
              <a:rPr lang="en-GB" altLang="en-US" sz="3600" b="1" dirty="0">
                <a:latin typeface="Montserrat" panose="00000500000000000000" pitchFamily="2" charset="0"/>
                <a:ea typeface="ＭＳ Ｐゴシック" pitchFamily="34" charset="-128"/>
              </a:rPr>
              <a:t>Edinburgh</a:t>
            </a:r>
            <a:r>
              <a:rPr lang="en-GB" altLang="en-US" sz="3600" b="1" dirty="0">
                <a:latin typeface="+mn-lt"/>
                <a:ea typeface="ＭＳ Ｐゴシック" pitchFamily="34" charset="-128"/>
              </a:rPr>
              <a:t> </a:t>
            </a:r>
          </a:p>
          <a:p>
            <a:pPr eaLnBrk="1" hangingPunct="1">
              <a:lnSpc>
                <a:spcPct val="90000"/>
              </a:lnSpc>
              <a:spcBef>
                <a:spcPts val="500"/>
              </a:spcBef>
              <a:buNone/>
              <a:defRPr/>
            </a:pPr>
            <a:endParaRPr lang="en-GB" altLang="en-US" sz="2000" b="1" dirty="0">
              <a:solidFill>
                <a:srgbClr val="002060"/>
              </a:solidFill>
              <a:ea typeface="ＭＳ Ｐゴシック" pitchFamily="34" charset="-128"/>
            </a:endParaRPr>
          </a:p>
          <a:p>
            <a:pPr eaLnBrk="1" hangingPunct="1">
              <a:lnSpc>
                <a:spcPct val="90000"/>
              </a:lnSpc>
              <a:spcBef>
                <a:spcPts val="500"/>
              </a:spcBef>
              <a:buNone/>
              <a:defRPr/>
            </a:pPr>
            <a:endParaRPr lang="en-GB" altLang="en-US" sz="2000" b="1" dirty="0">
              <a:solidFill>
                <a:srgbClr val="2E3192"/>
              </a:solidFill>
              <a:ea typeface="ＭＳ Ｐゴシック" pitchFamily="34" charset="-128"/>
            </a:endParaRPr>
          </a:p>
          <a:p>
            <a:pPr eaLnBrk="1" hangingPunct="1">
              <a:lnSpc>
                <a:spcPct val="90000"/>
              </a:lnSpc>
              <a:spcBef>
                <a:spcPts val="500"/>
              </a:spcBef>
              <a:buNone/>
              <a:defRPr/>
            </a:pPr>
            <a:endParaRPr lang="en-GB" altLang="en-US" sz="2000" b="1" dirty="0">
              <a:solidFill>
                <a:srgbClr val="2E3192"/>
              </a:solidFill>
              <a:ea typeface="ＭＳ Ｐゴシック" pitchFamily="34" charset="-128"/>
            </a:endParaRPr>
          </a:p>
          <a:p>
            <a:pPr eaLnBrk="1" hangingPunct="1">
              <a:lnSpc>
                <a:spcPct val="90000"/>
              </a:lnSpc>
              <a:spcBef>
                <a:spcPts val="500"/>
              </a:spcBef>
              <a:buNone/>
              <a:defRPr/>
            </a:pPr>
            <a:endParaRPr lang="en-GB" altLang="en-US" sz="2000" b="1" dirty="0">
              <a:solidFill>
                <a:srgbClr val="2E3192"/>
              </a:solidFill>
              <a:ea typeface="ＭＳ Ｐゴシック" pitchFamily="34" charset="-128"/>
            </a:endParaRPr>
          </a:p>
        </p:txBody>
      </p:sp>
      <p:sp>
        <p:nvSpPr>
          <p:cNvPr id="9" name="Text Box 2"/>
          <p:cNvSpPr txBox="1">
            <a:spLocks noChangeArrowheads="1"/>
          </p:cNvSpPr>
          <p:nvPr/>
        </p:nvSpPr>
        <p:spPr bwMode="auto">
          <a:xfrm>
            <a:off x="6249194" y="3721796"/>
            <a:ext cx="3995737" cy="2320925"/>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9pPr>
          </a:lstStyle>
          <a:p>
            <a:pPr eaLnBrk="1" hangingPunct="1">
              <a:lnSpc>
                <a:spcPct val="90000"/>
              </a:lnSpc>
              <a:spcBef>
                <a:spcPts val="650"/>
              </a:spcBef>
              <a:buNone/>
              <a:defRPr/>
            </a:pPr>
            <a:r>
              <a:rPr lang="en-GB" altLang="en-US" b="1" dirty="0">
                <a:solidFill>
                  <a:srgbClr val="000000"/>
                </a:solidFill>
                <a:latin typeface="Montserrat" panose="00000500000000000000" pitchFamily="2" charset="0"/>
                <a:ea typeface="ＭＳ Ｐゴシック" pitchFamily="34" charset="-128"/>
              </a:rPr>
              <a:t>Carers of East Lothian</a:t>
            </a:r>
          </a:p>
          <a:p>
            <a:pPr marL="457200" indent="-457200" eaLnBrk="1" hangingPunct="1">
              <a:lnSpc>
                <a:spcPct val="90000"/>
              </a:lnSpc>
              <a:spcBef>
                <a:spcPts val="650"/>
              </a:spcBef>
              <a:defRPr/>
            </a:pPr>
            <a:endParaRPr lang="en-GB" altLang="en-US" sz="2000" b="1" dirty="0">
              <a:solidFill>
                <a:srgbClr val="000000"/>
              </a:solidFill>
              <a:latin typeface="Montserrat" panose="00000500000000000000" pitchFamily="2" charset="0"/>
              <a:ea typeface="ＭＳ Ｐゴシック" pitchFamily="34" charset="-128"/>
            </a:endParaRPr>
          </a:p>
          <a:p>
            <a:pPr eaLnBrk="1" hangingPunct="1">
              <a:lnSpc>
                <a:spcPct val="90000"/>
              </a:lnSpc>
              <a:spcBef>
                <a:spcPts val="500"/>
              </a:spcBef>
              <a:buNone/>
              <a:defRPr/>
            </a:pPr>
            <a:endParaRPr lang="en-GB" altLang="en-US" sz="2000" b="1" dirty="0">
              <a:solidFill>
                <a:srgbClr val="002060"/>
              </a:solidFill>
              <a:ea typeface="ＭＳ Ｐゴシック" pitchFamily="34" charset="-128"/>
            </a:endParaRPr>
          </a:p>
          <a:p>
            <a:pPr eaLnBrk="1" hangingPunct="1">
              <a:lnSpc>
                <a:spcPct val="90000"/>
              </a:lnSpc>
              <a:spcBef>
                <a:spcPts val="500"/>
              </a:spcBef>
              <a:buNone/>
              <a:defRPr/>
            </a:pPr>
            <a:endParaRPr lang="en-GB" altLang="en-US" sz="2000" b="1" dirty="0">
              <a:solidFill>
                <a:srgbClr val="2E3192"/>
              </a:solidFill>
              <a:ea typeface="ＭＳ Ｐゴシック" pitchFamily="34" charset="-128"/>
            </a:endParaRPr>
          </a:p>
          <a:p>
            <a:pPr eaLnBrk="1" hangingPunct="1">
              <a:lnSpc>
                <a:spcPct val="90000"/>
              </a:lnSpc>
              <a:spcBef>
                <a:spcPts val="500"/>
              </a:spcBef>
              <a:buNone/>
              <a:defRPr/>
            </a:pPr>
            <a:endParaRPr lang="en-GB" altLang="en-US" sz="2000" b="1" dirty="0">
              <a:solidFill>
                <a:srgbClr val="2E3192"/>
              </a:solidFill>
              <a:ea typeface="ＭＳ Ｐゴシック" pitchFamily="34" charset="-128"/>
            </a:endParaRPr>
          </a:p>
          <a:p>
            <a:pPr eaLnBrk="1" hangingPunct="1">
              <a:lnSpc>
                <a:spcPct val="90000"/>
              </a:lnSpc>
              <a:spcBef>
                <a:spcPts val="500"/>
              </a:spcBef>
              <a:buNone/>
              <a:defRPr/>
            </a:pPr>
            <a:endParaRPr lang="en-GB" altLang="en-US" sz="2000" b="1" dirty="0">
              <a:solidFill>
                <a:srgbClr val="2E3192"/>
              </a:solidFill>
              <a:ea typeface="ＭＳ Ｐゴシック" pitchFamily="34" charset="-128"/>
            </a:endParaRPr>
          </a:p>
        </p:txBody>
      </p:sp>
      <p:sp>
        <p:nvSpPr>
          <p:cNvPr id="14" name="Text Box 2"/>
          <p:cNvSpPr txBox="1">
            <a:spLocks noChangeArrowheads="1"/>
          </p:cNvSpPr>
          <p:nvPr/>
        </p:nvSpPr>
        <p:spPr bwMode="auto">
          <a:xfrm>
            <a:off x="1852613" y="3778872"/>
            <a:ext cx="3995737" cy="230505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9pPr>
          </a:lstStyle>
          <a:p>
            <a:pPr eaLnBrk="1" hangingPunct="1">
              <a:lnSpc>
                <a:spcPct val="90000"/>
              </a:lnSpc>
              <a:spcBef>
                <a:spcPts val="650"/>
              </a:spcBef>
              <a:buNone/>
              <a:defRPr/>
            </a:pPr>
            <a:r>
              <a:rPr lang="en-GB" altLang="en-US" b="1" dirty="0">
                <a:solidFill>
                  <a:srgbClr val="000000"/>
                </a:solidFill>
                <a:latin typeface="Montserrat" panose="00000500000000000000" pitchFamily="2" charset="0"/>
                <a:ea typeface="ＭＳ Ｐゴシック" pitchFamily="34" charset="-128"/>
              </a:rPr>
              <a:t>Carers of West  Lothian</a:t>
            </a:r>
          </a:p>
          <a:p>
            <a:pPr eaLnBrk="1" hangingPunct="1">
              <a:lnSpc>
                <a:spcPct val="90000"/>
              </a:lnSpc>
              <a:spcBef>
                <a:spcPts val="500"/>
              </a:spcBef>
              <a:buNone/>
              <a:defRPr/>
            </a:pPr>
            <a:endParaRPr lang="en-GB" altLang="en-US" sz="2000" b="1" dirty="0">
              <a:solidFill>
                <a:srgbClr val="002060"/>
              </a:solidFill>
              <a:ea typeface="ＭＳ Ｐゴシック" pitchFamily="34" charset="-128"/>
            </a:endParaRPr>
          </a:p>
          <a:p>
            <a:pPr eaLnBrk="1" hangingPunct="1">
              <a:lnSpc>
                <a:spcPct val="90000"/>
              </a:lnSpc>
              <a:spcBef>
                <a:spcPts val="500"/>
              </a:spcBef>
              <a:buNone/>
              <a:defRPr/>
            </a:pPr>
            <a:endParaRPr lang="en-GB" altLang="en-US" sz="2000" b="1" dirty="0">
              <a:solidFill>
                <a:srgbClr val="2E3192"/>
              </a:solidFill>
              <a:ea typeface="ＭＳ Ｐゴシック" pitchFamily="34" charset="-128"/>
            </a:endParaRPr>
          </a:p>
          <a:p>
            <a:pPr eaLnBrk="1" hangingPunct="1">
              <a:lnSpc>
                <a:spcPct val="90000"/>
              </a:lnSpc>
              <a:spcBef>
                <a:spcPts val="500"/>
              </a:spcBef>
              <a:buNone/>
              <a:defRPr/>
            </a:pPr>
            <a:endParaRPr lang="en-GB" altLang="en-US" sz="2000" b="1" dirty="0">
              <a:solidFill>
                <a:srgbClr val="2E3192"/>
              </a:solidFill>
              <a:ea typeface="ＭＳ Ｐゴシック" pitchFamily="34" charset="-128"/>
            </a:endParaRPr>
          </a:p>
          <a:p>
            <a:pPr eaLnBrk="1" hangingPunct="1">
              <a:lnSpc>
                <a:spcPct val="90000"/>
              </a:lnSpc>
              <a:spcBef>
                <a:spcPts val="500"/>
              </a:spcBef>
              <a:buNone/>
              <a:defRPr/>
            </a:pPr>
            <a:endParaRPr lang="en-GB" altLang="en-US" sz="2000" b="1" dirty="0">
              <a:solidFill>
                <a:srgbClr val="2E3192"/>
              </a:solidFill>
              <a:ea typeface="ＭＳ Ｐゴシック" pitchFamily="34" charset="-128"/>
            </a:endParaRPr>
          </a:p>
        </p:txBody>
      </p:sp>
      <p:pic>
        <p:nvPicPr>
          <p:cNvPr id="307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669" y="1658229"/>
            <a:ext cx="2855912"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1444" y="4866566"/>
            <a:ext cx="2497137"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50036" y="4323808"/>
            <a:ext cx="1482864" cy="151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
          <p:cNvSpPr txBox="1">
            <a:spLocks noChangeArrowheads="1"/>
          </p:cNvSpPr>
          <p:nvPr/>
        </p:nvSpPr>
        <p:spPr bwMode="auto">
          <a:xfrm>
            <a:off x="6249194" y="786955"/>
            <a:ext cx="3995737" cy="257810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9pPr>
          </a:lstStyle>
          <a:p>
            <a:pPr eaLnBrk="1" hangingPunct="1">
              <a:lnSpc>
                <a:spcPct val="90000"/>
              </a:lnSpc>
              <a:spcBef>
                <a:spcPts val="650"/>
              </a:spcBef>
              <a:buNone/>
              <a:defRPr/>
            </a:pPr>
            <a:r>
              <a:rPr lang="en-GB" altLang="en-US" sz="3600" b="1" dirty="0">
                <a:latin typeface="Montserrat" panose="00000500000000000000" pitchFamily="2" charset="0"/>
                <a:ea typeface="ＭＳ Ｐゴシック" pitchFamily="34" charset="-128"/>
              </a:rPr>
              <a:t>Midlothian</a:t>
            </a:r>
            <a:r>
              <a:rPr lang="en-GB" altLang="en-US" sz="2000" b="1" dirty="0">
                <a:latin typeface="Montserrat" panose="00000500000000000000" pitchFamily="2" charset="0"/>
                <a:ea typeface="ＭＳ Ｐゴシック" pitchFamily="34" charset="-128"/>
              </a:rPr>
              <a:t> </a:t>
            </a:r>
          </a:p>
          <a:p>
            <a:pPr eaLnBrk="1" hangingPunct="1">
              <a:lnSpc>
                <a:spcPct val="90000"/>
              </a:lnSpc>
              <a:spcBef>
                <a:spcPts val="500"/>
              </a:spcBef>
              <a:buNone/>
              <a:defRPr/>
            </a:pPr>
            <a:endParaRPr lang="en-GB" altLang="en-US" sz="2000" b="1" dirty="0">
              <a:solidFill>
                <a:srgbClr val="002060"/>
              </a:solidFill>
              <a:ea typeface="ＭＳ Ｐゴシック" pitchFamily="34" charset="-128"/>
            </a:endParaRPr>
          </a:p>
          <a:p>
            <a:pPr eaLnBrk="1" hangingPunct="1">
              <a:lnSpc>
                <a:spcPct val="90000"/>
              </a:lnSpc>
              <a:spcBef>
                <a:spcPts val="500"/>
              </a:spcBef>
              <a:buNone/>
              <a:defRPr/>
            </a:pPr>
            <a:endParaRPr lang="en-GB" altLang="en-US" sz="2000" b="1" dirty="0">
              <a:solidFill>
                <a:srgbClr val="2E3192"/>
              </a:solidFill>
              <a:ea typeface="ＭＳ Ｐゴシック" pitchFamily="34" charset="-128"/>
            </a:endParaRPr>
          </a:p>
          <a:p>
            <a:pPr eaLnBrk="1" hangingPunct="1">
              <a:lnSpc>
                <a:spcPct val="90000"/>
              </a:lnSpc>
              <a:spcBef>
                <a:spcPts val="500"/>
              </a:spcBef>
              <a:buNone/>
              <a:defRPr/>
            </a:pPr>
            <a:endParaRPr lang="en-GB" altLang="en-US" sz="2000" b="1" dirty="0">
              <a:solidFill>
                <a:srgbClr val="2E3192"/>
              </a:solidFill>
              <a:ea typeface="ＭＳ Ｐゴシック" pitchFamily="34" charset="-128"/>
            </a:endParaRPr>
          </a:p>
          <a:p>
            <a:pPr eaLnBrk="1" hangingPunct="1">
              <a:lnSpc>
                <a:spcPct val="90000"/>
              </a:lnSpc>
              <a:spcBef>
                <a:spcPts val="500"/>
              </a:spcBef>
              <a:buNone/>
              <a:defRPr/>
            </a:pPr>
            <a:endParaRPr lang="en-GB" altLang="en-US" sz="2000" b="1" dirty="0">
              <a:solidFill>
                <a:srgbClr val="2E3192"/>
              </a:solidFill>
              <a:ea typeface="ＭＳ Ｐゴシック" pitchFamily="34" charset="-128"/>
            </a:endParaRPr>
          </a:p>
        </p:txBody>
      </p:sp>
      <p:pic>
        <p:nvPicPr>
          <p:cNvPr id="307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2080" y="1658229"/>
            <a:ext cx="2855912"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063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Why refer to Carers Centres?</a:t>
            </a:r>
            <a:endParaRPr lang="en-GB" dirty="0"/>
          </a:p>
        </p:txBody>
      </p:sp>
      <p:sp>
        <p:nvSpPr>
          <p:cNvPr id="4" name="Content Placeholder 3"/>
          <p:cNvSpPr>
            <a:spLocks noGrp="1"/>
          </p:cNvSpPr>
          <p:nvPr>
            <p:ph idx="1"/>
          </p:nvPr>
        </p:nvSpPr>
        <p:spPr/>
        <p:txBody>
          <a:bodyPr>
            <a:normAutofit fontScale="85000" lnSpcReduction="20000"/>
          </a:bodyPr>
          <a:lstStyle/>
          <a:p>
            <a:pPr marL="457200" indent="-457200">
              <a:lnSpc>
                <a:spcPct val="107000"/>
              </a:lnSpc>
              <a:spcAft>
                <a:spcPts val="800"/>
              </a:spcAft>
              <a:buFont typeface="Arial" panose="020B0604020202020204" pitchFamily="34" charset="0"/>
              <a:buChar char="•"/>
            </a:pPr>
            <a:r>
              <a:rPr lang="en-GB" dirty="0" smtClean="0">
                <a:ea typeface="Calibri" panose="020F0502020204030204" pitchFamily="34" charset="0"/>
                <a:cs typeface="Times New Roman" panose="02020603050405020304" pitchFamily="18" charset="0"/>
              </a:rPr>
              <a:t>“My </a:t>
            </a:r>
            <a:r>
              <a:rPr lang="en-GB" dirty="0">
                <a:ea typeface="Calibri" panose="020F0502020204030204" pitchFamily="34" charset="0"/>
                <a:cs typeface="Times New Roman" panose="02020603050405020304" pitchFamily="18" charset="0"/>
              </a:rPr>
              <a:t>situation hasn’t changed but I have. Through all the help and support. I feel more empowered and knowledgeable.” </a:t>
            </a:r>
            <a:endParaRPr lang="en-GB" dirty="0" smtClean="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endParaRPr lang="en-GB" dirty="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GB" dirty="0" smtClean="0"/>
              <a:t>“</a:t>
            </a:r>
            <a:r>
              <a:rPr lang="en-GB" dirty="0"/>
              <a:t>VOCAL gave me knowledge that I was a carer and that my problems were real and I didn’t have to cope on my own. The 1:1 meetings were transformational for me in that I came back from the brink of despair. I have on-going challenges and knowing that VOCAL is there makes me feel safer and better able to cope with my caring responsibilities</a:t>
            </a:r>
            <a:r>
              <a:rPr lang="en-GB" dirty="0" smtClean="0"/>
              <a:t>.”</a:t>
            </a:r>
            <a:endParaRPr lang="en-GB" dirty="0"/>
          </a:p>
        </p:txBody>
      </p:sp>
      <p:sp>
        <p:nvSpPr>
          <p:cNvPr id="5" name="TextBox 4"/>
          <p:cNvSpPr txBox="1"/>
          <p:nvPr/>
        </p:nvSpPr>
        <p:spPr>
          <a:xfrm>
            <a:off x="1357161" y="5957390"/>
            <a:ext cx="7709836" cy="646331"/>
          </a:xfrm>
          <a:prstGeom prst="rect">
            <a:avLst/>
          </a:prstGeom>
          <a:noFill/>
        </p:spPr>
        <p:txBody>
          <a:bodyPr wrap="square" rtlCol="0">
            <a:spAutoFit/>
          </a:bodyPr>
          <a:lstStyle/>
          <a:p>
            <a:r>
              <a:rPr lang="en-GB" dirty="0" smtClean="0"/>
              <a:t>Quotes from VOCAL Service Evaluation</a:t>
            </a:r>
          </a:p>
          <a:p>
            <a:endParaRPr lang="en-GB" dirty="0"/>
          </a:p>
        </p:txBody>
      </p:sp>
    </p:spTree>
    <p:extLst>
      <p:ext uri="{BB962C8B-B14F-4D97-AF65-F5344CB8AC3E}">
        <p14:creationId xmlns:p14="http://schemas.microsoft.com/office/powerpoint/2010/main" val="2490958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ltLang="en-US" dirty="0" smtClean="0">
                <a:ea typeface="ＭＳ Ｐゴシック" pitchFamily="34" charset="-128"/>
              </a:rPr>
              <a:t>Think Carer </a:t>
            </a:r>
            <a:r>
              <a:rPr lang="en-US" altLang="en-US" dirty="0" smtClean="0">
                <a:solidFill>
                  <a:srgbClr val="002060"/>
                </a:solidFill>
                <a:ea typeface="ＭＳ Ｐゴシック" pitchFamily="34" charset="-128"/>
              </a:rPr>
              <a:t>Training</a:t>
            </a:r>
            <a:endParaRPr lang="en-US" altLang="en-US" dirty="0" smtClean="0">
              <a:ea typeface="ＭＳ Ｐゴシック" pitchFamily="34" charset="-128"/>
            </a:endParaRPr>
          </a:p>
        </p:txBody>
      </p:sp>
      <p:sp>
        <p:nvSpPr>
          <p:cNvPr id="11" name="Content Placeholder 10"/>
          <p:cNvSpPr>
            <a:spLocks noGrp="1"/>
          </p:cNvSpPr>
          <p:nvPr>
            <p:ph sz="half" idx="1"/>
          </p:nvPr>
        </p:nvSpPr>
        <p:spPr>
          <a:xfrm>
            <a:off x="919211" y="2095857"/>
            <a:ext cx="4850332" cy="2534620"/>
          </a:xfrm>
          <a:ln w="38100">
            <a:noFill/>
          </a:ln>
        </p:spPr>
        <p:txBody>
          <a:bodyPr>
            <a:normAutofit/>
          </a:bodyPr>
          <a:lstStyle/>
          <a:p>
            <a:pPr marL="1250950" indent="-1250950">
              <a:spcBef>
                <a:spcPts val="0"/>
              </a:spcBef>
              <a:spcAft>
                <a:spcPts val="600"/>
              </a:spcAft>
              <a:defRPr/>
            </a:pPr>
            <a:r>
              <a:rPr lang="en-GB" dirty="0"/>
              <a:t>Think: </a:t>
            </a:r>
            <a:r>
              <a:rPr lang="en-GB" dirty="0" smtClean="0"/>
              <a:t>	</a:t>
            </a:r>
            <a:r>
              <a:rPr lang="en-GB" b="1" dirty="0" smtClean="0"/>
              <a:t>C</a:t>
            </a:r>
            <a:r>
              <a:rPr lang="en-GB" dirty="0" smtClean="0"/>
              <a:t>onsider</a:t>
            </a:r>
            <a:endParaRPr lang="en-GB" dirty="0"/>
          </a:p>
          <a:p>
            <a:pPr marL="1250950" indent="-1250950">
              <a:spcBef>
                <a:spcPts val="0"/>
              </a:spcBef>
              <a:spcAft>
                <a:spcPts val="600"/>
              </a:spcAft>
              <a:defRPr/>
            </a:pPr>
            <a:r>
              <a:rPr lang="en-GB" dirty="0"/>
              <a:t>	</a:t>
            </a:r>
            <a:r>
              <a:rPr lang="en-GB" b="1" dirty="0" smtClean="0"/>
              <a:t>A</a:t>
            </a:r>
            <a:r>
              <a:rPr lang="en-GB" dirty="0" smtClean="0"/>
              <a:t>cknowledge</a:t>
            </a:r>
            <a:endParaRPr lang="en-GB" dirty="0"/>
          </a:p>
          <a:p>
            <a:pPr marL="1250950" indent="-1250950">
              <a:spcBef>
                <a:spcPts val="0"/>
              </a:spcBef>
              <a:spcAft>
                <a:spcPts val="600"/>
              </a:spcAft>
              <a:defRPr/>
            </a:pPr>
            <a:r>
              <a:rPr lang="en-GB" dirty="0"/>
              <a:t>	</a:t>
            </a:r>
            <a:r>
              <a:rPr lang="en-GB" b="1" dirty="0" smtClean="0"/>
              <a:t>R</a:t>
            </a:r>
            <a:r>
              <a:rPr lang="en-GB" dirty="0" smtClean="0"/>
              <a:t>ecognise</a:t>
            </a:r>
            <a:endParaRPr lang="en-GB" dirty="0"/>
          </a:p>
          <a:p>
            <a:pPr marL="1250950" indent="-1250950">
              <a:spcBef>
                <a:spcPts val="0"/>
              </a:spcBef>
              <a:spcAft>
                <a:spcPts val="600"/>
              </a:spcAft>
              <a:defRPr/>
            </a:pPr>
            <a:r>
              <a:rPr lang="en-GB" dirty="0"/>
              <a:t>	</a:t>
            </a:r>
            <a:r>
              <a:rPr lang="en-GB" b="1" dirty="0" smtClean="0"/>
              <a:t>E</a:t>
            </a:r>
            <a:r>
              <a:rPr lang="en-GB" dirty="0" smtClean="0"/>
              <a:t>mpower</a:t>
            </a:r>
            <a:endParaRPr lang="en-GB" dirty="0"/>
          </a:p>
          <a:p>
            <a:pPr marL="1250950" indent="-1250950">
              <a:spcBef>
                <a:spcPts val="0"/>
              </a:spcBef>
              <a:spcAft>
                <a:spcPts val="600"/>
              </a:spcAft>
              <a:defRPr/>
            </a:pPr>
            <a:r>
              <a:rPr lang="en-GB" dirty="0"/>
              <a:t>	</a:t>
            </a:r>
            <a:r>
              <a:rPr lang="en-GB" b="1" dirty="0" smtClean="0"/>
              <a:t>R</a:t>
            </a:r>
            <a:r>
              <a:rPr lang="en-GB" dirty="0" smtClean="0"/>
              <a:t>efer</a:t>
            </a:r>
          </a:p>
        </p:txBody>
      </p:sp>
      <p:sp>
        <p:nvSpPr>
          <p:cNvPr id="6" name="Content Placeholder 5"/>
          <p:cNvSpPr>
            <a:spLocks noGrp="1"/>
          </p:cNvSpPr>
          <p:nvPr>
            <p:ph sz="half" idx="2"/>
          </p:nvPr>
        </p:nvSpPr>
        <p:spPr>
          <a:xfrm>
            <a:off x="6015789" y="2095857"/>
            <a:ext cx="5091765" cy="2534620"/>
          </a:xfrm>
          <a:ln w="38100">
            <a:noFill/>
          </a:ln>
        </p:spPr>
        <p:txBody>
          <a:bodyPr>
            <a:normAutofit/>
          </a:bodyPr>
          <a:lstStyle/>
          <a:p>
            <a:r>
              <a:rPr lang="en-GB" b="1" dirty="0" smtClean="0"/>
              <a:t>Sessions available:</a:t>
            </a:r>
          </a:p>
          <a:p>
            <a:pPr marL="457200" indent="-457200">
              <a:buFont typeface="Arial" panose="020B0604020202020204" pitchFamily="34" charset="0"/>
              <a:buChar char="•"/>
            </a:pPr>
            <a:r>
              <a:rPr lang="en-GB" dirty="0" smtClean="0"/>
              <a:t>15 minute Taster session</a:t>
            </a:r>
          </a:p>
          <a:p>
            <a:pPr marL="457200" indent="-457200">
              <a:buFont typeface="Arial" panose="020B0604020202020204" pitchFamily="34" charset="0"/>
              <a:buChar char="•"/>
            </a:pPr>
            <a:r>
              <a:rPr lang="en-GB" dirty="0" smtClean="0"/>
              <a:t>1 hour full session</a:t>
            </a:r>
          </a:p>
          <a:p>
            <a:pPr marL="457200" indent="-457200">
              <a:buFont typeface="Arial" panose="020B0604020202020204" pitchFamily="34" charset="0"/>
              <a:buChar char="•"/>
            </a:pPr>
            <a:r>
              <a:rPr lang="en-GB" dirty="0" smtClean="0"/>
              <a:t>1.5 hours in depth session</a:t>
            </a:r>
          </a:p>
          <a:p>
            <a:endParaRPr lang="en-GB" dirty="0"/>
          </a:p>
        </p:txBody>
      </p:sp>
      <p:sp>
        <p:nvSpPr>
          <p:cNvPr id="8" name="TextBox 7"/>
          <p:cNvSpPr txBox="1"/>
          <p:nvPr/>
        </p:nvSpPr>
        <p:spPr>
          <a:xfrm>
            <a:off x="1299411" y="5274644"/>
            <a:ext cx="9808143" cy="461665"/>
          </a:xfrm>
          <a:prstGeom prst="rect">
            <a:avLst/>
          </a:prstGeom>
          <a:noFill/>
        </p:spPr>
        <p:txBody>
          <a:bodyPr wrap="square" rtlCol="0">
            <a:spAutoFit/>
          </a:bodyPr>
          <a:lstStyle/>
          <a:p>
            <a:r>
              <a:rPr lang="en-GB" sz="2400" dirty="0" smtClean="0"/>
              <a:t>Contact VOCAL : </a:t>
            </a:r>
            <a:r>
              <a:rPr lang="en-GB" sz="2400" dirty="0" smtClean="0">
                <a:hlinkClick r:id="rId3"/>
              </a:rPr>
              <a:t>centre@vocal.org.uk</a:t>
            </a:r>
            <a:r>
              <a:rPr lang="en-GB" sz="2400" dirty="0" smtClean="0"/>
              <a:t> for more information</a:t>
            </a:r>
            <a:endParaRPr lang="en-GB" sz="2400" dirty="0"/>
          </a:p>
        </p:txBody>
      </p:sp>
    </p:spTree>
    <p:extLst>
      <p:ext uri="{BB962C8B-B14F-4D97-AF65-F5344CB8AC3E}">
        <p14:creationId xmlns:p14="http://schemas.microsoft.com/office/powerpoint/2010/main" val="4050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337448" y="3141278"/>
            <a:ext cx="2297499" cy="713470"/>
            <a:chOff x="4332057" y="3937688"/>
            <a:chExt cx="2786499" cy="865325"/>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2057" y="3937688"/>
              <a:ext cx="859547" cy="86532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3231" y="3937688"/>
              <a:ext cx="865325" cy="8653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9755" y="3937688"/>
              <a:ext cx="865325" cy="865325"/>
            </a:xfrm>
            <a:prstGeom prst="rect">
              <a:avLst/>
            </a:prstGeom>
          </p:spPr>
        </p:pic>
      </p:grpSp>
      <p:sp>
        <p:nvSpPr>
          <p:cNvPr id="13" name="TextBox 12"/>
          <p:cNvSpPr txBox="1"/>
          <p:nvPr/>
        </p:nvSpPr>
        <p:spPr>
          <a:xfrm>
            <a:off x="7085102" y="2420947"/>
            <a:ext cx="2802193" cy="584775"/>
          </a:xfrm>
          <a:prstGeom prst="rect">
            <a:avLst/>
          </a:prstGeom>
          <a:noFill/>
        </p:spPr>
        <p:txBody>
          <a:bodyPr wrap="square" rtlCol="0">
            <a:spAutoFit/>
          </a:bodyPr>
          <a:lstStyle/>
          <a:p>
            <a:pPr algn="ctr"/>
            <a:r>
              <a:rPr lang="en-US" sz="3200" b="1" dirty="0">
                <a:solidFill>
                  <a:schemeClr val="accent1"/>
                </a:solidFill>
                <a:latin typeface="+mj-lt"/>
              </a:rPr>
              <a:t>v</a:t>
            </a:r>
            <a:r>
              <a:rPr lang="en-US" sz="3200" b="1" dirty="0" smtClean="0">
                <a:solidFill>
                  <a:schemeClr val="accent1"/>
                </a:solidFill>
                <a:latin typeface="+mj-lt"/>
              </a:rPr>
              <a:t>ocal.org.uk</a:t>
            </a:r>
            <a:endParaRPr lang="en-GB" sz="3200" b="1" dirty="0">
              <a:solidFill>
                <a:schemeClr val="accent1"/>
              </a:solidFill>
              <a:latin typeface="+mj-lt"/>
            </a:endParaRPr>
          </a:p>
        </p:txBody>
      </p:sp>
      <p:sp>
        <p:nvSpPr>
          <p:cNvPr id="14" name="TextBox 13"/>
          <p:cNvSpPr txBox="1"/>
          <p:nvPr/>
        </p:nvSpPr>
        <p:spPr>
          <a:xfrm>
            <a:off x="1588629" y="5425893"/>
            <a:ext cx="9025053" cy="430887"/>
          </a:xfrm>
          <a:prstGeom prst="rect">
            <a:avLst/>
          </a:prstGeom>
          <a:noFill/>
        </p:spPr>
        <p:txBody>
          <a:bodyPr wrap="square" rtlCol="0">
            <a:spAutoFit/>
          </a:bodyPr>
          <a:lstStyle/>
          <a:p>
            <a:pPr algn="ctr"/>
            <a:r>
              <a:rPr lang="en-US" sz="1100" dirty="0" smtClean="0">
                <a:solidFill>
                  <a:schemeClr val="accent1"/>
                </a:solidFill>
              </a:rPr>
              <a:t>VOCAL - Voice of Carers Across Lothian</a:t>
            </a:r>
          </a:p>
          <a:p>
            <a:pPr algn="ctr"/>
            <a:r>
              <a:rPr lang="en-US" sz="1100" dirty="0" smtClean="0">
                <a:solidFill>
                  <a:schemeClr val="accent1"/>
                </a:solidFill>
              </a:rPr>
              <a:t>Scottish Charity: SC020755 | Company Registration: SC183050</a:t>
            </a:r>
            <a:endParaRPr lang="en-GB" sz="1100" b="1" dirty="0">
              <a:solidFill>
                <a:schemeClr val="accent1"/>
              </a:solidFill>
              <a:latin typeface="+mj-lt"/>
            </a:endParaRPr>
          </a:p>
        </p:txBody>
      </p:sp>
      <p:sp>
        <p:nvSpPr>
          <p:cNvPr id="2" name="Rectangle 1"/>
          <p:cNvSpPr/>
          <p:nvPr/>
        </p:nvSpPr>
        <p:spPr>
          <a:xfrm>
            <a:off x="514481" y="2420947"/>
            <a:ext cx="6211504" cy="1569660"/>
          </a:xfrm>
          <a:prstGeom prst="rect">
            <a:avLst/>
          </a:prstGeom>
        </p:spPr>
        <p:txBody>
          <a:bodyPr wrap="square">
            <a:spAutoFit/>
          </a:bodyPr>
          <a:lstStyle/>
          <a:p>
            <a:pPr algn="ctr"/>
            <a:endParaRPr lang="en-GB" altLang="en-US" sz="3200" dirty="0">
              <a:solidFill>
                <a:srgbClr val="002060"/>
              </a:solidFill>
              <a:latin typeface="Montserrat" panose="00000500000000000000" pitchFamily="2" charset="0"/>
              <a:cs typeface="Arial" pitchFamily="34" charset="0"/>
            </a:endParaRPr>
          </a:p>
          <a:p>
            <a:pPr algn="ctr"/>
            <a:r>
              <a:rPr lang="en-GB" altLang="en-US" sz="3200" b="1" dirty="0">
                <a:solidFill>
                  <a:srgbClr val="002060"/>
                </a:solidFill>
                <a:latin typeface="Montserrat" panose="00000500000000000000" pitchFamily="2" charset="0"/>
                <a:cs typeface="Arial" pitchFamily="34" charset="0"/>
              </a:rPr>
              <a:t>centre@vocal.org.uk</a:t>
            </a:r>
          </a:p>
          <a:p>
            <a:pPr algn="ctr"/>
            <a:r>
              <a:rPr lang="en-GB" altLang="en-US" sz="3200" dirty="0">
                <a:solidFill>
                  <a:srgbClr val="002060"/>
                </a:solidFill>
                <a:latin typeface="Montserrat" panose="00000500000000000000" pitchFamily="2" charset="0"/>
                <a:cs typeface="Arial" pitchFamily="34" charset="0"/>
              </a:rPr>
              <a:t>0131 622 6666</a:t>
            </a:r>
            <a:endParaRPr lang="en-GB" sz="3200" dirty="0">
              <a:latin typeface="Montserrat" panose="00000500000000000000" pitchFamily="2" charset="0"/>
            </a:endParaRPr>
          </a:p>
        </p:txBody>
      </p:sp>
      <p:pic>
        <p:nvPicPr>
          <p:cNvPr id="15" name="Picture 14" descr="FAMILY VALUES | dan4kent"/>
          <p:cNvPicPr>
            <a:picLocks noChangeAspect="1"/>
          </p:cNvPicPr>
          <p:nvPr/>
        </p:nvPicPr>
        <p:blipFill rotWithShape="1">
          <a:blip r:embed="rId5" cstate="print">
            <a:extLst>
              <a:ext uri="{28A0092B-C50C-407E-A947-70E740481C1C}">
                <a14:useLocalDpi xmlns:a14="http://schemas.microsoft.com/office/drawing/2010/main" val="0"/>
              </a:ext>
            </a:extLst>
          </a:blip>
          <a:srcRect l="3911" b="6603"/>
          <a:stretch/>
        </p:blipFill>
        <p:spPr>
          <a:xfrm>
            <a:off x="9887295" y="487353"/>
            <a:ext cx="2231756" cy="2169220"/>
          </a:xfrm>
          <a:prstGeom prst="rect">
            <a:avLst/>
          </a:prstGeom>
        </p:spPr>
      </p:pic>
    </p:spTree>
    <p:extLst>
      <p:ext uri="{BB962C8B-B14F-4D97-AF65-F5344CB8AC3E}">
        <p14:creationId xmlns:p14="http://schemas.microsoft.com/office/powerpoint/2010/main" val="238557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Session aim</a:t>
            </a:r>
            <a:endParaRPr lang="en-GB" dirty="0"/>
          </a:p>
        </p:txBody>
      </p:sp>
      <p:sp>
        <p:nvSpPr>
          <p:cNvPr id="4" name="Content Placeholder 3"/>
          <p:cNvSpPr>
            <a:spLocks noGrp="1"/>
          </p:cNvSpPr>
          <p:nvPr>
            <p:ph idx="1"/>
          </p:nvPr>
        </p:nvSpPr>
        <p:spPr/>
        <p:txBody>
          <a:bodyPr/>
          <a:lstStyle/>
          <a:p>
            <a:r>
              <a:rPr lang="en-US" altLang="en-US" b="1" dirty="0" smtClean="0"/>
              <a:t>This session aims to highlight:</a:t>
            </a:r>
          </a:p>
          <a:p>
            <a:pPr marL="722313" indent="-457200">
              <a:buClr>
                <a:srgbClr val="2E3192"/>
              </a:buClr>
              <a:buFont typeface="Arial" panose="020B0604020202020204" pitchFamily="34" charset="0"/>
              <a:buChar char="•"/>
            </a:pPr>
            <a:r>
              <a:rPr lang="en-US" altLang="en-US" dirty="0" smtClean="0">
                <a:ea typeface="ＭＳ Ｐゴシック" pitchFamily="34" charset="-128"/>
              </a:rPr>
              <a:t>the </a:t>
            </a:r>
            <a:r>
              <a:rPr lang="en-US" altLang="en-US" dirty="0">
                <a:ea typeface="ＭＳ Ｐゴシック" pitchFamily="34" charset="-128"/>
              </a:rPr>
              <a:t>number of carers in Scotland and the </a:t>
            </a:r>
            <a:r>
              <a:rPr lang="en-US" altLang="en-US" dirty="0" smtClean="0">
                <a:ea typeface="ＭＳ Ｐゴシック" pitchFamily="34" charset="-128"/>
              </a:rPr>
              <a:t>UK</a:t>
            </a:r>
          </a:p>
          <a:p>
            <a:pPr marL="722313" indent="-457200">
              <a:buClr>
                <a:srgbClr val="2E3192"/>
              </a:buClr>
              <a:buFont typeface="Arial" panose="020B0604020202020204" pitchFamily="34" charset="0"/>
              <a:buChar char="•"/>
            </a:pPr>
            <a:r>
              <a:rPr lang="en-US" altLang="en-US" dirty="0" smtClean="0">
                <a:ea typeface="ＭＳ Ｐゴシック" pitchFamily="34" charset="-128"/>
              </a:rPr>
              <a:t>the </a:t>
            </a:r>
            <a:r>
              <a:rPr lang="en-US" altLang="en-US" dirty="0">
                <a:ea typeface="ＭＳ Ｐゴシック" pitchFamily="34" charset="-128"/>
              </a:rPr>
              <a:t>impact of caring including why carers need support</a:t>
            </a:r>
          </a:p>
          <a:p>
            <a:pPr marL="722313" indent="-457200">
              <a:buClr>
                <a:srgbClr val="2E3192"/>
              </a:buClr>
              <a:buFont typeface="Arial" panose="020B0604020202020204" pitchFamily="34" charset="0"/>
              <a:buChar char="•"/>
            </a:pPr>
            <a:r>
              <a:rPr lang="en-US" altLang="en-US" dirty="0">
                <a:ea typeface="ＭＳ Ｐゴシック" pitchFamily="34" charset="-128"/>
              </a:rPr>
              <a:t>the support that VOCAL offers to carers</a:t>
            </a:r>
          </a:p>
          <a:p>
            <a:pPr marL="457200" indent="-457200">
              <a:spcBef>
                <a:spcPts val="0"/>
              </a:spcBef>
              <a:buFont typeface="Arial" panose="020B0604020202020204" pitchFamily="34" charset="0"/>
              <a:buChar char="•"/>
              <a:defRPr/>
            </a:pPr>
            <a:endParaRPr lang="en-US" altLang="en-US" b="0" dirty="0"/>
          </a:p>
          <a:p>
            <a:pPr marL="457200" indent="-457200">
              <a:spcBef>
                <a:spcPts val="0"/>
              </a:spcBef>
              <a:buFont typeface="Arial" panose="020B0604020202020204" pitchFamily="34" charset="0"/>
              <a:buChar char="•"/>
              <a:defRPr/>
            </a:pPr>
            <a:endParaRPr lang="en-US" altLang="en-US" b="0" dirty="0"/>
          </a:p>
        </p:txBody>
      </p:sp>
    </p:spTree>
    <p:extLst>
      <p:ext uri="{BB962C8B-B14F-4D97-AF65-F5344CB8AC3E}">
        <p14:creationId xmlns:p14="http://schemas.microsoft.com/office/powerpoint/2010/main" val="2207572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Carers in Scotland: The bigger picture</a:t>
            </a:r>
            <a:endParaRPr lang="en-GB" dirty="0"/>
          </a:p>
        </p:txBody>
      </p:sp>
      <p:pic>
        <p:nvPicPr>
          <p:cNvPr id="19" name="Picture 18" descr="Scottish Fla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424" y="2423821"/>
            <a:ext cx="2270003" cy="1362002"/>
          </a:xfrm>
          <a:prstGeom prst="rect">
            <a:avLst/>
          </a:prstGeom>
          <a:ln>
            <a:solidFill>
              <a:schemeClr val="tx1"/>
            </a:solidFill>
          </a:ln>
        </p:spPr>
      </p:pic>
      <p:sp>
        <p:nvSpPr>
          <p:cNvPr id="21" name="TextBox 20"/>
          <p:cNvSpPr txBox="1"/>
          <p:nvPr/>
        </p:nvSpPr>
        <p:spPr>
          <a:xfrm>
            <a:off x="3335103" y="2497099"/>
            <a:ext cx="2624074" cy="523220"/>
          </a:xfrm>
          <a:prstGeom prst="rect">
            <a:avLst/>
          </a:prstGeom>
          <a:noFill/>
          <a:ln w="57150" cmpd="sng">
            <a:solidFill>
              <a:schemeClr val="accent1"/>
            </a:solidFill>
          </a:ln>
        </p:spPr>
        <p:txBody>
          <a:bodyPr wrap="square">
            <a:spAutoFit/>
          </a:bodyPr>
          <a:lstStyle/>
          <a:p>
            <a:pPr algn="ctr" eaLnBrk="1" hangingPunct="1">
              <a:defRPr/>
            </a:pPr>
            <a:r>
              <a:rPr lang="en-GB" sz="2800" dirty="0">
                <a:latin typeface="Arial Black" panose="020B0A04020102020204" pitchFamily="34" charset="0"/>
              </a:rPr>
              <a:t>1.1 Million</a:t>
            </a:r>
          </a:p>
        </p:txBody>
      </p:sp>
      <p:pic>
        <p:nvPicPr>
          <p:cNvPr id="30729" name="Picture 9" descr="head with a lightbulb "/>
          <p:cNvPicPr>
            <a:picLocks noChangeAspect="1" noChangeArrowheads="1"/>
          </p:cNvPicPr>
          <p:nvPr/>
        </p:nvPicPr>
        <p:blipFill>
          <a:blip r:embed="rId4">
            <a:extLst>
              <a:ext uri="{28A0092B-C50C-407E-A947-70E740481C1C}">
                <a14:useLocalDpi xmlns:a14="http://schemas.microsoft.com/office/drawing/2010/main" val="0"/>
              </a:ext>
            </a:extLst>
          </a:blip>
          <a:srcRect b="9550"/>
          <a:stretch>
            <a:fillRect/>
          </a:stretch>
        </p:blipFill>
        <p:spPr bwMode="auto">
          <a:xfrm>
            <a:off x="4402382" y="4419210"/>
            <a:ext cx="1620544" cy="152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piggy ba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5180" y="4230602"/>
            <a:ext cx="1398401" cy="185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Sad fa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424" y="4512953"/>
            <a:ext cx="1468843" cy="146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671725" y="4576938"/>
            <a:ext cx="1326755" cy="523220"/>
          </a:xfrm>
          <a:prstGeom prst="rect">
            <a:avLst/>
          </a:prstGeom>
          <a:noFill/>
          <a:ln w="57150" cmpd="sng">
            <a:solidFill>
              <a:schemeClr val="accent1"/>
            </a:solidFill>
          </a:ln>
        </p:spPr>
        <p:txBody>
          <a:bodyPr wrap="square">
            <a:spAutoFit/>
          </a:bodyPr>
          <a:lstStyle/>
          <a:p>
            <a:pPr algn="ctr" eaLnBrk="1" hangingPunct="1">
              <a:defRPr/>
            </a:pPr>
            <a:r>
              <a:rPr lang="en-GB" sz="2800" dirty="0">
                <a:latin typeface="Arial Black" panose="020B0A04020102020204" pitchFamily="34" charset="0"/>
              </a:rPr>
              <a:t>87%</a:t>
            </a:r>
          </a:p>
        </p:txBody>
      </p:sp>
      <p:sp>
        <p:nvSpPr>
          <p:cNvPr id="16" name="TextBox 15"/>
          <p:cNvSpPr txBox="1"/>
          <p:nvPr/>
        </p:nvSpPr>
        <p:spPr>
          <a:xfrm>
            <a:off x="5711707" y="3884441"/>
            <a:ext cx="1430241" cy="954107"/>
          </a:xfrm>
          <a:prstGeom prst="rect">
            <a:avLst/>
          </a:prstGeom>
          <a:noFill/>
          <a:ln w="57150" cmpd="sng">
            <a:solidFill>
              <a:schemeClr val="accent1"/>
            </a:solidFill>
          </a:ln>
        </p:spPr>
        <p:txBody>
          <a:bodyPr wrap="square">
            <a:spAutoFit/>
          </a:bodyPr>
          <a:lstStyle/>
          <a:p>
            <a:pPr algn="ctr" eaLnBrk="1" hangingPunct="1">
              <a:defRPr/>
            </a:pPr>
            <a:r>
              <a:rPr lang="en-GB" sz="2800" dirty="0">
                <a:latin typeface="Arial Black" panose="020B0A04020102020204" pitchFamily="34" charset="0"/>
              </a:rPr>
              <a:t>2 years</a:t>
            </a:r>
          </a:p>
        </p:txBody>
      </p:sp>
      <p:sp>
        <p:nvSpPr>
          <p:cNvPr id="17" name="TextBox 16"/>
          <p:cNvSpPr txBox="1"/>
          <p:nvPr/>
        </p:nvSpPr>
        <p:spPr>
          <a:xfrm>
            <a:off x="8621597" y="3807282"/>
            <a:ext cx="3005893" cy="523220"/>
          </a:xfrm>
          <a:prstGeom prst="rect">
            <a:avLst/>
          </a:prstGeom>
          <a:noFill/>
          <a:ln w="57150" cmpd="sng">
            <a:solidFill>
              <a:schemeClr val="accent1"/>
            </a:solidFill>
          </a:ln>
        </p:spPr>
        <p:txBody>
          <a:bodyPr wrap="square">
            <a:spAutoFit/>
          </a:bodyPr>
          <a:lstStyle/>
          <a:p>
            <a:pPr algn="ctr" eaLnBrk="1" hangingPunct="1">
              <a:defRPr/>
            </a:pPr>
            <a:r>
              <a:rPr lang="en-GB" sz="2800" dirty="0" smtClean="0">
                <a:latin typeface="Arial Black" panose="020B0A04020102020204" pitchFamily="34" charset="0"/>
              </a:rPr>
              <a:t>£13.4 </a:t>
            </a:r>
            <a:r>
              <a:rPr lang="en-GB" sz="2800" dirty="0">
                <a:latin typeface="Arial Black" panose="020B0A04020102020204" pitchFamily="34" charset="0"/>
              </a:rPr>
              <a:t>billion</a:t>
            </a:r>
          </a:p>
        </p:txBody>
      </p:sp>
      <p:sp>
        <p:nvSpPr>
          <p:cNvPr id="11" name="TextBox 10"/>
          <p:cNvSpPr txBox="1"/>
          <p:nvPr/>
        </p:nvSpPr>
        <p:spPr>
          <a:xfrm>
            <a:off x="8621597" y="4576938"/>
            <a:ext cx="3005893" cy="523220"/>
          </a:xfrm>
          <a:prstGeom prst="rect">
            <a:avLst/>
          </a:prstGeom>
          <a:noFill/>
          <a:ln w="57150" cmpd="sng">
            <a:solidFill>
              <a:schemeClr val="accent1"/>
            </a:solidFill>
          </a:ln>
        </p:spPr>
        <p:txBody>
          <a:bodyPr wrap="square">
            <a:spAutoFit/>
          </a:bodyPr>
          <a:lstStyle/>
          <a:p>
            <a:pPr algn="ctr" eaLnBrk="1" hangingPunct="1">
              <a:defRPr/>
            </a:pPr>
            <a:r>
              <a:rPr lang="en-GB" sz="2800" dirty="0" smtClean="0">
                <a:latin typeface="Arial Black" panose="020B0A04020102020204" pitchFamily="34" charset="0"/>
              </a:rPr>
              <a:t>£36 </a:t>
            </a:r>
            <a:r>
              <a:rPr lang="en-GB" sz="2800" dirty="0">
                <a:latin typeface="Arial Black" panose="020B0A04020102020204" pitchFamily="34" charset="0"/>
              </a:rPr>
              <a:t>billion</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40021">
            <a:off x="6741348" y="1466938"/>
            <a:ext cx="3365191" cy="2060321"/>
          </a:xfrm>
          <a:prstGeom prst="rect">
            <a:avLst/>
          </a:prstGeom>
        </p:spPr>
      </p:pic>
      <p:sp>
        <p:nvSpPr>
          <p:cNvPr id="13" name="TextBox 12"/>
          <p:cNvSpPr txBox="1"/>
          <p:nvPr/>
        </p:nvSpPr>
        <p:spPr>
          <a:xfrm>
            <a:off x="10130699" y="1900601"/>
            <a:ext cx="1891107" cy="523220"/>
          </a:xfrm>
          <a:prstGeom prst="rect">
            <a:avLst/>
          </a:prstGeom>
          <a:noFill/>
          <a:ln w="57150" cmpd="sng">
            <a:solidFill>
              <a:schemeClr val="accent1"/>
            </a:solidFill>
          </a:ln>
        </p:spPr>
        <p:txBody>
          <a:bodyPr wrap="square">
            <a:spAutoFit/>
          </a:bodyPr>
          <a:lstStyle/>
          <a:p>
            <a:pPr algn="ctr" eaLnBrk="1" hangingPunct="1">
              <a:defRPr/>
            </a:pPr>
            <a:r>
              <a:rPr lang="en-GB" sz="2800" b="1" dirty="0" smtClean="0">
                <a:latin typeface="+mj-lt"/>
              </a:rPr>
              <a:t>72,217</a:t>
            </a:r>
            <a:endParaRPr lang="en-GB" sz="2800" b="1" dirty="0">
              <a:latin typeface="+mj-lt"/>
            </a:endParaRPr>
          </a:p>
        </p:txBody>
      </p:sp>
    </p:spTree>
    <p:extLst>
      <p:ext uri="{BB962C8B-B14F-4D97-AF65-F5344CB8AC3E}">
        <p14:creationId xmlns:p14="http://schemas.microsoft.com/office/powerpoint/2010/main" val="136061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animBg="1"/>
      <p:bldP spid="16" grpId="0" animBg="1"/>
      <p:bldP spid="17" grpId="0" animBg="1"/>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2691" b="13062"/>
          <a:stretch/>
        </p:blipFill>
        <p:spPr>
          <a:xfrm>
            <a:off x="6384031" y="3159403"/>
            <a:ext cx="3960206" cy="1800201"/>
          </a:xfrm>
          <a:prstGeom prst="rect">
            <a:avLst/>
          </a:prstGeom>
        </p:spPr>
      </p:pic>
      <p:pic>
        <p:nvPicPr>
          <p:cNvPr id="1029" name="Picture 5" descr="EPiC logo"/>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783632" y="2144493"/>
            <a:ext cx="2886324" cy="8306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61780" y="2219577"/>
            <a:ext cx="489008" cy="75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021251" y="3159402"/>
            <a:ext cx="2099783" cy="257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449061" y="2451899"/>
            <a:ext cx="2679387" cy="523220"/>
          </a:xfrm>
          <a:prstGeom prst="rect">
            <a:avLst/>
          </a:prstGeom>
          <a:noFill/>
        </p:spPr>
        <p:txBody>
          <a:bodyPr wrap="square" rtlCol="0">
            <a:spAutoFit/>
          </a:bodyPr>
          <a:lstStyle/>
          <a:p>
            <a:r>
              <a:rPr lang="en-GB" sz="2800" b="1" dirty="0">
                <a:solidFill>
                  <a:srgbClr val="2E3192"/>
                </a:solidFill>
                <a:latin typeface="Arial Rounded MT Bold" panose="020F0704030504030204" pitchFamily="34" charset="0"/>
              </a:rPr>
              <a:t>Think </a:t>
            </a:r>
            <a:r>
              <a:rPr lang="en-GB" sz="2800" b="1" dirty="0" smtClean="0">
                <a:solidFill>
                  <a:srgbClr val="2E3192"/>
                </a:solidFill>
                <a:latin typeface="Arial Rounded MT Bold" panose="020F0704030504030204" pitchFamily="34" charset="0"/>
              </a:rPr>
              <a:t>Carer</a:t>
            </a:r>
            <a:endParaRPr lang="en-GB" sz="2800" b="1" dirty="0">
              <a:solidFill>
                <a:srgbClr val="2E3192"/>
              </a:solidFill>
              <a:latin typeface="Arial Rounded MT Bold" panose="020F0704030504030204" pitchFamily="34" charset="0"/>
            </a:endParaRPr>
          </a:p>
        </p:txBody>
      </p:sp>
      <p:sp>
        <p:nvSpPr>
          <p:cNvPr id="3" name="Title 2"/>
          <p:cNvSpPr>
            <a:spLocks noGrp="1"/>
          </p:cNvSpPr>
          <p:nvPr>
            <p:ph type="title"/>
          </p:nvPr>
        </p:nvSpPr>
        <p:spPr/>
        <p:txBody>
          <a:bodyPr/>
          <a:lstStyle/>
          <a:p>
            <a:r>
              <a:rPr lang="en-GB" b="1" dirty="0" err="1">
                <a:latin typeface="Montserrat" panose="00000500000000000000" pitchFamily="2" charset="0"/>
              </a:rPr>
              <a:t>EPiC</a:t>
            </a:r>
            <a:r>
              <a:rPr lang="en-GB" b="1" dirty="0">
                <a:latin typeface="Montserrat" panose="00000500000000000000" pitchFamily="2" charset="0"/>
              </a:rPr>
              <a:t> vs Think </a:t>
            </a:r>
            <a:r>
              <a:rPr lang="en-GB" b="1" dirty="0" smtClean="0">
                <a:latin typeface="Montserrat" panose="00000500000000000000" pitchFamily="2" charset="0"/>
              </a:rPr>
              <a:t>Carer</a:t>
            </a:r>
            <a:endParaRPr lang="en-GB" dirty="0">
              <a:latin typeface="Montserrat" panose="00000500000000000000" pitchFamily="2" charset="0"/>
            </a:endParaRPr>
          </a:p>
        </p:txBody>
      </p:sp>
    </p:spTree>
    <p:extLst>
      <p:ext uri="{BB962C8B-B14F-4D97-AF65-F5344CB8AC3E}">
        <p14:creationId xmlns:p14="http://schemas.microsoft.com/office/powerpoint/2010/main" val="380790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alliance-scotland.org.uk/health-and-social-care-integration/wp-content/uploads/sites/4/2018/11/OrganisationalProcesses-Arrangements.png"/>
          <p:cNvPicPr>
            <a:picLocks noChangeAspect="1" noChangeArrowheads="1"/>
          </p:cNvPicPr>
          <p:nvPr/>
        </p:nvPicPr>
        <p:blipFill rotWithShape="1">
          <a:blip r:embed="rId3">
            <a:extLst>
              <a:ext uri="{28A0092B-C50C-407E-A947-70E740481C1C}">
                <a14:useLocalDpi xmlns:a14="http://schemas.microsoft.com/office/drawing/2010/main" val="0"/>
              </a:ext>
            </a:extLst>
          </a:blip>
          <a:srcRect l="25935" r="24958"/>
          <a:stretch/>
        </p:blipFill>
        <p:spPr bwMode="auto">
          <a:xfrm>
            <a:off x="4125418" y="1738138"/>
            <a:ext cx="4499429" cy="45812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GB" dirty="0" smtClean="0"/>
              <a:t>The House of Care Model</a:t>
            </a:r>
            <a:endParaRPr lang="en-GB" dirty="0"/>
          </a:p>
        </p:txBody>
      </p:sp>
      <p:sp>
        <p:nvSpPr>
          <p:cNvPr id="5" name="TextBox 4"/>
          <p:cNvSpPr txBox="1"/>
          <p:nvPr/>
        </p:nvSpPr>
        <p:spPr>
          <a:xfrm>
            <a:off x="529390" y="5226516"/>
            <a:ext cx="3596028" cy="923330"/>
          </a:xfrm>
          <a:prstGeom prst="rect">
            <a:avLst/>
          </a:prstGeom>
          <a:noFill/>
        </p:spPr>
        <p:txBody>
          <a:bodyPr wrap="square" rtlCol="0">
            <a:spAutoFit/>
          </a:bodyPr>
          <a:lstStyle/>
          <a:p>
            <a:r>
              <a:rPr lang="en-GB" b="1" dirty="0" smtClean="0"/>
              <a:t>Find out more by visiting </a:t>
            </a:r>
            <a:r>
              <a:rPr lang="en-GB" b="1" dirty="0" smtClean="0">
                <a:hlinkClick r:id="rId4"/>
              </a:rPr>
              <a:t>Health and Social Care Alliance Scotland</a:t>
            </a:r>
            <a:endParaRPr lang="en-GB" b="1" dirty="0"/>
          </a:p>
        </p:txBody>
      </p:sp>
      <p:sp>
        <p:nvSpPr>
          <p:cNvPr id="6" name="Right Arrow 5"/>
          <p:cNvSpPr/>
          <p:nvPr/>
        </p:nvSpPr>
        <p:spPr>
          <a:xfrm>
            <a:off x="2997278" y="4158114"/>
            <a:ext cx="1262894" cy="750771"/>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6059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Recognise: Carers as equal partners</a:t>
            </a:r>
            <a:endParaRPr lang="en-GB" dirty="0"/>
          </a:p>
        </p:txBody>
      </p:sp>
      <p:sp>
        <p:nvSpPr>
          <p:cNvPr id="5" name="Content Placeholder 4"/>
          <p:cNvSpPr>
            <a:spLocks noGrp="1"/>
          </p:cNvSpPr>
          <p:nvPr>
            <p:ph idx="1"/>
          </p:nvPr>
        </p:nvSpPr>
        <p:spPr>
          <a:xfrm>
            <a:off x="838200" y="2607566"/>
            <a:ext cx="10009472" cy="3349824"/>
          </a:xfrm>
        </p:spPr>
        <p:txBody>
          <a:bodyPr/>
          <a:lstStyle/>
          <a:p>
            <a:pPr marL="342900" indent="-342900">
              <a:spcAft>
                <a:spcPts val="1200"/>
              </a:spcAft>
              <a:buFont typeface="Arial" panose="020B0604020202020204" pitchFamily="34" charset="0"/>
              <a:buChar char="•"/>
            </a:pPr>
            <a:r>
              <a:rPr lang="en-GB" dirty="0">
                <a:latin typeface="Montserrat" panose="00000500000000000000" pitchFamily="2" charset="0"/>
              </a:rPr>
              <a:t>Every conversation with a carer can make a difference </a:t>
            </a:r>
          </a:p>
          <a:p>
            <a:pPr marL="342900" indent="-342900">
              <a:spcAft>
                <a:spcPts val="1200"/>
              </a:spcAft>
              <a:buFont typeface="Arial" panose="020B0604020202020204" pitchFamily="34" charset="0"/>
              <a:buChar char="•"/>
            </a:pPr>
            <a:r>
              <a:rPr lang="en-GB" dirty="0">
                <a:latin typeface="Montserrat" panose="00000500000000000000" pitchFamily="2" charset="0"/>
              </a:rPr>
              <a:t>Recognise carers and acknowledge their role and input</a:t>
            </a:r>
          </a:p>
          <a:p>
            <a:pPr marL="342900" indent="-342900">
              <a:spcAft>
                <a:spcPts val="1200"/>
              </a:spcAft>
              <a:buFont typeface="Arial" panose="020B0604020202020204" pitchFamily="34" charset="0"/>
              <a:buChar char="•"/>
            </a:pPr>
            <a:r>
              <a:rPr lang="en-GB" dirty="0">
                <a:latin typeface="Montserrat" panose="00000500000000000000" pitchFamily="2" charset="0"/>
              </a:rPr>
              <a:t>Involve carers in planning and decisions related to the person they care for</a:t>
            </a:r>
            <a:endParaRPr lang="en-GB" dirty="0"/>
          </a:p>
          <a:p>
            <a:endParaRPr lang="en-GB"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5224"/>
          <a:stretch/>
        </p:blipFill>
        <p:spPr>
          <a:xfrm>
            <a:off x="9779268" y="725343"/>
            <a:ext cx="2220227" cy="1882223"/>
          </a:xfrm>
          <a:prstGeom prst="rect">
            <a:avLst/>
          </a:prstGeom>
        </p:spPr>
      </p:pic>
    </p:spTree>
    <p:extLst>
      <p:ext uri="{BB962C8B-B14F-4D97-AF65-F5344CB8AC3E}">
        <p14:creationId xmlns:p14="http://schemas.microsoft.com/office/powerpoint/2010/main" val="2805583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Carers as equal and expert partners in care	</a:t>
            </a:r>
            <a:endParaRPr lang="en-GB" dirty="0"/>
          </a:p>
        </p:txBody>
      </p:sp>
      <p:sp>
        <p:nvSpPr>
          <p:cNvPr id="3" name="Content Placeholder 2"/>
          <p:cNvSpPr>
            <a:spLocks noGrp="1"/>
          </p:cNvSpPr>
          <p:nvPr>
            <p:ph idx="1"/>
          </p:nvPr>
        </p:nvSpPr>
        <p:spPr>
          <a:xfrm>
            <a:off x="1671782" y="2368666"/>
            <a:ext cx="6586694" cy="3458697"/>
          </a:xfrm>
        </p:spPr>
        <p:txBody>
          <a:bodyPr>
            <a:noAutofit/>
          </a:bodyPr>
          <a:lstStyle/>
          <a:p>
            <a:pPr marL="449263" indent="-449263">
              <a:buClr>
                <a:srgbClr val="2E3192"/>
              </a:buClr>
              <a:buFont typeface="Arial" panose="020B0604020202020204" pitchFamily="34" charset="0"/>
              <a:buChar char="•"/>
            </a:pPr>
            <a:r>
              <a:rPr lang="en-GB" dirty="0"/>
              <a:t>Better outcomes for carers and the people they care for</a:t>
            </a:r>
          </a:p>
          <a:p>
            <a:pPr marL="449263" indent="-449263">
              <a:buClr>
                <a:srgbClr val="2E3192"/>
              </a:buClr>
              <a:buFont typeface="Arial" panose="020B0604020202020204" pitchFamily="34" charset="0"/>
              <a:buChar char="•"/>
            </a:pPr>
            <a:r>
              <a:rPr lang="en-GB" dirty="0"/>
              <a:t>Can help reduce stress and some of the impact of caring</a:t>
            </a:r>
          </a:p>
          <a:p>
            <a:pPr marL="449263" indent="-449263">
              <a:buClr>
                <a:srgbClr val="2E3192"/>
              </a:buClr>
              <a:buFont typeface="Arial" panose="020B0604020202020204" pitchFamily="34" charset="0"/>
              <a:buChar char="•"/>
            </a:pPr>
            <a:r>
              <a:rPr lang="en-GB" dirty="0"/>
              <a:t>Supports carers to continue caring for as long as they wish</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5506"/>
          <a:stretch/>
        </p:blipFill>
        <p:spPr>
          <a:xfrm>
            <a:off x="8129021" y="1474614"/>
            <a:ext cx="3352800" cy="2832926"/>
          </a:xfrm>
          <a:prstGeom prst="rect">
            <a:avLst/>
          </a:prstGeom>
        </p:spPr>
      </p:pic>
    </p:spTree>
    <p:extLst>
      <p:ext uri="{BB962C8B-B14F-4D97-AF65-F5344CB8AC3E}">
        <p14:creationId xmlns:p14="http://schemas.microsoft.com/office/powerpoint/2010/main" val="3246456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the Leader Impact-5, (LI-5, v 1.6) | Leader Impac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3114" y="2132855"/>
            <a:ext cx="5825773" cy="404008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GB" dirty="0" smtClean="0"/>
              <a:t>Impact of Caring</a:t>
            </a:r>
            <a:endParaRPr lang="en-GB" dirty="0"/>
          </a:p>
        </p:txBody>
      </p:sp>
    </p:spTree>
    <p:extLst>
      <p:ext uri="{BB962C8B-B14F-4D97-AF65-F5344CB8AC3E}">
        <p14:creationId xmlns:p14="http://schemas.microsoft.com/office/powerpoint/2010/main" val="111627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4036118" y="3054059"/>
            <a:ext cx="3953175" cy="731237"/>
          </a:xfrm>
          <a:prstGeom prst="roundRect">
            <a:avLst/>
          </a:prstGeom>
          <a:solidFill>
            <a:schemeClr val="bg1"/>
          </a:solidFill>
          <a:ln w="38100" cap="flat" cmpd="sng" algn="ctr">
            <a:solidFill>
              <a:schemeClr val="accent1"/>
            </a:solidFill>
            <a:prstDash val="solid"/>
            <a:round/>
            <a:headEnd type="none" w="med" len="med"/>
            <a:tailEnd type="none" w="med" len="med"/>
          </a:ln>
          <a:effectLst/>
        </p:spPr>
        <p:txBody>
          <a:bodyPr lIns="90000" tIns="46800" rIns="90000" bIns="46800" anchor="ctr" anchorCtr="0"/>
          <a:lstStyle/>
          <a:p>
            <a:pPr algn="ctr" eaLnBrk="1" hangingPunct="1">
              <a:defRPr/>
            </a:pPr>
            <a:r>
              <a:rPr lang="en-GB" sz="2400" b="1" dirty="0">
                <a:solidFill>
                  <a:schemeClr val="accent1"/>
                </a:solidFill>
                <a:latin typeface="Montserrat Medium" panose="00000600000000000000" pitchFamily="2" charset="0"/>
              </a:rPr>
              <a:t>Impact of  Caring</a:t>
            </a:r>
          </a:p>
        </p:txBody>
      </p:sp>
      <p:sp>
        <p:nvSpPr>
          <p:cNvPr id="3" name="TextBox 2"/>
          <p:cNvSpPr txBox="1"/>
          <p:nvPr/>
        </p:nvSpPr>
        <p:spPr>
          <a:xfrm>
            <a:off x="1333040" y="925565"/>
            <a:ext cx="2802068" cy="369332"/>
          </a:xfrm>
          <a:prstGeom prst="rect">
            <a:avLst/>
          </a:prstGeom>
          <a:noFill/>
        </p:spPr>
        <p:txBody>
          <a:bodyPr wrap="square">
            <a:spAutoFit/>
          </a:bodyPr>
          <a:lstStyle/>
          <a:p>
            <a:pPr algn="ctr" eaLnBrk="1" hangingPunct="1">
              <a:defRPr/>
            </a:pPr>
            <a:r>
              <a:rPr lang="en-GB" b="1" dirty="0">
                <a:solidFill>
                  <a:srgbClr val="F38001"/>
                </a:solidFill>
                <a:latin typeface="Montserrat Medium" panose="00000600000000000000" pitchFamily="2" charset="0"/>
              </a:rPr>
              <a:t>Tiredness/Exhaustion</a:t>
            </a:r>
          </a:p>
        </p:txBody>
      </p:sp>
      <p:sp>
        <p:nvSpPr>
          <p:cNvPr id="4" name="TextBox 3"/>
          <p:cNvSpPr txBox="1"/>
          <p:nvPr/>
        </p:nvSpPr>
        <p:spPr>
          <a:xfrm>
            <a:off x="5261256" y="2486232"/>
            <a:ext cx="2540000" cy="368300"/>
          </a:xfrm>
          <a:prstGeom prst="rect">
            <a:avLst/>
          </a:prstGeom>
          <a:noFill/>
        </p:spPr>
        <p:txBody>
          <a:bodyPr>
            <a:spAutoFit/>
          </a:bodyPr>
          <a:lstStyle/>
          <a:p>
            <a:pPr eaLnBrk="1" hangingPunct="1">
              <a:defRPr/>
            </a:pPr>
            <a:r>
              <a:rPr lang="en-GB" b="1" dirty="0">
                <a:latin typeface="Montserrat Medium" panose="00000600000000000000" pitchFamily="2" charset="0"/>
              </a:rPr>
              <a:t>Sleep Deprivation</a:t>
            </a:r>
          </a:p>
        </p:txBody>
      </p:sp>
      <p:sp>
        <p:nvSpPr>
          <p:cNvPr id="6" name="TextBox 5"/>
          <p:cNvSpPr txBox="1"/>
          <p:nvPr/>
        </p:nvSpPr>
        <p:spPr>
          <a:xfrm>
            <a:off x="9703143" y="783590"/>
            <a:ext cx="1458912" cy="646113"/>
          </a:xfrm>
          <a:prstGeom prst="rect">
            <a:avLst/>
          </a:prstGeom>
          <a:noFill/>
        </p:spPr>
        <p:txBody>
          <a:bodyPr>
            <a:spAutoFit/>
          </a:bodyPr>
          <a:lstStyle/>
          <a:p>
            <a:pPr algn="ctr" eaLnBrk="1" hangingPunct="1">
              <a:defRPr/>
            </a:pPr>
            <a:r>
              <a:rPr lang="en-GB" b="1" dirty="0">
                <a:latin typeface="Montserrat Medium" panose="00000600000000000000" pitchFamily="2" charset="0"/>
              </a:rPr>
              <a:t>Financial Loss</a:t>
            </a:r>
          </a:p>
        </p:txBody>
      </p:sp>
      <p:sp>
        <p:nvSpPr>
          <p:cNvPr id="7" name="TextBox 6"/>
          <p:cNvSpPr txBox="1"/>
          <p:nvPr/>
        </p:nvSpPr>
        <p:spPr>
          <a:xfrm>
            <a:off x="8925310" y="1500708"/>
            <a:ext cx="1079500" cy="368300"/>
          </a:xfrm>
          <a:prstGeom prst="rect">
            <a:avLst/>
          </a:prstGeom>
          <a:noFill/>
        </p:spPr>
        <p:txBody>
          <a:bodyPr>
            <a:spAutoFit/>
          </a:bodyPr>
          <a:lstStyle/>
          <a:p>
            <a:pPr algn="ctr" eaLnBrk="1" hangingPunct="1">
              <a:defRPr/>
            </a:pPr>
            <a:r>
              <a:rPr lang="en-GB" b="1" dirty="0">
                <a:solidFill>
                  <a:srgbClr val="FF0000"/>
                </a:solidFill>
                <a:latin typeface="Montserrat Medium" panose="00000600000000000000" pitchFamily="2" charset="0"/>
              </a:rPr>
              <a:t>Debt</a:t>
            </a:r>
          </a:p>
        </p:txBody>
      </p:sp>
      <p:sp>
        <p:nvSpPr>
          <p:cNvPr id="9" name="TextBox 8"/>
          <p:cNvSpPr txBox="1"/>
          <p:nvPr/>
        </p:nvSpPr>
        <p:spPr>
          <a:xfrm>
            <a:off x="2062635" y="3448447"/>
            <a:ext cx="1579563" cy="923330"/>
          </a:xfrm>
          <a:prstGeom prst="rect">
            <a:avLst/>
          </a:prstGeom>
          <a:noFill/>
        </p:spPr>
        <p:txBody>
          <a:bodyPr>
            <a:spAutoFit/>
          </a:bodyPr>
          <a:lstStyle/>
          <a:p>
            <a:pPr algn="ctr" eaLnBrk="1" hangingPunct="1">
              <a:defRPr/>
            </a:pPr>
            <a:r>
              <a:rPr lang="en-GB" b="1" dirty="0">
                <a:latin typeface="Montserrat Medium" panose="00000600000000000000" pitchFamily="2" charset="0"/>
              </a:rPr>
              <a:t>General Health Issues</a:t>
            </a:r>
          </a:p>
        </p:txBody>
      </p:sp>
      <p:sp>
        <p:nvSpPr>
          <p:cNvPr id="11" name="TextBox 10"/>
          <p:cNvSpPr txBox="1"/>
          <p:nvPr/>
        </p:nvSpPr>
        <p:spPr>
          <a:xfrm>
            <a:off x="10153219" y="2714867"/>
            <a:ext cx="1165944" cy="507831"/>
          </a:xfrm>
          <a:prstGeom prst="rect">
            <a:avLst/>
          </a:prstGeom>
          <a:noFill/>
        </p:spPr>
        <p:txBody>
          <a:bodyPr wrap="square">
            <a:spAutoFit/>
          </a:bodyPr>
          <a:lstStyle/>
          <a:p>
            <a:pPr eaLnBrk="1" hangingPunct="1">
              <a:defRPr/>
            </a:pPr>
            <a:r>
              <a:rPr lang="en-GB" sz="2700" b="1" dirty="0">
                <a:latin typeface="Montserrat Medium" panose="00000600000000000000" pitchFamily="2" charset="0"/>
              </a:rPr>
              <a:t>Guilt</a:t>
            </a:r>
          </a:p>
        </p:txBody>
      </p:sp>
      <p:sp>
        <p:nvSpPr>
          <p:cNvPr id="12" name="TextBox 11"/>
          <p:cNvSpPr txBox="1"/>
          <p:nvPr/>
        </p:nvSpPr>
        <p:spPr>
          <a:xfrm>
            <a:off x="678449" y="4539597"/>
            <a:ext cx="2516465" cy="646331"/>
          </a:xfrm>
          <a:prstGeom prst="rect">
            <a:avLst/>
          </a:prstGeom>
          <a:noFill/>
        </p:spPr>
        <p:txBody>
          <a:bodyPr wrap="square">
            <a:spAutoFit/>
          </a:bodyPr>
          <a:lstStyle/>
          <a:p>
            <a:pPr algn="ctr" eaLnBrk="1" hangingPunct="1">
              <a:defRPr/>
            </a:pPr>
            <a:r>
              <a:rPr lang="en-GB" b="1" dirty="0">
                <a:solidFill>
                  <a:srgbClr val="00B0F0"/>
                </a:solidFill>
                <a:latin typeface="Montserrat Medium" panose="00000600000000000000" pitchFamily="2" charset="0"/>
              </a:rPr>
              <a:t>Conflicting  Emotions</a:t>
            </a:r>
          </a:p>
        </p:txBody>
      </p:sp>
      <p:sp>
        <p:nvSpPr>
          <p:cNvPr id="15" name="TextBox 14"/>
          <p:cNvSpPr txBox="1"/>
          <p:nvPr/>
        </p:nvSpPr>
        <p:spPr>
          <a:xfrm>
            <a:off x="7910885" y="2262061"/>
            <a:ext cx="2784476" cy="369332"/>
          </a:xfrm>
          <a:prstGeom prst="rect">
            <a:avLst/>
          </a:prstGeom>
          <a:noFill/>
        </p:spPr>
        <p:txBody>
          <a:bodyPr wrap="square">
            <a:spAutoFit/>
          </a:bodyPr>
          <a:lstStyle/>
          <a:p>
            <a:pPr algn="ctr" eaLnBrk="1" hangingPunct="1">
              <a:defRPr/>
            </a:pPr>
            <a:r>
              <a:rPr lang="en-GB" b="1" dirty="0">
                <a:solidFill>
                  <a:srgbClr val="00B0F0"/>
                </a:solidFill>
                <a:latin typeface="Montserrat Medium" panose="00000600000000000000" pitchFamily="2" charset="0"/>
              </a:rPr>
              <a:t>Relationships/Family</a:t>
            </a:r>
          </a:p>
        </p:txBody>
      </p:sp>
      <p:sp>
        <p:nvSpPr>
          <p:cNvPr id="16" name="TextBox 15"/>
          <p:cNvSpPr txBox="1"/>
          <p:nvPr/>
        </p:nvSpPr>
        <p:spPr>
          <a:xfrm>
            <a:off x="4317085" y="5838122"/>
            <a:ext cx="865188" cy="369887"/>
          </a:xfrm>
          <a:prstGeom prst="rect">
            <a:avLst/>
          </a:prstGeom>
          <a:noFill/>
        </p:spPr>
        <p:txBody>
          <a:bodyPr>
            <a:spAutoFit/>
          </a:bodyPr>
          <a:lstStyle/>
          <a:p>
            <a:pPr eaLnBrk="1" hangingPunct="1">
              <a:defRPr/>
            </a:pPr>
            <a:r>
              <a:rPr lang="en-GB" b="1" dirty="0">
                <a:solidFill>
                  <a:srgbClr val="92D050"/>
                </a:solidFill>
                <a:latin typeface="Montserrat Medium" panose="00000600000000000000" pitchFamily="2" charset="0"/>
              </a:rPr>
              <a:t>Loss</a:t>
            </a:r>
          </a:p>
        </p:txBody>
      </p:sp>
      <p:sp>
        <p:nvSpPr>
          <p:cNvPr id="17" name="TextBox 16"/>
          <p:cNvSpPr txBox="1"/>
          <p:nvPr/>
        </p:nvSpPr>
        <p:spPr>
          <a:xfrm>
            <a:off x="1838560" y="2073283"/>
            <a:ext cx="3240087" cy="369888"/>
          </a:xfrm>
          <a:prstGeom prst="rect">
            <a:avLst/>
          </a:prstGeom>
          <a:noFill/>
        </p:spPr>
        <p:txBody>
          <a:bodyPr>
            <a:spAutoFit/>
          </a:bodyPr>
          <a:lstStyle/>
          <a:p>
            <a:pPr algn="ctr" eaLnBrk="1" hangingPunct="1">
              <a:defRPr/>
            </a:pPr>
            <a:r>
              <a:rPr lang="en-GB" b="1" dirty="0">
                <a:solidFill>
                  <a:srgbClr val="89009B"/>
                </a:solidFill>
                <a:latin typeface="Montserrat Medium" panose="00000600000000000000" pitchFamily="2" charset="0"/>
              </a:rPr>
              <a:t>Changing Relationships</a:t>
            </a:r>
          </a:p>
        </p:txBody>
      </p:sp>
      <p:sp>
        <p:nvSpPr>
          <p:cNvPr id="18" name="TextBox 17"/>
          <p:cNvSpPr txBox="1"/>
          <p:nvPr/>
        </p:nvSpPr>
        <p:spPr>
          <a:xfrm>
            <a:off x="4637939" y="582014"/>
            <a:ext cx="1944687" cy="369888"/>
          </a:xfrm>
          <a:prstGeom prst="rect">
            <a:avLst/>
          </a:prstGeom>
          <a:noFill/>
        </p:spPr>
        <p:txBody>
          <a:bodyPr>
            <a:spAutoFit/>
          </a:bodyPr>
          <a:lstStyle/>
          <a:p>
            <a:pPr eaLnBrk="1" hangingPunct="1">
              <a:defRPr/>
            </a:pPr>
            <a:r>
              <a:rPr lang="en-GB" b="1" dirty="0">
                <a:solidFill>
                  <a:srgbClr val="FF0000"/>
                </a:solidFill>
                <a:latin typeface="Montserrat Medium" panose="00000600000000000000" pitchFamily="2" charset="0"/>
              </a:rPr>
              <a:t>Social Isolation</a:t>
            </a:r>
          </a:p>
        </p:txBody>
      </p:sp>
      <p:sp>
        <p:nvSpPr>
          <p:cNvPr id="19" name="TextBox 18"/>
          <p:cNvSpPr txBox="1"/>
          <p:nvPr/>
        </p:nvSpPr>
        <p:spPr>
          <a:xfrm>
            <a:off x="8762124" y="3332378"/>
            <a:ext cx="1431925" cy="646113"/>
          </a:xfrm>
          <a:prstGeom prst="rect">
            <a:avLst/>
          </a:prstGeom>
          <a:noFill/>
        </p:spPr>
        <p:txBody>
          <a:bodyPr>
            <a:spAutoFit/>
          </a:bodyPr>
          <a:lstStyle>
            <a:defPPr>
              <a:defRPr lang="en-GB"/>
            </a:defPPr>
          </a:lstStyle>
          <a:p>
            <a:pPr algn="ctr" eaLnBrk="1" hangingPunct="1">
              <a:defRPr/>
            </a:pPr>
            <a:r>
              <a:rPr lang="en-GB" b="1" dirty="0">
                <a:latin typeface="Montserrat Medium" panose="00000600000000000000" pitchFamily="2" charset="0"/>
              </a:rPr>
              <a:t>Poor Diet &amp; Lifestyle</a:t>
            </a:r>
          </a:p>
        </p:txBody>
      </p:sp>
      <p:sp>
        <p:nvSpPr>
          <p:cNvPr id="20" name="TextBox 19"/>
          <p:cNvSpPr txBox="1"/>
          <p:nvPr/>
        </p:nvSpPr>
        <p:spPr>
          <a:xfrm>
            <a:off x="7355957" y="727171"/>
            <a:ext cx="1494597" cy="646331"/>
          </a:xfrm>
          <a:prstGeom prst="rect">
            <a:avLst/>
          </a:prstGeom>
          <a:noFill/>
        </p:spPr>
        <p:txBody>
          <a:bodyPr wrap="square">
            <a:spAutoFit/>
          </a:bodyPr>
          <a:lstStyle/>
          <a:p>
            <a:pPr algn="ctr" eaLnBrk="1" hangingPunct="1">
              <a:defRPr/>
            </a:pPr>
            <a:r>
              <a:rPr lang="en-GB" b="1" dirty="0">
                <a:latin typeface="Montserrat Medium" panose="00000600000000000000" pitchFamily="2" charset="0"/>
              </a:rPr>
              <a:t>Time pressures</a:t>
            </a:r>
          </a:p>
        </p:txBody>
      </p:sp>
      <p:sp>
        <p:nvSpPr>
          <p:cNvPr id="21" name="TextBox 20"/>
          <p:cNvSpPr txBox="1"/>
          <p:nvPr/>
        </p:nvSpPr>
        <p:spPr>
          <a:xfrm>
            <a:off x="3002216" y="1429058"/>
            <a:ext cx="1771228" cy="369332"/>
          </a:xfrm>
          <a:prstGeom prst="rect">
            <a:avLst/>
          </a:prstGeom>
          <a:noFill/>
        </p:spPr>
        <p:txBody>
          <a:bodyPr wrap="square">
            <a:spAutoFit/>
          </a:bodyPr>
          <a:lstStyle/>
          <a:p>
            <a:pPr eaLnBrk="1" hangingPunct="1">
              <a:defRPr/>
            </a:pPr>
            <a:r>
              <a:rPr lang="en-GB" b="1" dirty="0">
                <a:solidFill>
                  <a:srgbClr val="00B0F0"/>
                </a:solidFill>
                <a:latin typeface="Montserrat Medium" panose="00000600000000000000" pitchFamily="2" charset="0"/>
              </a:rPr>
              <a:t>Self Care</a:t>
            </a:r>
          </a:p>
        </p:txBody>
      </p:sp>
      <p:sp>
        <p:nvSpPr>
          <p:cNvPr id="23" name="TextBox 22"/>
          <p:cNvSpPr txBox="1"/>
          <p:nvPr/>
        </p:nvSpPr>
        <p:spPr>
          <a:xfrm>
            <a:off x="6709922" y="4210658"/>
            <a:ext cx="1493838" cy="369888"/>
          </a:xfrm>
          <a:prstGeom prst="rect">
            <a:avLst/>
          </a:prstGeom>
          <a:noFill/>
        </p:spPr>
        <p:txBody>
          <a:bodyPr>
            <a:spAutoFit/>
          </a:bodyPr>
          <a:lstStyle/>
          <a:p>
            <a:pPr eaLnBrk="1" hangingPunct="1">
              <a:defRPr/>
            </a:pPr>
            <a:r>
              <a:rPr lang="en-GB" b="1" dirty="0">
                <a:solidFill>
                  <a:srgbClr val="89009B"/>
                </a:solidFill>
                <a:latin typeface="Montserrat Medium" panose="00000600000000000000" pitchFamily="2" charset="0"/>
              </a:rPr>
              <a:t>Depression</a:t>
            </a:r>
          </a:p>
        </p:txBody>
      </p:sp>
      <p:sp>
        <p:nvSpPr>
          <p:cNvPr id="24" name="TextBox 23"/>
          <p:cNvSpPr txBox="1"/>
          <p:nvPr/>
        </p:nvSpPr>
        <p:spPr>
          <a:xfrm>
            <a:off x="5981260" y="4780283"/>
            <a:ext cx="1457325" cy="369888"/>
          </a:xfrm>
          <a:prstGeom prst="rect">
            <a:avLst/>
          </a:prstGeom>
          <a:noFill/>
        </p:spPr>
        <p:txBody>
          <a:bodyPr>
            <a:spAutoFit/>
          </a:bodyPr>
          <a:lstStyle/>
          <a:p>
            <a:pPr eaLnBrk="1" hangingPunct="1">
              <a:defRPr/>
            </a:pPr>
            <a:r>
              <a:rPr lang="en-GB" b="1" dirty="0">
                <a:latin typeface="Montserrat Medium" panose="00000600000000000000" pitchFamily="2" charset="0"/>
              </a:rPr>
              <a:t>Anxiety</a:t>
            </a:r>
          </a:p>
        </p:txBody>
      </p:sp>
      <p:sp>
        <p:nvSpPr>
          <p:cNvPr id="25" name="TextBox 24"/>
          <p:cNvSpPr txBox="1"/>
          <p:nvPr/>
        </p:nvSpPr>
        <p:spPr>
          <a:xfrm>
            <a:off x="8133790" y="5217374"/>
            <a:ext cx="1544637" cy="646331"/>
          </a:xfrm>
          <a:prstGeom prst="rect">
            <a:avLst/>
          </a:prstGeom>
          <a:noFill/>
        </p:spPr>
        <p:txBody>
          <a:bodyPr>
            <a:spAutoFit/>
          </a:bodyPr>
          <a:lstStyle/>
          <a:p>
            <a:pPr eaLnBrk="1" hangingPunct="1">
              <a:defRPr/>
            </a:pPr>
            <a:r>
              <a:rPr lang="en-GB" b="1" dirty="0">
                <a:latin typeface="Montserrat Medium" panose="00000600000000000000" pitchFamily="2" charset="0"/>
              </a:rPr>
              <a:t>Work Issues</a:t>
            </a:r>
          </a:p>
        </p:txBody>
      </p:sp>
      <p:sp>
        <p:nvSpPr>
          <p:cNvPr id="30" name="TextBox 29"/>
          <p:cNvSpPr txBox="1"/>
          <p:nvPr/>
        </p:nvSpPr>
        <p:spPr>
          <a:xfrm>
            <a:off x="968664" y="2576367"/>
            <a:ext cx="1593782" cy="646331"/>
          </a:xfrm>
          <a:prstGeom prst="rect">
            <a:avLst/>
          </a:prstGeom>
          <a:noFill/>
        </p:spPr>
        <p:txBody>
          <a:bodyPr wrap="square">
            <a:spAutoFit/>
          </a:bodyPr>
          <a:lstStyle/>
          <a:p>
            <a:pPr algn="ctr" eaLnBrk="1" hangingPunct="1">
              <a:defRPr/>
            </a:pPr>
            <a:r>
              <a:rPr lang="en-GB" b="1" dirty="0">
                <a:solidFill>
                  <a:srgbClr val="FF0000"/>
                </a:solidFill>
                <a:latin typeface="Montserrat Medium" panose="00000600000000000000" pitchFamily="2" charset="0"/>
              </a:rPr>
              <a:t>Loss of Identity</a:t>
            </a:r>
          </a:p>
        </p:txBody>
      </p:sp>
      <p:sp>
        <p:nvSpPr>
          <p:cNvPr id="31" name="TextBox 30"/>
          <p:cNvSpPr txBox="1"/>
          <p:nvPr/>
        </p:nvSpPr>
        <p:spPr>
          <a:xfrm>
            <a:off x="8470121" y="4447629"/>
            <a:ext cx="3128321" cy="646331"/>
          </a:xfrm>
          <a:prstGeom prst="rect">
            <a:avLst/>
          </a:prstGeom>
          <a:noFill/>
        </p:spPr>
        <p:txBody>
          <a:bodyPr wrap="square">
            <a:spAutoFit/>
          </a:bodyPr>
          <a:lstStyle/>
          <a:p>
            <a:pPr algn="ctr" eaLnBrk="1" hangingPunct="1">
              <a:defRPr/>
            </a:pPr>
            <a:r>
              <a:rPr lang="en-GB" b="1" dirty="0">
                <a:solidFill>
                  <a:srgbClr val="00B050"/>
                </a:solidFill>
                <a:latin typeface="Montserrat Medium" panose="00000600000000000000" pitchFamily="2" charset="0"/>
              </a:rPr>
              <a:t>Constant fear of further illness to cared for</a:t>
            </a:r>
          </a:p>
        </p:txBody>
      </p:sp>
      <p:sp>
        <p:nvSpPr>
          <p:cNvPr id="7168" name="TextBox 7167"/>
          <p:cNvSpPr txBox="1"/>
          <p:nvPr/>
        </p:nvSpPr>
        <p:spPr>
          <a:xfrm>
            <a:off x="7228696" y="1680841"/>
            <a:ext cx="1241425" cy="369887"/>
          </a:xfrm>
          <a:prstGeom prst="rect">
            <a:avLst/>
          </a:prstGeom>
          <a:noFill/>
        </p:spPr>
        <p:txBody>
          <a:bodyPr>
            <a:spAutoFit/>
          </a:bodyPr>
          <a:lstStyle/>
          <a:p>
            <a:pPr eaLnBrk="1" hangingPunct="1">
              <a:defRPr/>
            </a:pPr>
            <a:r>
              <a:rPr lang="en-GB" b="1" dirty="0">
                <a:solidFill>
                  <a:srgbClr val="89009B"/>
                </a:solidFill>
                <a:latin typeface="Montserrat Medium" panose="00000600000000000000" pitchFamily="2" charset="0"/>
              </a:rPr>
              <a:t>Hardship</a:t>
            </a:r>
          </a:p>
        </p:txBody>
      </p:sp>
      <p:sp>
        <p:nvSpPr>
          <p:cNvPr id="7171" name="TextBox 7170"/>
          <p:cNvSpPr txBox="1"/>
          <p:nvPr/>
        </p:nvSpPr>
        <p:spPr>
          <a:xfrm>
            <a:off x="5198214" y="1367382"/>
            <a:ext cx="1305154" cy="646331"/>
          </a:xfrm>
          <a:prstGeom prst="rect">
            <a:avLst/>
          </a:prstGeom>
          <a:noFill/>
        </p:spPr>
        <p:txBody>
          <a:bodyPr wrap="square">
            <a:spAutoFit/>
          </a:bodyPr>
          <a:lstStyle/>
          <a:p>
            <a:pPr eaLnBrk="1" hangingPunct="1">
              <a:defRPr/>
            </a:pPr>
            <a:r>
              <a:rPr lang="en-GB" b="1" dirty="0">
                <a:solidFill>
                  <a:srgbClr val="00B050"/>
                </a:solidFill>
                <a:latin typeface="Montserrat Medium" panose="00000600000000000000" pitchFamily="2" charset="0"/>
              </a:rPr>
              <a:t>Mental Ill Health</a:t>
            </a:r>
          </a:p>
        </p:txBody>
      </p:sp>
      <p:sp>
        <p:nvSpPr>
          <p:cNvPr id="7173" name="TextBox 7172"/>
          <p:cNvSpPr txBox="1"/>
          <p:nvPr/>
        </p:nvSpPr>
        <p:spPr>
          <a:xfrm>
            <a:off x="1511681" y="5561896"/>
            <a:ext cx="1620838" cy="646113"/>
          </a:xfrm>
          <a:prstGeom prst="rect">
            <a:avLst/>
          </a:prstGeom>
          <a:noFill/>
        </p:spPr>
        <p:txBody>
          <a:bodyPr>
            <a:spAutoFit/>
          </a:bodyPr>
          <a:lstStyle/>
          <a:p>
            <a:pPr algn="ctr" eaLnBrk="1" hangingPunct="1">
              <a:defRPr/>
            </a:pPr>
            <a:r>
              <a:rPr lang="en-GB" b="1" dirty="0">
                <a:solidFill>
                  <a:srgbClr val="FF0000"/>
                </a:solidFill>
                <a:latin typeface="Montserrat Medium" panose="00000600000000000000" pitchFamily="2" charset="0"/>
              </a:rPr>
              <a:t>Low Self Esteem</a:t>
            </a:r>
          </a:p>
        </p:txBody>
      </p:sp>
      <p:sp>
        <p:nvSpPr>
          <p:cNvPr id="7174" name="TextBox 7173"/>
          <p:cNvSpPr txBox="1"/>
          <p:nvPr/>
        </p:nvSpPr>
        <p:spPr>
          <a:xfrm>
            <a:off x="4036118" y="4071684"/>
            <a:ext cx="2279884" cy="369332"/>
          </a:xfrm>
          <a:prstGeom prst="rect">
            <a:avLst/>
          </a:prstGeom>
          <a:noFill/>
        </p:spPr>
        <p:txBody>
          <a:bodyPr wrap="square">
            <a:spAutoFit/>
          </a:bodyPr>
          <a:lstStyle/>
          <a:p>
            <a:pPr eaLnBrk="1" hangingPunct="1">
              <a:defRPr/>
            </a:pPr>
            <a:r>
              <a:rPr lang="en-GB" b="1" dirty="0">
                <a:solidFill>
                  <a:srgbClr val="FF0000"/>
                </a:solidFill>
                <a:latin typeface="Montserrat Medium" panose="00000600000000000000" pitchFamily="2" charset="0"/>
              </a:rPr>
              <a:t>Unemployment</a:t>
            </a:r>
          </a:p>
        </p:txBody>
      </p:sp>
      <p:sp>
        <p:nvSpPr>
          <p:cNvPr id="7175" name="TextBox 7174"/>
          <p:cNvSpPr txBox="1"/>
          <p:nvPr/>
        </p:nvSpPr>
        <p:spPr>
          <a:xfrm>
            <a:off x="5857818" y="5436559"/>
            <a:ext cx="2486025" cy="646331"/>
          </a:xfrm>
          <a:prstGeom prst="rect">
            <a:avLst/>
          </a:prstGeom>
          <a:noFill/>
        </p:spPr>
        <p:txBody>
          <a:bodyPr>
            <a:spAutoFit/>
          </a:bodyPr>
          <a:lstStyle/>
          <a:p>
            <a:pPr eaLnBrk="1" hangingPunct="1">
              <a:defRPr/>
            </a:pPr>
            <a:r>
              <a:rPr lang="en-GB" b="1" dirty="0">
                <a:solidFill>
                  <a:srgbClr val="89009B"/>
                </a:solidFill>
                <a:latin typeface="Montserrat Medium" panose="00000600000000000000" pitchFamily="2" charset="0"/>
              </a:rPr>
              <a:t>Alcohol or drug misuse</a:t>
            </a:r>
          </a:p>
        </p:txBody>
      </p:sp>
      <p:sp>
        <p:nvSpPr>
          <p:cNvPr id="7176" name="TextBox 7175"/>
          <p:cNvSpPr txBox="1"/>
          <p:nvPr/>
        </p:nvSpPr>
        <p:spPr>
          <a:xfrm>
            <a:off x="3318547" y="4965227"/>
            <a:ext cx="2862263" cy="646331"/>
          </a:xfrm>
          <a:prstGeom prst="rect">
            <a:avLst/>
          </a:prstGeom>
          <a:noFill/>
        </p:spPr>
        <p:txBody>
          <a:bodyPr>
            <a:spAutoFit/>
          </a:bodyPr>
          <a:lstStyle/>
          <a:p>
            <a:pPr eaLnBrk="1" hangingPunct="1">
              <a:defRPr/>
            </a:pPr>
            <a:r>
              <a:rPr lang="en-GB" b="1" dirty="0">
                <a:solidFill>
                  <a:srgbClr val="002060"/>
                </a:solidFill>
                <a:latin typeface="Montserrat Medium" panose="00000600000000000000" pitchFamily="2" charset="0"/>
              </a:rPr>
              <a:t>Reduced Career Prospects</a:t>
            </a:r>
          </a:p>
        </p:txBody>
      </p:sp>
    </p:spTree>
    <p:extLst>
      <p:ext uri="{BB962C8B-B14F-4D97-AF65-F5344CB8AC3E}">
        <p14:creationId xmlns:p14="http://schemas.microsoft.com/office/powerpoint/2010/main" val="3341437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OCAL colour scheme">
      <a:dk1>
        <a:sysClr val="windowText" lastClr="000000"/>
      </a:dk1>
      <a:lt1>
        <a:sysClr val="window" lastClr="FFFFFF"/>
      </a:lt1>
      <a:dk2>
        <a:srgbClr val="FFFFFF"/>
      </a:dk2>
      <a:lt2>
        <a:srgbClr val="E7E6E6"/>
      </a:lt2>
      <a:accent1>
        <a:srgbClr val="0858A5"/>
      </a:accent1>
      <a:accent2>
        <a:srgbClr val="FFD21F"/>
      </a:accent2>
      <a:accent3>
        <a:srgbClr val="FCEB96"/>
      </a:accent3>
      <a:accent4>
        <a:srgbClr val="FFFFFF"/>
      </a:accent4>
      <a:accent5>
        <a:srgbClr val="FFFFFF"/>
      </a:accent5>
      <a:accent6>
        <a:srgbClr val="FFFFFF"/>
      </a:accent6>
      <a:hlink>
        <a:srgbClr val="4472C4"/>
      </a:hlink>
      <a:folHlink>
        <a:srgbClr val="954F72"/>
      </a:folHlink>
    </a:clrScheme>
    <a:fontScheme name="Montserrat (VOCAL)">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B28D489-ACCC-4324-81E7-7ACE99B08D12}" vid="{072256D5-C755-42B0-AAAB-47AA32B1D14F}"/>
    </a:ext>
  </a:extLst>
</a:theme>
</file>

<file path=ppt/theme/theme2.xml><?xml version="1.0" encoding="utf-8"?>
<a:theme xmlns:a="http://schemas.openxmlformats.org/drawingml/2006/main" name="Custom Design">
  <a:themeElements>
    <a:clrScheme name="VOCAL colour scheme">
      <a:dk1>
        <a:sysClr val="windowText" lastClr="000000"/>
      </a:dk1>
      <a:lt1>
        <a:sysClr val="window" lastClr="FFFFFF"/>
      </a:lt1>
      <a:dk2>
        <a:srgbClr val="FFFFFF"/>
      </a:dk2>
      <a:lt2>
        <a:srgbClr val="E7E6E6"/>
      </a:lt2>
      <a:accent1>
        <a:srgbClr val="0858A5"/>
      </a:accent1>
      <a:accent2>
        <a:srgbClr val="FFD21F"/>
      </a:accent2>
      <a:accent3>
        <a:srgbClr val="FCEB96"/>
      </a:accent3>
      <a:accent4>
        <a:srgbClr val="FFFFFF"/>
      </a:accent4>
      <a:accent5>
        <a:srgbClr val="FFFFFF"/>
      </a:accent5>
      <a:accent6>
        <a:srgbClr val="FFFFFF"/>
      </a:accent6>
      <a:hlink>
        <a:srgbClr val="4472C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B28D489-ACCC-4324-81E7-7ACE99B08D12}" vid="{1DB64501-44F5-46F6-B13E-0B6D48E4F3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136A4F12FEFD4CB4F491A8EFD75EA7" ma:contentTypeVersion="13" ma:contentTypeDescription="Create a new document." ma:contentTypeScope="" ma:versionID="8cc68857077acd21b257db8b75d686c1">
  <xsd:schema xmlns:xsd="http://www.w3.org/2001/XMLSchema" xmlns:xs="http://www.w3.org/2001/XMLSchema" xmlns:p="http://schemas.microsoft.com/office/2006/metadata/properties" xmlns:ns3="8eff1b9c-94d6-4660-b8cf-62f62e9dc7b1" xmlns:ns4="baff1760-f202-4d4c-a0e3-fd5dfa6d3c63" targetNamespace="http://schemas.microsoft.com/office/2006/metadata/properties" ma:root="true" ma:fieldsID="3a3d6ebb001ef7e3dc53a12c39a67d9e" ns3:_="" ns4:_="">
    <xsd:import namespace="8eff1b9c-94d6-4660-b8cf-62f62e9dc7b1"/>
    <xsd:import namespace="baff1760-f202-4d4c-a0e3-fd5dfa6d3c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ff1b9c-94d6-4660-b8cf-62f62e9dc7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ff1760-f202-4d4c-a0e3-fd5dfa6d3c6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A10C19-A70B-43F5-8BB6-F96C4389FF7B}">
  <ds:schemaRefs>
    <ds:schemaRef ds:uri="http://schemas.microsoft.com/sharepoint/v3/contenttype/forms"/>
  </ds:schemaRefs>
</ds:datastoreItem>
</file>

<file path=customXml/itemProps2.xml><?xml version="1.0" encoding="utf-8"?>
<ds:datastoreItem xmlns:ds="http://schemas.openxmlformats.org/officeDocument/2006/customXml" ds:itemID="{3F9DA382-5061-4557-ACEE-259333D8F6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ff1b9c-94d6-4660-b8cf-62f62e9dc7b1"/>
    <ds:schemaRef ds:uri="baff1760-f202-4d4c-a0e3-fd5dfa6d3c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8CC9A5-9746-4484-B242-CD49CA64F422}">
  <ds:schemaRefs>
    <ds:schemaRef ds:uri="http://purl.org/dc/elements/1.1/"/>
    <ds:schemaRef ds:uri="http://schemas.microsoft.com/office/2006/metadata/properties"/>
    <ds:schemaRef ds:uri="http://schemas.microsoft.com/office/2006/documentManagement/types"/>
    <ds:schemaRef ds:uri="8eff1b9c-94d6-4660-b8cf-62f62e9dc7b1"/>
    <ds:schemaRef ds:uri="http://purl.org/dc/terms/"/>
    <ds:schemaRef ds:uri="http://purl.org/dc/dcmitype/"/>
    <ds:schemaRef ds:uri="baff1760-f202-4d4c-a0e3-fd5dfa6d3c63"/>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Employers PPT template_widescreen</Template>
  <TotalTime>441</TotalTime>
  <Words>3600</Words>
  <Application>Microsoft Office PowerPoint</Application>
  <PresentationFormat>Widescreen</PresentationFormat>
  <Paragraphs>231</Paragraphs>
  <Slides>15</Slides>
  <Notes>14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ＭＳ Ｐゴシック</vt:lpstr>
      <vt:lpstr>Arial</vt:lpstr>
      <vt:lpstr>Arial Black</vt:lpstr>
      <vt:lpstr>Arial Rounded MT Bold</vt:lpstr>
      <vt:lpstr>Calibri</vt:lpstr>
      <vt:lpstr>Calibri Light</vt:lpstr>
      <vt:lpstr>Montserrat</vt:lpstr>
      <vt:lpstr>Montserrat Medium</vt:lpstr>
      <vt:lpstr>Montserrat SemiBold</vt:lpstr>
      <vt:lpstr>open_sansregular</vt:lpstr>
      <vt:lpstr>Times New Roman</vt:lpstr>
      <vt:lpstr>Wingdings</vt:lpstr>
      <vt:lpstr>Office Theme</vt:lpstr>
      <vt:lpstr>Custom Design</vt:lpstr>
      <vt:lpstr>PowerPoint Presentation</vt:lpstr>
      <vt:lpstr>Session aim</vt:lpstr>
      <vt:lpstr>Carers in Scotland: The bigger picture</vt:lpstr>
      <vt:lpstr>EPiC vs Think Carer</vt:lpstr>
      <vt:lpstr>The House of Care Model</vt:lpstr>
      <vt:lpstr>Recognise: Carers as equal partners</vt:lpstr>
      <vt:lpstr>Carers as equal and expert partners in care </vt:lpstr>
      <vt:lpstr>Impact of Caring</vt:lpstr>
      <vt:lpstr>PowerPoint Presentation</vt:lpstr>
      <vt:lpstr>PowerPoint Presentation</vt:lpstr>
      <vt:lpstr>Carer Support @ VOCAL</vt:lpstr>
      <vt:lpstr>PowerPoint Presentation</vt:lpstr>
      <vt:lpstr>Why refer to Carers Centres?</vt:lpstr>
      <vt:lpstr>Think Carer Training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Cooper</dc:creator>
  <cp:lastModifiedBy>Aga Newsome</cp:lastModifiedBy>
  <cp:revision>34</cp:revision>
  <dcterms:created xsi:type="dcterms:W3CDTF">2021-10-12T08:44:58Z</dcterms:created>
  <dcterms:modified xsi:type="dcterms:W3CDTF">2022-05-25T10:55:41Z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0x010100DF136A4F12FEFD4CB4F491A8EFD75EA7</vt:lpwstr>
  </property>
</Properties>
</file>