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4" r:id="rId3"/>
    <p:sldId id="291" r:id="rId4"/>
    <p:sldId id="288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3E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8" y="3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How is the Carers physical and mental health? </a:t>
          </a:r>
          <a:endParaRPr lang="en-GB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 smtClean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 smtClean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How is the Carers physical and mental health? </a:t>
          </a:r>
          <a:endParaRPr lang="en-GB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 smtClean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Starts with a conversation about the caring role.  The carer may not have had much opportunity to talk about providing care and how they are feeling.</a:t>
            </a:r>
          </a:p>
          <a:p>
            <a:endParaRPr lang="en-GB" dirty="0" smtClean="0"/>
          </a:p>
          <a:p>
            <a:r>
              <a:rPr lang="en-GB" dirty="0" smtClean="0"/>
              <a:t>Through this conversation we can identify the impact of the caring role on the carer’s wellbeing:</a:t>
            </a:r>
          </a:p>
          <a:p>
            <a:r>
              <a:rPr lang="en-GB" b="1" dirty="0" smtClean="0"/>
              <a:t>Physical and mental wellbeing </a:t>
            </a:r>
            <a:r>
              <a:rPr lang="en-GB" dirty="0" smtClean="0"/>
              <a:t>(fatigue and stress)</a:t>
            </a:r>
          </a:p>
          <a:p>
            <a:r>
              <a:rPr lang="en-GB" b="1" dirty="0" smtClean="0"/>
              <a:t>Emotional wellbeing </a:t>
            </a:r>
            <a:r>
              <a:rPr lang="en-GB" dirty="0" smtClean="0"/>
              <a:t>(changing relationships)</a:t>
            </a:r>
          </a:p>
          <a:p>
            <a:r>
              <a:rPr lang="en-GB" b="1" dirty="0" smtClean="0"/>
              <a:t>Finances </a:t>
            </a:r>
            <a:r>
              <a:rPr lang="en-GB" dirty="0" smtClean="0"/>
              <a:t>(have they reduced or given up work?)</a:t>
            </a:r>
          </a:p>
          <a:p>
            <a:r>
              <a:rPr lang="en-GB" b="1" dirty="0" smtClean="0"/>
              <a:t>Relationships out with the caring role </a:t>
            </a:r>
            <a:r>
              <a:rPr lang="en-GB" dirty="0" smtClean="0"/>
              <a:t>(do they still see friends and family? Do they have a life out with the caring role?)</a:t>
            </a:r>
          </a:p>
          <a:p>
            <a:endParaRPr lang="en-GB" dirty="0" smtClean="0"/>
          </a:p>
          <a:p>
            <a:r>
              <a:rPr lang="en-GB" dirty="0" smtClean="0"/>
              <a:t>Age of carer and hours spent providing care. Not to determine eligibility but assess impact.  </a:t>
            </a:r>
          </a:p>
          <a:p>
            <a:r>
              <a:rPr lang="en-GB" dirty="0" smtClean="0"/>
              <a:t>Example: 15 hours of care per week may be manageable for a fit and healthy 30 year old but could have significant impact on an 80 year old with their own health issues.</a:t>
            </a:r>
          </a:p>
          <a:p>
            <a:endParaRPr lang="en-GB" dirty="0" smtClean="0"/>
          </a:p>
          <a:p>
            <a:r>
              <a:rPr lang="en-GB" dirty="0" smtClean="0"/>
              <a:t>Establish outcomes: what does the carer want to achieve or change?</a:t>
            </a:r>
          </a:p>
          <a:p>
            <a:endParaRPr lang="en-GB" dirty="0" smtClean="0"/>
          </a:p>
          <a:p>
            <a:r>
              <a:rPr lang="en-GB" dirty="0" smtClean="0"/>
              <a:t>Develop a support 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 smtClean="0"/>
          </a:p>
          <a:p>
            <a:r>
              <a:rPr lang="en-GB" dirty="0" smtClean="0"/>
              <a:t>Upload plan to AIS.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Edinburgh’s eligibility threshold.  </a:t>
            </a:r>
          </a:p>
          <a:p>
            <a:endParaRPr lang="en-GB" dirty="0" smtClean="0"/>
          </a:p>
          <a:p>
            <a:r>
              <a:rPr lang="en-GB" dirty="0" smtClean="0"/>
              <a:t>Other local authorities will have similar criteria.</a:t>
            </a:r>
          </a:p>
          <a:p>
            <a:endParaRPr lang="en-GB" dirty="0" smtClean="0"/>
          </a:p>
          <a:p>
            <a:r>
              <a:rPr lang="en-GB" dirty="0" smtClean="0"/>
              <a:t>Compare &amp; contrast with pre Carer’s Act: eligibility criteria, power and duty to support.</a:t>
            </a:r>
          </a:p>
          <a:p>
            <a:endParaRPr lang="en-GB" dirty="0" smtClean="0"/>
          </a:p>
          <a:p>
            <a:r>
              <a:rPr lang="en-GB" dirty="0" smtClean="0"/>
              <a:t>Example of respite and SDS.</a:t>
            </a:r>
          </a:p>
          <a:p>
            <a:endParaRPr lang="en-GB" dirty="0" smtClean="0"/>
          </a:p>
          <a:p>
            <a:r>
              <a:rPr lang="en-GB" dirty="0" smtClean="0"/>
              <a:t>Carer payments: also warded at preventative level.</a:t>
            </a:r>
          </a:p>
          <a:p>
            <a:endParaRPr lang="en-GB" dirty="0" smtClean="0"/>
          </a:p>
          <a:p>
            <a:r>
              <a:rPr lang="en-GB" dirty="0" smtClean="0"/>
              <a:t>Examples: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Short breaks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Gym &amp; leisure club membership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Technology such as smart speakers, e.g. Amazon Echo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Complementary therapies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Transport costs, e.g. Bus pass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indicators for eligibility criteria and they are based on the risk to an individual.  </a:t>
            </a:r>
          </a:p>
          <a:p>
            <a:endParaRPr lang="en-GB" dirty="0" smtClean="0"/>
          </a:p>
          <a:p>
            <a:r>
              <a:rPr lang="en-GB" dirty="0" smtClean="0"/>
              <a:t>This is determined through the Adult Carer Support Plan or Young Carers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above criteria also applies to Young Carers Statements.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16/02/2022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Keith Lugton</a:t>
            </a:r>
          </a:p>
          <a:p>
            <a:pPr algn="l"/>
            <a:r>
              <a:rPr lang="en-US" dirty="0" smtClean="0"/>
              <a:t>Carer Coordinator</a:t>
            </a:r>
          </a:p>
          <a:p>
            <a:pPr algn="l"/>
            <a:r>
              <a:rPr lang="en-US" dirty="0" smtClean="0"/>
              <a:t>Integrated Carers Team</a:t>
            </a:r>
          </a:p>
          <a:p>
            <a:pPr algn="l"/>
            <a:r>
              <a:rPr lang="en-US" dirty="0" smtClean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Purpose of an Adult Carer Support plan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smtClean="0"/>
              <a:t>The plan </a:t>
            </a:r>
            <a:r>
              <a:rPr lang="en-US" b="1" dirty="0" smtClean="0"/>
              <a:t>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carer may </a:t>
            </a:r>
            <a:r>
              <a:rPr lang="en-US" b="1" u="sng" dirty="0" smtClean="0">
                <a:solidFill>
                  <a:srgbClr val="00B050"/>
                </a:solidFill>
              </a:rPr>
              <a:t>still care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about the person they look after, but may no longer be </a:t>
            </a:r>
            <a:r>
              <a:rPr lang="en-US" b="1" i="1" u="sng" dirty="0" smtClean="0">
                <a:solidFill>
                  <a:srgbClr val="FF0000"/>
                </a:solidFill>
              </a:rPr>
              <a:t>able to care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them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031" y="0"/>
            <a:ext cx="84159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No Impact (5)</a:t>
            </a:r>
            <a:endParaRPr lang="en-GB" dirty="0" smtClean="0"/>
          </a:p>
          <a:p>
            <a:r>
              <a:rPr lang="en-GB" dirty="0" smtClean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 smtClean="0"/>
              <a:t>Low Impact (4)</a:t>
            </a:r>
            <a:endParaRPr lang="en-GB" dirty="0" smtClean="0"/>
          </a:p>
          <a:p>
            <a:r>
              <a:rPr lang="en-GB" dirty="0" smtClean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 smtClean="0"/>
              <a:t>Moderate Impact (3)</a:t>
            </a:r>
            <a:endParaRPr lang="en-GB" dirty="0" smtClean="0"/>
          </a:p>
          <a:p>
            <a:r>
              <a:rPr lang="en-GB" dirty="0" smtClean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Substantial Impact (2)</a:t>
            </a:r>
            <a:endParaRPr lang="en-GB" dirty="0" smtClean="0"/>
          </a:p>
          <a:p>
            <a:r>
              <a:rPr lang="en-GB" dirty="0" smtClean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Critical Impact (1)</a:t>
            </a:r>
            <a:endParaRPr lang="en-GB" dirty="0" smtClean="0"/>
          </a:p>
          <a:p>
            <a:r>
              <a:rPr lang="en-GB" dirty="0" smtClean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err="1" smtClean="0"/>
              <a:t>ACSP’s</a:t>
            </a:r>
            <a:r>
              <a:rPr lang="en-GB" sz="3100" dirty="0" smtClean="0"/>
              <a:t> for carers of terminally cared-for 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0405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i="1" dirty="0" smtClean="0"/>
              <a:t>What do we need to know and do?</a:t>
            </a:r>
            <a:endParaRPr lang="en-GB" sz="2800" dirty="0" smtClean="0"/>
          </a:p>
          <a:p>
            <a:pPr>
              <a:buNone/>
            </a:pPr>
            <a:r>
              <a:rPr lang="en-GB" sz="2200" i="1" dirty="0" smtClean="0"/>
              <a:t>A person is terminally ill if they suffer from a progressive disease and</a:t>
            </a:r>
          </a:p>
          <a:p>
            <a:pPr>
              <a:buNone/>
            </a:pPr>
            <a:r>
              <a:rPr lang="en-GB" sz="2200" i="1" dirty="0" smtClean="0"/>
              <a:t>death in consequence of that disease can reasonable be expected</a:t>
            </a:r>
          </a:p>
          <a:p>
            <a:pPr>
              <a:buNone/>
            </a:pPr>
            <a:r>
              <a:rPr lang="en-GB" sz="2200" i="1" dirty="0" smtClean="0"/>
              <a:t>within 6 months</a:t>
            </a:r>
          </a:p>
          <a:p>
            <a:pPr>
              <a:buNone/>
            </a:pPr>
            <a:endParaRPr lang="en-GB" sz="2200" i="1" dirty="0" smtClean="0"/>
          </a:p>
          <a:p>
            <a:pPr lvl="0"/>
            <a:r>
              <a:rPr lang="en-GB" sz="2000" dirty="0" smtClean="0"/>
              <a:t>Once an authority identifies an adult carer of someone who is terminally ill, the authority must offer that carer an ACSP within </a:t>
            </a:r>
            <a:r>
              <a:rPr lang="en-GB" sz="2000" b="1" dirty="0" smtClean="0"/>
              <a:t>five </a:t>
            </a:r>
            <a:r>
              <a:rPr lang="en-GB" sz="2000" dirty="0" smtClean="0"/>
              <a:t>working days</a:t>
            </a:r>
          </a:p>
          <a:p>
            <a:pPr lvl="0"/>
            <a:endParaRPr lang="en-GB" sz="2000" dirty="0" smtClean="0"/>
          </a:p>
          <a:p>
            <a:r>
              <a:rPr lang="en-GB" sz="2000" dirty="0" smtClean="0"/>
              <a:t>As soon as a carer feels ready to participate in the ACSP preparation process, they should benefit from accelerated time limits for receiving an ACSP and associated support  </a:t>
            </a:r>
          </a:p>
          <a:p>
            <a:endParaRPr lang="en-GB" sz="2000" dirty="0" smtClean="0"/>
          </a:p>
          <a:p>
            <a:pPr lvl="0"/>
            <a:r>
              <a:rPr lang="en-GB" sz="2000" dirty="0" smtClean="0"/>
              <a:t>Once a carer requests an ACSP or accepts an offer of an ACSP, the authority has a duty to prepare one and follow these steps:</a:t>
            </a:r>
          </a:p>
          <a:p>
            <a:pPr lvl="0"/>
            <a:endParaRPr lang="en-GB" sz="1800" dirty="0" smtClean="0"/>
          </a:p>
          <a:p>
            <a:pPr lvl="0"/>
            <a:endParaRPr lang="en-GB" sz="18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684076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Timescales for </a:t>
            </a:r>
            <a:r>
              <a:rPr lang="en-GB" sz="3100" dirty="0" err="1" smtClean="0"/>
              <a:t>ACSP’s</a:t>
            </a:r>
            <a:r>
              <a:rPr lang="en-GB" sz="3100" dirty="0" smtClean="0"/>
              <a:t> for carers of terminally cared-for persons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900" b="1" dirty="0" smtClean="0"/>
              <a:t>Step 1</a:t>
            </a:r>
            <a:r>
              <a:rPr lang="en-GB" sz="1900" dirty="0" smtClean="0"/>
              <a:t>: </a:t>
            </a:r>
            <a:r>
              <a:rPr lang="en-GB" sz="1900" b="1" i="1" dirty="0" smtClean="0"/>
              <a:t>Substantive Conversation</a:t>
            </a:r>
            <a:endParaRPr lang="en-GB" sz="1900" dirty="0" smtClean="0"/>
          </a:p>
          <a:p>
            <a:pPr>
              <a:buNone/>
            </a:pPr>
            <a:endParaRPr lang="en-GB" sz="1900" dirty="0" smtClean="0"/>
          </a:p>
          <a:p>
            <a:r>
              <a:rPr lang="en-GB" sz="1900" dirty="0" smtClean="0"/>
              <a:t>The substantive conversation must take place within </a:t>
            </a:r>
            <a:r>
              <a:rPr lang="en-GB" sz="1900" u="sng" dirty="0" smtClean="0"/>
              <a:t>5</a:t>
            </a:r>
            <a:r>
              <a:rPr lang="en-GB" sz="1900" dirty="0" smtClean="0"/>
              <a:t> working days of the notification date </a:t>
            </a:r>
          </a:p>
          <a:p>
            <a:endParaRPr lang="en-GB" sz="1900" dirty="0" smtClean="0"/>
          </a:p>
          <a:p>
            <a:r>
              <a:rPr lang="en-GB" sz="2000" dirty="0" smtClean="0"/>
              <a:t>The local authority must prepare the plan within ten working days from the date when the carer originally requested or accepted the offer of an ACSP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900" b="1" dirty="0" smtClean="0"/>
              <a:t>Step 2</a:t>
            </a:r>
            <a:r>
              <a:rPr lang="en-GB" sz="1900" dirty="0" smtClean="0"/>
              <a:t>- </a:t>
            </a:r>
            <a:r>
              <a:rPr lang="en-GB" sz="1900" b="1" dirty="0" smtClean="0"/>
              <a:t>Light Touch ACSP</a:t>
            </a:r>
            <a:endParaRPr lang="en-GB" sz="1900" dirty="0" smtClean="0"/>
          </a:p>
          <a:p>
            <a:pPr>
              <a:buNone/>
            </a:pPr>
            <a:r>
              <a:rPr lang="en-GB" sz="2000" dirty="0" smtClean="0"/>
              <a:t> </a:t>
            </a:r>
          </a:p>
          <a:p>
            <a:r>
              <a:rPr lang="en-GB" sz="1900" dirty="0" smtClean="0"/>
              <a:t>Step 2 is completing a light touch ACSP, based on the substantive conversation </a:t>
            </a:r>
          </a:p>
          <a:p>
            <a:endParaRPr lang="en-GB" sz="1900" dirty="0" smtClean="0"/>
          </a:p>
          <a:p>
            <a:r>
              <a:rPr lang="en-GB" sz="1900" dirty="0" smtClean="0"/>
              <a:t>The light touch ACSP is intended to address urgent issues and does not have to cover all the information required under section 9(1) of the 2016 Act</a:t>
            </a:r>
          </a:p>
          <a:p>
            <a:pPr>
              <a:buNone/>
            </a:pPr>
            <a:r>
              <a:rPr lang="en-GB" sz="1900" dirty="0" smtClean="0"/>
              <a:t> </a:t>
            </a:r>
          </a:p>
          <a:p>
            <a:r>
              <a:rPr lang="en-GB" sz="1900" dirty="0" smtClean="0"/>
              <a:t> The authority and the carer should agree when the plan should be reviewed to include the rest of the information which should be contained in a plan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endParaRPr lang="en-GB" sz="1900" dirty="0" smtClean="0"/>
          </a:p>
          <a:p>
            <a:endParaRPr lang="en-GB" sz="1900" dirty="0" smtClean="0">
              <a:solidFill>
                <a:srgbClr val="7030A0"/>
              </a:solidFill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552</TotalTime>
  <Words>719</Words>
  <Application>Microsoft Office PowerPoint</Application>
  <PresentationFormat>On-screen Show (4:3)</PresentationFormat>
  <Paragraphs>104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  Timescales for ACSP’s for carers of terminally cared-for persons   </vt:lpstr>
      <vt:lpstr>  Timescales for ACSP’s for carers of terminally cared-for persons   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75</cp:revision>
  <dcterms:created xsi:type="dcterms:W3CDTF">2017-05-22T10:10:55Z</dcterms:created>
  <dcterms:modified xsi:type="dcterms:W3CDTF">2022-02-16T12:57:41Z</dcterms:modified>
</cp:coreProperties>
</file>