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diagrams/drawing2.xml" ContentType="application/vnd.ms-office.drawingml.diagramDrawin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diagrams/colors2.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8" r:id="rId3"/>
    <p:sldId id="289" r:id="rId4"/>
    <p:sldId id="274" r:id="rId5"/>
    <p:sldId id="284" r:id="rId6"/>
    <p:sldId id="291" r:id="rId7"/>
    <p:sldId id="288" r:id="rId8"/>
    <p:sldId id="261" r:id="rId9"/>
    <p:sldId id="281" r:id="rId10"/>
    <p:sldId id="297"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E3EB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6197D0B-FC65-4B7A-81F1-EB9028E032C8}"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GB"/>
        </a:p>
      </dgm:t>
    </dgm:pt>
    <dgm:pt modelId="{69C9EAFE-9A31-41B1-95BB-986B1C05020E}">
      <dgm:prSet phldrT="[Text]"/>
      <dgm:spPr>
        <a:solidFill>
          <a:schemeClr val="accent6">
            <a:lumMod val="75000"/>
          </a:schemeClr>
        </a:solidFill>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GB" b="1" dirty="0" smtClean="0"/>
            <a:t>Impact of the caring role on the individual</a:t>
          </a:r>
        </a:p>
        <a:p>
          <a:pPr defTabSz="444500">
            <a:lnSpc>
              <a:spcPct val="90000"/>
            </a:lnSpc>
            <a:spcBef>
              <a:spcPct val="0"/>
            </a:spcBef>
            <a:spcAft>
              <a:spcPct val="35000"/>
            </a:spcAft>
          </a:pPr>
          <a:endParaRPr lang="en-GB" dirty="0"/>
        </a:p>
      </dgm:t>
    </dgm:pt>
    <dgm:pt modelId="{AC399792-57D5-4BF8-9075-F1AD1A3122FC}" type="parTrans" cxnId="{C03D391B-FCEA-486A-8A6E-00FEA4772379}">
      <dgm:prSet/>
      <dgm:spPr/>
      <dgm:t>
        <a:bodyPr/>
        <a:lstStyle/>
        <a:p>
          <a:endParaRPr lang="en-GB"/>
        </a:p>
      </dgm:t>
    </dgm:pt>
    <dgm:pt modelId="{E971DAAE-59C1-4D10-A85B-D1108184EFA0}" type="sibTrans" cxnId="{C03D391B-FCEA-486A-8A6E-00FEA4772379}">
      <dgm:prSet/>
      <dgm:spPr/>
      <dgm:t>
        <a:bodyPr/>
        <a:lstStyle/>
        <a:p>
          <a:endParaRPr lang="en-GB"/>
        </a:p>
      </dgm:t>
    </dgm:pt>
    <dgm:pt modelId="{D53821D2-9C28-46A7-899C-7FD956C3DD5E}">
      <dgm:prSet phldrT="[Text]"/>
      <dgm:spPr>
        <a:solidFill>
          <a:schemeClr val="accent1">
            <a:lumMod val="60000"/>
            <a:lumOff val="40000"/>
          </a:schemeClr>
        </a:solidFill>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GB" b="1" dirty="0" smtClean="0"/>
            <a:t>Age of carer and amount of time spent  caring</a:t>
          </a:r>
        </a:p>
        <a:p>
          <a:pPr defTabSz="488950">
            <a:lnSpc>
              <a:spcPct val="90000"/>
            </a:lnSpc>
            <a:spcBef>
              <a:spcPct val="0"/>
            </a:spcBef>
            <a:spcAft>
              <a:spcPct val="35000"/>
            </a:spcAft>
          </a:pPr>
          <a:endParaRPr lang="en-GB" dirty="0"/>
        </a:p>
      </dgm:t>
    </dgm:pt>
    <dgm:pt modelId="{B9E70F47-3EA1-4D44-8528-8E1C5FE2C951}" type="parTrans" cxnId="{53AA897C-8FEB-4163-8612-39E347383F5C}">
      <dgm:prSet/>
      <dgm:spPr/>
      <dgm:t>
        <a:bodyPr/>
        <a:lstStyle/>
        <a:p>
          <a:endParaRPr lang="en-GB"/>
        </a:p>
      </dgm:t>
    </dgm:pt>
    <dgm:pt modelId="{1FBD8BC2-AA1B-4955-BB6F-79751EDDF0EE}" type="sibTrans" cxnId="{53AA897C-8FEB-4163-8612-39E347383F5C}">
      <dgm:prSet/>
      <dgm:spPr/>
      <dgm:t>
        <a:bodyPr/>
        <a:lstStyle/>
        <a:p>
          <a:endParaRPr lang="en-GB"/>
        </a:p>
      </dgm:t>
    </dgm:pt>
    <dgm:pt modelId="{E09387AF-3BF2-4316-82D0-F30FA6E71EBD}">
      <dgm:prSet/>
      <dgm:spPr>
        <a:solidFill>
          <a:srgbClr val="92D050"/>
        </a:solidFill>
      </dgm:spPr>
      <dgm:t>
        <a:bodyPr/>
        <a:lstStyle/>
        <a:p>
          <a:r>
            <a:rPr lang="en-GB" b="1" dirty="0" smtClean="0"/>
            <a:t>Powerful conversation with an unpaid carer</a:t>
          </a:r>
        </a:p>
      </dgm:t>
    </dgm:pt>
    <dgm:pt modelId="{2EF0513E-B264-426C-93FE-67D7E07CA011}" type="parTrans" cxnId="{3859AE89-85B1-4436-B9F1-F3A92864E7E0}">
      <dgm:prSet/>
      <dgm:spPr/>
      <dgm:t>
        <a:bodyPr/>
        <a:lstStyle/>
        <a:p>
          <a:endParaRPr lang="en-GB"/>
        </a:p>
      </dgm:t>
    </dgm:pt>
    <dgm:pt modelId="{12F6F1EF-E061-40B1-9524-DF3714B5C0DB}" type="sibTrans" cxnId="{3859AE89-85B1-4436-B9F1-F3A92864E7E0}">
      <dgm:prSet/>
      <dgm:spPr/>
      <dgm:t>
        <a:bodyPr/>
        <a:lstStyle/>
        <a:p>
          <a:endParaRPr lang="en-GB"/>
        </a:p>
      </dgm:t>
    </dgm:pt>
    <dgm:pt modelId="{CAE6D567-B2B7-44F2-A204-DF51CC583A44}">
      <dgm:prSet/>
      <dgm:spPr>
        <a:solidFill>
          <a:schemeClr val="accent4">
            <a:lumMod val="60000"/>
            <a:lumOff val="40000"/>
          </a:schemeClr>
        </a:solidFill>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GB" b="1" dirty="0" smtClean="0"/>
            <a:t>How is the Carers physical and mental health? </a:t>
          </a:r>
          <a:endParaRPr lang="en-GB" dirty="0" smtClean="0"/>
        </a:p>
        <a:p>
          <a:pPr defTabSz="444500">
            <a:lnSpc>
              <a:spcPct val="90000"/>
            </a:lnSpc>
            <a:spcBef>
              <a:spcPct val="0"/>
            </a:spcBef>
            <a:spcAft>
              <a:spcPct val="35000"/>
            </a:spcAft>
          </a:pPr>
          <a:endParaRPr lang="en-GB" b="1" dirty="0" smtClean="0"/>
        </a:p>
      </dgm:t>
    </dgm:pt>
    <dgm:pt modelId="{5CEB6CC6-3B12-434A-A8B1-C4273D4C6E1B}" type="parTrans" cxnId="{7CE05F0C-2A78-4F47-A738-B83C837BB02A}">
      <dgm:prSet/>
      <dgm:spPr/>
      <dgm:t>
        <a:bodyPr/>
        <a:lstStyle/>
        <a:p>
          <a:endParaRPr lang="en-GB"/>
        </a:p>
      </dgm:t>
    </dgm:pt>
    <dgm:pt modelId="{C9FA4390-DB2E-4E02-993E-78FF2D92C3C7}" type="sibTrans" cxnId="{7CE05F0C-2A78-4F47-A738-B83C837BB02A}">
      <dgm:prSet/>
      <dgm:spPr/>
      <dgm:t>
        <a:bodyPr/>
        <a:lstStyle/>
        <a:p>
          <a:endParaRPr lang="en-GB"/>
        </a:p>
      </dgm:t>
    </dgm:pt>
    <dgm:pt modelId="{AFD68502-3E30-4573-9FBE-3A69070D2B97}">
      <dgm:prSet/>
      <dgm:spPr>
        <a:solidFill>
          <a:schemeClr val="bg2">
            <a:lumMod val="50000"/>
          </a:schemeClr>
        </a:solidFill>
      </dgm:spPr>
      <dgm:t>
        <a:bodyPr/>
        <a:lstStyle/>
        <a:p>
          <a:r>
            <a:rPr lang="en-GB" b="1" dirty="0" smtClean="0"/>
            <a:t>Establish outcomes for the carer</a:t>
          </a:r>
        </a:p>
      </dgm:t>
    </dgm:pt>
    <dgm:pt modelId="{1D82D0A7-12BD-4576-B99F-E0A925CDCFE8}" type="parTrans" cxnId="{834532C7-B8D5-4B8C-BC7F-BFD1A9207A30}">
      <dgm:prSet/>
      <dgm:spPr/>
      <dgm:t>
        <a:bodyPr/>
        <a:lstStyle/>
        <a:p>
          <a:endParaRPr lang="en-GB"/>
        </a:p>
      </dgm:t>
    </dgm:pt>
    <dgm:pt modelId="{EBBB6EC2-29B7-4147-A2D9-FBFF014700DA}" type="sibTrans" cxnId="{834532C7-B8D5-4B8C-BC7F-BFD1A9207A30}">
      <dgm:prSet/>
      <dgm:spPr/>
      <dgm:t>
        <a:bodyPr/>
        <a:lstStyle/>
        <a:p>
          <a:endParaRPr lang="en-GB"/>
        </a:p>
      </dgm:t>
    </dgm:pt>
    <dgm:pt modelId="{03C4C522-74C7-47B9-9F9E-5D468C9EC219}">
      <dgm:prSet/>
      <dgm:spPr>
        <a:solidFill>
          <a:srgbClr val="CE3EB3"/>
        </a:solidFill>
      </dgm:spPr>
      <dgm:t>
        <a:bodyPr/>
        <a:lstStyle/>
        <a:p>
          <a:r>
            <a:rPr lang="en-GB" b="1" dirty="0" smtClean="0"/>
            <a:t>Develop a support plan and carer support</a:t>
          </a:r>
        </a:p>
      </dgm:t>
    </dgm:pt>
    <dgm:pt modelId="{E5005D76-059F-4A23-ABD3-5C177816BF70}" type="parTrans" cxnId="{C59D7A35-896A-4B07-A2C8-FCE6D6FC89F3}">
      <dgm:prSet/>
      <dgm:spPr/>
      <dgm:t>
        <a:bodyPr/>
        <a:lstStyle/>
        <a:p>
          <a:endParaRPr lang="en-GB"/>
        </a:p>
      </dgm:t>
    </dgm:pt>
    <dgm:pt modelId="{B4FFF44F-C570-44EC-8CD3-BF57DEEFAE01}" type="sibTrans" cxnId="{C59D7A35-896A-4B07-A2C8-FCE6D6FC89F3}">
      <dgm:prSet/>
      <dgm:spPr/>
      <dgm:t>
        <a:bodyPr/>
        <a:lstStyle/>
        <a:p>
          <a:endParaRPr lang="en-GB"/>
        </a:p>
      </dgm:t>
    </dgm:pt>
    <dgm:pt modelId="{4370C762-2D21-4EFF-B3A9-46F071A687BF}" type="pres">
      <dgm:prSet presAssocID="{E6197D0B-FC65-4B7A-81F1-EB9028E032C8}" presName="cycle" presStyleCnt="0">
        <dgm:presLayoutVars>
          <dgm:dir/>
          <dgm:resizeHandles val="exact"/>
        </dgm:presLayoutVars>
      </dgm:prSet>
      <dgm:spPr/>
      <dgm:t>
        <a:bodyPr/>
        <a:lstStyle/>
        <a:p>
          <a:endParaRPr lang="en-GB"/>
        </a:p>
      </dgm:t>
    </dgm:pt>
    <dgm:pt modelId="{0B8188A9-1B6E-4A7B-AF35-BA547F37F35A}" type="pres">
      <dgm:prSet presAssocID="{E09387AF-3BF2-4316-82D0-F30FA6E71EBD}" presName="node" presStyleLbl="node1" presStyleIdx="0" presStyleCnt="6">
        <dgm:presLayoutVars>
          <dgm:bulletEnabled val="1"/>
        </dgm:presLayoutVars>
      </dgm:prSet>
      <dgm:spPr/>
      <dgm:t>
        <a:bodyPr/>
        <a:lstStyle/>
        <a:p>
          <a:endParaRPr lang="en-GB"/>
        </a:p>
      </dgm:t>
    </dgm:pt>
    <dgm:pt modelId="{E5E467A7-DCB4-45F8-9FAF-02E44BBB31A7}" type="pres">
      <dgm:prSet presAssocID="{12F6F1EF-E061-40B1-9524-DF3714B5C0DB}" presName="sibTrans" presStyleLbl="sibTrans2D1" presStyleIdx="0" presStyleCnt="6"/>
      <dgm:spPr/>
      <dgm:t>
        <a:bodyPr/>
        <a:lstStyle/>
        <a:p>
          <a:endParaRPr lang="en-GB"/>
        </a:p>
      </dgm:t>
    </dgm:pt>
    <dgm:pt modelId="{EB4B8207-13EC-40FC-B47C-E68F2AA07C62}" type="pres">
      <dgm:prSet presAssocID="{12F6F1EF-E061-40B1-9524-DF3714B5C0DB}" presName="connectorText" presStyleLbl="sibTrans2D1" presStyleIdx="0" presStyleCnt="6"/>
      <dgm:spPr/>
      <dgm:t>
        <a:bodyPr/>
        <a:lstStyle/>
        <a:p>
          <a:endParaRPr lang="en-GB"/>
        </a:p>
      </dgm:t>
    </dgm:pt>
    <dgm:pt modelId="{CA23DF31-DCFF-4467-A06D-6E7884CA8CB2}" type="pres">
      <dgm:prSet presAssocID="{69C9EAFE-9A31-41B1-95BB-986B1C05020E}" presName="node" presStyleLbl="node1" presStyleIdx="1" presStyleCnt="6">
        <dgm:presLayoutVars>
          <dgm:bulletEnabled val="1"/>
        </dgm:presLayoutVars>
      </dgm:prSet>
      <dgm:spPr/>
      <dgm:t>
        <a:bodyPr/>
        <a:lstStyle/>
        <a:p>
          <a:endParaRPr lang="en-GB"/>
        </a:p>
      </dgm:t>
    </dgm:pt>
    <dgm:pt modelId="{5E887BC3-8755-416A-81C1-77CE6B3905F8}" type="pres">
      <dgm:prSet presAssocID="{E971DAAE-59C1-4D10-A85B-D1108184EFA0}" presName="sibTrans" presStyleLbl="sibTrans2D1" presStyleIdx="1" presStyleCnt="6"/>
      <dgm:spPr/>
      <dgm:t>
        <a:bodyPr/>
        <a:lstStyle/>
        <a:p>
          <a:endParaRPr lang="en-GB"/>
        </a:p>
      </dgm:t>
    </dgm:pt>
    <dgm:pt modelId="{A19BA5A7-1242-4B63-93CA-4A99AF91BEF5}" type="pres">
      <dgm:prSet presAssocID="{E971DAAE-59C1-4D10-A85B-D1108184EFA0}" presName="connectorText" presStyleLbl="sibTrans2D1" presStyleIdx="1" presStyleCnt="6"/>
      <dgm:spPr/>
      <dgm:t>
        <a:bodyPr/>
        <a:lstStyle/>
        <a:p>
          <a:endParaRPr lang="en-GB"/>
        </a:p>
      </dgm:t>
    </dgm:pt>
    <dgm:pt modelId="{8122D3A8-5CA8-4FF8-A35C-EE5AAB9EDEBD}" type="pres">
      <dgm:prSet presAssocID="{CAE6D567-B2B7-44F2-A204-DF51CC583A44}" presName="node" presStyleLbl="node1" presStyleIdx="2" presStyleCnt="6">
        <dgm:presLayoutVars>
          <dgm:bulletEnabled val="1"/>
        </dgm:presLayoutVars>
      </dgm:prSet>
      <dgm:spPr/>
      <dgm:t>
        <a:bodyPr/>
        <a:lstStyle/>
        <a:p>
          <a:endParaRPr lang="en-GB"/>
        </a:p>
      </dgm:t>
    </dgm:pt>
    <dgm:pt modelId="{332B543E-089C-4A60-93D6-2644F0B6F9C6}" type="pres">
      <dgm:prSet presAssocID="{C9FA4390-DB2E-4E02-993E-78FF2D92C3C7}" presName="sibTrans" presStyleLbl="sibTrans2D1" presStyleIdx="2" presStyleCnt="6"/>
      <dgm:spPr/>
      <dgm:t>
        <a:bodyPr/>
        <a:lstStyle/>
        <a:p>
          <a:endParaRPr lang="en-GB"/>
        </a:p>
      </dgm:t>
    </dgm:pt>
    <dgm:pt modelId="{9B1F68EC-2229-474D-8A6E-F216CB0D797C}" type="pres">
      <dgm:prSet presAssocID="{C9FA4390-DB2E-4E02-993E-78FF2D92C3C7}" presName="connectorText" presStyleLbl="sibTrans2D1" presStyleIdx="2" presStyleCnt="6"/>
      <dgm:spPr/>
      <dgm:t>
        <a:bodyPr/>
        <a:lstStyle/>
        <a:p>
          <a:endParaRPr lang="en-GB"/>
        </a:p>
      </dgm:t>
    </dgm:pt>
    <dgm:pt modelId="{93BB99C8-9EBF-4788-A0ED-16234D52ED08}" type="pres">
      <dgm:prSet presAssocID="{D53821D2-9C28-46A7-899C-7FD956C3DD5E}" presName="node" presStyleLbl="node1" presStyleIdx="3" presStyleCnt="6">
        <dgm:presLayoutVars>
          <dgm:bulletEnabled val="1"/>
        </dgm:presLayoutVars>
      </dgm:prSet>
      <dgm:spPr/>
      <dgm:t>
        <a:bodyPr/>
        <a:lstStyle/>
        <a:p>
          <a:endParaRPr lang="en-GB"/>
        </a:p>
      </dgm:t>
    </dgm:pt>
    <dgm:pt modelId="{F9F31A3E-54B2-442E-8595-BF5339781048}" type="pres">
      <dgm:prSet presAssocID="{1FBD8BC2-AA1B-4955-BB6F-79751EDDF0EE}" presName="sibTrans" presStyleLbl="sibTrans2D1" presStyleIdx="3" presStyleCnt="6"/>
      <dgm:spPr/>
      <dgm:t>
        <a:bodyPr/>
        <a:lstStyle/>
        <a:p>
          <a:endParaRPr lang="en-GB"/>
        </a:p>
      </dgm:t>
    </dgm:pt>
    <dgm:pt modelId="{487E34AE-3B8F-4509-A1F1-4AFF3C7A2834}" type="pres">
      <dgm:prSet presAssocID="{1FBD8BC2-AA1B-4955-BB6F-79751EDDF0EE}" presName="connectorText" presStyleLbl="sibTrans2D1" presStyleIdx="3" presStyleCnt="6"/>
      <dgm:spPr/>
      <dgm:t>
        <a:bodyPr/>
        <a:lstStyle/>
        <a:p>
          <a:endParaRPr lang="en-GB"/>
        </a:p>
      </dgm:t>
    </dgm:pt>
    <dgm:pt modelId="{6336E148-E574-4107-B1DB-DAF29048FFAF}" type="pres">
      <dgm:prSet presAssocID="{AFD68502-3E30-4573-9FBE-3A69070D2B97}" presName="node" presStyleLbl="node1" presStyleIdx="4" presStyleCnt="6">
        <dgm:presLayoutVars>
          <dgm:bulletEnabled val="1"/>
        </dgm:presLayoutVars>
      </dgm:prSet>
      <dgm:spPr/>
      <dgm:t>
        <a:bodyPr/>
        <a:lstStyle/>
        <a:p>
          <a:endParaRPr lang="en-GB"/>
        </a:p>
      </dgm:t>
    </dgm:pt>
    <dgm:pt modelId="{D179D7C9-1F9F-404F-A178-414C34BA1246}" type="pres">
      <dgm:prSet presAssocID="{EBBB6EC2-29B7-4147-A2D9-FBFF014700DA}" presName="sibTrans" presStyleLbl="sibTrans2D1" presStyleIdx="4" presStyleCnt="6"/>
      <dgm:spPr/>
      <dgm:t>
        <a:bodyPr/>
        <a:lstStyle/>
        <a:p>
          <a:endParaRPr lang="en-GB"/>
        </a:p>
      </dgm:t>
    </dgm:pt>
    <dgm:pt modelId="{29F49602-AA0A-4E98-A3D1-E9E8ADD6394B}" type="pres">
      <dgm:prSet presAssocID="{EBBB6EC2-29B7-4147-A2D9-FBFF014700DA}" presName="connectorText" presStyleLbl="sibTrans2D1" presStyleIdx="4" presStyleCnt="6"/>
      <dgm:spPr/>
      <dgm:t>
        <a:bodyPr/>
        <a:lstStyle/>
        <a:p>
          <a:endParaRPr lang="en-GB"/>
        </a:p>
      </dgm:t>
    </dgm:pt>
    <dgm:pt modelId="{20998162-3424-4480-8C7B-AFC1C4E55D80}" type="pres">
      <dgm:prSet presAssocID="{03C4C522-74C7-47B9-9F9E-5D468C9EC219}" presName="node" presStyleLbl="node1" presStyleIdx="5" presStyleCnt="6">
        <dgm:presLayoutVars>
          <dgm:bulletEnabled val="1"/>
        </dgm:presLayoutVars>
      </dgm:prSet>
      <dgm:spPr/>
      <dgm:t>
        <a:bodyPr/>
        <a:lstStyle/>
        <a:p>
          <a:endParaRPr lang="en-GB"/>
        </a:p>
      </dgm:t>
    </dgm:pt>
    <dgm:pt modelId="{5904B5BD-9261-4E7F-A1C0-6CD3C8A57AD9}" type="pres">
      <dgm:prSet presAssocID="{B4FFF44F-C570-44EC-8CD3-BF57DEEFAE01}" presName="sibTrans" presStyleLbl="sibTrans2D1" presStyleIdx="5" presStyleCnt="6"/>
      <dgm:spPr/>
      <dgm:t>
        <a:bodyPr/>
        <a:lstStyle/>
        <a:p>
          <a:endParaRPr lang="en-GB"/>
        </a:p>
      </dgm:t>
    </dgm:pt>
    <dgm:pt modelId="{27AAF963-9EE3-452A-9B8E-654D291645FF}" type="pres">
      <dgm:prSet presAssocID="{B4FFF44F-C570-44EC-8CD3-BF57DEEFAE01}" presName="connectorText" presStyleLbl="sibTrans2D1" presStyleIdx="5" presStyleCnt="6"/>
      <dgm:spPr/>
      <dgm:t>
        <a:bodyPr/>
        <a:lstStyle/>
        <a:p>
          <a:endParaRPr lang="en-GB"/>
        </a:p>
      </dgm:t>
    </dgm:pt>
  </dgm:ptLst>
  <dgm:cxnLst>
    <dgm:cxn modelId="{3629E2CA-E4B6-46DC-B002-29C63B5FEF3A}" type="presOf" srcId="{B4FFF44F-C570-44EC-8CD3-BF57DEEFAE01}" destId="{27AAF963-9EE3-452A-9B8E-654D291645FF}" srcOrd="1" destOrd="0" presId="urn:microsoft.com/office/officeart/2005/8/layout/cycle2"/>
    <dgm:cxn modelId="{CF3491D6-A99B-4077-B425-D53402A02D83}" type="presOf" srcId="{12F6F1EF-E061-40B1-9524-DF3714B5C0DB}" destId="{E5E467A7-DCB4-45F8-9FAF-02E44BBB31A7}" srcOrd="0" destOrd="0" presId="urn:microsoft.com/office/officeart/2005/8/layout/cycle2"/>
    <dgm:cxn modelId="{5DDFB618-9A5B-4B10-892E-D619D37299E4}" type="presOf" srcId="{CAE6D567-B2B7-44F2-A204-DF51CC583A44}" destId="{8122D3A8-5CA8-4FF8-A35C-EE5AAB9EDEBD}" srcOrd="0" destOrd="0" presId="urn:microsoft.com/office/officeart/2005/8/layout/cycle2"/>
    <dgm:cxn modelId="{9543B5F8-31CA-4AEC-9C2D-27A088C341D7}" type="presOf" srcId="{03C4C522-74C7-47B9-9F9E-5D468C9EC219}" destId="{20998162-3424-4480-8C7B-AFC1C4E55D80}" srcOrd="0" destOrd="0" presId="urn:microsoft.com/office/officeart/2005/8/layout/cycle2"/>
    <dgm:cxn modelId="{C03D391B-FCEA-486A-8A6E-00FEA4772379}" srcId="{E6197D0B-FC65-4B7A-81F1-EB9028E032C8}" destId="{69C9EAFE-9A31-41B1-95BB-986B1C05020E}" srcOrd="1" destOrd="0" parTransId="{AC399792-57D5-4BF8-9075-F1AD1A3122FC}" sibTransId="{E971DAAE-59C1-4D10-A85B-D1108184EFA0}"/>
    <dgm:cxn modelId="{46288C05-0D54-43B8-8B2F-07FCACB078D9}" type="presOf" srcId="{E6197D0B-FC65-4B7A-81F1-EB9028E032C8}" destId="{4370C762-2D21-4EFF-B3A9-46F071A687BF}" srcOrd="0" destOrd="0" presId="urn:microsoft.com/office/officeart/2005/8/layout/cycle2"/>
    <dgm:cxn modelId="{472DE3B7-3DA1-4875-85C1-3B197A3E6F7A}" type="presOf" srcId="{AFD68502-3E30-4573-9FBE-3A69070D2B97}" destId="{6336E148-E574-4107-B1DB-DAF29048FFAF}" srcOrd="0" destOrd="0" presId="urn:microsoft.com/office/officeart/2005/8/layout/cycle2"/>
    <dgm:cxn modelId="{53AA897C-8FEB-4163-8612-39E347383F5C}" srcId="{E6197D0B-FC65-4B7A-81F1-EB9028E032C8}" destId="{D53821D2-9C28-46A7-899C-7FD956C3DD5E}" srcOrd="3" destOrd="0" parTransId="{B9E70F47-3EA1-4D44-8528-8E1C5FE2C951}" sibTransId="{1FBD8BC2-AA1B-4955-BB6F-79751EDDF0EE}"/>
    <dgm:cxn modelId="{288C6CA8-9868-410B-9CE1-BE00310C0A00}" type="presOf" srcId="{12F6F1EF-E061-40B1-9524-DF3714B5C0DB}" destId="{EB4B8207-13EC-40FC-B47C-E68F2AA07C62}" srcOrd="1" destOrd="0" presId="urn:microsoft.com/office/officeart/2005/8/layout/cycle2"/>
    <dgm:cxn modelId="{50F41947-962F-4CF4-A644-D60541CD6A93}" type="presOf" srcId="{1FBD8BC2-AA1B-4955-BB6F-79751EDDF0EE}" destId="{487E34AE-3B8F-4509-A1F1-4AFF3C7A2834}" srcOrd="1" destOrd="0" presId="urn:microsoft.com/office/officeart/2005/8/layout/cycle2"/>
    <dgm:cxn modelId="{33FB9D4F-5B39-41E2-B8FA-33565E879BA4}" type="presOf" srcId="{C9FA4390-DB2E-4E02-993E-78FF2D92C3C7}" destId="{332B543E-089C-4A60-93D6-2644F0B6F9C6}" srcOrd="0" destOrd="0" presId="urn:microsoft.com/office/officeart/2005/8/layout/cycle2"/>
    <dgm:cxn modelId="{C59D7A35-896A-4B07-A2C8-FCE6D6FC89F3}" srcId="{E6197D0B-FC65-4B7A-81F1-EB9028E032C8}" destId="{03C4C522-74C7-47B9-9F9E-5D468C9EC219}" srcOrd="5" destOrd="0" parTransId="{E5005D76-059F-4A23-ABD3-5C177816BF70}" sibTransId="{B4FFF44F-C570-44EC-8CD3-BF57DEEFAE01}"/>
    <dgm:cxn modelId="{7D941BE6-E7FC-48C7-B51E-0C3E7ED44A3C}" type="presOf" srcId="{69C9EAFE-9A31-41B1-95BB-986B1C05020E}" destId="{CA23DF31-DCFF-4467-A06D-6E7884CA8CB2}" srcOrd="0" destOrd="0" presId="urn:microsoft.com/office/officeart/2005/8/layout/cycle2"/>
    <dgm:cxn modelId="{7CE05F0C-2A78-4F47-A738-B83C837BB02A}" srcId="{E6197D0B-FC65-4B7A-81F1-EB9028E032C8}" destId="{CAE6D567-B2B7-44F2-A204-DF51CC583A44}" srcOrd="2" destOrd="0" parTransId="{5CEB6CC6-3B12-434A-A8B1-C4273D4C6E1B}" sibTransId="{C9FA4390-DB2E-4E02-993E-78FF2D92C3C7}"/>
    <dgm:cxn modelId="{A1CBCFA1-E666-4610-8B0E-E54F974659F5}" type="presOf" srcId="{EBBB6EC2-29B7-4147-A2D9-FBFF014700DA}" destId="{D179D7C9-1F9F-404F-A178-414C34BA1246}" srcOrd="0" destOrd="0" presId="urn:microsoft.com/office/officeart/2005/8/layout/cycle2"/>
    <dgm:cxn modelId="{1B87D6AB-0A71-4E9C-8050-1CA765C40485}" type="presOf" srcId="{E09387AF-3BF2-4316-82D0-F30FA6E71EBD}" destId="{0B8188A9-1B6E-4A7B-AF35-BA547F37F35A}" srcOrd="0" destOrd="0" presId="urn:microsoft.com/office/officeart/2005/8/layout/cycle2"/>
    <dgm:cxn modelId="{79A580E7-9520-4CB9-AB0C-EC591862D6F1}" type="presOf" srcId="{D53821D2-9C28-46A7-899C-7FD956C3DD5E}" destId="{93BB99C8-9EBF-4788-A0ED-16234D52ED08}" srcOrd="0" destOrd="0" presId="urn:microsoft.com/office/officeart/2005/8/layout/cycle2"/>
    <dgm:cxn modelId="{703B36EC-0950-4D4F-9E85-AED6DCE2C9DE}" type="presOf" srcId="{C9FA4390-DB2E-4E02-993E-78FF2D92C3C7}" destId="{9B1F68EC-2229-474D-8A6E-F216CB0D797C}" srcOrd="1" destOrd="0" presId="urn:microsoft.com/office/officeart/2005/8/layout/cycle2"/>
    <dgm:cxn modelId="{4AB2FBEE-5F2C-42E2-88CA-F0735FF140F8}" type="presOf" srcId="{EBBB6EC2-29B7-4147-A2D9-FBFF014700DA}" destId="{29F49602-AA0A-4E98-A3D1-E9E8ADD6394B}" srcOrd="1" destOrd="0" presId="urn:microsoft.com/office/officeart/2005/8/layout/cycle2"/>
    <dgm:cxn modelId="{06F41A82-DC24-4868-8DB3-CA6DEF65B36F}" type="presOf" srcId="{B4FFF44F-C570-44EC-8CD3-BF57DEEFAE01}" destId="{5904B5BD-9261-4E7F-A1C0-6CD3C8A57AD9}" srcOrd="0" destOrd="0" presId="urn:microsoft.com/office/officeart/2005/8/layout/cycle2"/>
    <dgm:cxn modelId="{834532C7-B8D5-4B8C-BC7F-BFD1A9207A30}" srcId="{E6197D0B-FC65-4B7A-81F1-EB9028E032C8}" destId="{AFD68502-3E30-4573-9FBE-3A69070D2B97}" srcOrd="4" destOrd="0" parTransId="{1D82D0A7-12BD-4576-B99F-E0A925CDCFE8}" sibTransId="{EBBB6EC2-29B7-4147-A2D9-FBFF014700DA}"/>
    <dgm:cxn modelId="{B40663E4-AAA3-4BCD-B685-67E6AABD8456}" type="presOf" srcId="{E971DAAE-59C1-4D10-A85B-D1108184EFA0}" destId="{5E887BC3-8755-416A-81C1-77CE6B3905F8}" srcOrd="0" destOrd="0" presId="urn:microsoft.com/office/officeart/2005/8/layout/cycle2"/>
    <dgm:cxn modelId="{300C0429-4806-4316-BC38-4804DC740C73}" type="presOf" srcId="{1FBD8BC2-AA1B-4955-BB6F-79751EDDF0EE}" destId="{F9F31A3E-54B2-442E-8595-BF5339781048}" srcOrd="0" destOrd="0" presId="urn:microsoft.com/office/officeart/2005/8/layout/cycle2"/>
    <dgm:cxn modelId="{31E42F07-8976-497F-9869-190261C295CF}" type="presOf" srcId="{E971DAAE-59C1-4D10-A85B-D1108184EFA0}" destId="{A19BA5A7-1242-4B63-93CA-4A99AF91BEF5}" srcOrd="1" destOrd="0" presId="urn:microsoft.com/office/officeart/2005/8/layout/cycle2"/>
    <dgm:cxn modelId="{3859AE89-85B1-4436-B9F1-F3A92864E7E0}" srcId="{E6197D0B-FC65-4B7A-81F1-EB9028E032C8}" destId="{E09387AF-3BF2-4316-82D0-F30FA6E71EBD}" srcOrd="0" destOrd="0" parTransId="{2EF0513E-B264-426C-93FE-67D7E07CA011}" sibTransId="{12F6F1EF-E061-40B1-9524-DF3714B5C0DB}"/>
    <dgm:cxn modelId="{A65D9DD0-E80F-43D4-A40E-2D248DD641ED}" type="presParOf" srcId="{4370C762-2D21-4EFF-B3A9-46F071A687BF}" destId="{0B8188A9-1B6E-4A7B-AF35-BA547F37F35A}" srcOrd="0" destOrd="0" presId="urn:microsoft.com/office/officeart/2005/8/layout/cycle2"/>
    <dgm:cxn modelId="{441D09E4-3EEB-4786-871A-E3B54399A6DC}" type="presParOf" srcId="{4370C762-2D21-4EFF-B3A9-46F071A687BF}" destId="{E5E467A7-DCB4-45F8-9FAF-02E44BBB31A7}" srcOrd="1" destOrd="0" presId="urn:microsoft.com/office/officeart/2005/8/layout/cycle2"/>
    <dgm:cxn modelId="{D9BC752A-4C05-4A74-8DEC-58196F8D541B}" type="presParOf" srcId="{E5E467A7-DCB4-45F8-9FAF-02E44BBB31A7}" destId="{EB4B8207-13EC-40FC-B47C-E68F2AA07C62}" srcOrd="0" destOrd="0" presId="urn:microsoft.com/office/officeart/2005/8/layout/cycle2"/>
    <dgm:cxn modelId="{91D321BD-7029-4930-B90D-07ED6EE2679A}" type="presParOf" srcId="{4370C762-2D21-4EFF-B3A9-46F071A687BF}" destId="{CA23DF31-DCFF-4467-A06D-6E7884CA8CB2}" srcOrd="2" destOrd="0" presId="urn:microsoft.com/office/officeart/2005/8/layout/cycle2"/>
    <dgm:cxn modelId="{7175EA4A-C20A-40C7-933F-E76FA9C3B7B4}" type="presParOf" srcId="{4370C762-2D21-4EFF-B3A9-46F071A687BF}" destId="{5E887BC3-8755-416A-81C1-77CE6B3905F8}" srcOrd="3" destOrd="0" presId="urn:microsoft.com/office/officeart/2005/8/layout/cycle2"/>
    <dgm:cxn modelId="{E41AD279-06B1-4969-B1E0-228DD15909D0}" type="presParOf" srcId="{5E887BC3-8755-416A-81C1-77CE6B3905F8}" destId="{A19BA5A7-1242-4B63-93CA-4A99AF91BEF5}" srcOrd="0" destOrd="0" presId="urn:microsoft.com/office/officeart/2005/8/layout/cycle2"/>
    <dgm:cxn modelId="{8EB5956D-F020-4E34-B44B-CF2298C6AC37}" type="presParOf" srcId="{4370C762-2D21-4EFF-B3A9-46F071A687BF}" destId="{8122D3A8-5CA8-4FF8-A35C-EE5AAB9EDEBD}" srcOrd="4" destOrd="0" presId="urn:microsoft.com/office/officeart/2005/8/layout/cycle2"/>
    <dgm:cxn modelId="{6968C923-EB66-4B25-B2CA-7267D82EF44C}" type="presParOf" srcId="{4370C762-2D21-4EFF-B3A9-46F071A687BF}" destId="{332B543E-089C-4A60-93D6-2644F0B6F9C6}" srcOrd="5" destOrd="0" presId="urn:microsoft.com/office/officeart/2005/8/layout/cycle2"/>
    <dgm:cxn modelId="{BC7E2972-E71B-4EDC-ACB3-9D85288A82D5}" type="presParOf" srcId="{332B543E-089C-4A60-93D6-2644F0B6F9C6}" destId="{9B1F68EC-2229-474D-8A6E-F216CB0D797C}" srcOrd="0" destOrd="0" presId="urn:microsoft.com/office/officeart/2005/8/layout/cycle2"/>
    <dgm:cxn modelId="{9244F1AE-AA8A-4DB6-B75E-311D0AC10170}" type="presParOf" srcId="{4370C762-2D21-4EFF-B3A9-46F071A687BF}" destId="{93BB99C8-9EBF-4788-A0ED-16234D52ED08}" srcOrd="6" destOrd="0" presId="urn:microsoft.com/office/officeart/2005/8/layout/cycle2"/>
    <dgm:cxn modelId="{857B33C6-C734-4E82-AC74-3E6ABCFF7141}" type="presParOf" srcId="{4370C762-2D21-4EFF-B3A9-46F071A687BF}" destId="{F9F31A3E-54B2-442E-8595-BF5339781048}" srcOrd="7" destOrd="0" presId="urn:microsoft.com/office/officeart/2005/8/layout/cycle2"/>
    <dgm:cxn modelId="{76AEF9D1-F81E-4CC1-88E7-FE6C5C0DBCCD}" type="presParOf" srcId="{F9F31A3E-54B2-442E-8595-BF5339781048}" destId="{487E34AE-3B8F-4509-A1F1-4AFF3C7A2834}" srcOrd="0" destOrd="0" presId="urn:microsoft.com/office/officeart/2005/8/layout/cycle2"/>
    <dgm:cxn modelId="{F3139B7D-15E0-4C06-923B-72836375A993}" type="presParOf" srcId="{4370C762-2D21-4EFF-B3A9-46F071A687BF}" destId="{6336E148-E574-4107-B1DB-DAF29048FFAF}" srcOrd="8" destOrd="0" presId="urn:microsoft.com/office/officeart/2005/8/layout/cycle2"/>
    <dgm:cxn modelId="{19ABCF9D-0E79-4482-ADC9-38F77BB9D453}" type="presParOf" srcId="{4370C762-2D21-4EFF-B3A9-46F071A687BF}" destId="{D179D7C9-1F9F-404F-A178-414C34BA1246}" srcOrd="9" destOrd="0" presId="urn:microsoft.com/office/officeart/2005/8/layout/cycle2"/>
    <dgm:cxn modelId="{07486771-AD65-4C30-B963-2C052B468807}" type="presParOf" srcId="{D179D7C9-1F9F-404F-A178-414C34BA1246}" destId="{29F49602-AA0A-4E98-A3D1-E9E8ADD6394B}" srcOrd="0" destOrd="0" presId="urn:microsoft.com/office/officeart/2005/8/layout/cycle2"/>
    <dgm:cxn modelId="{31BA248F-715F-4833-AA00-BCF40CA1CBB4}" type="presParOf" srcId="{4370C762-2D21-4EFF-B3A9-46F071A687BF}" destId="{20998162-3424-4480-8C7B-AFC1C4E55D80}" srcOrd="10" destOrd="0" presId="urn:microsoft.com/office/officeart/2005/8/layout/cycle2"/>
    <dgm:cxn modelId="{D188FDB9-BE14-4F42-ACD3-5C120B4AD4ED}" type="presParOf" srcId="{4370C762-2D21-4EFF-B3A9-46F071A687BF}" destId="{5904B5BD-9261-4E7F-A1C0-6CD3C8A57AD9}" srcOrd="11" destOrd="0" presId="urn:microsoft.com/office/officeart/2005/8/layout/cycle2"/>
    <dgm:cxn modelId="{27324111-D0F2-4E3B-A9D8-E102BC30B597}" type="presParOf" srcId="{5904B5BD-9261-4E7F-A1C0-6CD3C8A57AD9}" destId="{27AAF963-9EE3-452A-9B8E-654D291645FF}" srcOrd="0" destOrd="0" presId="urn:microsoft.com/office/officeart/2005/8/layout/cycle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24D5701-3161-47A4-B66B-D1E016271BFA}"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GB"/>
        </a:p>
      </dgm:t>
    </dgm:pt>
    <dgm:pt modelId="{BD18A56C-C8E4-43F9-9034-D006D9EF9BAA}">
      <dgm:prSet phldrT="[Text]"/>
      <dgm:spPr>
        <a:solidFill>
          <a:srgbClr val="CE3EB3"/>
        </a:solidFill>
      </dgm:spPr>
      <dgm:t>
        <a:bodyPr/>
        <a:lstStyle/>
        <a:p>
          <a:r>
            <a:rPr lang="en-GB" dirty="0" smtClean="0"/>
            <a:t>1</a:t>
          </a:r>
          <a:endParaRPr lang="en-GB" dirty="0"/>
        </a:p>
      </dgm:t>
    </dgm:pt>
    <dgm:pt modelId="{407D8123-F0DB-45DF-9F30-0EB3A5D07ACD}" type="parTrans" cxnId="{B2FCBA85-DBD6-4B84-B541-2B3F98FBE66E}">
      <dgm:prSet/>
      <dgm:spPr/>
      <dgm:t>
        <a:bodyPr/>
        <a:lstStyle/>
        <a:p>
          <a:endParaRPr lang="en-GB"/>
        </a:p>
      </dgm:t>
    </dgm:pt>
    <dgm:pt modelId="{32487FC8-0A92-454B-968D-32BDB4E6072A}" type="sibTrans" cxnId="{B2FCBA85-DBD6-4B84-B541-2B3F98FBE66E}">
      <dgm:prSet/>
      <dgm:spPr/>
      <dgm:t>
        <a:bodyPr/>
        <a:lstStyle/>
        <a:p>
          <a:endParaRPr lang="en-GB"/>
        </a:p>
      </dgm:t>
    </dgm:pt>
    <dgm:pt modelId="{0DFDA3B4-719C-421A-BE56-AC1D56D3F1A5}">
      <dgm:prSet phldrT="[Text]"/>
      <dgm:spPr/>
      <dgm:t>
        <a:bodyPr/>
        <a:lstStyle/>
        <a:p>
          <a:r>
            <a:rPr lang="en-GB" b="1" dirty="0" smtClean="0"/>
            <a:t>Carers are identified early and assessed quickly</a:t>
          </a:r>
          <a:endParaRPr lang="en-GB" dirty="0"/>
        </a:p>
      </dgm:t>
    </dgm:pt>
    <dgm:pt modelId="{351FDAE7-A165-4A87-93B2-9E93D0918BE6}" type="parTrans" cxnId="{9E51DCDA-9C88-4DA5-B131-3E98A53BF7DF}">
      <dgm:prSet/>
      <dgm:spPr/>
      <dgm:t>
        <a:bodyPr/>
        <a:lstStyle/>
        <a:p>
          <a:endParaRPr lang="en-GB"/>
        </a:p>
      </dgm:t>
    </dgm:pt>
    <dgm:pt modelId="{F0791A7B-3C9A-4502-8EE3-AE5A1E32FF20}" type="sibTrans" cxnId="{9E51DCDA-9C88-4DA5-B131-3E98A53BF7DF}">
      <dgm:prSet/>
      <dgm:spPr/>
      <dgm:t>
        <a:bodyPr/>
        <a:lstStyle/>
        <a:p>
          <a:endParaRPr lang="en-GB"/>
        </a:p>
      </dgm:t>
    </dgm:pt>
    <dgm:pt modelId="{310CD090-B4DF-406B-982E-D56EC12BC2BF}">
      <dgm:prSet phldrT="[Text]"/>
      <dgm:spPr/>
      <dgm:t>
        <a:bodyPr/>
        <a:lstStyle/>
        <a:p>
          <a:r>
            <a:rPr lang="en-GB" b="1" dirty="0" smtClean="0"/>
            <a:t>Carers report being well informed about issues relevant to their carers role</a:t>
          </a:r>
          <a:endParaRPr lang="en-GB" dirty="0"/>
        </a:p>
      </dgm:t>
    </dgm:pt>
    <dgm:pt modelId="{C00AE0EA-7E52-4BE7-A038-C162CC5EA45A}" type="parTrans" cxnId="{751BCF05-4F07-43E5-99EE-5E1CC230B844}">
      <dgm:prSet/>
      <dgm:spPr/>
      <dgm:t>
        <a:bodyPr/>
        <a:lstStyle/>
        <a:p>
          <a:endParaRPr lang="en-GB"/>
        </a:p>
      </dgm:t>
    </dgm:pt>
    <dgm:pt modelId="{CF38A001-4D16-4E6A-9FB6-6525AD6CC684}" type="sibTrans" cxnId="{751BCF05-4F07-43E5-99EE-5E1CC230B844}">
      <dgm:prSet/>
      <dgm:spPr/>
      <dgm:t>
        <a:bodyPr/>
        <a:lstStyle/>
        <a:p>
          <a:endParaRPr lang="en-GB"/>
        </a:p>
      </dgm:t>
    </dgm:pt>
    <dgm:pt modelId="{B3928D07-C062-4437-AD00-3562B9191689}">
      <dgm:prSet phldrT="[Text]"/>
      <dgm:spPr>
        <a:solidFill>
          <a:schemeClr val="accent3">
            <a:lumMod val="75000"/>
          </a:schemeClr>
        </a:solidFill>
      </dgm:spPr>
      <dgm:t>
        <a:bodyPr/>
        <a:lstStyle/>
        <a:p>
          <a:r>
            <a:rPr lang="en-GB" dirty="0" smtClean="0"/>
            <a:t>2</a:t>
          </a:r>
          <a:endParaRPr lang="en-GB" dirty="0"/>
        </a:p>
      </dgm:t>
    </dgm:pt>
    <dgm:pt modelId="{287A637B-F949-4C8D-B8E5-6DA529E05712}" type="parTrans" cxnId="{F059439B-AB78-4559-B317-E26D9D09DE5D}">
      <dgm:prSet/>
      <dgm:spPr/>
      <dgm:t>
        <a:bodyPr/>
        <a:lstStyle/>
        <a:p>
          <a:endParaRPr lang="en-GB"/>
        </a:p>
      </dgm:t>
    </dgm:pt>
    <dgm:pt modelId="{D904997C-1382-48C4-B29B-8A0301ADA779}" type="sibTrans" cxnId="{F059439B-AB78-4559-B317-E26D9D09DE5D}">
      <dgm:prSet/>
      <dgm:spPr/>
      <dgm:t>
        <a:bodyPr/>
        <a:lstStyle/>
        <a:p>
          <a:endParaRPr lang="en-GB"/>
        </a:p>
      </dgm:t>
    </dgm:pt>
    <dgm:pt modelId="{693DF287-9170-4C23-AC53-98951C3DFEB4}">
      <dgm:prSet phldrT="[Text]"/>
      <dgm:spPr/>
      <dgm:t>
        <a:bodyPr/>
        <a:lstStyle/>
        <a:p>
          <a:r>
            <a:rPr lang="en-GB" b="1" dirty="0" smtClean="0">
              <a:solidFill>
                <a:schemeClr val="tx1"/>
              </a:solidFill>
            </a:rPr>
            <a:t>Carers are supported to address their own health and wellbeing</a:t>
          </a:r>
          <a:endParaRPr lang="en-GB" dirty="0">
            <a:solidFill>
              <a:schemeClr val="tx1"/>
            </a:solidFill>
          </a:endParaRPr>
        </a:p>
      </dgm:t>
    </dgm:pt>
    <dgm:pt modelId="{306279E1-A99F-406F-A81E-B848009D7787}" type="parTrans" cxnId="{80DA769D-CC53-463B-990B-4FD4DFFCA5E8}">
      <dgm:prSet/>
      <dgm:spPr/>
      <dgm:t>
        <a:bodyPr/>
        <a:lstStyle/>
        <a:p>
          <a:endParaRPr lang="en-GB"/>
        </a:p>
      </dgm:t>
    </dgm:pt>
    <dgm:pt modelId="{B27F284B-18C8-497A-848F-5384758D7D11}" type="sibTrans" cxnId="{80DA769D-CC53-463B-990B-4FD4DFFCA5E8}">
      <dgm:prSet/>
      <dgm:spPr/>
      <dgm:t>
        <a:bodyPr/>
        <a:lstStyle/>
        <a:p>
          <a:endParaRPr lang="en-GB"/>
        </a:p>
      </dgm:t>
    </dgm:pt>
    <dgm:pt modelId="{CC3BEBC4-77DD-41DD-BD39-6192D70D92CB}">
      <dgm:prSet phldrT="[Text]"/>
      <dgm:spPr>
        <a:solidFill>
          <a:schemeClr val="accent6">
            <a:lumMod val="75000"/>
          </a:schemeClr>
        </a:solidFill>
      </dgm:spPr>
      <dgm:t>
        <a:bodyPr/>
        <a:lstStyle/>
        <a:p>
          <a:r>
            <a:rPr lang="en-GB" dirty="0" smtClean="0"/>
            <a:t>3</a:t>
          </a:r>
          <a:endParaRPr lang="en-GB" dirty="0"/>
        </a:p>
      </dgm:t>
    </dgm:pt>
    <dgm:pt modelId="{4C5208E6-4CD3-4D73-B11F-48FD33E404B8}" type="parTrans" cxnId="{7088F458-5DBD-41EB-9BA8-40A1EDD98B25}">
      <dgm:prSet/>
      <dgm:spPr/>
      <dgm:t>
        <a:bodyPr/>
        <a:lstStyle/>
        <a:p>
          <a:endParaRPr lang="en-GB"/>
        </a:p>
      </dgm:t>
    </dgm:pt>
    <dgm:pt modelId="{450723FC-3795-474D-9435-7869DA5DF167}" type="sibTrans" cxnId="{7088F458-5DBD-41EB-9BA8-40A1EDD98B25}">
      <dgm:prSet/>
      <dgm:spPr/>
      <dgm:t>
        <a:bodyPr/>
        <a:lstStyle/>
        <a:p>
          <a:endParaRPr lang="en-GB"/>
        </a:p>
      </dgm:t>
    </dgm:pt>
    <dgm:pt modelId="{159C4338-9389-461B-AA02-3000463DF2A6}">
      <dgm:prSet phldrT="[Text]"/>
      <dgm:spPr/>
      <dgm:t>
        <a:bodyPr/>
        <a:lstStyle/>
        <a:p>
          <a:r>
            <a:rPr lang="en-GB" b="1" dirty="0" smtClean="0">
              <a:solidFill>
                <a:schemeClr val="tx1"/>
              </a:solidFill>
            </a:rPr>
            <a:t>Carers have choice, collaboration and control in their caring roles</a:t>
          </a:r>
          <a:endParaRPr lang="en-GB" dirty="0">
            <a:solidFill>
              <a:schemeClr val="tx1"/>
            </a:solidFill>
          </a:endParaRPr>
        </a:p>
      </dgm:t>
    </dgm:pt>
    <dgm:pt modelId="{37FB2E78-2239-4010-9530-398B67395156}" type="parTrans" cxnId="{43D6BA7C-9F1D-49B5-A4D9-8092C3101E9B}">
      <dgm:prSet/>
      <dgm:spPr/>
      <dgm:t>
        <a:bodyPr/>
        <a:lstStyle/>
        <a:p>
          <a:endParaRPr lang="en-GB"/>
        </a:p>
      </dgm:t>
    </dgm:pt>
    <dgm:pt modelId="{ADC7B42D-85B4-40A0-88D9-B9630C8FFB23}" type="sibTrans" cxnId="{43D6BA7C-9F1D-49B5-A4D9-8092C3101E9B}">
      <dgm:prSet/>
      <dgm:spPr/>
      <dgm:t>
        <a:bodyPr/>
        <a:lstStyle/>
        <a:p>
          <a:endParaRPr lang="en-GB"/>
        </a:p>
      </dgm:t>
    </dgm:pt>
    <dgm:pt modelId="{6C0867D3-32EB-41C2-BF44-756B3D11AB66}">
      <dgm:prSet/>
      <dgm:spPr/>
      <dgm:t>
        <a:bodyPr/>
        <a:lstStyle/>
        <a:p>
          <a:r>
            <a:rPr lang="en-GB" b="1" dirty="0" smtClean="0"/>
            <a:t>Carers have accessible and up to date appropriate information</a:t>
          </a:r>
        </a:p>
      </dgm:t>
    </dgm:pt>
    <dgm:pt modelId="{32BC4E85-1DD4-4CA4-BDB0-0CBEC6E3D8D7}" type="parTrans" cxnId="{3EFB7E7D-E33A-42AF-9B70-F394E124134D}">
      <dgm:prSet/>
      <dgm:spPr/>
      <dgm:t>
        <a:bodyPr/>
        <a:lstStyle/>
        <a:p>
          <a:endParaRPr lang="en-GB"/>
        </a:p>
      </dgm:t>
    </dgm:pt>
    <dgm:pt modelId="{39396389-95DB-495A-8AED-6CC9B39EE6B5}" type="sibTrans" cxnId="{3EFB7E7D-E33A-42AF-9B70-F394E124134D}">
      <dgm:prSet/>
      <dgm:spPr/>
      <dgm:t>
        <a:bodyPr/>
        <a:lstStyle/>
        <a:p>
          <a:endParaRPr lang="en-GB"/>
        </a:p>
      </dgm:t>
    </dgm:pt>
    <dgm:pt modelId="{1212783F-22AA-48AA-981B-47B6C5E4E870}">
      <dgm:prSet/>
      <dgm:spPr/>
      <dgm:t>
        <a:bodyPr/>
        <a:lstStyle/>
        <a:p>
          <a:r>
            <a:rPr lang="en-GB" b="1" dirty="0" smtClean="0">
              <a:solidFill>
                <a:schemeClr val="tx1"/>
              </a:solidFill>
            </a:rPr>
            <a:t>Carers feel supported by services and have increased confidence towards their caring responsibility</a:t>
          </a:r>
        </a:p>
      </dgm:t>
    </dgm:pt>
    <dgm:pt modelId="{33D59CF3-EB53-4075-BCC3-E78C4570A871}" type="parTrans" cxnId="{D22650D8-0C6F-48E8-A8AF-B97B3DB91812}">
      <dgm:prSet/>
      <dgm:spPr/>
      <dgm:t>
        <a:bodyPr/>
        <a:lstStyle/>
        <a:p>
          <a:endParaRPr lang="en-GB"/>
        </a:p>
      </dgm:t>
    </dgm:pt>
    <dgm:pt modelId="{C6FC9E81-B017-4209-BB5B-E5B98BC4F5AA}" type="sibTrans" cxnId="{D22650D8-0C6F-48E8-A8AF-B97B3DB91812}">
      <dgm:prSet/>
      <dgm:spPr/>
      <dgm:t>
        <a:bodyPr/>
        <a:lstStyle/>
        <a:p>
          <a:endParaRPr lang="en-GB"/>
        </a:p>
      </dgm:t>
    </dgm:pt>
    <dgm:pt modelId="{FD99576C-923D-44C3-B4C1-F3E04028E32A}">
      <dgm:prSet/>
      <dgm:spPr/>
      <dgm:t>
        <a:bodyPr/>
        <a:lstStyle/>
        <a:p>
          <a:r>
            <a:rPr lang="en-GB" b="1" dirty="0" smtClean="0">
              <a:solidFill>
                <a:schemeClr val="tx1"/>
              </a:solidFill>
            </a:rPr>
            <a:t>Carers are offered help with financial planning/benefits advice/ general advice</a:t>
          </a:r>
        </a:p>
      </dgm:t>
    </dgm:pt>
    <dgm:pt modelId="{CB2B5839-B605-44C3-B5CD-60ED32AFEE9B}" type="parTrans" cxnId="{3A2495A0-9877-4DA8-97A6-7EA8B39E85DD}">
      <dgm:prSet/>
      <dgm:spPr/>
      <dgm:t>
        <a:bodyPr/>
        <a:lstStyle/>
        <a:p>
          <a:endParaRPr lang="en-GB"/>
        </a:p>
      </dgm:t>
    </dgm:pt>
    <dgm:pt modelId="{184845D0-D0CF-43F6-87E1-1ED33D924ECB}" type="sibTrans" cxnId="{3A2495A0-9877-4DA8-97A6-7EA8B39E85DD}">
      <dgm:prSet/>
      <dgm:spPr/>
      <dgm:t>
        <a:bodyPr/>
        <a:lstStyle/>
        <a:p>
          <a:endParaRPr lang="en-GB"/>
        </a:p>
      </dgm:t>
    </dgm:pt>
    <dgm:pt modelId="{04F12013-205D-470F-A283-5E23C22C5C33}">
      <dgm:prSet/>
      <dgm:spPr/>
      <dgm:t>
        <a:bodyPr/>
        <a:lstStyle/>
        <a:p>
          <a:r>
            <a:rPr lang="en-GB" b="1" dirty="0" smtClean="0">
              <a:solidFill>
                <a:schemeClr val="tx1"/>
              </a:solidFill>
            </a:rPr>
            <a:t>Carers sustain their physical, social and mental wellbeing</a:t>
          </a:r>
        </a:p>
      </dgm:t>
    </dgm:pt>
    <dgm:pt modelId="{A76DD4E2-726A-4B9A-8D7E-79D25B25AE7D}" type="parTrans" cxnId="{A26B2E8B-C4AA-46AD-BA38-C70F416B0844}">
      <dgm:prSet/>
      <dgm:spPr/>
      <dgm:t>
        <a:bodyPr/>
        <a:lstStyle/>
        <a:p>
          <a:endParaRPr lang="en-GB"/>
        </a:p>
      </dgm:t>
    </dgm:pt>
    <dgm:pt modelId="{B1D87EB7-A5A8-4F3D-A1C1-4DF12B185341}" type="sibTrans" cxnId="{A26B2E8B-C4AA-46AD-BA38-C70F416B0844}">
      <dgm:prSet/>
      <dgm:spPr/>
      <dgm:t>
        <a:bodyPr/>
        <a:lstStyle/>
        <a:p>
          <a:endParaRPr lang="en-GB"/>
        </a:p>
      </dgm:t>
    </dgm:pt>
    <dgm:pt modelId="{A0670184-75A2-4332-94A5-A066FF7AA1DD}">
      <dgm:prSet/>
      <dgm:spPr/>
      <dgm:t>
        <a:bodyPr/>
        <a:lstStyle/>
        <a:p>
          <a:r>
            <a:rPr lang="en-GB" b="1" dirty="0" smtClean="0">
              <a:solidFill>
                <a:schemeClr val="tx1"/>
              </a:solidFill>
            </a:rPr>
            <a:t>Carers report economic wellbeing</a:t>
          </a:r>
        </a:p>
      </dgm:t>
    </dgm:pt>
    <dgm:pt modelId="{FA9A0A53-9BC9-4444-9516-D17FBD834CBB}" type="parTrans" cxnId="{8A18CDE0-3972-4BD6-AAD7-019DCDAAC38D}">
      <dgm:prSet/>
      <dgm:spPr/>
      <dgm:t>
        <a:bodyPr/>
        <a:lstStyle/>
        <a:p>
          <a:endParaRPr lang="en-GB"/>
        </a:p>
      </dgm:t>
    </dgm:pt>
    <dgm:pt modelId="{B56B0188-9CE1-4B0F-98E2-671DC32159E2}" type="sibTrans" cxnId="{8A18CDE0-3972-4BD6-AAD7-019DCDAAC38D}">
      <dgm:prSet/>
      <dgm:spPr/>
      <dgm:t>
        <a:bodyPr/>
        <a:lstStyle/>
        <a:p>
          <a:endParaRPr lang="en-GB"/>
        </a:p>
      </dgm:t>
    </dgm:pt>
    <dgm:pt modelId="{93382959-DF09-436E-B9D9-14CCD5671A6B}" type="pres">
      <dgm:prSet presAssocID="{D24D5701-3161-47A4-B66B-D1E016271BFA}" presName="linearFlow" presStyleCnt="0">
        <dgm:presLayoutVars>
          <dgm:dir/>
          <dgm:animLvl val="lvl"/>
          <dgm:resizeHandles val="exact"/>
        </dgm:presLayoutVars>
      </dgm:prSet>
      <dgm:spPr/>
      <dgm:t>
        <a:bodyPr/>
        <a:lstStyle/>
        <a:p>
          <a:endParaRPr lang="en-GB"/>
        </a:p>
      </dgm:t>
    </dgm:pt>
    <dgm:pt modelId="{0DC94283-0A34-4E33-9279-1D835247934B}" type="pres">
      <dgm:prSet presAssocID="{BD18A56C-C8E4-43F9-9034-D006D9EF9BAA}" presName="composite" presStyleCnt="0"/>
      <dgm:spPr/>
    </dgm:pt>
    <dgm:pt modelId="{C3462B16-2924-432C-8A6A-DBC310DAA6FB}" type="pres">
      <dgm:prSet presAssocID="{BD18A56C-C8E4-43F9-9034-D006D9EF9BAA}" presName="parentText" presStyleLbl="alignNode1" presStyleIdx="0" presStyleCnt="3">
        <dgm:presLayoutVars>
          <dgm:chMax val="1"/>
          <dgm:bulletEnabled val="1"/>
        </dgm:presLayoutVars>
      </dgm:prSet>
      <dgm:spPr/>
      <dgm:t>
        <a:bodyPr/>
        <a:lstStyle/>
        <a:p>
          <a:endParaRPr lang="en-GB"/>
        </a:p>
      </dgm:t>
    </dgm:pt>
    <dgm:pt modelId="{857DE5EF-E9AD-4980-9988-DC5BD1B9DF24}" type="pres">
      <dgm:prSet presAssocID="{BD18A56C-C8E4-43F9-9034-D006D9EF9BAA}" presName="descendantText" presStyleLbl="alignAcc1" presStyleIdx="0" presStyleCnt="3">
        <dgm:presLayoutVars>
          <dgm:bulletEnabled val="1"/>
        </dgm:presLayoutVars>
      </dgm:prSet>
      <dgm:spPr/>
      <dgm:t>
        <a:bodyPr/>
        <a:lstStyle/>
        <a:p>
          <a:endParaRPr lang="en-GB"/>
        </a:p>
      </dgm:t>
    </dgm:pt>
    <dgm:pt modelId="{398BC247-C9C5-4B08-9460-EBF73FE03AED}" type="pres">
      <dgm:prSet presAssocID="{32487FC8-0A92-454B-968D-32BDB4E6072A}" presName="sp" presStyleCnt="0"/>
      <dgm:spPr/>
    </dgm:pt>
    <dgm:pt modelId="{766EC31E-F18A-4B0A-81C0-F84C4BF878B4}" type="pres">
      <dgm:prSet presAssocID="{B3928D07-C062-4437-AD00-3562B9191689}" presName="composite" presStyleCnt="0"/>
      <dgm:spPr/>
    </dgm:pt>
    <dgm:pt modelId="{21064AF9-627F-48B1-BBFE-241A576A19F2}" type="pres">
      <dgm:prSet presAssocID="{B3928D07-C062-4437-AD00-3562B9191689}" presName="parentText" presStyleLbl="alignNode1" presStyleIdx="1" presStyleCnt="3">
        <dgm:presLayoutVars>
          <dgm:chMax val="1"/>
          <dgm:bulletEnabled val="1"/>
        </dgm:presLayoutVars>
      </dgm:prSet>
      <dgm:spPr/>
      <dgm:t>
        <a:bodyPr/>
        <a:lstStyle/>
        <a:p>
          <a:endParaRPr lang="en-GB"/>
        </a:p>
      </dgm:t>
    </dgm:pt>
    <dgm:pt modelId="{C5CE7B38-35F3-4DF3-B095-7FAFB3A817F2}" type="pres">
      <dgm:prSet presAssocID="{B3928D07-C062-4437-AD00-3562B9191689}" presName="descendantText" presStyleLbl="alignAcc1" presStyleIdx="1" presStyleCnt="3">
        <dgm:presLayoutVars>
          <dgm:bulletEnabled val="1"/>
        </dgm:presLayoutVars>
      </dgm:prSet>
      <dgm:spPr/>
      <dgm:t>
        <a:bodyPr/>
        <a:lstStyle/>
        <a:p>
          <a:endParaRPr lang="en-GB"/>
        </a:p>
      </dgm:t>
    </dgm:pt>
    <dgm:pt modelId="{927DF2B0-50FF-4E0B-8A4B-2019A06F1E0C}" type="pres">
      <dgm:prSet presAssocID="{D904997C-1382-48C4-B29B-8A0301ADA779}" presName="sp" presStyleCnt="0"/>
      <dgm:spPr/>
    </dgm:pt>
    <dgm:pt modelId="{2099A6F5-A1DC-467D-8F3C-7153F3CD36EA}" type="pres">
      <dgm:prSet presAssocID="{CC3BEBC4-77DD-41DD-BD39-6192D70D92CB}" presName="composite" presStyleCnt="0"/>
      <dgm:spPr/>
    </dgm:pt>
    <dgm:pt modelId="{02BF043A-7FBD-4E01-BDC1-45681A21A8FD}" type="pres">
      <dgm:prSet presAssocID="{CC3BEBC4-77DD-41DD-BD39-6192D70D92CB}" presName="parentText" presStyleLbl="alignNode1" presStyleIdx="2" presStyleCnt="3">
        <dgm:presLayoutVars>
          <dgm:chMax val="1"/>
          <dgm:bulletEnabled val="1"/>
        </dgm:presLayoutVars>
      </dgm:prSet>
      <dgm:spPr/>
      <dgm:t>
        <a:bodyPr/>
        <a:lstStyle/>
        <a:p>
          <a:endParaRPr lang="en-GB"/>
        </a:p>
      </dgm:t>
    </dgm:pt>
    <dgm:pt modelId="{5CFDF6A3-8890-41E3-9A01-101BB01B6AB9}" type="pres">
      <dgm:prSet presAssocID="{CC3BEBC4-77DD-41DD-BD39-6192D70D92CB}" presName="descendantText" presStyleLbl="alignAcc1" presStyleIdx="2" presStyleCnt="3">
        <dgm:presLayoutVars>
          <dgm:bulletEnabled val="1"/>
        </dgm:presLayoutVars>
      </dgm:prSet>
      <dgm:spPr/>
      <dgm:t>
        <a:bodyPr/>
        <a:lstStyle/>
        <a:p>
          <a:endParaRPr lang="en-GB"/>
        </a:p>
      </dgm:t>
    </dgm:pt>
  </dgm:ptLst>
  <dgm:cxnLst>
    <dgm:cxn modelId="{4160F8F6-6624-48A6-A5E4-6A93ECB14DB2}" type="presOf" srcId="{A0670184-75A2-4332-94A5-A066FF7AA1DD}" destId="{5CFDF6A3-8890-41E3-9A01-101BB01B6AB9}" srcOrd="0" destOrd="2" presId="urn:microsoft.com/office/officeart/2005/8/layout/chevron2"/>
    <dgm:cxn modelId="{7088F458-5DBD-41EB-9BA8-40A1EDD98B25}" srcId="{D24D5701-3161-47A4-B66B-D1E016271BFA}" destId="{CC3BEBC4-77DD-41DD-BD39-6192D70D92CB}" srcOrd="2" destOrd="0" parTransId="{4C5208E6-4CD3-4D73-B11F-48FD33E404B8}" sibTransId="{450723FC-3795-474D-9435-7869DA5DF167}"/>
    <dgm:cxn modelId="{215D6D20-D155-4D62-9A54-222826726AD4}" type="presOf" srcId="{04F12013-205D-470F-A283-5E23C22C5C33}" destId="{5CFDF6A3-8890-41E3-9A01-101BB01B6AB9}" srcOrd="0" destOrd="1" presId="urn:microsoft.com/office/officeart/2005/8/layout/chevron2"/>
    <dgm:cxn modelId="{17630630-8E23-4EA8-9290-E99E54E512F3}" type="presOf" srcId="{BD18A56C-C8E4-43F9-9034-D006D9EF9BAA}" destId="{C3462B16-2924-432C-8A6A-DBC310DAA6FB}" srcOrd="0" destOrd="0" presId="urn:microsoft.com/office/officeart/2005/8/layout/chevron2"/>
    <dgm:cxn modelId="{751BCF05-4F07-43E5-99EE-5E1CC230B844}" srcId="{BD18A56C-C8E4-43F9-9034-D006D9EF9BAA}" destId="{310CD090-B4DF-406B-982E-D56EC12BC2BF}" srcOrd="2" destOrd="0" parTransId="{C00AE0EA-7E52-4BE7-A038-C162CC5EA45A}" sibTransId="{CF38A001-4D16-4E6A-9FB6-6525AD6CC684}"/>
    <dgm:cxn modelId="{9AC9BCF4-D6E6-47A2-A265-C5D0D4622DA1}" type="presOf" srcId="{B3928D07-C062-4437-AD00-3562B9191689}" destId="{21064AF9-627F-48B1-BBFE-241A576A19F2}" srcOrd="0" destOrd="0" presId="urn:microsoft.com/office/officeart/2005/8/layout/chevron2"/>
    <dgm:cxn modelId="{086463CD-9DF3-4E89-A16F-20C67982BD97}" type="presOf" srcId="{CC3BEBC4-77DD-41DD-BD39-6192D70D92CB}" destId="{02BF043A-7FBD-4E01-BDC1-45681A21A8FD}" srcOrd="0" destOrd="0" presId="urn:microsoft.com/office/officeart/2005/8/layout/chevron2"/>
    <dgm:cxn modelId="{3EFB7E7D-E33A-42AF-9B70-F394E124134D}" srcId="{BD18A56C-C8E4-43F9-9034-D006D9EF9BAA}" destId="{6C0867D3-32EB-41C2-BF44-756B3D11AB66}" srcOrd="1" destOrd="0" parTransId="{32BC4E85-1DD4-4CA4-BDB0-0CBEC6E3D8D7}" sibTransId="{39396389-95DB-495A-8AED-6CC9B39EE6B5}"/>
    <dgm:cxn modelId="{9E51DCDA-9C88-4DA5-B131-3E98A53BF7DF}" srcId="{BD18A56C-C8E4-43F9-9034-D006D9EF9BAA}" destId="{0DFDA3B4-719C-421A-BE56-AC1D56D3F1A5}" srcOrd="0" destOrd="0" parTransId="{351FDAE7-A165-4A87-93B2-9E93D0918BE6}" sibTransId="{F0791A7B-3C9A-4502-8EE3-AE5A1E32FF20}"/>
    <dgm:cxn modelId="{B0A6125F-3899-4A45-90CA-0DCA3EF925E4}" type="presOf" srcId="{6C0867D3-32EB-41C2-BF44-756B3D11AB66}" destId="{857DE5EF-E9AD-4980-9988-DC5BD1B9DF24}" srcOrd="0" destOrd="1" presId="urn:microsoft.com/office/officeart/2005/8/layout/chevron2"/>
    <dgm:cxn modelId="{80DA769D-CC53-463B-990B-4FD4DFFCA5E8}" srcId="{B3928D07-C062-4437-AD00-3562B9191689}" destId="{693DF287-9170-4C23-AC53-98951C3DFEB4}" srcOrd="0" destOrd="0" parTransId="{306279E1-A99F-406F-A81E-B848009D7787}" sibTransId="{B27F284B-18C8-497A-848F-5384758D7D11}"/>
    <dgm:cxn modelId="{9695556F-0236-4D71-8F00-5EA646A67728}" type="presOf" srcId="{310CD090-B4DF-406B-982E-D56EC12BC2BF}" destId="{857DE5EF-E9AD-4980-9988-DC5BD1B9DF24}" srcOrd="0" destOrd="2" presId="urn:microsoft.com/office/officeart/2005/8/layout/chevron2"/>
    <dgm:cxn modelId="{D22650D8-0C6F-48E8-A8AF-B97B3DB91812}" srcId="{B3928D07-C062-4437-AD00-3562B9191689}" destId="{1212783F-22AA-48AA-981B-47B6C5E4E870}" srcOrd="1" destOrd="0" parTransId="{33D59CF3-EB53-4075-BCC3-E78C4570A871}" sibTransId="{C6FC9E81-B017-4209-BB5B-E5B98BC4F5AA}"/>
    <dgm:cxn modelId="{43D6BA7C-9F1D-49B5-A4D9-8092C3101E9B}" srcId="{CC3BEBC4-77DD-41DD-BD39-6192D70D92CB}" destId="{159C4338-9389-461B-AA02-3000463DF2A6}" srcOrd="0" destOrd="0" parTransId="{37FB2E78-2239-4010-9530-398B67395156}" sibTransId="{ADC7B42D-85B4-40A0-88D9-B9630C8FFB23}"/>
    <dgm:cxn modelId="{93E9AC79-97ED-401F-AEC3-EF7847A084BE}" type="presOf" srcId="{0DFDA3B4-719C-421A-BE56-AC1D56D3F1A5}" destId="{857DE5EF-E9AD-4980-9988-DC5BD1B9DF24}" srcOrd="0" destOrd="0" presId="urn:microsoft.com/office/officeart/2005/8/layout/chevron2"/>
    <dgm:cxn modelId="{C21667AB-DBB6-4118-94DA-98CA78279AD7}" type="presOf" srcId="{159C4338-9389-461B-AA02-3000463DF2A6}" destId="{5CFDF6A3-8890-41E3-9A01-101BB01B6AB9}" srcOrd="0" destOrd="0" presId="urn:microsoft.com/office/officeart/2005/8/layout/chevron2"/>
    <dgm:cxn modelId="{9A4C2812-09BD-444A-A49A-B125C4AB7043}" type="presOf" srcId="{1212783F-22AA-48AA-981B-47B6C5E4E870}" destId="{C5CE7B38-35F3-4DF3-B095-7FAFB3A817F2}" srcOrd="0" destOrd="1" presId="urn:microsoft.com/office/officeart/2005/8/layout/chevron2"/>
    <dgm:cxn modelId="{3A2495A0-9877-4DA8-97A6-7EA8B39E85DD}" srcId="{B3928D07-C062-4437-AD00-3562B9191689}" destId="{FD99576C-923D-44C3-B4C1-F3E04028E32A}" srcOrd="2" destOrd="0" parTransId="{CB2B5839-B605-44C3-B5CD-60ED32AFEE9B}" sibTransId="{184845D0-D0CF-43F6-87E1-1ED33D924ECB}"/>
    <dgm:cxn modelId="{B2FCBA85-DBD6-4B84-B541-2B3F98FBE66E}" srcId="{D24D5701-3161-47A4-B66B-D1E016271BFA}" destId="{BD18A56C-C8E4-43F9-9034-D006D9EF9BAA}" srcOrd="0" destOrd="0" parTransId="{407D8123-F0DB-45DF-9F30-0EB3A5D07ACD}" sibTransId="{32487FC8-0A92-454B-968D-32BDB4E6072A}"/>
    <dgm:cxn modelId="{0F02A2E1-F47B-4165-BB3A-4C5DAD8739FA}" type="presOf" srcId="{D24D5701-3161-47A4-B66B-D1E016271BFA}" destId="{93382959-DF09-436E-B9D9-14CCD5671A6B}" srcOrd="0" destOrd="0" presId="urn:microsoft.com/office/officeart/2005/8/layout/chevron2"/>
    <dgm:cxn modelId="{A26B2E8B-C4AA-46AD-BA38-C70F416B0844}" srcId="{CC3BEBC4-77DD-41DD-BD39-6192D70D92CB}" destId="{04F12013-205D-470F-A283-5E23C22C5C33}" srcOrd="1" destOrd="0" parTransId="{A76DD4E2-726A-4B9A-8D7E-79D25B25AE7D}" sibTransId="{B1D87EB7-A5A8-4F3D-A1C1-4DF12B185341}"/>
    <dgm:cxn modelId="{229715FB-A3AB-47D1-889C-96BAF633C6D8}" type="presOf" srcId="{FD99576C-923D-44C3-B4C1-F3E04028E32A}" destId="{C5CE7B38-35F3-4DF3-B095-7FAFB3A817F2}" srcOrd="0" destOrd="2" presId="urn:microsoft.com/office/officeart/2005/8/layout/chevron2"/>
    <dgm:cxn modelId="{F059439B-AB78-4559-B317-E26D9D09DE5D}" srcId="{D24D5701-3161-47A4-B66B-D1E016271BFA}" destId="{B3928D07-C062-4437-AD00-3562B9191689}" srcOrd="1" destOrd="0" parTransId="{287A637B-F949-4C8D-B8E5-6DA529E05712}" sibTransId="{D904997C-1382-48C4-B29B-8A0301ADA779}"/>
    <dgm:cxn modelId="{8A18CDE0-3972-4BD6-AAD7-019DCDAAC38D}" srcId="{CC3BEBC4-77DD-41DD-BD39-6192D70D92CB}" destId="{A0670184-75A2-4332-94A5-A066FF7AA1DD}" srcOrd="2" destOrd="0" parTransId="{FA9A0A53-9BC9-4444-9516-D17FBD834CBB}" sibTransId="{B56B0188-9CE1-4B0F-98E2-671DC32159E2}"/>
    <dgm:cxn modelId="{9C840F63-6BBC-4B63-9BEF-D3F95177A6A9}" type="presOf" srcId="{693DF287-9170-4C23-AC53-98951C3DFEB4}" destId="{C5CE7B38-35F3-4DF3-B095-7FAFB3A817F2}" srcOrd="0" destOrd="0" presId="urn:microsoft.com/office/officeart/2005/8/layout/chevron2"/>
    <dgm:cxn modelId="{BA0A41B2-3234-4CE8-BE76-5C49A6925282}" type="presParOf" srcId="{93382959-DF09-436E-B9D9-14CCD5671A6B}" destId="{0DC94283-0A34-4E33-9279-1D835247934B}" srcOrd="0" destOrd="0" presId="urn:microsoft.com/office/officeart/2005/8/layout/chevron2"/>
    <dgm:cxn modelId="{E6A19DB2-1383-4DAA-AFB6-F69BCEADFDEA}" type="presParOf" srcId="{0DC94283-0A34-4E33-9279-1D835247934B}" destId="{C3462B16-2924-432C-8A6A-DBC310DAA6FB}" srcOrd="0" destOrd="0" presId="urn:microsoft.com/office/officeart/2005/8/layout/chevron2"/>
    <dgm:cxn modelId="{FF0804A4-1F82-42B3-8130-E67326B246BA}" type="presParOf" srcId="{0DC94283-0A34-4E33-9279-1D835247934B}" destId="{857DE5EF-E9AD-4980-9988-DC5BD1B9DF24}" srcOrd="1" destOrd="0" presId="urn:microsoft.com/office/officeart/2005/8/layout/chevron2"/>
    <dgm:cxn modelId="{F7DAB140-DA0C-4CAB-AFE5-F03924EA5B78}" type="presParOf" srcId="{93382959-DF09-436E-B9D9-14CCD5671A6B}" destId="{398BC247-C9C5-4B08-9460-EBF73FE03AED}" srcOrd="1" destOrd="0" presId="urn:microsoft.com/office/officeart/2005/8/layout/chevron2"/>
    <dgm:cxn modelId="{4B0338BE-7D1A-4461-B403-3E3282C67847}" type="presParOf" srcId="{93382959-DF09-436E-B9D9-14CCD5671A6B}" destId="{766EC31E-F18A-4B0A-81C0-F84C4BF878B4}" srcOrd="2" destOrd="0" presId="urn:microsoft.com/office/officeart/2005/8/layout/chevron2"/>
    <dgm:cxn modelId="{132F48C1-8F3B-4BCB-AD62-2D3EB3667EAC}" type="presParOf" srcId="{766EC31E-F18A-4B0A-81C0-F84C4BF878B4}" destId="{21064AF9-627F-48B1-BBFE-241A576A19F2}" srcOrd="0" destOrd="0" presId="urn:microsoft.com/office/officeart/2005/8/layout/chevron2"/>
    <dgm:cxn modelId="{E7D8E678-1E40-4E67-AA38-303502AA2FBD}" type="presParOf" srcId="{766EC31E-F18A-4B0A-81C0-F84C4BF878B4}" destId="{C5CE7B38-35F3-4DF3-B095-7FAFB3A817F2}" srcOrd="1" destOrd="0" presId="urn:microsoft.com/office/officeart/2005/8/layout/chevron2"/>
    <dgm:cxn modelId="{605C8AB3-BD8E-486C-97E2-CE5D340C365E}" type="presParOf" srcId="{93382959-DF09-436E-B9D9-14CCD5671A6B}" destId="{927DF2B0-50FF-4E0B-8A4B-2019A06F1E0C}" srcOrd="3" destOrd="0" presId="urn:microsoft.com/office/officeart/2005/8/layout/chevron2"/>
    <dgm:cxn modelId="{0A2CB0C6-3371-4D7A-98F2-7B2F240BE5F8}" type="presParOf" srcId="{93382959-DF09-436E-B9D9-14CCD5671A6B}" destId="{2099A6F5-A1DC-467D-8F3C-7153F3CD36EA}" srcOrd="4" destOrd="0" presId="urn:microsoft.com/office/officeart/2005/8/layout/chevron2"/>
    <dgm:cxn modelId="{32E32561-0FB7-458C-8DA8-0DD9BD8EEDEB}" type="presParOf" srcId="{2099A6F5-A1DC-467D-8F3C-7153F3CD36EA}" destId="{02BF043A-7FBD-4E01-BDC1-45681A21A8FD}" srcOrd="0" destOrd="0" presId="urn:microsoft.com/office/officeart/2005/8/layout/chevron2"/>
    <dgm:cxn modelId="{CDE0B1CF-AB3F-4332-91CA-520542C9958A}" type="presParOf" srcId="{2099A6F5-A1DC-467D-8F3C-7153F3CD36EA}" destId="{5CFDF6A3-8890-41E3-9A01-101BB01B6AB9}" srcOrd="1" destOrd="0" presId="urn:microsoft.com/office/officeart/2005/8/layout/chevron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B8188A9-1B6E-4A7B-AF35-BA547F37F35A}">
      <dsp:nvSpPr>
        <dsp:cNvPr id="0" name=""/>
        <dsp:cNvSpPr/>
      </dsp:nvSpPr>
      <dsp:spPr>
        <a:xfrm>
          <a:off x="3566700" y="972"/>
          <a:ext cx="1157862" cy="1157862"/>
        </a:xfrm>
        <a:prstGeom prst="ellipse">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GB" sz="1000" b="1" kern="1200" dirty="0" smtClean="0"/>
            <a:t>Powerful conversation with an unpaid carer</a:t>
          </a:r>
        </a:p>
      </dsp:txBody>
      <dsp:txXfrm>
        <a:off x="3566700" y="972"/>
        <a:ext cx="1157862" cy="1157862"/>
      </dsp:txXfrm>
    </dsp:sp>
    <dsp:sp modelId="{E5E467A7-DCB4-45F8-9FAF-02E44BBB31A7}">
      <dsp:nvSpPr>
        <dsp:cNvPr id="0" name=""/>
        <dsp:cNvSpPr/>
      </dsp:nvSpPr>
      <dsp:spPr>
        <a:xfrm rot="1800000">
          <a:off x="4737367" y="815338"/>
          <a:ext cx="308949" cy="39077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GB" sz="800" kern="1200"/>
        </a:p>
      </dsp:txBody>
      <dsp:txXfrm rot="1800000">
        <a:off x="4737367" y="815338"/>
        <a:ext cx="308949" cy="390778"/>
      </dsp:txXfrm>
    </dsp:sp>
    <dsp:sp modelId="{CA23DF31-DCFF-4467-A06D-6E7884CA8CB2}">
      <dsp:nvSpPr>
        <dsp:cNvPr id="0" name=""/>
        <dsp:cNvSpPr/>
      </dsp:nvSpPr>
      <dsp:spPr>
        <a:xfrm>
          <a:off x="5074265" y="871365"/>
          <a:ext cx="1157862" cy="1157862"/>
        </a:xfrm>
        <a:prstGeom prst="ellipse">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GB" sz="1000" b="1" kern="1200" dirty="0" smtClean="0"/>
            <a:t>Impact of the caring role on the individual</a:t>
          </a:r>
        </a:p>
        <a:p>
          <a:pPr lvl="0" algn="ctr" defTabSz="444500">
            <a:lnSpc>
              <a:spcPct val="90000"/>
            </a:lnSpc>
            <a:spcBef>
              <a:spcPct val="0"/>
            </a:spcBef>
            <a:spcAft>
              <a:spcPct val="35000"/>
            </a:spcAft>
          </a:pPr>
          <a:endParaRPr lang="en-GB" sz="1000" kern="1200" dirty="0"/>
        </a:p>
      </dsp:txBody>
      <dsp:txXfrm>
        <a:off x="5074265" y="871365"/>
        <a:ext cx="1157862" cy="1157862"/>
      </dsp:txXfrm>
    </dsp:sp>
    <dsp:sp modelId="{5E887BC3-8755-416A-81C1-77CE6B3905F8}">
      <dsp:nvSpPr>
        <dsp:cNvPr id="0" name=""/>
        <dsp:cNvSpPr/>
      </dsp:nvSpPr>
      <dsp:spPr>
        <a:xfrm rot="5400000">
          <a:off x="5498722" y="2116556"/>
          <a:ext cx="308949" cy="39077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GB" sz="800" kern="1200"/>
        </a:p>
      </dsp:txBody>
      <dsp:txXfrm rot="5400000">
        <a:off x="5498722" y="2116556"/>
        <a:ext cx="308949" cy="390778"/>
      </dsp:txXfrm>
    </dsp:sp>
    <dsp:sp modelId="{8122D3A8-5CA8-4FF8-A35C-EE5AAB9EDEBD}">
      <dsp:nvSpPr>
        <dsp:cNvPr id="0" name=""/>
        <dsp:cNvSpPr/>
      </dsp:nvSpPr>
      <dsp:spPr>
        <a:xfrm>
          <a:off x="5074265" y="2612151"/>
          <a:ext cx="1157862" cy="1157862"/>
        </a:xfrm>
        <a:prstGeom prst="ellipse">
          <a:avLst/>
        </a:prstGeom>
        <a:solidFill>
          <a:schemeClr val="accent4">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GB" sz="1000" b="1" kern="1200" dirty="0" smtClean="0"/>
            <a:t>How is the Carers physical and mental health? </a:t>
          </a:r>
          <a:endParaRPr lang="en-GB" sz="1000" kern="1200" dirty="0" smtClean="0"/>
        </a:p>
        <a:p>
          <a:pPr lvl="0" algn="ctr" defTabSz="444500">
            <a:lnSpc>
              <a:spcPct val="90000"/>
            </a:lnSpc>
            <a:spcBef>
              <a:spcPct val="0"/>
            </a:spcBef>
            <a:spcAft>
              <a:spcPct val="35000"/>
            </a:spcAft>
          </a:pPr>
          <a:endParaRPr lang="en-GB" sz="1000" b="1" kern="1200" dirty="0" smtClean="0"/>
        </a:p>
      </dsp:txBody>
      <dsp:txXfrm>
        <a:off x="5074265" y="2612151"/>
        <a:ext cx="1157862" cy="1157862"/>
      </dsp:txXfrm>
    </dsp:sp>
    <dsp:sp modelId="{332B543E-089C-4A60-93D6-2644F0B6F9C6}">
      <dsp:nvSpPr>
        <dsp:cNvPr id="0" name=""/>
        <dsp:cNvSpPr/>
      </dsp:nvSpPr>
      <dsp:spPr>
        <a:xfrm rot="9000000">
          <a:off x="4752512" y="3426517"/>
          <a:ext cx="308949" cy="39077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GB" sz="800" kern="1200"/>
        </a:p>
      </dsp:txBody>
      <dsp:txXfrm rot="9000000">
        <a:off x="4752512" y="3426517"/>
        <a:ext cx="308949" cy="390778"/>
      </dsp:txXfrm>
    </dsp:sp>
    <dsp:sp modelId="{93BB99C8-9EBF-4788-A0ED-16234D52ED08}">
      <dsp:nvSpPr>
        <dsp:cNvPr id="0" name=""/>
        <dsp:cNvSpPr/>
      </dsp:nvSpPr>
      <dsp:spPr>
        <a:xfrm>
          <a:off x="3566700" y="3482544"/>
          <a:ext cx="1157862" cy="1157862"/>
        </a:xfrm>
        <a:prstGeom prst="ellipse">
          <a:avLst/>
        </a:prstGeom>
        <a:solidFill>
          <a:schemeClr val="accent1">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GB" sz="1000" b="1" kern="1200" dirty="0" smtClean="0"/>
            <a:t>Age of carer and amount of time spent  caring</a:t>
          </a:r>
        </a:p>
        <a:p>
          <a:pPr lvl="0" algn="ctr" defTabSz="488950">
            <a:lnSpc>
              <a:spcPct val="90000"/>
            </a:lnSpc>
            <a:spcBef>
              <a:spcPct val="0"/>
            </a:spcBef>
            <a:spcAft>
              <a:spcPct val="35000"/>
            </a:spcAft>
          </a:pPr>
          <a:endParaRPr lang="en-GB" sz="1000" kern="1200" dirty="0"/>
        </a:p>
      </dsp:txBody>
      <dsp:txXfrm>
        <a:off x="3566700" y="3482544"/>
        <a:ext cx="1157862" cy="1157862"/>
      </dsp:txXfrm>
    </dsp:sp>
    <dsp:sp modelId="{F9F31A3E-54B2-442E-8595-BF5339781048}">
      <dsp:nvSpPr>
        <dsp:cNvPr id="0" name=""/>
        <dsp:cNvSpPr/>
      </dsp:nvSpPr>
      <dsp:spPr>
        <a:xfrm rot="12600000">
          <a:off x="3244947" y="3435261"/>
          <a:ext cx="308949" cy="39077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GB" sz="800" kern="1200"/>
        </a:p>
      </dsp:txBody>
      <dsp:txXfrm rot="12600000">
        <a:off x="3244947" y="3435261"/>
        <a:ext cx="308949" cy="390778"/>
      </dsp:txXfrm>
    </dsp:sp>
    <dsp:sp modelId="{6336E148-E574-4107-B1DB-DAF29048FFAF}">
      <dsp:nvSpPr>
        <dsp:cNvPr id="0" name=""/>
        <dsp:cNvSpPr/>
      </dsp:nvSpPr>
      <dsp:spPr>
        <a:xfrm>
          <a:off x="2059136" y="2612151"/>
          <a:ext cx="1157862" cy="1157862"/>
        </a:xfrm>
        <a:prstGeom prst="ellipse">
          <a:avLst/>
        </a:prstGeom>
        <a:solidFill>
          <a:schemeClr val="bg2">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GB" sz="1000" b="1" kern="1200" dirty="0" smtClean="0"/>
            <a:t>Establish outcomes for the carer</a:t>
          </a:r>
        </a:p>
      </dsp:txBody>
      <dsp:txXfrm>
        <a:off x="2059136" y="2612151"/>
        <a:ext cx="1157862" cy="1157862"/>
      </dsp:txXfrm>
    </dsp:sp>
    <dsp:sp modelId="{D179D7C9-1F9F-404F-A178-414C34BA1246}">
      <dsp:nvSpPr>
        <dsp:cNvPr id="0" name=""/>
        <dsp:cNvSpPr/>
      </dsp:nvSpPr>
      <dsp:spPr>
        <a:xfrm rot="16200000">
          <a:off x="2483592" y="2134044"/>
          <a:ext cx="308949" cy="39077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GB" sz="800" kern="1200"/>
        </a:p>
      </dsp:txBody>
      <dsp:txXfrm rot="16200000">
        <a:off x="2483592" y="2134044"/>
        <a:ext cx="308949" cy="390778"/>
      </dsp:txXfrm>
    </dsp:sp>
    <dsp:sp modelId="{20998162-3424-4480-8C7B-AFC1C4E55D80}">
      <dsp:nvSpPr>
        <dsp:cNvPr id="0" name=""/>
        <dsp:cNvSpPr/>
      </dsp:nvSpPr>
      <dsp:spPr>
        <a:xfrm>
          <a:off x="2059136" y="871365"/>
          <a:ext cx="1157862" cy="1157862"/>
        </a:xfrm>
        <a:prstGeom prst="ellipse">
          <a:avLst/>
        </a:prstGeom>
        <a:solidFill>
          <a:srgbClr val="CE3EB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GB" sz="1000" b="1" kern="1200" dirty="0" smtClean="0"/>
            <a:t>Develop a support plan and carer support</a:t>
          </a:r>
        </a:p>
      </dsp:txBody>
      <dsp:txXfrm>
        <a:off x="2059136" y="871365"/>
        <a:ext cx="1157862" cy="1157862"/>
      </dsp:txXfrm>
    </dsp:sp>
    <dsp:sp modelId="{5904B5BD-9261-4E7F-A1C0-6CD3C8A57AD9}">
      <dsp:nvSpPr>
        <dsp:cNvPr id="0" name=""/>
        <dsp:cNvSpPr/>
      </dsp:nvSpPr>
      <dsp:spPr>
        <a:xfrm rot="19800000">
          <a:off x="3229802" y="824082"/>
          <a:ext cx="308949" cy="39077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GB" sz="800" kern="1200"/>
        </a:p>
      </dsp:txBody>
      <dsp:txXfrm rot="19800000">
        <a:off x="3229802" y="824082"/>
        <a:ext cx="308949" cy="390778"/>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3462B16-2924-432C-8A6A-DBC310DAA6FB}">
      <dsp:nvSpPr>
        <dsp:cNvPr id="0" name=""/>
        <dsp:cNvSpPr/>
      </dsp:nvSpPr>
      <dsp:spPr>
        <a:xfrm rot="5400000">
          <a:off x="-245635" y="246082"/>
          <a:ext cx="1637567" cy="1146297"/>
        </a:xfrm>
        <a:prstGeom prst="chevron">
          <a:avLst/>
        </a:prstGeom>
        <a:solidFill>
          <a:srgbClr val="CE3EB3"/>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en-GB" sz="3200" kern="1200" dirty="0" smtClean="0"/>
            <a:t>1</a:t>
          </a:r>
          <a:endParaRPr lang="en-GB" sz="3200" kern="1200" dirty="0"/>
        </a:p>
      </dsp:txBody>
      <dsp:txXfrm rot="5400000">
        <a:off x="-245635" y="246082"/>
        <a:ext cx="1637567" cy="1146297"/>
      </dsp:txXfrm>
    </dsp:sp>
    <dsp:sp modelId="{857DE5EF-E9AD-4980-9988-DC5BD1B9DF24}">
      <dsp:nvSpPr>
        <dsp:cNvPr id="0" name=""/>
        <dsp:cNvSpPr/>
      </dsp:nvSpPr>
      <dsp:spPr>
        <a:xfrm rot="5400000">
          <a:off x="4155739" y="-3008994"/>
          <a:ext cx="1064418" cy="7083302"/>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en-GB" sz="1500" b="1" kern="1200" dirty="0" smtClean="0"/>
            <a:t>Carers are identified early and assessed quickly</a:t>
          </a:r>
          <a:endParaRPr lang="en-GB" sz="1500" kern="1200" dirty="0"/>
        </a:p>
        <a:p>
          <a:pPr marL="114300" lvl="1" indent="-114300" algn="l" defTabSz="666750">
            <a:lnSpc>
              <a:spcPct val="90000"/>
            </a:lnSpc>
            <a:spcBef>
              <a:spcPct val="0"/>
            </a:spcBef>
            <a:spcAft>
              <a:spcPct val="15000"/>
            </a:spcAft>
            <a:buChar char="••"/>
          </a:pPr>
          <a:r>
            <a:rPr lang="en-GB" sz="1500" b="1" kern="1200" dirty="0" smtClean="0"/>
            <a:t>Carers have accessible and up to date appropriate information</a:t>
          </a:r>
        </a:p>
        <a:p>
          <a:pPr marL="114300" lvl="1" indent="-114300" algn="l" defTabSz="666750">
            <a:lnSpc>
              <a:spcPct val="90000"/>
            </a:lnSpc>
            <a:spcBef>
              <a:spcPct val="0"/>
            </a:spcBef>
            <a:spcAft>
              <a:spcPct val="15000"/>
            </a:spcAft>
            <a:buChar char="••"/>
          </a:pPr>
          <a:r>
            <a:rPr lang="en-GB" sz="1500" b="1" kern="1200" dirty="0" smtClean="0"/>
            <a:t>Carers report being well informed about issues relevant to their carers role</a:t>
          </a:r>
          <a:endParaRPr lang="en-GB" sz="1500" kern="1200" dirty="0"/>
        </a:p>
      </dsp:txBody>
      <dsp:txXfrm rot="5400000">
        <a:off x="4155739" y="-3008994"/>
        <a:ext cx="1064418" cy="7083302"/>
      </dsp:txXfrm>
    </dsp:sp>
    <dsp:sp modelId="{21064AF9-627F-48B1-BBFE-241A576A19F2}">
      <dsp:nvSpPr>
        <dsp:cNvPr id="0" name=""/>
        <dsp:cNvSpPr/>
      </dsp:nvSpPr>
      <dsp:spPr>
        <a:xfrm rot="5400000">
          <a:off x="-245635" y="1689832"/>
          <a:ext cx="1637567" cy="1146297"/>
        </a:xfrm>
        <a:prstGeom prst="chevron">
          <a:avLst/>
        </a:prstGeom>
        <a:solidFill>
          <a:schemeClr val="accent3">
            <a:lumMod val="75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en-GB" sz="3200" kern="1200" dirty="0" smtClean="0"/>
            <a:t>2</a:t>
          </a:r>
          <a:endParaRPr lang="en-GB" sz="3200" kern="1200" dirty="0"/>
        </a:p>
      </dsp:txBody>
      <dsp:txXfrm rot="5400000">
        <a:off x="-245635" y="1689832"/>
        <a:ext cx="1637567" cy="1146297"/>
      </dsp:txXfrm>
    </dsp:sp>
    <dsp:sp modelId="{C5CE7B38-35F3-4DF3-B095-7FAFB3A817F2}">
      <dsp:nvSpPr>
        <dsp:cNvPr id="0" name=""/>
        <dsp:cNvSpPr/>
      </dsp:nvSpPr>
      <dsp:spPr>
        <a:xfrm rot="5400000">
          <a:off x="4155739" y="-1565244"/>
          <a:ext cx="1064418" cy="7083302"/>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en-GB" sz="1500" b="1" kern="1200" dirty="0" smtClean="0">
              <a:solidFill>
                <a:schemeClr val="tx1"/>
              </a:solidFill>
            </a:rPr>
            <a:t>Carers are supported to address their own health and wellbeing</a:t>
          </a:r>
          <a:endParaRPr lang="en-GB" sz="1500" kern="1200" dirty="0">
            <a:solidFill>
              <a:schemeClr val="tx1"/>
            </a:solidFill>
          </a:endParaRPr>
        </a:p>
        <a:p>
          <a:pPr marL="114300" lvl="1" indent="-114300" algn="l" defTabSz="666750">
            <a:lnSpc>
              <a:spcPct val="90000"/>
            </a:lnSpc>
            <a:spcBef>
              <a:spcPct val="0"/>
            </a:spcBef>
            <a:spcAft>
              <a:spcPct val="15000"/>
            </a:spcAft>
            <a:buChar char="••"/>
          </a:pPr>
          <a:r>
            <a:rPr lang="en-GB" sz="1500" b="1" kern="1200" dirty="0" smtClean="0">
              <a:solidFill>
                <a:schemeClr val="tx1"/>
              </a:solidFill>
            </a:rPr>
            <a:t>Carers feel supported by services and have increased confidence towards their caring responsibility</a:t>
          </a:r>
        </a:p>
        <a:p>
          <a:pPr marL="114300" lvl="1" indent="-114300" algn="l" defTabSz="666750">
            <a:lnSpc>
              <a:spcPct val="90000"/>
            </a:lnSpc>
            <a:spcBef>
              <a:spcPct val="0"/>
            </a:spcBef>
            <a:spcAft>
              <a:spcPct val="15000"/>
            </a:spcAft>
            <a:buChar char="••"/>
          </a:pPr>
          <a:r>
            <a:rPr lang="en-GB" sz="1500" b="1" kern="1200" dirty="0" smtClean="0">
              <a:solidFill>
                <a:schemeClr val="tx1"/>
              </a:solidFill>
            </a:rPr>
            <a:t>Carers are offered help with financial planning/benefits advice/ general advice</a:t>
          </a:r>
        </a:p>
      </dsp:txBody>
      <dsp:txXfrm rot="5400000">
        <a:off x="4155739" y="-1565244"/>
        <a:ext cx="1064418" cy="7083302"/>
      </dsp:txXfrm>
    </dsp:sp>
    <dsp:sp modelId="{02BF043A-7FBD-4E01-BDC1-45681A21A8FD}">
      <dsp:nvSpPr>
        <dsp:cNvPr id="0" name=""/>
        <dsp:cNvSpPr/>
      </dsp:nvSpPr>
      <dsp:spPr>
        <a:xfrm rot="5400000">
          <a:off x="-245635" y="3133582"/>
          <a:ext cx="1637567" cy="1146297"/>
        </a:xfrm>
        <a:prstGeom prst="chevron">
          <a:avLst/>
        </a:prstGeom>
        <a:solidFill>
          <a:schemeClr val="accent6">
            <a:lumMod val="75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en-GB" sz="3200" kern="1200" dirty="0" smtClean="0"/>
            <a:t>3</a:t>
          </a:r>
          <a:endParaRPr lang="en-GB" sz="3200" kern="1200" dirty="0"/>
        </a:p>
      </dsp:txBody>
      <dsp:txXfrm rot="5400000">
        <a:off x="-245635" y="3133582"/>
        <a:ext cx="1637567" cy="1146297"/>
      </dsp:txXfrm>
    </dsp:sp>
    <dsp:sp modelId="{5CFDF6A3-8890-41E3-9A01-101BB01B6AB9}">
      <dsp:nvSpPr>
        <dsp:cNvPr id="0" name=""/>
        <dsp:cNvSpPr/>
      </dsp:nvSpPr>
      <dsp:spPr>
        <a:xfrm rot="5400000">
          <a:off x="4155739" y="-121494"/>
          <a:ext cx="1064418" cy="7083302"/>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en-GB" sz="1500" b="1" kern="1200" dirty="0" smtClean="0">
              <a:solidFill>
                <a:schemeClr val="tx1"/>
              </a:solidFill>
            </a:rPr>
            <a:t>Carers have choice, collaboration and control in their caring roles</a:t>
          </a:r>
          <a:endParaRPr lang="en-GB" sz="1500" kern="1200" dirty="0">
            <a:solidFill>
              <a:schemeClr val="tx1"/>
            </a:solidFill>
          </a:endParaRPr>
        </a:p>
        <a:p>
          <a:pPr marL="114300" lvl="1" indent="-114300" algn="l" defTabSz="666750">
            <a:lnSpc>
              <a:spcPct val="90000"/>
            </a:lnSpc>
            <a:spcBef>
              <a:spcPct val="0"/>
            </a:spcBef>
            <a:spcAft>
              <a:spcPct val="15000"/>
            </a:spcAft>
            <a:buChar char="••"/>
          </a:pPr>
          <a:r>
            <a:rPr lang="en-GB" sz="1500" b="1" kern="1200" dirty="0" smtClean="0">
              <a:solidFill>
                <a:schemeClr val="tx1"/>
              </a:solidFill>
            </a:rPr>
            <a:t>Carers sustain their physical, social and mental wellbeing</a:t>
          </a:r>
        </a:p>
        <a:p>
          <a:pPr marL="114300" lvl="1" indent="-114300" algn="l" defTabSz="666750">
            <a:lnSpc>
              <a:spcPct val="90000"/>
            </a:lnSpc>
            <a:spcBef>
              <a:spcPct val="0"/>
            </a:spcBef>
            <a:spcAft>
              <a:spcPct val="15000"/>
            </a:spcAft>
            <a:buChar char="••"/>
          </a:pPr>
          <a:r>
            <a:rPr lang="en-GB" sz="1500" b="1" kern="1200" dirty="0" smtClean="0">
              <a:solidFill>
                <a:schemeClr val="tx1"/>
              </a:solidFill>
            </a:rPr>
            <a:t>Carers report economic wellbeing</a:t>
          </a:r>
        </a:p>
      </dsp:txBody>
      <dsp:txXfrm rot="5400000">
        <a:off x="4155739" y="-121494"/>
        <a:ext cx="1064418" cy="7083302"/>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585B186-A022-494B-9FE3-F667320A0542}" type="datetimeFigureOut">
              <a:rPr lang="en-GB" smtClean="0"/>
              <a:pPr/>
              <a:t>26/11/2020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2DBC962-5DD0-4627-8374-F9016B7B8387}"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fontScale="92500" lnSpcReduction="10000"/>
          </a:bodyPr>
          <a:lstStyle/>
          <a:p>
            <a:pPr eaLnBrk="1" hangingPunct="1">
              <a:spcBef>
                <a:spcPct val="0"/>
              </a:spcBef>
              <a:buFontTx/>
              <a:buChar char="•"/>
            </a:pPr>
            <a:r>
              <a:rPr lang="en-GB" sz="1000" dirty="0" smtClean="0"/>
              <a:t>Under s</a:t>
            </a:r>
            <a:r>
              <a:rPr lang="en-GB" b="1" dirty="0" smtClean="0"/>
              <a:t>ection 3 of the Social Care (Self-directed Support) (Scotland) Act 2013 </a:t>
            </a:r>
            <a:r>
              <a:rPr lang="en-GB" sz="1000" dirty="0" smtClean="0"/>
              <a:t>(“the 2013 Act”) local authorities have a power to provide support to adult carers following an assessment completed under section 12AA of the Social Work</a:t>
            </a:r>
          </a:p>
          <a:p>
            <a:pPr eaLnBrk="1" hangingPunct="1">
              <a:spcBef>
                <a:spcPct val="0"/>
              </a:spcBef>
            </a:pPr>
            <a:r>
              <a:rPr lang="en-GB" sz="1000" dirty="0" smtClean="0"/>
              <a:t>(Scotland) Act 1968 (“the 1968 Act”) (carer’s assessments relating to carers of those aged 18 or over) and under section 24 of the Children (Scotland) Act 1995 (“the 1995 Act”) (carer’s assessments relating to carers of those under the age of 18).</a:t>
            </a:r>
          </a:p>
          <a:p>
            <a:pPr eaLnBrk="1" hangingPunct="1">
              <a:spcBef>
                <a:spcPct val="0"/>
              </a:spcBef>
            </a:pPr>
            <a:endParaRPr lang="en-GB" sz="1000" dirty="0" smtClean="0"/>
          </a:p>
          <a:p>
            <a:pPr eaLnBrk="1" hangingPunct="1">
              <a:spcBef>
                <a:spcPct val="0"/>
              </a:spcBef>
              <a:buFont typeface="Wingdings" pitchFamily="2" charset="2"/>
              <a:buChar char="q"/>
            </a:pPr>
            <a:r>
              <a:rPr lang="en-GB" sz="1000" dirty="0" smtClean="0"/>
              <a:t> As stated, section 3 of the 2013 Act about support to adult carers gives local authorities a power, as opposed to a duty. </a:t>
            </a:r>
            <a:r>
              <a:rPr lang="en-GB" b="1" dirty="0" smtClean="0"/>
              <a:t>This means that local authorities  have discretion rather than an obligation about whether to support carers.</a:t>
            </a:r>
          </a:p>
          <a:p>
            <a:pPr eaLnBrk="1" hangingPunct="1">
              <a:spcBef>
                <a:spcPct val="0"/>
              </a:spcBef>
              <a:buFont typeface="Wingdings" pitchFamily="2" charset="2"/>
              <a:buChar char="q"/>
            </a:pPr>
            <a:endParaRPr lang="en-GB" b="1" dirty="0" smtClean="0"/>
          </a:p>
          <a:p>
            <a:pPr eaLnBrk="1" hangingPunct="1">
              <a:spcBef>
                <a:spcPct val="0"/>
              </a:spcBef>
              <a:buFont typeface="Wingdings" pitchFamily="2" charset="2"/>
              <a:buNone/>
            </a:pPr>
            <a:r>
              <a:rPr lang="en-GB" b="1" dirty="0" smtClean="0"/>
              <a:t>The Carers (Waiving of Charges for Support) (Scotland) Regulations 2014</a:t>
            </a:r>
          </a:p>
          <a:p>
            <a:pPr eaLnBrk="1" hangingPunct="1">
              <a:spcBef>
                <a:spcPct val="0"/>
              </a:spcBef>
              <a:buFont typeface="Wingdings" pitchFamily="2" charset="2"/>
              <a:buNone/>
            </a:pPr>
            <a:endParaRPr lang="en-GB" b="1" dirty="0" smtClean="0"/>
          </a:p>
          <a:p>
            <a:pPr eaLnBrk="1" hangingPunct="1">
              <a:spcBef>
                <a:spcPct val="0"/>
              </a:spcBef>
              <a:buFont typeface="Wingdings" pitchFamily="2" charset="2"/>
              <a:buChar char="q"/>
            </a:pPr>
            <a:r>
              <a:rPr lang="en-GB" b="1" dirty="0" smtClean="0"/>
              <a:t>4.1 </a:t>
            </a:r>
            <a:r>
              <a:rPr lang="en-GB" dirty="0" smtClean="0"/>
              <a:t>The Regulations state that a local authority must waive charges where services are provided to adult carers under section 3(4) of the 2013 and where services are provided to children who are in need under section 22 of the 1995 Act because they are young carers.</a:t>
            </a:r>
          </a:p>
          <a:p>
            <a:pPr eaLnBrk="1" hangingPunct="1">
              <a:spcBef>
                <a:spcPct val="0"/>
              </a:spcBef>
              <a:buFont typeface="Wingdings" pitchFamily="2" charset="2"/>
              <a:buNone/>
            </a:pPr>
            <a:endParaRPr lang="en-GB" dirty="0" smtClean="0"/>
          </a:p>
          <a:p>
            <a:pPr eaLnBrk="1" hangingPunct="1">
              <a:spcBef>
                <a:spcPct val="0"/>
              </a:spcBef>
              <a:buFont typeface="Wingdings" pitchFamily="2" charset="2"/>
              <a:buChar char="q"/>
            </a:pPr>
            <a:r>
              <a:rPr lang="en-GB" dirty="0" smtClean="0"/>
              <a:t>4.2 The Regulations also have the effect that local authorities cannot means test or require a contribution from a carer or young carer where the support is being delivered by way of a direct payment.</a:t>
            </a:r>
          </a:p>
          <a:p>
            <a:pPr eaLnBrk="1" hangingPunct="1">
              <a:spcBef>
                <a:spcPct val="0"/>
              </a:spcBef>
              <a:buFont typeface="Wingdings" pitchFamily="2" charset="2"/>
              <a:buChar char="q"/>
            </a:pPr>
            <a:endParaRPr lang="en-GB" b="1" dirty="0" smtClean="0"/>
          </a:p>
          <a:p>
            <a:pPr eaLnBrk="1" hangingPunct="1">
              <a:spcBef>
                <a:spcPct val="0"/>
              </a:spcBef>
              <a:buFont typeface="Wingdings" pitchFamily="2" charset="2"/>
              <a:buChar char="q"/>
            </a:pPr>
            <a:r>
              <a:rPr lang="en-GB" b="1" dirty="0" smtClean="0"/>
              <a:t>4.3 </a:t>
            </a:r>
            <a:r>
              <a:rPr lang="en-GB" dirty="0" smtClean="0"/>
              <a:t>Charges will not be made for support provided to carers either directly by local authorities or commissioned by the local authority through other statutory, independent and third sector bodies. However, if a carer wishes to supplement and pay for support above the agreed level they will receive through self-directed support, then this is a matter entirely for the individual carer. </a:t>
            </a:r>
          </a:p>
          <a:p>
            <a:pPr eaLnBrk="1" hangingPunct="1">
              <a:spcBef>
                <a:spcPct val="0"/>
              </a:spcBef>
              <a:buFont typeface="Wingdings" pitchFamily="2" charset="2"/>
              <a:buChar char="q"/>
            </a:pPr>
            <a:r>
              <a:rPr lang="en-GB" dirty="0" smtClean="0"/>
              <a:t> have </a:t>
            </a:r>
            <a:r>
              <a:rPr lang="en-GB" b="1" dirty="0" smtClean="0"/>
              <a:t>discretion rather than an obligation </a:t>
            </a:r>
            <a:r>
              <a:rPr lang="en-GB" dirty="0" smtClean="0"/>
              <a:t>about whether to support carers. </a:t>
            </a:r>
            <a:endParaRPr lang="en-US" dirty="0" smtClean="0"/>
          </a:p>
          <a:p>
            <a:endParaRPr lang="en-GB" dirty="0"/>
          </a:p>
        </p:txBody>
      </p:sp>
      <p:sp>
        <p:nvSpPr>
          <p:cNvPr id="4" name="Slide Number Placeholder 3"/>
          <p:cNvSpPr>
            <a:spLocks noGrp="1"/>
          </p:cNvSpPr>
          <p:nvPr>
            <p:ph type="sldNum" sz="quarter" idx="10"/>
          </p:nvPr>
        </p:nvSpPr>
        <p:spPr/>
        <p:txBody>
          <a:bodyPr/>
          <a:lstStyle/>
          <a:p>
            <a:fld id="{32DBC962-5DD0-4627-8374-F9016B7B8387}" type="slidenum">
              <a:rPr lang="en-GB" smtClean="0"/>
              <a:pPr/>
              <a:t>5</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fontScale="92500" lnSpcReduction="10000"/>
          </a:bodyPr>
          <a:lstStyle/>
          <a:p>
            <a:pPr eaLnBrk="1" hangingPunct="1">
              <a:spcBef>
                <a:spcPct val="0"/>
              </a:spcBef>
              <a:buFontTx/>
              <a:buChar char="•"/>
            </a:pPr>
            <a:r>
              <a:rPr lang="en-GB" sz="1000" dirty="0" smtClean="0"/>
              <a:t>Under s</a:t>
            </a:r>
            <a:r>
              <a:rPr lang="en-GB" b="1" dirty="0" smtClean="0"/>
              <a:t>ection 3 of the Social Care (Self-directed Support) (Scotland) Act 2013 </a:t>
            </a:r>
            <a:r>
              <a:rPr lang="en-GB" sz="1000" dirty="0" smtClean="0"/>
              <a:t>(“the 2013 Act”) local authorities have a power to provide support to adult carers following an assessment completed under section 12AA of the Social Work</a:t>
            </a:r>
          </a:p>
          <a:p>
            <a:pPr eaLnBrk="1" hangingPunct="1">
              <a:spcBef>
                <a:spcPct val="0"/>
              </a:spcBef>
            </a:pPr>
            <a:r>
              <a:rPr lang="en-GB" sz="1000" dirty="0" smtClean="0"/>
              <a:t>(Scotland) Act 1968 (“the 1968 Act”) (carer’s assessments relating to carers of those aged 18 or over) and under section 24 of the Children (Scotland) Act 1995 (“the 1995 Act”) (carer’s assessments relating to carers of those under the age of 18).</a:t>
            </a:r>
          </a:p>
          <a:p>
            <a:pPr eaLnBrk="1" hangingPunct="1">
              <a:spcBef>
                <a:spcPct val="0"/>
              </a:spcBef>
            </a:pPr>
            <a:endParaRPr lang="en-GB" sz="1000" dirty="0" smtClean="0"/>
          </a:p>
          <a:p>
            <a:pPr eaLnBrk="1" hangingPunct="1">
              <a:spcBef>
                <a:spcPct val="0"/>
              </a:spcBef>
              <a:buFont typeface="Wingdings" pitchFamily="2" charset="2"/>
              <a:buChar char="q"/>
            </a:pPr>
            <a:r>
              <a:rPr lang="en-GB" sz="1000" dirty="0" smtClean="0"/>
              <a:t> As stated, section 3 of the 2013 Act about support to adult carers gives local authorities a power, as opposed to a duty. </a:t>
            </a:r>
            <a:r>
              <a:rPr lang="en-GB" b="1" dirty="0" smtClean="0"/>
              <a:t>This means that local authorities  have discretion rather than an obligation about whether to support carers.</a:t>
            </a:r>
          </a:p>
          <a:p>
            <a:pPr eaLnBrk="1" hangingPunct="1">
              <a:spcBef>
                <a:spcPct val="0"/>
              </a:spcBef>
              <a:buFont typeface="Wingdings" pitchFamily="2" charset="2"/>
              <a:buChar char="q"/>
            </a:pPr>
            <a:endParaRPr lang="en-GB" b="1" dirty="0" smtClean="0"/>
          </a:p>
          <a:p>
            <a:pPr eaLnBrk="1" hangingPunct="1">
              <a:spcBef>
                <a:spcPct val="0"/>
              </a:spcBef>
              <a:buFont typeface="Wingdings" pitchFamily="2" charset="2"/>
              <a:buNone/>
            </a:pPr>
            <a:r>
              <a:rPr lang="en-GB" b="1" dirty="0" smtClean="0"/>
              <a:t>The Carers (Waiving of Charges for Support) (Scotland) Regulations 2014</a:t>
            </a:r>
          </a:p>
          <a:p>
            <a:pPr eaLnBrk="1" hangingPunct="1">
              <a:spcBef>
                <a:spcPct val="0"/>
              </a:spcBef>
              <a:buFont typeface="Wingdings" pitchFamily="2" charset="2"/>
              <a:buNone/>
            </a:pPr>
            <a:endParaRPr lang="en-GB" b="1" dirty="0" smtClean="0"/>
          </a:p>
          <a:p>
            <a:pPr eaLnBrk="1" hangingPunct="1">
              <a:spcBef>
                <a:spcPct val="0"/>
              </a:spcBef>
              <a:buFont typeface="Wingdings" pitchFamily="2" charset="2"/>
              <a:buChar char="q"/>
            </a:pPr>
            <a:r>
              <a:rPr lang="en-GB" b="1" dirty="0" smtClean="0"/>
              <a:t>4.1 </a:t>
            </a:r>
            <a:r>
              <a:rPr lang="en-GB" dirty="0" smtClean="0"/>
              <a:t>The Regulations state that a local authority must waive charges where services are provided to adult carers under section 3(4) of the 2013 and where services are provided to children who are in need under section 22 of the 1995 Act because they are young carers.</a:t>
            </a:r>
          </a:p>
          <a:p>
            <a:pPr eaLnBrk="1" hangingPunct="1">
              <a:spcBef>
                <a:spcPct val="0"/>
              </a:spcBef>
              <a:buFont typeface="Wingdings" pitchFamily="2" charset="2"/>
              <a:buNone/>
            </a:pPr>
            <a:endParaRPr lang="en-GB" dirty="0" smtClean="0"/>
          </a:p>
          <a:p>
            <a:pPr eaLnBrk="1" hangingPunct="1">
              <a:spcBef>
                <a:spcPct val="0"/>
              </a:spcBef>
              <a:buFont typeface="Wingdings" pitchFamily="2" charset="2"/>
              <a:buChar char="q"/>
            </a:pPr>
            <a:r>
              <a:rPr lang="en-GB" dirty="0" smtClean="0"/>
              <a:t>4.2 The Regulations also have the effect that local authorities cannot means test or require a contribution from a carer or young carer where the support is being delivered by way of a direct payment.</a:t>
            </a:r>
          </a:p>
          <a:p>
            <a:pPr eaLnBrk="1" hangingPunct="1">
              <a:spcBef>
                <a:spcPct val="0"/>
              </a:spcBef>
              <a:buFont typeface="Wingdings" pitchFamily="2" charset="2"/>
              <a:buChar char="q"/>
            </a:pPr>
            <a:endParaRPr lang="en-GB" b="1" dirty="0" smtClean="0"/>
          </a:p>
          <a:p>
            <a:pPr eaLnBrk="1" hangingPunct="1">
              <a:spcBef>
                <a:spcPct val="0"/>
              </a:spcBef>
              <a:buFont typeface="Wingdings" pitchFamily="2" charset="2"/>
              <a:buChar char="q"/>
            </a:pPr>
            <a:r>
              <a:rPr lang="en-GB" b="1" dirty="0" smtClean="0"/>
              <a:t>4.3 </a:t>
            </a:r>
            <a:r>
              <a:rPr lang="en-GB" dirty="0" smtClean="0"/>
              <a:t>Charges will not be made for support provided to carers either directly by local authorities or commissioned by the local authority through other statutory, independent and third sector bodies. However, if a carer wishes to supplement and pay for support above the agreed level they will receive through self-directed support, then this is a matter entirely for the individual carer. </a:t>
            </a:r>
          </a:p>
          <a:p>
            <a:pPr eaLnBrk="1" hangingPunct="1">
              <a:spcBef>
                <a:spcPct val="0"/>
              </a:spcBef>
              <a:buFont typeface="Wingdings" pitchFamily="2" charset="2"/>
              <a:buChar char="q"/>
            </a:pPr>
            <a:r>
              <a:rPr lang="en-GB" dirty="0" smtClean="0"/>
              <a:t> have </a:t>
            </a:r>
            <a:r>
              <a:rPr lang="en-GB" b="1" dirty="0" smtClean="0"/>
              <a:t>discretion rather than an obligation </a:t>
            </a:r>
            <a:r>
              <a:rPr lang="en-GB" dirty="0" smtClean="0"/>
              <a:t>about whether to support carers. </a:t>
            </a:r>
            <a:endParaRPr lang="en-US" dirty="0" smtClean="0"/>
          </a:p>
          <a:p>
            <a:endParaRPr lang="en-GB" dirty="0"/>
          </a:p>
        </p:txBody>
      </p:sp>
      <p:sp>
        <p:nvSpPr>
          <p:cNvPr id="4" name="Slide Number Placeholder 3"/>
          <p:cNvSpPr>
            <a:spLocks noGrp="1"/>
          </p:cNvSpPr>
          <p:nvPr>
            <p:ph type="sldNum" sz="quarter" idx="10"/>
          </p:nvPr>
        </p:nvSpPr>
        <p:spPr/>
        <p:txBody>
          <a:bodyPr/>
          <a:lstStyle/>
          <a:p>
            <a:fld id="{32DBC962-5DD0-4627-8374-F9016B7B8387}" type="slidenum">
              <a:rPr lang="en-GB" smtClean="0"/>
              <a:pPr/>
              <a:t>7</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FEE4882-24E3-492B-9899-9E60E5F0DE0F}" type="datetimeFigureOut">
              <a:rPr lang="en-GB" smtClean="0"/>
              <a:pPr/>
              <a:t>26/11/2020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48985D-F49F-4EF3-BF12-6E690857FCA4}"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FEE4882-24E3-492B-9899-9E60E5F0DE0F}" type="datetimeFigureOut">
              <a:rPr lang="en-GB" smtClean="0"/>
              <a:pPr/>
              <a:t>26/11/2020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48985D-F49F-4EF3-BF12-6E690857FCA4}"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FEE4882-24E3-492B-9899-9E60E5F0DE0F}" type="datetimeFigureOut">
              <a:rPr lang="en-GB" smtClean="0"/>
              <a:pPr/>
              <a:t>26/11/2020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48985D-F49F-4EF3-BF12-6E690857FCA4}"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FEE4882-24E3-492B-9899-9E60E5F0DE0F}" type="datetimeFigureOut">
              <a:rPr lang="en-GB" smtClean="0"/>
              <a:pPr/>
              <a:t>26/11/2020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48985D-F49F-4EF3-BF12-6E690857FCA4}"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EE4882-24E3-492B-9899-9E60E5F0DE0F}" type="datetimeFigureOut">
              <a:rPr lang="en-GB" smtClean="0"/>
              <a:pPr/>
              <a:t>26/11/2020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48985D-F49F-4EF3-BF12-6E690857FCA4}"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FEE4882-24E3-492B-9899-9E60E5F0DE0F}" type="datetimeFigureOut">
              <a:rPr lang="en-GB" smtClean="0"/>
              <a:pPr/>
              <a:t>26/11/2020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C48985D-F49F-4EF3-BF12-6E690857FCA4}"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FEE4882-24E3-492B-9899-9E60E5F0DE0F}" type="datetimeFigureOut">
              <a:rPr lang="en-GB" smtClean="0"/>
              <a:pPr/>
              <a:t>26/11/2020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C48985D-F49F-4EF3-BF12-6E690857FCA4}"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FEE4882-24E3-492B-9899-9E60E5F0DE0F}" type="datetimeFigureOut">
              <a:rPr lang="en-GB" smtClean="0"/>
              <a:pPr/>
              <a:t>26/11/2020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C48985D-F49F-4EF3-BF12-6E690857FCA4}"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EE4882-24E3-492B-9899-9E60E5F0DE0F}" type="datetimeFigureOut">
              <a:rPr lang="en-GB" smtClean="0"/>
              <a:pPr/>
              <a:t>26/11/2020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C48985D-F49F-4EF3-BF12-6E690857FCA4}"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EE4882-24E3-492B-9899-9E60E5F0DE0F}" type="datetimeFigureOut">
              <a:rPr lang="en-GB" smtClean="0"/>
              <a:pPr/>
              <a:t>26/11/2020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C48985D-F49F-4EF3-BF12-6E690857FCA4}"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EE4882-24E3-492B-9899-9E60E5F0DE0F}" type="datetimeFigureOut">
              <a:rPr lang="en-GB" smtClean="0"/>
              <a:pPr/>
              <a:t>26/11/2020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C48985D-F49F-4EF3-BF12-6E690857FCA4}"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EE4882-24E3-492B-9899-9E60E5F0DE0F}" type="datetimeFigureOut">
              <a:rPr lang="en-GB" smtClean="0"/>
              <a:pPr/>
              <a:t>26/11/2020</a:t>
            </a:fld>
            <a:endParaRPr lang="en-GB"/>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48985D-F49F-4EF3-BF12-6E690857FCA4}"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gov.scot/Topics/Health/Support-Social-Care/Unpaid-Carers/CarersBill"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7.emf"/></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edinburgh.gov.uk/info/20077/carers/103/short_breaks_for_carers"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79512" y="620688"/>
            <a:ext cx="6840760" cy="720080"/>
          </a:xfrm>
        </p:spPr>
        <p:txBody>
          <a:bodyPr>
            <a:normAutofit fontScale="90000"/>
          </a:bodyPr>
          <a:lstStyle/>
          <a:p>
            <a:r>
              <a:rPr lang="en-GB" dirty="0" smtClean="0"/>
              <a:t> </a:t>
            </a:r>
            <a:r>
              <a:rPr lang="en-GB" b="1" dirty="0" smtClean="0"/>
              <a:t>Short Break Service Statement</a:t>
            </a:r>
            <a:r>
              <a:rPr lang="en-GB" dirty="0" smtClean="0"/>
              <a:t/>
            </a:r>
            <a:br>
              <a:rPr lang="en-GB" dirty="0" smtClean="0"/>
            </a:br>
            <a:endParaRPr lang="en-GB" dirty="0"/>
          </a:p>
        </p:txBody>
      </p:sp>
      <p:sp>
        <p:nvSpPr>
          <p:cNvPr id="5" name="Content Placeholder 4"/>
          <p:cNvSpPr>
            <a:spLocks noGrp="1"/>
          </p:cNvSpPr>
          <p:nvPr>
            <p:ph idx="1"/>
          </p:nvPr>
        </p:nvSpPr>
        <p:spPr>
          <a:xfrm>
            <a:off x="457200" y="1268761"/>
            <a:ext cx="8229600" cy="5256584"/>
          </a:xfrm>
        </p:spPr>
        <p:txBody>
          <a:bodyPr>
            <a:normAutofit fontScale="77500" lnSpcReduction="20000"/>
          </a:bodyPr>
          <a:lstStyle/>
          <a:p>
            <a:pPr>
              <a:buNone/>
            </a:pPr>
            <a:endParaRPr lang="en-GB" dirty="0" smtClean="0"/>
          </a:p>
          <a:p>
            <a:r>
              <a:rPr lang="en-GB" dirty="0" smtClean="0"/>
              <a:t>The Carers (Scotland) Act 2016 places a new </a:t>
            </a:r>
            <a:r>
              <a:rPr lang="en-GB" b="1" dirty="0" smtClean="0">
                <a:solidFill>
                  <a:srgbClr val="FF0000"/>
                </a:solidFill>
              </a:rPr>
              <a:t>duty</a:t>
            </a:r>
            <a:r>
              <a:rPr lang="en-GB" dirty="0" smtClean="0"/>
              <a:t> on local authorities to prepare and publish a Short Breaks Services Statements (SBSS) Section 35 states that:</a:t>
            </a:r>
          </a:p>
          <a:p>
            <a:pPr>
              <a:buNone/>
            </a:pPr>
            <a:endParaRPr lang="en-GB" dirty="0" smtClean="0">
              <a:solidFill>
                <a:srgbClr val="7030A0"/>
              </a:solidFill>
            </a:endParaRPr>
          </a:p>
          <a:p>
            <a:r>
              <a:rPr lang="en-GB" dirty="0" smtClean="0">
                <a:solidFill>
                  <a:srgbClr val="7030A0"/>
                </a:solidFill>
              </a:rPr>
              <a:t>A SBSS means a statement of information about the short breaks services available in Scotland for carers and cared-for persons</a:t>
            </a:r>
          </a:p>
          <a:p>
            <a:endParaRPr lang="en-GB" dirty="0" smtClean="0"/>
          </a:p>
          <a:p>
            <a:r>
              <a:rPr lang="en-GB" dirty="0" smtClean="0"/>
              <a:t>The information must be accessible to, and proportionate to the needs of, the persons to whom it is provided</a:t>
            </a:r>
          </a:p>
          <a:p>
            <a:pPr>
              <a:buNone/>
            </a:pPr>
            <a:endParaRPr lang="en-GB" dirty="0" smtClean="0"/>
          </a:p>
          <a:p>
            <a:r>
              <a:rPr lang="en-GB" dirty="0" smtClean="0">
                <a:solidFill>
                  <a:srgbClr val="7030A0"/>
                </a:solidFill>
              </a:rPr>
              <a:t>Scottish Ministers may by regulations make further provision about the preparation, publication and review of short breaks services statements</a:t>
            </a:r>
          </a:p>
          <a:p>
            <a:endParaRPr lang="en-GB"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More Information</a:t>
            </a:r>
            <a:endParaRPr lang="en-GB" dirty="0"/>
          </a:p>
        </p:txBody>
      </p:sp>
      <p:sp>
        <p:nvSpPr>
          <p:cNvPr id="5" name="Content Placeholder 4"/>
          <p:cNvSpPr>
            <a:spLocks noGrp="1"/>
          </p:cNvSpPr>
          <p:nvPr>
            <p:ph idx="1"/>
          </p:nvPr>
        </p:nvSpPr>
        <p:spPr>
          <a:xfrm>
            <a:off x="457200" y="2204865"/>
            <a:ext cx="8003232" cy="3921299"/>
          </a:xfrm>
        </p:spPr>
        <p:txBody>
          <a:bodyPr>
            <a:normAutofit/>
          </a:bodyPr>
          <a:lstStyle/>
          <a:p>
            <a:pPr>
              <a:buFont typeface="Wingdings" pitchFamily="2" charset="2"/>
              <a:buChar char="ü"/>
            </a:pPr>
            <a:r>
              <a:rPr lang="en-GB" dirty="0" smtClean="0"/>
              <a:t>Please see the handout in your pack from Carers Scotland</a:t>
            </a:r>
          </a:p>
          <a:p>
            <a:pPr>
              <a:buFont typeface="Wingdings" pitchFamily="2" charset="2"/>
              <a:buChar char="ü"/>
            </a:pPr>
            <a:endParaRPr lang="en-GB" dirty="0" smtClean="0"/>
          </a:p>
          <a:p>
            <a:pPr>
              <a:buFont typeface="Wingdings" pitchFamily="2" charset="2"/>
              <a:buChar char="ü"/>
            </a:pPr>
            <a:r>
              <a:rPr lang="en-GB" dirty="0" smtClean="0"/>
              <a:t>Go to this website for further information:</a:t>
            </a:r>
          </a:p>
          <a:p>
            <a:pPr>
              <a:buNone/>
            </a:pPr>
            <a:r>
              <a:rPr lang="en-GB" dirty="0" smtClean="0">
                <a:hlinkClick r:id="rId3"/>
              </a:rPr>
              <a:t>http://www.gov.scot/Topics/Health/Support-Social-Care/Unpaid-Carers/CarersBill</a:t>
            </a:r>
            <a:r>
              <a:rPr lang="en-GB" dirty="0" smtClean="0"/>
              <a:t> </a:t>
            </a: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3779912" y="2130426"/>
            <a:ext cx="4678288" cy="1658615"/>
          </a:xfrm>
        </p:spPr>
        <p:txBody>
          <a:bodyPr>
            <a:normAutofit fontScale="90000"/>
          </a:bodyPr>
          <a:lstStyle/>
          <a:p>
            <a:r>
              <a:rPr lang="en-US" b="1" dirty="0" smtClean="0"/>
              <a:t>Adult Carer Support Plans and Young Carer Statements</a:t>
            </a:r>
            <a:endParaRPr lang="en-GB" dirty="0">
              <a:latin typeface="Arial" pitchFamily="34" charset="0"/>
              <a:cs typeface="Arial" pitchFamily="34" charset="0"/>
            </a:endParaRPr>
          </a:p>
        </p:txBody>
      </p:sp>
      <p:sp>
        <p:nvSpPr>
          <p:cNvPr id="5" name="Subtitle 4"/>
          <p:cNvSpPr>
            <a:spLocks noGrp="1"/>
          </p:cNvSpPr>
          <p:nvPr>
            <p:ph type="subTitle" idx="1"/>
          </p:nvPr>
        </p:nvSpPr>
        <p:spPr>
          <a:xfrm>
            <a:off x="4499992" y="3886200"/>
            <a:ext cx="3272408" cy="1752600"/>
          </a:xfrm>
        </p:spPr>
        <p:txBody>
          <a:bodyPr>
            <a:normAutofit fontScale="70000" lnSpcReduction="20000"/>
          </a:bodyPr>
          <a:lstStyle/>
          <a:p>
            <a:pPr algn="l"/>
            <a:r>
              <a:rPr lang="en-US" dirty="0" smtClean="0"/>
              <a:t>Madeleine Martin</a:t>
            </a:r>
          </a:p>
          <a:p>
            <a:pPr algn="l"/>
            <a:r>
              <a:rPr lang="en-US" dirty="0" smtClean="0"/>
              <a:t>Interim Carer Service Development  Manager</a:t>
            </a:r>
          </a:p>
          <a:p>
            <a:pPr algn="l"/>
            <a:r>
              <a:rPr lang="en-US" dirty="0" smtClean="0"/>
              <a:t>Integrated Carers Team</a:t>
            </a:r>
          </a:p>
          <a:p>
            <a:pPr algn="l"/>
            <a:r>
              <a:rPr lang="en-US" dirty="0" smtClean="0"/>
              <a:t>Health and Social Care</a:t>
            </a:r>
          </a:p>
          <a:p>
            <a:endParaRPr lang="en-GB"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8" descr="Coalition of carers carer rights infographic.png"/>
          <p:cNvPicPr>
            <a:picLocks noGrp="1" noChangeAspect="1"/>
          </p:cNvPicPr>
          <p:nvPr>
            <p:ph idx="1"/>
          </p:nvPr>
        </p:nvPicPr>
        <p:blipFill>
          <a:blip r:embed="rId2" cstate="print"/>
          <a:stretch>
            <a:fillRect/>
          </a:stretch>
        </p:blipFill>
        <p:spPr>
          <a:xfrm>
            <a:off x="0" y="0"/>
            <a:ext cx="9144000" cy="6858001"/>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457200" y="116632"/>
            <a:ext cx="6131024" cy="1512168"/>
          </a:xfrm>
        </p:spPr>
        <p:txBody>
          <a:bodyPr>
            <a:normAutofit/>
          </a:bodyPr>
          <a:lstStyle/>
          <a:p>
            <a:r>
              <a:rPr lang="en-GB" sz="3600" dirty="0" smtClean="0"/>
              <a:t>Purpose of a carer assessment and support plan</a:t>
            </a:r>
            <a:endParaRPr lang="en-GB" sz="3600" dirty="0"/>
          </a:p>
        </p:txBody>
      </p:sp>
      <p:graphicFrame>
        <p:nvGraphicFramePr>
          <p:cNvPr id="6" name="Content Placeholder 5"/>
          <p:cNvGraphicFramePr>
            <a:graphicFrameLocks noGrp="1"/>
          </p:cNvGraphicFramePr>
          <p:nvPr>
            <p:ph idx="1"/>
          </p:nvPr>
        </p:nvGraphicFramePr>
        <p:xfrm>
          <a:off x="457200" y="1484785"/>
          <a:ext cx="8291264" cy="464137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Rectangular Callout 9"/>
          <p:cNvSpPr/>
          <p:nvPr/>
        </p:nvSpPr>
        <p:spPr>
          <a:xfrm>
            <a:off x="251520" y="4005065"/>
            <a:ext cx="1800200" cy="2304256"/>
          </a:xfrm>
          <a:prstGeom prst="wedgeRectCallou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80000"/>
              </a:lnSpc>
              <a:buClr>
                <a:schemeClr val="tx1"/>
              </a:buClr>
            </a:pPr>
            <a:r>
              <a:rPr lang="en-US" b="1" dirty="0" smtClean="0"/>
              <a:t>The assessment itself shouldn’t assume the </a:t>
            </a:r>
            <a:r>
              <a:rPr lang="en-US" b="1" dirty="0" err="1" smtClean="0"/>
              <a:t>carer</a:t>
            </a:r>
            <a:r>
              <a:rPr lang="en-US" b="1" dirty="0" smtClean="0"/>
              <a:t> wants to take on a caring role or continue caring</a:t>
            </a:r>
          </a:p>
        </p:txBody>
      </p:sp>
      <p:sp>
        <p:nvSpPr>
          <p:cNvPr id="11" name="Rectangular Callout 10"/>
          <p:cNvSpPr/>
          <p:nvPr/>
        </p:nvSpPr>
        <p:spPr>
          <a:xfrm>
            <a:off x="7452320" y="4293096"/>
            <a:ext cx="1440160" cy="1944216"/>
          </a:xfrm>
          <a:prstGeom prst="wedgeRectCallout">
            <a:avLst>
              <a:gd name="adj1" fmla="val -41997"/>
              <a:gd name="adj2" fmla="val 72355"/>
            </a:avLst>
          </a:prstGeom>
          <a:solidFill>
            <a:schemeClr val="bg1">
              <a:lumMod val="65000"/>
            </a:schemeClr>
          </a:solidFill>
          <a:scene3d>
            <a:camera prst="orthographicFront">
              <a:rot lat="20999999"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80000"/>
              </a:lnSpc>
              <a:buClr>
                <a:schemeClr val="tx1"/>
              </a:buClr>
            </a:pPr>
            <a:r>
              <a:rPr lang="en-US" b="1" dirty="0" smtClean="0"/>
              <a:t>The </a:t>
            </a:r>
            <a:r>
              <a:rPr lang="en-US" b="1" dirty="0" err="1" smtClean="0"/>
              <a:t>carer</a:t>
            </a:r>
            <a:r>
              <a:rPr lang="en-US" b="1" dirty="0" smtClean="0"/>
              <a:t> may </a:t>
            </a:r>
            <a:r>
              <a:rPr lang="en-US" b="1" u="sng" dirty="0" smtClean="0">
                <a:solidFill>
                  <a:srgbClr val="00B050"/>
                </a:solidFill>
              </a:rPr>
              <a:t>still care</a:t>
            </a:r>
            <a:r>
              <a:rPr lang="en-US" b="1" dirty="0" smtClean="0">
                <a:solidFill>
                  <a:srgbClr val="00B050"/>
                </a:solidFill>
              </a:rPr>
              <a:t> </a:t>
            </a:r>
            <a:r>
              <a:rPr lang="en-US" b="1" dirty="0" smtClean="0"/>
              <a:t>about the person they look after, but may no longer be </a:t>
            </a:r>
            <a:r>
              <a:rPr lang="en-US" b="1" i="1" u="sng" dirty="0" smtClean="0">
                <a:solidFill>
                  <a:srgbClr val="FF0000"/>
                </a:solidFill>
              </a:rPr>
              <a:t>able to care</a:t>
            </a:r>
            <a:r>
              <a:rPr lang="en-US" b="1" i="1" dirty="0" smtClean="0">
                <a:solidFill>
                  <a:srgbClr val="FF0000"/>
                </a:solidFill>
              </a:rPr>
              <a:t> </a:t>
            </a:r>
            <a:r>
              <a:rPr lang="en-US" b="1" dirty="0" smtClean="0"/>
              <a:t>for them</a:t>
            </a:r>
            <a:endParaRPr lang="en-GB" b="1"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457200" y="116632"/>
            <a:ext cx="6131024" cy="1512168"/>
          </a:xfrm>
        </p:spPr>
        <p:txBody>
          <a:bodyPr>
            <a:normAutofit/>
          </a:bodyPr>
          <a:lstStyle/>
          <a:p>
            <a:r>
              <a:rPr lang="en-GB" sz="3600" dirty="0" smtClean="0"/>
              <a:t>Adult Carer Support Plan/Young Carer Statement </a:t>
            </a:r>
            <a:endParaRPr lang="en-GB" sz="3600" dirty="0"/>
          </a:p>
        </p:txBody>
      </p:sp>
      <p:pic>
        <p:nvPicPr>
          <p:cNvPr id="6" name="Content Placeholder 5" descr="coalition of carers ACPS- YCS info graphic.jpg"/>
          <p:cNvPicPr>
            <a:picLocks noGrp="1" noChangeAspect="1"/>
          </p:cNvPicPr>
          <p:nvPr>
            <p:ph idx="1"/>
          </p:nvPr>
        </p:nvPicPr>
        <p:blipFill>
          <a:blip r:embed="rId4" cstate="print"/>
          <a:stretch>
            <a:fillRect/>
          </a:stretch>
        </p:blipFill>
        <p:spPr>
          <a:xfrm>
            <a:off x="251520" y="1484784"/>
            <a:ext cx="7704856" cy="5136571"/>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4"/>
          <p:cNvPicPr>
            <a:picLocks/>
          </p:cNvPicPr>
          <p:nvPr/>
        </p:nvPicPr>
        <p:blipFill>
          <a:blip r:embed="rId2" cstate="print"/>
          <a:srcRect/>
          <a:stretch>
            <a:fillRect/>
          </a:stretch>
        </p:blipFill>
        <p:spPr bwMode="auto">
          <a:xfrm>
            <a:off x="728031" y="0"/>
            <a:ext cx="8415969"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47500" lnSpcReduction="20000"/>
          </a:bodyPr>
          <a:lstStyle/>
          <a:p>
            <a:r>
              <a:rPr lang="en-GB" b="1" dirty="0" smtClean="0"/>
              <a:t>No Impact (5)</a:t>
            </a:r>
            <a:endParaRPr lang="en-GB" dirty="0" smtClean="0"/>
          </a:p>
          <a:p>
            <a:r>
              <a:rPr lang="en-GB" dirty="0" smtClean="0"/>
              <a:t>Indicates that there are no quality of life issues resulting from the caring situation and at this moment no need for support or advice.</a:t>
            </a:r>
          </a:p>
          <a:p>
            <a:r>
              <a:rPr lang="en-GB" b="1" dirty="0" smtClean="0"/>
              <a:t>Low Impact (4)</a:t>
            </a:r>
            <a:endParaRPr lang="en-GB" dirty="0" smtClean="0"/>
          </a:p>
          <a:p>
            <a:r>
              <a:rPr lang="en-GB" dirty="0" smtClean="0"/>
              <a:t>Indicates that there may be some quality of life issues but low risk to a carer’s capacity for independence or health and wellbeing.</a:t>
            </a:r>
          </a:p>
          <a:p>
            <a:r>
              <a:rPr lang="en-GB" b="1" dirty="0" smtClean="0"/>
              <a:t>Moderate Impact (3)</a:t>
            </a:r>
            <a:endParaRPr lang="en-GB" dirty="0" smtClean="0"/>
          </a:p>
          <a:p>
            <a:r>
              <a:rPr lang="en-GB" dirty="0" smtClean="0"/>
              <a:t>Indicates that there is some risk to a carer’s capacity for independent living and health and wellbeing. This may call for provision of some health and social care services. </a:t>
            </a:r>
          </a:p>
          <a:p>
            <a:r>
              <a:rPr lang="en-GB" dirty="0" smtClean="0"/>
              <a:t> </a:t>
            </a:r>
          </a:p>
          <a:p>
            <a:r>
              <a:rPr lang="en-GB" b="1" dirty="0" smtClean="0"/>
              <a:t>Substantial Impact (2)</a:t>
            </a:r>
            <a:endParaRPr lang="en-GB" dirty="0" smtClean="0"/>
          </a:p>
          <a:p>
            <a:r>
              <a:rPr lang="en-GB" dirty="0" smtClean="0"/>
              <a:t>Indicates that there is major risk to a carer’s capacity for independent living and health and wellbeing. Likely to require urgent provision or health and social care services. </a:t>
            </a:r>
          </a:p>
          <a:p>
            <a:r>
              <a:rPr lang="en-GB" dirty="0" smtClean="0"/>
              <a:t> </a:t>
            </a:r>
          </a:p>
          <a:p>
            <a:r>
              <a:rPr lang="en-GB" b="1" dirty="0" smtClean="0"/>
              <a:t>Critical Impact (1)</a:t>
            </a:r>
            <a:endParaRPr lang="en-GB" dirty="0" smtClean="0"/>
          </a:p>
          <a:p>
            <a:r>
              <a:rPr lang="en-GB" dirty="0" smtClean="0"/>
              <a:t>Indicates that there are significant risks to a carer’s capacity for independent living and health and wellbeing. Likely to require immediate provision or social care services.</a:t>
            </a:r>
          </a:p>
          <a:p>
            <a:endParaRPr lang="en-GB" dirty="0"/>
          </a:p>
        </p:txBody>
      </p:sp>
      <p:sp>
        <p:nvSpPr>
          <p:cNvPr id="4" name="TextBox 3"/>
          <p:cNvSpPr txBox="1"/>
          <p:nvPr/>
        </p:nvSpPr>
        <p:spPr>
          <a:xfrm>
            <a:off x="1547664" y="548680"/>
            <a:ext cx="4752528" cy="369332"/>
          </a:xfrm>
          <a:prstGeom prst="rect">
            <a:avLst/>
          </a:prstGeom>
          <a:noFill/>
        </p:spPr>
        <p:txBody>
          <a:bodyPr wrap="square" rtlCol="0">
            <a:spAutoFit/>
          </a:bodyPr>
          <a:lstStyle/>
          <a:p>
            <a:r>
              <a:rPr lang="en-GB" dirty="0" smtClean="0"/>
              <a:t>  </a:t>
            </a:r>
            <a:endParaRPr lang="en-GB" dirty="0"/>
          </a:p>
        </p:txBody>
      </p:sp>
      <p:sp>
        <p:nvSpPr>
          <p:cNvPr id="2049" name="Rectangle 1"/>
          <p:cNvSpPr>
            <a:spLocks noChangeArrowheads="1"/>
          </p:cNvSpPr>
          <p:nvPr/>
        </p:nvSpPr>
        <p:spPr bwMode="auto">
          <a:xfrm>
            <a:off x="467544" y="674063"/>
            <a:ext cx="6264696"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5940425" algn="l"/>
              </a:tabLst>
            </a:pPr>
            <a:r>
              <a:rPr kumimoji="0" lang="en-GB" b="1" i="0" u="none" strike="noStrike" cap="none" normalizeH="0" baseline="0" dirty="0" smtClean="0">
                <a:ln>
                  <a:noFill/>
                </a:ln>
                <a:solidFill>
                  <a:schemeClr val="tx1"/>
                </a:solidFill>
                <a:effectLst/>
                <a:latin typeface="+mj-lt"/>
                <a:ea typeface="Times New Roman" pitchFamily="18" charset="0"/>
                <a:cs typeface="Times New Roman" pitchFamily="18" charset="0"/>
              </a:rPr>
              <a:t>Eligibility for Services is decided in terms of risk to an individual. </a:t>
            </a:r>
            <a:endParaRPr kumimoji="0" lang="en-GB" b="0" i="0" u="none" strike="noStrike" cap="none" normalizeH="0" baseline="0" dirty="0" smtClean="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940425" algn="l"/>
              </a:tabLst>
            </a:pPr>
            <a:r>
              <a:rPr kumimoji="0" lang="en-GB" b="0" i="0" u="none" strike="noStrike" cap="none" normalizeH="0" baseline="0" dirty="0" smtClean="0">
                <a:ln>
                  <a:noFill/>
                </a:ln>
                <a:solidFill>
                  <a:schemeClr val="tx1"/>
                </a:solidFill>
                <a:effectLst/>
                <a:latin typeface="+mj-lt"/>
                <a:ea typeface="Times New Roman" pitchFamily="18" charset="0"/>
                <a:cs typeface="Times New Roman" pitchFamily="18" charset="0"/>
              </a:rPr>
              <a:t>There are five indicator categories:</a:t>
            </a:r>
            <a:endParaRPr kumimoji="0" lang="en-GB" b="0" i="0" u="none" strike="noStrike" cap="none" normalizeH="0" baseline="0" dirty="0" smtClean="0">
              <a:ln>
                <a:noFill/>
              </a:ln>
              <a:solidFill>
                <a:schemeClr val="tx1"/>
              </a:solidFill>
              <a:effectLst/>
              <a:latin typeface="+mj-lt"/>
              <a:cs typeface="Arial" pitchFamily="34" charset="0"/>
            </a:endParaRPr>
          </a:p>
        </p:txBody>
      </p:sp>
      <p:pic>
        <p:nvPicPr>
          <p:cNvPr id="5" name="Picture 4"/>
          <p:cNvPicPr/>
          <p:nvPr/>
        </p:nvPicPr>
        <p:blipFill>
          <a:blip r:embed="rId4" cstate="print"/>
          <a:srcRect/>
          <a:stretch>
            <a:fillRect/>
          </a:stretch>
        </p:blipFill>
        <p:spPr bwMode="auto">
          <a:xfrm>
            <a:off x="1259632" y="5445224"/>
            <a:ext cx="6408712" cy="112352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324544" y="332656"/>
            <a:ext cx="8229600" cy="1143000"/>
          </a:xfrm>
        </p:spPr>
        <p:txBody>
          <a:bodyPr/>
          <a:lstStyle/>
          <a:p>
            <a:r>
              <a:rPr lang="en-GB" dirty="0" smtClean="0"/>
              <a:t>ACSP/YCS- Outcomes for carers</a:t>
            </a:r>
            <a:endParaRPr lang="en-GB" dirty="0"/>
          </a:p>
        </p:txBody>
      </p:sp>
      <p:graphicFrame>
        <p:nvGraphicFramePr>
          <p:cNvPr id="6" name="Content Placeholder 5"/>
          <p:cNvGraphicFramePr>
            <a:graphicFrameLocks noGrp="1"/>
          </p:cNvGraphicFramePr>
          <p:nvPr>
            <p:ph idx="1"/>
          </p:nvPr>
        </p:nvGraphicFramePr>
        <p:xfrm>
          <a:off x="457200" y="1600201"/>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79512" y="620688"/>
            <a:ext cx="6840760" cy="720080"/>
          </a:xfrm>
        </p:spPr>
        <p:txBody>
          <a:bodyPr>
            <a:normAutofit fontScale="90000"/>
          </a:bodyPr>
          <a:lstStyle/>
          <a:p>
            <a:r>
              <a:rPr lang="en-GB" dirty="0" smtClean="0"/>
              <a:t/>
            </a:r>
            <a:br>
              <a:rPr lang="en-GB" dirty="0" smtClean="0"/>
            </a:br>
            <a:endParaRPr lang="en-GB" dirty="0"/>
          </a:p>
        </p:txBody>
      </p:sp>
      <p:sp>
        <p:nvSpPr>
          <p:cNvPr id="5" name="Content Placeholder 4"/>
          <p:cNvSpPr>
            <a:spLocks noGrp="1"/>
          </p:cNvSpPr>
          <p:nvPr>
            <p:ph idx="1"/>
          </p:nvPr>
        </p:nvSpPr>
        <p:spPr>
          <a:xfrm>
            <a:off x="457200" y="1268761"/>
            <a:ext cx="8229600" cy="5256584"/>
          </a:xfrm>
        </p:spPr>
        <p:txBody>
          <a:bodyPr>
            <a:normAutofit/>
          </a:bodyPr>
          <a:lstStyle/>
          <a:p>
            <a:pPr>
              <a:buNone/>
            </a:pPr>
            <a:r>
              <a:rPr lang="en-GB" b="1" dirty="0" smtClean="0"/>
              <a:t>Short Break Service Statement</a:t>
            </a:r>
          </a:p>
          <a:p>
            <a:pPr>
              <a:buNone/>
            </a:pPr>
            <a:endParaRPr lang="en-GB" b="1" dirty="0" smtClean="0"/>
          </a:p>
          <a:p>
            <a:pPr>
              <a:buNone/>
            </a:pPr>
            <a:r>
              <a:rPr lang="en-GB" b="1" dirty="0" smtClean="0"/>
              <a:t>Available on this link:</a:t>
            </a:r>
          </a:p>
          <a:p>
            <a:pPr>
              <a:buNone/>
            </a:pPr>
            <a:endParaRPr lang="en-GB" b="1" dirty="0" smtClean="0"/>
          </a:p>
          <a:p>
            <a:pPr>
              <a:buNone/>
            </a:pPr>
            <a:r>
              <a:rPr lang="en-GB" b="1" dirty="0" smtClean="0">
                <a:hlinkClick r:id="rId3"/>
              </a:rPr>
              <a:t>http://www.edinburgh.gov.uk/info/20077/carers/103/short_breaks_for_carers</a:t>
            </a:r>
            <a:r>
              <a:rPr lang="en-GB" b="1" dirty="0" smtClean="0"/>
              <a: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EHSCP PP template_Feb17">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EHSCP PP template_Feb17</Template>
  <TotalTime>402</TotalTime>
  <Words>1099</Words>
  <Application>Microsoft Office PowerPoint</Application>
  <PresentationFormat>On-screen Show (4:3)</PresentationFormat>
  <Paragraphs>91</Paragraphs>
  <Slides>11</Slides>
  <Notes>2</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EHSCP PP template_Feb17</vt:lpstr>
      <vt:lpstr>Slide 1</vt:lpstr>
      <vt:lpstr>Adult Carer Support Plans and Young Carer Statements</vt:lpstr>
      <vt:lpstr>Slide 3</vt:lpstr>
      <vt:lpstr>Purpose of a carer assessment and support plan</vt:lpstr>
      <vt:lpstr>Adult Carer Support Plan/Young Carer Statement </vt:lpstr>
      <vt:lpstr>Slide 6</vt:lpstr>
      <vt:lpstr>Slide 7</vt:lpstr>
      <vt:lpstr>ACSP/YCS- Outcomes for carers</vt:lpstr>
      <vt:lpstr> </vt:lpstr>
      <vt:lpstr> Short Break Service Statement </vt:lpstr>
      <vt:lpstr>More Information</vt:lpstr>
    </vt:vector>
  </TitlesOfParts>
  <Company>NHS Lothian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Madeline Martin</dc:creator>
  <cp:lastModifiedBy>Madeline Martin</cp:lastModifiedBy>
  <cp:revision>50</cp:revision>
  <dcterms:created xsi:type="dcterms:W3CDTF">2017-05-22T10:10:55Z</dcterms:created>
  <dcterms:modified xsi:type="dcterms:W3CDTF">2020-11-26T08:11:13Z</dcterms:modified>
</cp:coreProperties>
</file>