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74" r:id="rId3"/>
    <p:sldId id="291" r:id="rId4"/>
    <p:sldId id="288" r:id="rId5"/>
    <p:sldId id="298" r:id="rId6"/>
    <p:sldId id="299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E3EB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66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70" y="6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197D0B-FC65-4B7A-81F1-EB9028E032C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9C9EAFE-9A31-41B1-95BB-986B1C05020E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/>
            <a:t>Impact of the caring role on the individual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AC399792-57D5-4BF8-9075-F1AD1A3122FC}" type="parTrans" cxnId="{C03D391B-FCEA-486A-8A6E-00FEA4772379}">
      <dgm:prSet/>
      <dgm:spPr/>
      <dgm:t>
        <a:bodyPr/>
        <a:lstStyle/>
        <a:p>
          <a:endParaRPr lang="en-GB"/>
        </a:p>
      </dgm:t>
    </dgm:pt>
    <dgm:pt modelId="{E971DAAE-59C1-4D10-A85B-D1108184EFA0}" type="sibTrans" cxnId="{C03D391B-FCEA-486A-8A6E-00FEA4772379}">
      <dgm:prSet/>
      <dgm:spPr/>
      <dgm:t>
        <a:bodyPr/>
        <a:lstStyle/>
        <a:p>
          <a:endParaRPr lang="en-GB" dirty="0"/>
        </a:p>
      </dgm:t>
    </dgm:pt>
    <dgm:pt modelId="{D53821D2-9C28-46A7-899C-7FD956C3DD5E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/>
            <a:t>Age of carer and amount of time spent  caring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B9E70F47-3EA1-4D44-8528-8E1C5FE2C951}" type="parTrans" cxnId="{53AA897C-8FEB-4163-8612-39E347383F5C}">
      <dgm:prSet/>
      <dgm:spPr/>
      <dgm:t>
        <a:bodyPr/>
        <a:lstStyle/>
        <a:p>
          <a:endParaRPr lang="en-GB"/>
        </a:p>
      </dgm:t>
    </dgm:pt>
    <dgm:pt modelId="{1FBD8BC2-AA1B-4955-BB6F-79751EDDF0EE}" type="sibTrans" cxnId="{53AA897C-8FEB-4163-8612-39E347383F5C}">
      <dgm:prSet/>
      <dgm:spPr/>
      <dgm:t>
        <a:bodyPr/>
        <a:lstStyle/>
        <a:p>
          <a:endParaRPr lang="en-GB" dirty="0"/>
        </a:p>
      </dgm:t>
    </dgm:pt>
    <dgm:pt modelId="{E09387AF-3BF2-4316-82D0-F30FA6E71EBD}">
      <dgm:prSet/>
      <dgm:spPr>
        <a:solidFill>
          <a:srgbClr val="92D050"/>
        </a:solidFill>
      </dgm:spPr>
      <dgm:t>
        <a:bodyPr/>
        <a:lstStyle/>
        <a:p>
          <a:r>
            <a:rPr lang="en-GB" b="1" dirty="0"/>
            <a:t>Powerful conversation with an unpaid carer</a:t>
          </a:r>
        </a:p>
      </dgm:t>
    </dgm:pt>
    <dgm:pt modelId="{2EF0513E-B264-426C-93FE-67D7E07CA011}" type="parTrans" cxnId="{3859AE89-85B1-4436-B9F1-F3A92864E7E0}">
      <dgm:prSet/>
      <dgm:spPr/>
      <dgm:t>
        <a:bodyPr/>
        <a:lstStyle/>
        <a:p>
          <a:endParaRPr lang="en-GB"/>
        </a:p>
      </dgm:t>
    </dgm:pt>
    <dgm:pt modelId="{12F6F1EF-E061-40B1-9524-DF3714B5C0DB}" type="sibTrans" cxnId="{3859AE89-85B1-4436-B9F1-F3A92864E7E0}">
      <dgm:prSet/>
      <dgm:spPr/>
      <dgm:t>
        <a:bodyPr/>
        <a:lstStyle/>
        <a:p>
          <a:endParaRPr lang="en-GB" dirty="0"/>
        </a:p>
      </dgm:t>
    </dgm:pt>
    <dgm:pt modelId="{CAE6D567-B2B7-44F2-A204-DF51CC583A44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/>
            <a:t>How is the Carers physical and mental health? </a:t>
          </a:r>
          <a:endParaRPr lang="en-GB" dirty="0"/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b="1" dirty="0"/>
        </a:p>
      </dgm:t>
    </dgm:pt>
    <dgm:pt modelId="{5CEB6CC6-3B12-434A-A8B1-C4273D4C6E1B}" type="parTrans" cxnId="{7CE05F0C-2A78-4F47-A738-B83C837BB02A}">
      <dgm:prSet/>
      <dgm:spPr/>
      <dgm:t>
        <a:bodyPr/>
        <a:lstStyle/>
        <a:p>
          <a:endParaRPr lang="en-GB"/>
        </a:p>
      </dgm:t>
    </dgm:pt>
    <dgm:pt modelId="{C9FA4390-DB2E-4E02-993E-78FF2D92C3C7}" type="sibTrans" cxnId="{7CE05F0C-2A78-4F47-A738-B83C837BB02A}">
      <dgm:prSet/>
      <dgm:spPr/>
      <dgm:t>
        <a:bodyPr/>
        <a:lstStyle/>
        <a:p>
          <a:endParaRPr lang="en-GB" dirty="0"/>
        </a:p>
      </dgm:t>
    </dgm:pt>
    <dgm:pt modelId="{AFD68502-3E30-4573-9FBE-3A69070D2B97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GB" b="1" dirty="0"/>
            <a:t>Establish outcomes for the carer</a:t>
          </a:r>
        </a:p>
      </dgm:t>
    </dgm:pt>
    <dgm:pt modelId="{1D82D0A7-12BD-4576-B99F-E0A925CDCFE8}" type="parTrans" cxnId="{834532C7-B8D5-4B8C-BC7F-BFD1A9207A30}">
      <dgm:prSet/>
      <dgm:spPr/>
      <dgm:t>
        <a:bodyPr/>
        <a:lstStyle/>
        <a:p>
          <a:endParaRPr lang="en-GB"/>
        </a:p>
      </dgm:t>
    </dgm:pt>
    <dgm:pt modelId="{EBBB6EC2-29B7-4147-A2D9-FBFF014700DA}" type="sibTrans" cxnId="{834532C7-B8D5-4B8C-BC7F-BFD1A9207A30}">
      <dgm:prSet/>
      <dgm:spPr/>
      <dgm:t>
        <a:bodyPr/>
        <a:lstStyle/>
        <a:p>
          <a:endParaRPr lang="en-GB" dirty="0"/>
        </a:p>
      </dgm:t>
    </dgm:pt>
    <dgm:pt modelId="{03C4C522-74C7-47B9-9F9E-5D468C9EC219}">
      <dgm:prSet/>
      <dgm:spPr>
        <a:solidFill>
          <a:srgbClr val="CE3EB3"/>
        </a:solidFill>
      </dgm:spPr>
      <dgm:t>
        <a:bodyPr/>
        <a:lstStyle/>
        <a:p>
          <a:r>
            <a:rPr lang="en-GB" b="1" dirty="0"/>
            <a:t>Develop a support plan and carer support</a:t>
          </a:r>
        </a:p>
      </dgm:t>
    </dgm:pt>
    <dgm:pt modelId="{E5005D76-059F-4A23-ABD3-5C177816BF70}" type="parTrans" cxnId="{C59D7A35-896A-4B07-A2C8-FCE6D6FC89F3}">
      <dgm:prSet/>
      <dgm:spPr/>
      <dgm:t>
        <a:bodyPr/>
        <a:lstStyle/>
        <a:p>
          <a:endParaRPr lang="en-GB"/>
        </a:p>
      </dgm:t>
    </dgm:pt>
    <dgm:pt modelId="{B4FFF44F-C570-44EC-8CD3-BF57DEEFAE01}" type="sibTrans" cxnId="{C59D7A35-896A-4B07-A2C8-FCE6D6FC89F3}">
      <dgm:prSet/>
      <dgm:spPr/>
      <dgm:t>
        <a:bodyPr/>
        <a:lstStyle/>
        <a:p>
          <a:endParaRPr lang="en-GB" dirty="0"/>
        </a:p>
      </dgm:t>
    </dgm:pt>
    <dgm:pt modelId="{4370C762-2D21-4EFF-B3A9-46F071A687BF}" type="pres">
      <dgm:prSet presAssocID="{E6197D0B-FC65-4B7A-81F1-EB9028E032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B8188A9-1B6E-4A7B-AF35-BA547F37F35A}" type="pres">
      <dgm:prSet presAssocID="{E09387AF-3BF2-4316-82D0-F30FA6E71EB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E467A7-DCB4-45F8-9FAF-02E44BBB31A7}" type="pres">
      <dgm:prSet presAssocID="{12F6F1EF-E061-40B1-9524-DF3714B5C0DB}" presName="sibTrans" presStyleLbl="sibTrans2D1" presStyleIdx="0" presStyleCnt="6"/>
      <dgm:spPr/>
      <dgm:t>
        <a:bodyPr/>
        <a:lstStyle/>
        <a:p>
          <a:endParaRPr lang="en-GB"/>
        </a:p>
      </dgm:t>
    </dgm:pt>
    <dgm:pt modelId="{EB4B8207-13EC-40FC-B47C-E68F2AA07C62}" type="pres">
      <dgm:prSet presAssocID="{12F6F1EF-E061-40B1-9524-DF3714B5C0DB}" presName="connectorText" presStyleLbl="sibTrans2D1" presStyleIdx="0" presStyleCnt="6"/>
      <dgm:spPr/>
      <dgm:t>
        <a:bodyPr/>
        <a:lstStyle/>
        <a:p>
          <a:endParaRPr lang="en-GB"/>
        </a:p>
      </dgm:t>
    </dgm:pt>
    <dgm:pt modelId="{CA23DF31-DCFF-4467-A06D-6E7884CA8CB2}" type="pres">
      <dgm:prSet presAssocID="{69C9EAFE-9A31-41B1-95BB-986B1C05020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887BC3-8755-416A-81C1-77CE6B3905F8}" type="pres">
      <dgm:prSet presAssocID="{E971DAAE-59C1-4D10-A85B-D1108184EFA0}" presName="sibTrans" presStyleLbl="sibTrans2D1" presStyleIdx="1" presStyleCnt="6"/>
      <dgm:spPr/>
      <dgm:t>
        <a:bodyPr/>
        <a:lstStyle/>
        <a:p>
          <a:endParaRPr lang="en-GB"/>
        </a:p>
      </dgm:t>
    </dgm:pt>
    <dgm:pt modelId="{A19BA5A7-1242-4B63-93CA-4A99AF91BEF5}" type="pres">
      <dgm:prSet presAssocID="{E971DAAE-59C1-4D10-A85B-D1108184EFA0}" presName="connectorText" presStyleLbl="sibTrans2D1" presStyleIdx="1" presStyleCnt="6"/>
      <dgm:spPr/>
      <dgm:t>
        <a:bodyPr/>
        <a:lstStyle/>
        <a:p>
          <a:endParaRPr lang="en-GB"/>
        </a:p>
      </dgm:t>
    </dgm:pt>
    <dgm:pt modelId="{8122D3A8-5CA8-4FF8-A35C-EE5AAB9EDEBD}" type="pres">
      <dgm:prSet presAssocID="{CAE6D567-B2B7-44F2-A204-DF51CC583A4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2B543E-089C-4A60-93D6-2644F0B6F9C6}" type="pres">
      <dgm:prSet presAssocID="{C9FA4390-DB2E-4E02-993E-78FF2D92C3C7}" presName="sibTrans" presStyleLbl="sibTrans2D1" presStyleIdx="2" presStyleCnt="6"/>
      <dgm:spPr/>
      <dgm:t>
        <a:bodyPr/>
        <a:lstStyle/>
        <a:p>
          <a:endParaRPr lang="en-GB"/>
        </a:p>
      </dgm:t>
    </dgm:pt>
    <dgm:pt modelId="{9B1F68EC-2229-474D-8A6E-F216CB0D797C}" type="pres">
      <dgm:prSet presAssocID="{C9FA4390-DB2E-4E02-993E-78FF2D92C3C7}" presName="connectorText" presStyleLbl="sibTrans2D1" presStyleIdx="2" presStyleCnt="6"/>
      <dgm:spPr/>
      <dgm:t>
        <a:bodyPr/>
        <a:lstStyle/>
        <a:p>
          <a:endParaRPr lang="en-GB"/>
        </a:p>
      </dgm:t>
    </dgm:pt>
    <dgm:pt modelId="{93BB99C8-9EBF-4788-A0ED-16234D52ED08}" type="pres">
      <dgm:prSet presAssocID="{D53821D2-9C28-46A7-899C-7FD956C3DD5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F31A3E-54B2-442E-8595-BF5339781048}" type="pres">
      <dgm:prSet presAssocID="{1FBD8BC2-AA1B-4955-BB6F-79751EDDF0EE}" presName="sibTrans" presStyleLbl="sibTrans2D1" presStyleIdx="3" presStyleCnt="6"/>
      <dgm:spPr/>
      <dgm:t>
        <a:bodyPr/>
        <a:lstStyle/>
        <a:p>
          <a:endParaRPr lang="en-GB"/>
        </a:p>
      </dgm:t>
    </dgm:pt>
    <dgm:pt modelId="{487E34AE-3B8F-4509-A1F1-4AFF3C7A2834}" type="pres">
      <dgm:prSet presAssocID="{1FBD8BC2-AA1B-4955-BB6F-79751EDDF0EE}" presName="connectorText" presStyleLbl="sibTrans2D1" presStyleIdx="3" presStyleCnt="6"/>
      <dgm:spPr/>
      <dgm:t>
        <a:bodyPr/>
        <a:lstStyle/>
        <a:p>
          <a:endParaRPr lang="en-GB"/>
        </a:p>
      </dgm:t>
    </dgm:pt>
    <dgm:pt modelId="{6336E148-E574-4107-B1DB-DAF29048FFAF}" type="pres">
      <dgm:prSet presAssocID="{AFD68502-3E30-4573-9FBE-3A69070D2B9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79D7C9-1F9F-404F-A178-414C34BA1246}" type="pres">
      <dgm:prSet presAssocID="{EBBB6EC2-29B7-4147-A2D9-FBFF014700DA}" presName="sibTrans" presStyleLbl="sibTrans2D1" presStyleIdx="4" presStyleCnt="6"/>
      <dgm:spPr/>
      <dgm:t>
        <a:bodyPr/>
        <a:lstStyle/>
        <a:p>
          <a:endParaRPr lang="en-GB"/>
        </a:p>
      </dgm:t>
    </dgm:pt>
    <dgm:pt modelId="{29F49602-AA0A-4E98-A3D1-E9E8ADD6394B}" type="pres">
      <dgm:prSet presAssocID="{EBBB6EC2-29B7-4147-A2D9-FBFF014700DA}" presName="connectorText" presStyleLbl="sibTrans2D1" presStyleIdx="4" presStyleCnt="6"/>
      <dgm:spPr/>
      <dgm:t>
        <a:bodyPr/>
        <a:lstStyle/>
        <a:p>
          <a:endParaRPr lang="en-GB"/>
        </a:p>
      </dgm:t>
    </dgm:pt>
    <dgm:pt modelId="{20998162-3424-4480-8C7B-AFC1C4E55D80}" type="pres">
      <dgm:prSet presAssocID="{03C4C522-74C7-47B9-9F9E-5D468C9EC21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04B5BD-9261-4E7F-A1C0-6CD3C8A57AD9}" type="pres">
      <dgm:prSet presAssocID="{B4FFF44F-C570-44EC-8CD3-BF57DEEFAE01}" presName="sibTrans" presStyleLbl="sibTrans2D1" presStyleIdx="5" presStyleCnt="6"/>
      <dgm:spPr/>
      <dgm:t>
        <a:bodyPr/>
        <a:lstStyle/>
        <a:p>
          <a:endParaRPr lang="en-GB"/>
        </a:p>
      </dgm:t>
    </dgm:pt>
    <dgm:pt modelId="{27AAF963-9EE3-452A-9B8E-654D291645FF}" type="pres">
      <dgm:prSet presAssocID="{B4FFF44F-C570-44EC-8CD3-BF57DEEFAE01}" presName="connectorText" presStyleLbl="sibTrans2D1" presStyleIdx="5" presStyleCnt="6"/>
      <dgm:spPr/>
      <dgm:t>
        <a:bodyPr/>
        <a:lstStyle/>
        <a:p>
          <a:endParaRPr lang="en-GB"/>
        </a:p>
      </dgm:t>
    </dgm:pt>
  </dgm:ptLst>
  <dgm:cxnLst>
    <dgm:cxn modelId="{3629E2CA-E4B6-46DC-B002-29C63B5FEF3A}" type="presOf" srcId="{B4FFF44F-C570-44EC-8CD3-BF57DEEFAE01}" destId="{27AAF963-9EE3-452A-9B8E-654D291645FF}" srcOrd="1" destOrd="0" presId="urn:microsoft.com/office/officeart/2005/8/layout/cycle2"/>
    <dgm:cxn modelId="{CF3491D6-A99B-4077-B425-D53402A02D83}" type="presOf" srcId="{12F6F1EF-E061-40B1-9524-DF3714B5C0DB}" destId="{E5E467A7-DCB4-45F8-9FAF-02E44BBB31A7}" srcOrd="0" destOrd="0" presId="urn:microsoft.com/office/officeart/2005/8/layout/cycle2"/>
    <dgm:cxn modelId="{5DDFB618-9A5B-4B10-892E-D619D37299E4}" type="presOf" srcId="{CAE6D567-B2B7-44F2-A204-DF51CC583A44}" destId="{8122D3A8-5CA8-4FF8-A35C-EE5AAB9EDEBD}" srcOrd="0" destOrd="0" presId="urn:microsoft.com/office/officeart/2005/8/layout/cycle2"/>
    <dgm:cxn modelId="{9543B5F8-31CA-4AEC-9C2D-27A088C341D7}" type="presOf" srcId="{03C4C522-74C7-47B9-9F9E-5D468C9EC219}" destId="{20998162-3424-4480-8C7B-AFC1C4E55D80}" srcOrd="0" destOrd="0" presId="urn:microsoft.com/office/officeart/2005/8/layout/cycle2"/>
    <dgm:cxn modelId="{C03D391B-FCEA-486A-8A6E-00FEA4772379}" srcId="{E6197D0B-FC65-4B7A-81F1-EB9028E032C8}" destId="{69C9EAFE-9A31-41B1-95BB-986B1C05020E}" srcOrd="1" destOrd="0" parTransId="{AC399792-57D5-4BF8-9075-F1AD1A3122FC}" sibTransId="{E971DAAE-59C1-4D10-A85B-D1108184EFA0}"/>
    <dgm:cxn modelId="{46288C05-0D54-43B8-8B2F-07FCACB078D9}" type="presOf" srcId="{E6197D0B-FC65-4B7A-81F1-EB9028E032C8}" destId="{4370C762-2D21-4EFF-B3A9-46F071A687BF}" srcOrd="0" destOrd="0" presId="urn:microsoft.com/office/officeart/2005/8/layout/cycle2"/>
    <dgm:cxn modelId="{472DE3B7-3DA1-4875-85C1-3B197A3E6F7A}" type="presOf" srcId="{AFD68502-3E30-4573-9FBE-3A69070D2B97}" destId="{6336E148-E574-4107-B1DB-DAF29048FFAF}" srcOrd="0" destOrd="0" presId="urn:microsoft.com/office/officeart/2005/8/layout/cycle2"/>
    <dgm:cxn modelId="{53AA897C-8FEB-4163-8612-39E347383F5C}" srcId="{E6197D0B-FC65-4B7A-81F1-EB9028E032C8}" destId="{D53821D2-9C28-46A7-899C-7FD956C3DD5E}" srcOrd="3" destOrd="0" parTransId="{B9E70F47-3EA1-4D44-8528-8E1C5FE2C951}" sibTransId="{1FBD8BC2-AA1B-4955-BB6F-79751EDDF0EE}"/>
    <dgm:cxn modelId="{288C6CA8-9868-410B-9CE1-BE00310C0A00}" type="presOf" srcId="{12F6F1EF-E061-40B1-9524-DF3714B5C0DB}" destId="{EB4B8207-13EC-40FC-B47C-E68F2AA07C62}" srcOrd="1" destOrd="0" presId="urn:microsoft.com/office/officeart/2005/8/layout/cycle2"/>
    <dgm:cxn modelId="{50F41947-962F-4CF4-A644-D60541CD6A93}" type="presOf" srcId="{1FBD8BC2-AA1B-4955-BB6F-79751EDDF0EE}" destId="{487E34AE-3B8F-4509-A1F1-4AFF3C7A2834}" srcOrd="1" destOrd="0" presId="urn:microsoft.com/office/officeart/2005/8/layout/cycle2"/>
    <dgm:cxn modelId="{33FB9D4F-5B39-41E2-B8FA-33565E879BA4}" type="presOf" srcId="{C9FA4390-DB2E-4E02-993E-78FF2D92C3C7}" destId="{332B543E-089C-4A60-93D6-2644F0B6F9C6}" srcOrd="0" destOrd="0" presId="urn:microsoft.com/office/officeart/2005/8/layout/cycle2"/>
    <dgm:cxn modelId="{C59D7A35-896A-4B07-A2C8-FCE6D6FC89F3}" srcId="{E6197D0B-FC65-4B7A-81F1-EB9028E032C8}" destId="{03C4C522-74C7-47B9-9F9E-5D468C9EC219}" srcOrd="5" destOrd="0" parTransId="{E5005D76-059F-4A23-ABD3-5C177816BF70}" sibTransId="{B4FFF44F-C570-44EC-8CD3-BF57DEEFAE01}"/>
    <dgm:cxn modelId="{7D941BE6-E7FC-48C7-B51E-0C3E7ED44A3C}" type="presOf" srcId="{69C9EAFE-9A31-41B1-95BB-986B1C05020E}" destId="{CA23DF31-DCFF-4467-A06D-6E7884CA8CB2}" srcOrd="0" destOrd="0" presId="urn:microsoft.com/office/officeart/2005/8/layout/cycle2"/>
    <dgm:cxn modelId="{7CE05F0C-2A78-4F47-A738-B83C837BB02A}" srcId="{E6197D0B-FC65-4B7A-81F1-EB9028E032C8}" destId="{CAE6D567-B2B7-44F2-A204-DF51CC583A44}" srcOrd="2" destOrd="0" parTransId="{5CEB6CC6-3B12-434A-A8B1-C4273D4C6E1B}" sibTransId="{C9FA4390-DB2E-4E02-993E-78FF2D92C3C7}"/>
    <dgm:cxn modelId="{A1CBCFA1-E666-4610-8B0E-E54F974659F5}" type="presOf" srcId="{EBBB6EC2-29B7-4147-A2D9-FBFF014700DA}" destId="{D179D7C9-1F9F-404F-A178-414C34BA1246}" srcOrd="0" destOrd="0" presId="urn:microsoft.com/office/officeart/2005/8/layout/cycle2"/>
    <dgm:cxn modelId="{1B87D6AB-0A71-4E9C-8050-1CA765C40485}" type="presOf" srcId="{E09387AF-3BF2-4316-82D0-F30FA6E71EBD}" destId="{0B8188A9-1B6E-4A7B-AF35-BA547F37F35A}" srcOrd="0" destOrd="0" presId="urn:microsoft.com/office/officeart/2005/8/layout/cycle2"/>
    <dgm:cxn modelId="{79A580E7-9520-4CB9-AB0C-EC591862D6F1}" type="presOf" srcId="{D53821D2-9C28-46A7-899C-7FD956C3DD5E}" destId="{93BB99C8-9EBF-4788-A0ED-16234D52ED08}" srcOrd="0" destOrd="0" presId="urn:microsoft.com/office/officeart/2005/8/layout/cycle2"/>
    <dgm:cxn modelId="{703B36EC-0950-4D4F-9E85-AED6DCE2C9DE}" type="presOf" srcId="{C9FA4390-DB2E-4E02-993E-78FF2D92C3C7}" destId="{9B1F68EC-2229-474D-8A6E-F216CB0D797C}" srcOrd="1" destOrd="0" presId="urn:microsoft.com/office/officeart/2005/8/layout/cycle2"/>
    <dgm:cxn modelId="{4AB2FBEE-5F2C-42E2-88CA-F0735FF140F8}" type="presOf" srcId="{EBBB6EC2-29B7-4147-A2D9-FBFF014700DA}" destId="{29F49602-AA0A-4E98-A3D1-E9E8ADD6394B}" srcOrd="1" destOrd="0" presId="urn:microsoft.com/office/officeart/2005/8/layout/cycle2"/>
    <dgm:cxn modelId="{06F41A82-DC24-4868-8DB3-CA6DEF65B36F}" type="presOf" srcId="{B4FFF44F-C570-44EC-8CD3-BF57DEEFAE01}" destId="{5904B5BD-9261-4E7F-A1C0-6CD3C8A57AD9}" srcOrd="0" destOrd="0" presId="urn:microsoft.com/office/officeart/2005/8/layout/cycle2"/>
    <dgm:cxn modelId="{834532C7-B8D5-4B8C-BC7F-BFD1A9207A30}" srcId="{E6197D0B-FC65-4B7A-81F1-EB9028E032C8}" destId="{AFD68502-3E30-4573-9FBE-3A69070D2B97}" srcOrd="4" destOrd="0" parTransId="{1D82D0A7-12BD-4576-B99F-E0A925CDCFE8}" sibTransId="{EBBB6EC2-29B7-4147-A2D9-FBFF014700DA}"/>
    <dgm:cxn modelId="{B40663E4-AAA3-4BCD-B685-67E6AABD8456}" type="presOf" srcId="{E971DAAE-59C1-4D10-A85B-D1108184EFA0}" destId="{5E887BC3-8755-416A-81C1-77CE6B3905F8}" srcOrd="0" destOrd="0" presId="urn:microsoft.com/office/officeart/2005/8/layout/cycle2"/>
    <dgm:cxn modelId="{300C0429-4806-4316-BC38-4804DC740C73}" type="presOf" srcId="{1FBD8BC2-AA1B-4955-BB6F-79751EDDF0EE}" destId="{F9F31A3E-54B2-442E-8595-BF5339781048}" srcOrd="0" destOrd="0" presId="urn:microsoft.com/office/officeart/2005/8/layout/cycle2"/>
    <dgm:cxn modelId="{31E42F07-8976-497F-9869-190261C295CF}" type="presOf" srcId="{E971DAAE-59C1-4D10-A85B-D1108184EFA0}" destId="{A19BA5A7-1242-4B63-93CA-4A99AF91BEF5}" srcOrd="1" destOrd="0" presId="urn:microsoft.com/office/officeart/2005/8/layout/cycle2"/>
    <dgm:cxn modelId="{3859AE89-85B1-4436-B9F1-F3A92864E7E0}" srcId="{E6197D0B-FC65-4B7A-81F1-EB9028E032C8}" destId="{E09387AF-3BF2-4316-82D0-F30FA6E71EBD}" srcOrd="0" destOrd="0" parTransId="{2EF0513E-B264-426C-93FE-67D7E07CA011}" sibTransId="{12F6F1EF-E061-40B1-9524-DF3714B5C0DB}"/>
    <dgm:cxn modelId="{A65D9DD0-E80F-43D4-A40E-2D248DD641ED}" type="presParOf" srcId="{4370C762-2D21-4EFF-B3A9-46F071A687BF}" destId="{0B8188A9-1B6E-4A7B-AF35-BA547F37F35A}" srcOrd="0" destOrd="0" presId="urn:microsoft.com/office/officeart/2005/8/layout/cycle2"/>
    <dgm:cxn modelId="{441D09E4-3EEB-4786-871A-E3B54399A6DC}" type="presParOf" srcId="{4370C762-2D21-4EFF-B3A9-46F071A687BF}" destId="{E5E467A7-DCB4-45F8-9FAF-02E44BBB31A7}" srcOrd="1" destOrd="0" presId="urn:microsoft.com/office/officeart/2005/8/layout/cycle2"/>
    <dgm:cxn modelId="{D9BC752A-4C05-4A74-8DEC-58196F8D541B}" type="presParOf" srcId="{E5E467A7-DCB4-45F8-9FAF-02E44BBB31A7}" destId="{EB4B8207-13EC-40FC-B47C-E68F2AA07C62}" srcOrd="0" destOrd="0" presId="urn:microsoft.com/office/officeart/2005/8/layout/cycle2"/>
    <dgm:cxn modelId="{91D321BD-7029-4930-B90D-07ED6EE2679A}" type="presParOf" srcId="{4370C762-2D21-4EFF-B3A9-46F071A687BF}" destId="{CA23DF31-DCFF-4467-A06D-6E7884CA8CB2}" srcOrd="2" destOrd="0" presId="urn:microsoft.com/office/officeart/2005/8/layout/cycle2"/>
    <dgm:cxn modelId="{7175EA4A-C20A-40C7-933F-E76FA9C3B7B4}" type="presParOf" srcId="{4370C762-2D21-4EFF-B3A9-46F071A687BF}" destId="{5E887BC3-8755-416A-81C1-77CE6B3905F8}" srcOrd="3" destOrd="0" presId="urn:microsoft.com/office/officeart/2005/8/layout/cycle2"/>
    <dgm:cxn modelId="{E41AD279-06B1-4969-B1E0-228DD15909D0}" type="presParOf" srcId="{5E887BC3-8755-416A-81C1-77CE6B3905F8}" destId="{A19BA5A7-1242-4B63-93CA-4A99AF91BEF5}" srcOrd="0" destOrd="0" presId="urn:microsoft.com/office/officeart/2005/8/layout/cycle2"/>
    <dgm:cxn modelId="{8EB5956D-F020-4E34-B44B-CF2298C6AC37}" type="presParOf" srcId="{4370C762-2D21-4EFF-B3A9-46F071A687BF}" destId="{8122D3A8-5CA8-4FF8-A35C-EE5AAB9EDEBD}" srcOrd="4" destOrd="0" presId="urn:microsoft.com/office/officeart/2005/8/layout/cycle2"/>
    <dgm:cxn modelId="{6968C923-EB66-4B25-B2CA-7267D82EF44C}" type="presParOf" srcId="{4370C762-2D21-4EFF-B3A9-46F071A687BF}" destId="{332B543E-089C-4A60-93D6-2644F0B6F9C6}" srcOrd="5" destOrd="0" presId="urn:microsoft.com/office/officeart/2005/8/layout/cycle2"/>
    <dgm:cxn modelId="{BC7E2972-E71B-4EDC-ACB3-9D85288A82D5}" type="presParOf" srcId="{332B543E-089C-4A60-93D6-2644F0B6F9C6}" destId="{9B1F68EC-2229-474D-8A6E-F216CB0D797C}" srcOrd="0" destOrd="0" presId="urn:microsoft.com/office/officeart/2005/8/layout/cycle2"/>
    <dgm:cxn modelId="{9244F1AE-AA8A-4DB6-B75E-311D0AC10170}" type="presParOf" srcId="{4370C762-2D21-4EFF-B3A9-46F071A687BF}" destId="{93BB99C8-9EBF-4788-A0ED-16234D52ED08}" srcOrd="6" destOrd="0" presId="urn:microsoft.com/office/officeart/2005/8/layout/cycle2"/>
    <dgm:cxn modelId="{857B33C6-C734-4E82-AC74-3E6ABCFF7141}" type="presParOf" srcId="{4370C762-2D21-4EFF-B3A9-46F071A687BF}" destId="{F9F31A3E-54B2-442E-8595-BF5339781048}" srcOrd="7" destOrd="0" presId="urn:microsoft.com/office/officeart/2005/8/layout/cycle2"/>
    <dgm:cxn modelId="{76AEF9D1-F81E-4CC1-88E7-FE6C5C0DBCCD}" type="presParOf" srcId="{F9F31A3E-54B2-442E-8595-BF5339781048}" destId="{487E34AE-3B8F-4509-A1F1-4AFF3C7A2834}" srcOrd="0" destOrd="0" presId="urn:microsoft.com/office/officeart/2005/8/layout/cycle2"/>
    <dgm:cxn modelId="{F3139B7D-15E0-4C06-923B-72836375A993}" type="presParOf" srcId="{4370C762-2D21-4EFF-B3A9-46F071A687BF}" destId="{6336E148-E574-4107-B1DB-DAF29048FFAF}" srcOrd="8" destOrd="0" presId="urn:microsoft.com/office/officeart/2005/8/layout/cycle2"/>
    <dgm:cxn modelId="{19ABCF9D-0E79-4482-ADC9-38F77BB9D453}" type="presParOf" srcId="{4370C762-2D21-4EFF-B3A9-46F071A687BF}" destId="{D179D7C9-1F9F-404F-A178-414C34BA1246}" srcOrd="9" destOrd="0" presId="urn:microsoft.com/office/officeart/2005/8/layout/cycle2"/>
    <dgm:cxn modelId="{07486771-AD65-4C30-B963-2C052B468807}" type="presParOf" srcId="{D179D7C9-1F9F-404F-A178-414C34BA1246}" destId="{29F49602-AA0A-4E98-A3D1-E9E8ADD6394B}" srcOrd="0" destOrd="0" presId="urn:microsoft.com/office/officeart/2005/8/layout/cycle2"/>
    <dgm:cxn modelId="{31BA248F-715F-4833-AA00-BCF40CA1CBB4}" type="presParOf" srcId="{4370C762-2D21-4EFF-B3A9-46F071A687BF}" destId="{20998162-3424-4480-8C7B-AFC1C4E55D80}" srcOrd="10" destOrd="0" presId="urn:microsoft.com/office/officeart/2005/8/layout/cycle2"/>
    <dgm:cxn modelId="{D188FDB9-BE14-4F42-ACD3-5C120B4AD4ED}" type="presParOf" srcId="{4370C762-2D21-4EFF-B3A9-46F071A687BF}" destId="{5904B5BD-9261-4E7F-A1C0-6CD3C8A57AD9}" srcOrd="11" destOrd="0" presId="urn:microsoft.com/office/officeart/2005/8/layout/cycle2"/>
    <dgm:cxn modelId="{27324111-D0F2-4E3B-A9D8-E102BC30B597}" type="presParOf" srcId="{5904B5BD-9261-4E7F-A1C0-6CD3C8A57AD9}" destId="{27AAF963-9EE3-452A-9B8E-654D291645F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8188A9-1B6E-4A7B-AF35-BA547F37F35A}">
      <dsp:nvSpPr>
        <dsp:cNvPr id="0" name=""/>
        <dsp:cNvSpPr/>
      </dsp:nvSpPr>
      <dsp:spPr>
        <a:xfrm>
          <a:off x="3566700" y="972"/>
          <a:ext cx="1157862" cy="1157862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/>
            <a:t>Powerful conversation with an unpaid carer</a:t>
          </a:r>
        </a:p>
      </dsp:txBody>
      <dsp:txXfrm>
        <a:off x="3566700" y="972"/>
        <a:ext cx="1157862" cy="1157862"/>
      </dsp:txXfrm>
    </dsp:sp>
    <dsp:sp modelId="{E5E467A7-DCB4-45F8-9FAF-02E44BBB31A7}">
      <dsp:nvSpPr>
        <dsp:cNvPr id="0" name=""/>
        <dsp:cNvSpPr/>
      </dsp:nvSpPr>
      <dsp:spPr>
        <a:xfrm rot="1800000">
          <a:off x="4737367" y="815338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800000">
        <a:off x="4737367" y="815338"/>
        <a:ext cx="308949" cy="390778"/>
      </dsp:txXfrm>
    </dsp:sp>
    <dsp:sp modelId="{CA23DF31-DCFF-4467-A06D-6E7884CA8CB2}">
      <dsp:nvSpPr>
        <dsp:cNvPr id="0" name=""/>
        <dsp:cNvSpPr/>
      </dsp:nvSpPr>
      <dsp:spPr>
        <a:xfrm>
          <a:off x="5074265" y="871365"/>
          <a:ext cx="1157862" cy="1157862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/>
            <a:t>Impact of the caring role on the individual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5074265" y="871365"/>
        <a:ext cx="1157862" cy="1157862"/>
      </dsp:txXfrm>
    </dsp:sp>
    <dsp:sp modelId="{5E887BC3-8755-416A-81C1-77CE6B3905F8}">
      <dsp:nvSpPr>
        <dsp:cNvPr id="0" name=""/>
        <dsp:cNvSpPr/>
      </dsp:nvSpPr>
      <dsp:spPr>
        <a:xfrm rot="5400000">
          <a:off x="5498722" y="2116556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5400000">
        <a:off x="5498722" y="2116556"/>
        <a:ext cx="308949" cy="390778"/>
      </dsp:txXfrm>
    </dsp:sp>
    <dsp:sp modelId="{8122D3A8-5CA8-4FF8-A35C-EE5AAB9EDEBD}">
      <dsp:nvSpPr>
        <dsp:cNvPr id="0" name=""/>
        <dsp:cNvSpPr/>
      </dsp:nvSpPr>
      <dsp:spPr>
        <a:xfrm>
          <a:off x="5074265" y="2612151"/>
          <a:ext cx="1157862" cy="1157862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/>
            <a:t>How is the Carers physical and mental health? </a:t>
          </a:r>
          <a:endParaRPr lang="en-GB" sz="10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1" kern="1200" dirty="0"/>
        </a:p>
      </dsp:txBody>
      <dsp:txXfrm>
        <a:off x="5074265" y="2612151"/>
        <a:ext cx="1157862" cy="1157862"/>
      </dsp:txXfrm>
    </dsp:sp>
    <dsp:sp modelId="{332B543E-089C-4A60-93D6-2644F0B6F9C6}">
      <dsp:nvSpPr>
        <dsp:cNvPr id="0" name=""/>
        <dsp:cNvSpPr/>
      </dsp:nvSpPr>
      <dsp:spPr>
        <a:xfrm rot="9000000">
          <a:off x="4752512" y="3426517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9000000">
        <a:off x="4752512" y="3426517"/>
        <a:ext cx="308949" cy="390778"/>
      </dsp:txXfrm>
    </dsp:sp>
    <dsp:sp modelId="{93BB99C8-9EBF-4788-A0ED-16234D52ED08}">
      <dsp:nvSpPr>
        <dsp:cNvPr id="0" name=""/>
        <dsp:cNvSpPr/>
      </dsp:nvSpPr>
      <dsp:spPr>
        <a:xfrm>
          <a:off x="3566700" y="3482544"/>
          <a:ext cx="1157862" cy="115786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/>
            <a:t>Age of carer and amount of time spent  caring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3566700" y="3482544"/>
        <a:ext cx="1157862" cy="1157862"/>
      </dsp:txXfrm>
    </dsp:sp>
    <dsp:sp modelId="{F9F31A3E-54B2-442E-8595-BF5339781048}">
      <dsp:nvSpPr>
        <dsp:cNvPr id="0" name=""/>
        <dsp:cNvSpPr/>
      </dsp:nvSpPr>
      <dsp:spPr>
        <a:xfrm rot="12600000">
          <a:off x="3244947" y="3435261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2600000">
        <a:off x="3244947" y="3435261"/>
        <a:ext cx="308949" cy="390778"/>
      </dsp:txXfrm>
    </dsp:sp>
    <dsp:sp modelId="{6336E148-E574-4107-B1DB-DAF29048FFAF}">
      <dsp:nvSpPr>
        <dsp:cNvPr id="0" name=""/>
        <dsp:cNvSpPr/>
      </dsp:nvSpPr>
      <dsp:spPr>
        <a:xfrm>
          <a:off x="2059136" y="2612151"/>
          <a:ext cx="1157862" cy="1157862"/>
        </a:xfrm>
        <a:prstGeom prst="ellipse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/>
            <a:t>Establish outcomes for the carer</a:t>
          </a:r>
        </a:p>
      </dsp:txBody>
      <dsp:txXfrm>
        <a:off x="2059136" y="2612151"/>
        <a:ext cx="1157862" cy="1157862"/>
      </dsp:txXfrm>
    </dsp:sp>
    <dsp:sp modelId="{D179D7C9-1F9F-404F-A178-414C34BA1246}">
      <dsp:nvSpPr>
        <dsp:cNvPr id="0" name=""/>
        <dsp:cNvSpPr/>
      </dsp:nvSpPr>
      <dsp:spPr>
        <a:xfrm rot="16200000">
          <a:off x="2483592" y="2134044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6200000">
        <a:off x="2483592" y="2134044"/>
        <a:ext cx="308949" cy="390778"/>
      </dsp:txXfrm>
    </dsp:sp>
    <dsp:sp modelId="{20998162-3424-4480-8C7B-AFC1C4E55D80}">
      <dsp:nvSpPr>
        <dsp:cNvPr id="0" name=""/>
        <dsp:cNvSpPr/>
      </dsp:nvSpPr>
      <dsp:spPr>
        <a:xfrm>
          <a:off x="2059136" y="871365"/>
          <a:ext cx="1157862" cy="1157862"/>
        </a:xfrm>
        <a:prstGeom prst="ellipse">
          <a:avLst/>
        </a:prstGeom>
        <a:solidFill>
          <a:srgbClr val="CE3EB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/>
            <a:t>Develop a support plan and carer support</a:t>
          </a:r>
        </a:p>
      </dsp:txBody>
      <dsp:txXfrm>
        <a:off x="2059136" y="871365"/>
        <a:ext cx="1157862" cy="1157862"/>
      </dsp:txXfrm>
    </dsp:sp>
    <dsp:sp modelId="{5904B5BD-9261-4E7F-A1C0-6CD3C8A57AD9}">
      <dsp:nvSpPr>
        <dsp:cNvPr id="0" name=""/>
        <dsp:cNvSpPr/>
      </dsp:nvSpPr>
      <dsp:spPr>
        <a:xfrm rot="19800000">
          <a:off x="3229802" y="824082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9800000">
        <a:off x="3229802" y="824082"/>
        <a:ext cx="308949" cy="390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5B186-A022-494B-9FE3-F667320A0542}" type="datetimeFigureOut">
              <a:rPr lang="en-GB" smtClean="0"/>
              <a:pPr/>
              <a:t>26/04/2023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BC962-5DD0-4627-8374-F9016B7B838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Starts with a conversation about the caring role.  The carer may not have had much opportunity to talk about providing care and how they are feeling.</a:t>
            </a:r>
          </a:p>
          <a:p>
            <a:endParaRPr lang="en-GB" dirty="0"/>
          </a:p>
          <a:p>
            <a:r>
              <a:rPr lang="en-GB" dirty="0"/>
              <a:t>Through this conversation we can identify the impact of the caring role on the carer’s wellbeing:</a:t>
            </a:r>
          </a:p>
          <a:p>
            <a:r>
              <a:rPr lang="en-GB" b="1" dirty="0"/>
              <a:t>Physical and mental wellbeing </a:t>
            </a:r>
            <a:r>
              <a:rPr lang="en-GB" dirty="0"/>
              <a:t>(fatigue and stress)</a:t>
            </a:r>
          </a:p>
          <a:p>
            <a:r>
              <a:rPr lang="en-GB" b="1" dirty="0"/>
              <a:t>Emotional wellbeing </a:t>
            </a:r>
            <a:r>
              <a:rPr lang="en-GB" dirty="0"/>
              <a:t>(changing relationships)</a:t>
            </a:r>
          </a:p>
          <a:p>
            <a:r>
              <a:rPr lang="en-GB" b="1" dirty="0"/>
              <a:t>Finances </a:t>
            </a:r>
            <a:r>
              <a:rPr lang="en-GB" dirty="0"/>
              <a:t>(have they reduced or given up work?)</a:t>
            </a:r>
          </a:p>
          <a:p>
            <a:r>
              <a:rPr lang="en-GB" b="1" dirty="0"/>
              <a:t>Relationships out with the caring role </a:t>
            </a:r>
            <a:r>
              <a:rPr lang="en-GB" dirty="0"/>
              <a:t>(do they still see friends and family? Do they have a life out with the caring role?)</a:t>
            </a:r>
          </a:p>
          <a:p>
            <a:endParaRPr lang="en-GB" dirty="0"/>
          </a:p>
          <a:p>
            <a:r>
              <a:rPr lang="en-GB" dirty="0"/>
              <a:t>Age of carer and hours spent providing care. Not to determine eligibility but assess impact.  </a:t>
            </a:r>
          </a:p>
          <a:p>
            <a:r>
              <a:rPr lang="en-GB" dirty="0"/>
              <a:t>Example: 15 hours of care per week may be manageable for a fit and healthy 30 year old but could have significant impact on an 80 year old with their own health issues.</a:t>
            </a:r>
          </a:p>
          <a:p>
            <a:endParaRPr lang="en-GB" dirty="0"/>
          </a:p>
          <a:p>
            <a:r>
              <a:rPr lang="en-GB" dirty="0"/>
              <a:t>Establish outcomes: what does the carer want to achieve or change?</a:t>
            </a:r>
          </a:p>
          <a:p>
            <a:endParaRPr lang="en-GB" dirty="0"/>
          </a:p>
          <a:p>
            <a:r>
              <a:rPr lang="en-GB"/>
              <a:t>Develop </a:t>
            </a:r>
            <a:r>
              <a:rPr lang="en-GB" smtClean="0"/>
              <a:t>an ACSP </a:t>
            </a:r>
            <a:r>
              <a:rPr lang="en-GB" dirty="0"/>
              <a:t>plan with actions to help meet outcomes and keep plan under review (we will offer an annual review but can be brought forward if carer wishes due to a change in circumstances). </a:t>
            </a:r>
          </a:p>
          <a:p>
            <a:endParaRPr lang="en-GB" dirty="0"/>
          </a:p>
          <a:p>
            <a:r>
              <a:rPr lang="en-GB" dirty="0" smtClean="0"/>
              <a:t>EHSCP staff upload </a:t>
            </a:r>
            <a:r>
              <a:rPr lang="en-GB" dirty="0"/>
              <a:t>plan to </a:t>
            </a:r>
            <a:r>
              <a:rPr lang="en-GB" dirty="0" smtClean="0"/>
              <a:t>AIS. Third sector staff submit plan to Social Care Direct if required.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Edinburgh’s eligibility </a:t>
            </a:r>
            <a:r>
              <a:rPr lang="en-GB" dirty="0" smtClean="0"/>
              <a:t>model.  </a:t>
            </a:r>
            <a:endParaRPr lang="en-GB" dirty="0"/>
          </a:p>
          <a:p>
            <a:endParaRPr lang="en-GB" dirty="0"/>
          </a:p>
          <a:p>
            <a:r>
              <a:rPr lang="en-GB" dirty="0"/>
              <a:t>Other local authorities will have similar criteria.</a:t>
            </a:r>
          </a:p>
          <a:p>
            <a:endParaRPr lang="en-GB" dirty="0"/>
          </a:p>
          <a:p>
            <a:r>
              <a:rPr lang="en-GB" dirty="0"/>
              <a:t>Compare &amp; contrast with pre Carer’s Act: eligibility criteria, power and duty to support.</a:t>
            </a:r>
          </a:p>
          <a:p>
            <a:endParaRPr lang="en-GB" dirty="0"/>
          </a:p>
          <a:p>
            <a:r>
              <a:rPr lang="en-GB" dirty="0"/>
              <a:t>Example of respite and </a:t>
            </a:r>
            <a:r>
              <a:rPr lang="en-GB" dirty="0" smtClean="0"/>
              <a:t>SDS: need for respite shown through ACSP as a supporting document. Replacement care part of cared-for person’s package of support.</a:t>
            </a:r>
            <a:endParaRPr lang="en-GB" dirty="0"/>
          </a:p>
          <a:p>
            <a:endParaRPr lang="en-GB" dirty="0"/>
          </a:p>
          <a:p>
            <a:r>
              <a:rPr lang="en-GB" dirty="0"/>
              <a:t>Carer payments: </a:t>
            </a:r>
            <a:r>
              <a:rPr lang="en-GB" dirty="0" smtClean="0"/>
              <a:t>Awarded to support ‘unmet need’ identified through ACSP. Also </a:t>
            </a:r>
            <a:r>
              <a:rPr lang="en-GB" dirty="0"/>
              <a:t>warded at preventative level.</a:t>
            </a:r>
          </a:p>
          <a:p>
            <a:endParaRPr lang="en-GB" dirty="0"/>
          </a:p>
          <a:p>
            <a:r>
              <a:rPr lang="en-GB" dirty="0" smtClean="0"/>
              <a:t>Examples from where other funding streams are not available or appropriate:</a:t>
            </a:r>
            <a:endParaRPr lang="en-GB" dirty="0"/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Gym &amp; leisure club </a:t>
            </a:r>
            <a:r>
              <a:rPr lang="en-GB" dirty="0" smtClean="0"/>
              <a:t>membership</a:t>
            </a: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/>
              <a:t> Technology such as smart speakers, e.g. Amazon Echo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Complementary therapies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Transport costs, e.g</a:t>
            </a:r>
            <a:r>
              <a:rPr lang="en-GB" dirty="0" smtClean="0"/>
              <a:t>. Train fares, </a:t>
            </a:r>
            <a:r>
              <a:rPr lang="en-GB" dirty="0"/>
              <a:t>b</a:t>
            </a:r>
            <a:r>
              <a:rPr lang="en-GB" dirty="0" smtClean="0"/>
              <a:t>us </a:t>
            </a:r>
            <a:r>
              <a:rPr lang="en-GB" dirty="0"/>
              <a:t>pass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These are the indicators for eligibility criteria and they are based on the risk to an individual.  </a:t>
            </a:r>
          </a:p>
          <a:p>
            <a:endParaRPr lang="en-GB" dirty="0"/>
          </a:p>
          <a:p>
            <a:r>
              <a:rPr lang="en-GB" dirty="0"/>
              <a:t>This is determined through the Adult Carer Support Plan or Young Carers Statement.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above criteria also applies to Young Carers Statements.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26/04/2023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26/04/2023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26/04/2023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26/04/2023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26/04/2023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26/04/2023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26/04/2023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26/04/2023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26/04/2023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26/04/2023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26/04/2023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E4882-24E3-492B-9899-9E60E5F0DE0F}" type="datetimeFigureOut">
              <a:rPr lang="en-GB" smtClean="0"/>
              <a:pPr/>
              <a:t>26/04/2023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79912" y="2130426"/>
            <a:ext cx="4678288" cy="16586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Adult Carer Support Plans and Young Carer Statements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99992" y="3886200"/>
            <a:ext cx="3272408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/>
              <a:t>Keith Lugton</a:t>
            </a:r>
          </a:p>
          <a:p>
            <a:pPr algn="l"/>
            <a:r>
              <a:rPr lang="en-US" dirty="0"/>
              <a:t>Carer Coordinator</a:t>
            </a:r>
          </a:p>
          <a:p>
            <a:pPr algn="l"/>
            <a:r>
              <a:rPr lang="en-US" dirty="0"/>
              <a:t>Integrated Carers Team</a:t>
            </a:r>
          </a:p>
          <a:p>
            <a:pPr algn="l"/>
            <a:r>
              <a:rPr lang="en-US" dirty="0"/>
              <a:t>Health and Social Care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6131024" cy="1512168"/>
          </a:xfrm>
        </p:spPr>
        <p:txBody>
          <a:bodyPr>
            <a:normAutofit/>
          </a:bodyPr>
          <a:lstStyle/>
          <a:p>
            <a:r>
              <a:rPr lang="en-GB" sz="3600" dirty="0"/>
              <a:t>Purpose of an Adult Carer Support plan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4785"/>
          <a:ext cx="8291264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ectangular Callout 9"/>
          <p:cNvSpPr/>
          <p:nvPr/>
        </p:nvSpPr>
        <p:spPr>
          <a:xfrm>
            <a:off x="251520" y="4005065"/>
            <a:ext cx="1800200" cy="2304256"/>
          </a:xfrm>
          <a:prstGeom prst="wedgeRectCallou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b="1"/>
              <a:t>The plan </a:t>
            </a:r>
            <a:r>
              <a:rPr lang="en-US" b="1" dirty="0"/>
              <a:t>itself shouldn’t assume the carer wants to take on a caring role or continue caring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7452320" y="4293096"/>
            <a:ext cx="1440160" cy="1944216"/>
          </a:xfrm>
          <a:prstGeom prst="wedgeRectCallout">
            <a:avLst>
              <a:gd name="adj1" fmla="val -41997"/>
              <a:gd name="adj2" fmla="val 72355"/>
            </a:avLst>
          </a:prstGeom>
          <a:solidFill>
            <a:schemeClr val="bg1">
              <a:lumMod val="65000"/>
            </a:schemeClr>
          </a:solidFill>
          <a:scene3d>
            <a:camera prst="orthographicFront">
              <a:rot lat="209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b="1" dirty="0"/>
              <a:t>The carer may </a:t>
            </a:r>
            <a:r>
              <a:rPr lang="en-US" b="1" u="sng" dirty="0">
                <a:solidFill>
                  <a:srgbClr val="00B050"/>
                </a:solidFill>
              </a:rPr>
              <a:t>still care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/>
              <a:t>about the person they look after, but may no longer be </a:t>
            </a:r>
            <a:r>
              <a:rPr lang="en-US" b="1" i="1" u="sng" dirty="0">
                <a:solidFill>
                  <a:srgbClr val="FF0000"/>
                </a:solidFill>
              </a:rPr>
              <a:t>able to care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dirty="0"/>
              <a:t>for them</a:t>
            </a:r>
            <a:endParaRPr lang="en-GB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A3951F4-F934-5B19-DEEC-00EE2DF7823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2315" r="2625"/>
          <a:stretch/>
        </p:blipFill>
        <p:spPr>
          <a:xfrm>
            <a:off x="1" y="764704"/>
            <a:ext cx="9144000" cy="53452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b="1" dirty="0"/>
              <a:t>No Impact (5)</a:t>
            </a:r>
            <a:endParaRPr lang="en-GB" dirty="0"/>
          </a:p>
          <a:p>
            <a:r>
              <a:rPr lang="en-GB" dirty="0"/>
              <a:t>Indicates that there are no quality of life issues resulting from the caring situation and at this moment no need for support or advice.</a:t>
            </a:r>
          </a:p>
          <a:p>
            <a:r>
              <a:rPr lang="en-GB" b="1" dirty="0"/>
              <a:t>Low Impact (4)</a:t>
            </a:r>
            <a:endParaRPr lang="en-GB" dirty="0"/>
          </a:p>
          <a:p>
            <a:r>
              <a:rPr lang="en-GB" dirty="0"/>
              <a:t>Indicates that there may be some quality of life issues but low risk to a carer’s capacity for independence or health and wellbeing.</a:t>
            </a:r>
          </a:p>
          <a:p>
            <a:r>
              <a:rPr lang="en-GB" b="1" dirty="0"/>
              <a:t>Moderate Impact (3)</a:t>
            </a:r>
            <a:endParaRPr lang="en-GB" dirty="0"/>
          </a:p>
          <a:p>
            <a:r>
              <a:rPr lang="en-GB" dirty="0"/>
              <a:t>Indicates that there is some risk to a carer’s capacity for independent living and health and wellbeing. This may call for provision of some health and social care services. 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Substantial Impact (2)</a:t>
            </a:r>
            <a:endParaRPr lang="en-GB" dirty="0"/>
          </a:p>
          <a:p>
            <a:r>
              <a:rPr lang="en-GB" dirty="0"/>
              <a:t>Indicates that there is major risk to a carer’s capacity for independent living and health and wellbeing. Likely to require urgent provision or health and social care services. 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Critical Impact (1)</a:t>
            </a:r>
            <a:endParaRPr lang="en-GB" dirty="0"/>
          </a:p>
          <a:p>
            <a:r>
              <a:rPr lang="en-GB" dirty="0"/>
              <a:t>Indicates that there are significant risks to a carer’s capacity for independent living and health and wellbeing. Likely to require immediate provision or social care services.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54868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674063"/>
            <a:ext cx="62646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Eligibility for Services is decided in terms of risk to an individual. 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There are five indicator categories: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5445224"/>
            <a:ext cx="6408712" cy="112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6840760" cy="1080120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sz="3100" dirty="0"/>
              <a:t>Timescales for ACSPs for carers of terminally ill cared-for persons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504056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b="1" i="1" dirty="0"/>
              <a:t>What do we need to know and do?</a:t>
            </a:r>
            <a:endParaRPr lang="en-GB" sz="2800" dirty="0"/>
          </a:p>
          <a:p>
            <a:pPr>
              <a:buNone/>
            </a:pPr>
            <a:r>
              <a:rPr lang="en-GB" sz="2200" i="1" dirty="0"/>
              <a:t>A person is terminally ill if they suffer from a progressive disease and</a:t>
            </a:r>
          </a:p>
          <a:p>
            <a:pPr>
              <a:buNone/>
            </a:pPr>
            <a:r>
              <a:rPr lang="en-GB" sz="2200" i="1" dirty="0"/>
              <a:t>death in consequence of that disease can reasonable be expected</a:t>
            </a:r>
          </a:p>
          <a:p>
            <a:pPr>
              <a:buNone/>
            </a:pPr>
            <a:r>
              <a:rPr lang="en-GB" sz="2200" i="1" dirty="0"/>
              <a:t>within 6 months</a:t>
            </a:r>
          </a:p>
          <a:p>
            <a:pPr>
              <a:buNone/>
            </a:pPr>
            <a:endParaRPr lang="en-GB" sz="2200" i="1" dirty="0"/>
          </a:p>
          <a:p>
            <a:pPr lvl="0"/>
            <a:r>
              <a:rPr lang="en-GB" sz="2000" dirty="0"/>
              <a:t>Once an authority identifies an adult carer of someone who is terminally ill, the authority must offer that carer an ACSP within </a:t>
            </a:r>
            <a:r>
              <a:rPr lang="en-GB" sz="2000" b="1" dirty="0"/>
              <a:t>five </a:t>
            </a:r>
            <a:r>
              <a:rPr lang="en-GB" sz="2000" dirty="0"/>
              <a:t>working days</a:t>
            </a:r>
          </a:p>
          <a:p>
            <a:pPr lvl="0"/>
            <a:endParaRPr lang="en-GB" sz="2000" dirty="0"/>
          </a:p>
          <a:p>
            <a:r>
              <a:rPr lang="en-GB" sz="2000" dirty="0"/>
              <a:t>As soon as a carer feels ready to participate in the ACSP preparation process, they should benefit from accelerated time limits for receiving an ACSP and associated support  </a:t>
            </a:r>
          </a:p>
          <a:p>
            <a:endParaRPr lang="en-GB" sz="2000" dirty="0"/>
          </a:p>
          <a:p>
            <a:pPr lvl="0"/>
            <a:r>
              <a:rPr lang="en-GB" sz="2000" dirty="0"/>
              <a:t>Once a carer requests an ACSP or accepts an offer of an ACSP, the authority has a duty to prepare one and follow these steps:</a:t>
            </a:r>
          </a:p>
          <a:p>
            <a:pPr lvl="0"/>
            <a:endParaRPr lang="en-GB" sz="1800" dirty="0"/>
          </a:p>
          <a:p>
            <a:pPr lvl="0"/>
            <a:endParaRPr lang="en-GB" sz="1800" dirty="0"/>
          </a:p>
          <a:p>
            <a:pPr>
              <a:buNone/>
            </a:pPr>
            <a:endParaRPr lang="en-GB" sz="1900" dirty="0"/>
          </a:p>
          <a:p>
            <a:endParaRPr lang="en-GB" sz="1900" dirty="0">
              <a:solidFill>
                <a:srgbClr val="7030A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6840760" cy="1080120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sz="3100" dirty="0"/>
              <a:t>Timescales for ACSPs for carers of terminally ill cared-for persons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en-GB" sz="1800" dirty="0"/>
          </a:p>
          <a:p>
            <a:pPr>
              <a:buNone/>
            </a:pPr>
            <a:r>
              <a:rPr lang="en-GB" sz="1900" b="1" dirty="0"/>
              <a:t>Step 1</a:t>
            </a:r>
            <a:r>
              <a:rPr lang="en-GB" sz="1900" dirty="0"/>
              <a:t>: </a:t>
            </a:r>
            <a:r>
              <a:rPr lang="en-GB" sz="1900" b="1" i="1" dirty="0"/>
              <a:t>Substantive Conversation</a:t>
            </a:r>
            <a:endParaRPr lang="en-GB" sz="1900" dirty="0"/>
          </a:p>
          <a:p>
            <a:pPr>
              <a:buNone/>
            </a:pPr>
            <a:endParaRPr lang="en-GB" sz="1900" dirty="0"/>
          </a:p>
          <a:p>
            <a:r>
              <a:rPr lang="en-GB" sz="1900" dirty="0"/>
              <a:t>The carer should be contacted within </a:t>
            </a:r>
            <a:r>
              <a:rPr lang="en-GB" sz="1900" u="sng" dirty="0"/>
              <a:t>2</a:t>
            </a:r>
            <a:r>
              <a:rPr lang="en-GB" sz="1900" dirty="0"/>
              <a:t> working days and substantive conversation must take place within </a:t>
            </a:r>
            <a:r>
              <a:rPr lang="en-GB" sz="1900" u="sng" dirty="0"/>
              <a:t>5</a:t>
            </a:r>
            <a:r>
              <a:rPr lang="en-GB" sz="1900" dirty="0"/>
              <a:t> working days of the notification date </a:t>
            </a:r>
          </a:p>
          <a:p>
            <a:endParaRPr lang="en-GB" sz="1900" dirty="0"/>
          </a:p>
          <a:p>
            <a:r>
              <a:rPr lang="en-GB" sz="1900" dirty="0"/>
              <a:t>The local authority must prepare the plan within ten working days from the date when the carer originally requested or accepted the offer of an ACSP</a:t>
            </a:r>
          </a:p>
          <a:p>
            <a:pPr>
              <a:buNone/>
            </a:pPr>
            <a:endParaRPr lang="en-GB" sz="2000" dirty="0"/>
          </a:p>
          <a:p>
            <a:pPr>
              <a:buNone/>
            </a:pPr>
            <a:r>
              <a:rPr lang="en-GB" sz="1900" b="1" dirty="0"/>
              <a:t>Step 2</a:t>
            </a:r>
            <a:r>
              <a:rPr lang="en-GB" sz="1900" dirty="0"/>
              <a:t>- </a:t>
            </a:r>
            <a:r>
              <a:rPr lang="en-GB" sz="1900" b="1" dirty="0"/>
              <a:t>Light Touch ACSP</a:t>
            </a:r>
            <a:endParaRPr lang="en-GB" sz="1900" dirty="0"/>
          </a:p>
          <a:p>
            <a:pPr>
              <a:buNone/>
            </a:pPr>
            <a:r>
              <a:rPr lang="en-GB" sz="2000" dirty="0"/>
              <a:t> </a:t>
            </a:r>
          </a:p>
          <a:p>
            <a:r>
              <a:rPr lang="en-GB" sz="1900" dirty="0"/>
              <a:t>Step 2 is completing a light touch ACSP, based on the substantive conversation </a:t>
            </a:r>
          </a:p>
          <a:p>
            <a:endParaRPr lang="en-GB" sz="1900" dirty="0"/>
          </a:p>
          <a:p>
            <a:r>
              <a:rPr lang="en-GB" sz="1900" dirty="0"/>
              <a:t>The light touch ACSP is intended to address urgent issues and does not have to cover all the information required under section 9(1) of the 2016 Act</a:t>
            </a:r>
          </a:p>
          <a:p>
            <a:pPr>
              <a:buNone/>
            </a:pPr>
            <a:r>
              <a:rPr lang="en-GB" sz="1900" dirty="0"/>
              <a:t> </a:t>
            </a:r>
          </a:p>
          <a:p>
            <a:r>
              <a:rPr lang="en-GB" sz="1900" dirty="0"/>
              <a:t> The authority and the carer should agree when the plan should be reviewed to include the rest of the information which should be contained in a plan</a:t>
            </a:r>
          </a:p>
          <a:p>
            <a:endParaRPr lang="en-GB" sz="2000" dirty="0"/>
          </a:p>
          <a:p>
            <a:endParaRPr lang="en-GB" sz="2000" dirty="0"/>
          </a:p>
          <a:p>
            <a:pPr>
              <a:buNone/>
            </a:pPr>
            <a:endParaRPr lang="en-GB" sz="1900" dirty="0"/>
          </a:p>
          <a:p>
            <a:endParaRPr lang="en-GB" sz="1900" dirty="0">
              <a:solidFill>
                <a:srgbClr val="7030A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HSCP PP template_Feb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EHSCP PP template_Feb17</Template>
  <TotalTime>594</TotalTime>
  <Words>784</Words>
  <Application>Microsoft Office PowerPoint</Application>
  <PresentationFormat>On-screen Show (4:3)</PresentationFormat>
  <Paragraphs>103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EHSCP PP template_Feb17</vt:lpstr>
      <vt:lpstr>Adult Carer Support Plans and Young Carer Statements</vt:lpstr>
      <vt:lpstr>Purpose of an Adult Carer Support plan</vt:lpstr>
      <vt:lpstr>Slide 3</vt:lpstr>
      <vt:lpstr>Slide 4</vt:lpstr>
      <vt:lpstr>  Timescales for ACSPs for carers of terminally ill cared-for persons   </vt:lpstr>
      <vt:lpstr>  Timescales for ACSPs for carers of terminally ill cared-for persons   </vt:lpstr>
    </vt:vector>
  </TitlesOfParts>
  <Company>NHS Lothian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Madeline Martin</dc:creator>
  <cp:lastModifiedBy>Keith.Lugton</cp:lastModifiedBy>
  <cp:revision>84</cp:revision>
  <dcterms:created xsi:type="dcterms:W3CDTF">2017-05-22T10:10:55Z</dcterms:created>
  <dcterms:modified xsi:type="dcterms:W3CDTF">2023-04-26T13:54:35Z</dcterms:modified>
</cp:coreProperties>
</file>