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4" r:id="rId3"/>
    <p:sldId id="291" r:id="rId4"/>
    <p:sldId id="288" r:id="rId5"/>
    <p:sldId id="261" r:id="rId6"/>
    <p:sldId id="297" r:id="rId7"/>
    <p:sldId id="281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3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8" y="18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How is the Carers physical and mental health? </a:t>
          </a:r>
          <a:endParaRPr lang="en-GB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 smtClean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 smtClean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D5701-3161-47A4-B66B-D1E016271B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18A56C-C8E4-43F9-9034-D006D9EF9BAA}">
      <dgm:prSet phldrT="[Text]"/>
      <dgm:spPr>
        <a:solidFill>
          <a:srgbClr val="CE3EB3"/>
        </a:solidFill>
      </dgm:spPr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407D8123-F0DB-45DF-9F30-0EB3A5D07ACD}" type="parTrans" cxnId="{B2FCBA85-DBD6-4B84-B541-2B3F98FBE66E}">
      <dgm:prSet/>
      <dgm:spPr/>
      <dgm:t>
        <a:bodyPr/>
        <a:lstStyle/>
        <a:p>
          <a:endParaRPr lang="en-GB"/>
        </a:p>
      </dgm:t>
    </dgm:pt>
    <dgm:pt modelId="{32487FC8-0A92-454B-968D-32BDB4E6072A}" type="sibTrans" cxnId="{B2FCBA85-DBD6-4B84-B541-2B3F98FBE66E}">
      <dgm:prSet/>
      <dgm:spPr/>
      <dgm:t>
        <a:bodyPr/>
        <a:lstStyle/>
        <a:p>
          <a:endParaRPr lang="en-GB"/>
        </a:p>
      </dgm:t>
    </dgm:pt>
    <dgm:pt modelId="{0DFDA3B4-719C-421A-BE56-AC1D56D3F1A5}">
      <dgm:prSet phldrT="[Text]"/>
      <dgm:spPr/>
      <dgm:t>
        <a:bodyPr/>
        <a:lstStyle/>
        <a:p>
          <a:r>
            <a:rPr lang="en-GB" b="1" dirty="0" smtClean="0"/>
            <a:t>Carers are identified early and assessed quickly</a:t>
          </a:r>
          <a:endParaRPr lang="en-GB" dirty="0"/>
        </a:p>
      </dgm:t>
    </dgm:pt>
    <dgm:pt modelId="{351FDAE7-A165-4A87-93B2-9E93D0918BE6}" type="parTrans" cxnId="{9E51DCDA-9C88-4DA5-B131-3E98A53BF7DF}">
      <dgm:prSet/>
      <dgm:spPr/>
      <dgm:t>
        <a:bodyPr/>
        <a:lstStyle/>
        <a:p>
          <a:endParaRPr lang="en-GB"/>
        </a:p>
      </dgm:t>
    </dgm:pt>
    <dgm:pt modelId="{F0791A7B-3C9A-4502-8EE3-AE5A1E32FF20}" type="sibTrans" cxnId="{9E51DCDA-9C88-4DA5-B131-3E98A53BF7DF}">
      <dgm:prSet/>
      <dgm:spPr/>
      <dgm:t>
        <a:bodyPr/>
        <a:lstStyle/>
        <a:p>
          <a:endParaRPr lang="en-GB"/>
        </a:p>
      </dgm:t>
    </dgm:pt>
    <dgm:pt modelId="{310CD090-B4DF-406B-982E-D56EC12BC2BF}">
      <dgm:prSet phldrT="[Text]"/>
      <dgm:spPr/>
      <dgm:t>
        <a:bodyPr/>
        <a:lstStyle/>
        <a:p>
          <a:r>
            <a:rPr lang="en-GB" b="1" dirty="0" smtClean="0"/>
            <a:t>Carers report being well informed about issues relevant to their carers role</a:t>
          </a:r>
          <a:endParaRPr lang="en-GB" dirty="0"/>
        </a:p>
      </dgm:t>
    </dgm:pt>
    <dgm:pt modelId="{C00AE0EA-7E52-4BE7-A038-C162CC5EA45A}" type="parTrans" cxnId="{751BCF05-4F07-43E5-99EE-5E1CC230B844}">
      <dgm:prSet/>
      <dgm:spPr/>
      <dgm:t>
        <a:bodyPr/>
        <a:lstStyle/>
        <a:p>
          <a:endParaRPr lang="en-GB"/>
        </a:p>
      </dgm:t>
    </dgm:pt>
    <dgm:pt modelId="{CF38A001-4D16-4E6A-9FB6-6525AD6CC684}" type="sibTrans" cxnId="{751BCF05-4F07-43E5-99EE-5E1CC230B844}">
      <dgm:prSet/>
      <dgm:spPr/>
      <dgm:t>
        <a:bodyPr/>
        <a:lstStyle/>
        <a:p>
          <a:endParaRPr lang="en-GB"/>
        </a:p>
      </dgm:t>
    </dgm:pt>
    <dgm:pt modelId="{B3928D07-C062-4437-AD00-3562B919168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287A637B-F949-4C8D-B8E5-6DA529E05712}" type="parTrans" cxnId="{F059439B-AB78-4559-B317-E26D9D09DE5D}">
      <dgm:prSet/>
      <dgm:spPr/>
      <dgm:t>
        <a:bodyPr/>
        <a:lstStyle/>
        <a:p>
          <a:endParaRPr lang="en-GB"/>
        </a:p>
      </dgm:t>
    </dgm:pt>
    <dgm:pt modelId="{D904997C-1382-48C4-B29B-8A0301ADA779}" type="sibTrans" cxnId="{F059439B-AB78-4559-B317-E26D9D09DE5D}">
      <dgm:prSet/>
      <dgm:spPr/>
      <dgm:t>
        <a:bodyPr/>
        <a:lstStyle/>
        <a:p>
          <a:endParaRPr lang="en-GB"/>
        </a:p>
      </dgm:t>
    </dgm:pt>
    <dgm:pt modelId="{693DF287-9170-4C23-AC53-98951C3DFEB4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dirty="0">
            <a:solidFill>
              <a:schemeClr val="tx1"/>
            </a:solidFill>
          </a:endParaRPr>
        </a:p>
      </dgm:t>
    </dgm:pt>
    <dgm:pt modelId="{306279E1-A99F-406F-A81E-B848009D7787}" type="parTrans" cxnId="{80DA769D-CC53-463B-990B-4FD4DFFCA5E8}">
      <dgm:prSet/>
      <dgm:spPr/>
      <dgm:t>
        <a:bodyPr/>
        <a:lstStyle/>
        <a:p>
          <a:endParaRPr lang="en-GB"/>
        </a:p>
      </dgm:t>
    </dgm:pt>
    <dgm:pt modelId="{B27F284B-18C8-497A-848F-5384758D7D11}" type="sibTrans" cxnId="{80DA769D-CC53-463B-990B-4FD4DFFCA5E8}">
      <dgm:prSet/>
      <dgm:spPr/>
      <dgm:t>
        <a:bodyPr/>
        <a:lstStyle/>
        <a:p>
          <a:endParaRPr lang="en-GB"/>
        </a:p>
      </dgm:t>
    </dgm:pt>
    <dgm:pt modelId="{CC3BEBC4-77DD-41DD-BD39-6192D70D92C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4C5208E6-4CD3-4D73-B11F-48FD33E404B8}" type="parTrans" cxnId="{7088F458-5DBD-41EB-9BA8-40A1EDD98B25}">
      <dgm:prSet/>
      <dgm:spPr/>
      <dgm:t>
        <a:bodyPr/>
        <a:lstStyle/>
        <a:p>
          <a:endParaRPr lang="en-GB"/>
        </a:p>
      </dgm:t>
    </dgm:pt>
    <dgm:pt modelId="{450723FC-3795-474D-9435-7869DA5DF167}" type="sibTrans" cxnId="{7088F458-5DBD-41EB-9BA8-40A1EDD98B25}">
      <dgm:prSet/>
      <dgm:spPr/>
      <dgm:t>
        <a:bodyPr/>
        <a:lstStyle/>
        <a:p>
          <a:endParaRPr lang="en-GB"/>
        </a:p>
      </dgm:t>
    </dgm:pt>
    <dgm:pt modelId="{159C4338-9389-461B-AA02-3000463DF2A6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dirty="0">
            <a:solidFill>
              <a:schemeClr val="tx1"/>
            </a:solidFill>
          </a:endParaRPr>
        </a:p>
      </dgm:t>
    </dgm:pt>
    <dgm:pt modelId="{37FB2E78-2239-4010-9530-398B67395156}" type="parTrans" cxnId="{43D6BA7C-9F1D-49B5-A4D9-8092C3101E9B}">
      <dgm:prSet/>
      <dgm:spPr/>
      <dgm:t>
        <a:bodyPr/>
        <a:lstStyle/>
        <a:p>
          <a:endParaRPr lang="en-GB"/>
        </a:p>
      </dgm:t>
    </dgm:pt>
    <dgm:pt modelId="{ADC7B42D-85B4-40A0-88D9-B9630C8FFB23}" type="sibTrans" cxnId="{43D6BA7C-9F1D-49B5-A4D9-8092C3101E9B}">
      <dgm:prSet/>
      <dgm:spPr/>
      <dgm:t>
        <a:bodyPr/>
        <a:lstStyle/>
        <a:p>
          <a:endParaRPr lang="en-GB"/>
        </a:p>
      </dgm:t>
    </dgm:pt>
    <dgm:pt modelId="{6C0867D3-32EB-41C2-BF44-756B3D11AB66}">
      <dgm:prSet/>
      <dgm:spPr/>
      <dgm:t>
        <a:bodyPr/>
        <a:lstStyle/>
        <a:p>
          <a:r>
            <a:rPr lang="en-GB" b="1" dirty="0" smtClean="0"/>
            <a:t>Carers have accessible and up to date appropriate information</a:t>
          </a:r>
        </a:p>
      </dgm:t>
    </dgm:pt>
    <dgm:pt modelId="{32BC4E85-1DD4-4CA4-BDB0-0CBEC6E3D8D7}" type="parTrans" cxnId="{3EFB7E7D-E33A-42AF-9B70-F394E124134D}">
      <dgm:prSet/>
      <dgm:spPr/>
      <dgm:t>
        <a:bodyPr/>
        <a:lstStyle/>
        <a:p>
          <a:endParaRPr lang="en-GB"/>
        </a:p>
      </dgm:t>
    </dgm:pt>
    <dgm:pt modelId="{39396389-95DB-495A-8AED-6CC9B39EE6B5}" type="sibTrans" cxnId="{3EFB7E7D-E33A-42AF-9B70-F394E124134D}">
      <dgm:prSet/>
      <dgm:spPr/>
      <dgm:t>
        <a:bodyPr/>
        <a:lstStyle/>
        <a:p>
          <a:endParaRPr lang="en-GB"/>
        </a:p>
      </dgm:t>
    </dgm:pt>
    <dgm:pt modelId="{1212783F-22AA-48AA-981B-47B6C5E4E870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</dgm:t>
    </dgm:pt>
    <dgm:pt modelId="{33D59CF3-EB53-4075-BCC3-E78C4570A871}" type="parTrans" cxnId="{D22650D8-0C6F-48E8-A8AF-B97B3DB91812}">
      <dgm:prSet/>
      <dgm:spPr/>
      <dgm:t>
        <a:bodyPr/>
        <a:lstStyle/>
        <a:p>
          <a:endParaRPr lang="en-GB"/>
        </a:p>
      </dgm:t>
    </dgm:pt>
    <dgm:pt modelId="{C6FC9E81-B017-4209-BB5B-E5B98BC4F5AA}" type="sibTrans" cxnId="{D22650D8-0C6F-48E8-A8AF-B97B3DB91812}">
      <dgm:prSet/>
      <dgm:spPr/>
      <dgm:t>
        <a:bodyPr/>
        <a:lstStyle/>
        <a:p>
          <a:endParaRPr lang="en-GB"/>
        </a:p>
      </dgm:t>
    </dgm:pt>
    <dgm:pt modelId="{FD99576C-923D-44C3-B4C1-F3E04028E32A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gm:t>
    </dgm:pt>
    <dgm:pt modelId="{CB2B5839-B605-44C3-B5CD-60ED32AFEE9B}" type="parTrans" cxnId="{3A2495A0-9877-4DA8-97A6-7EA8B39E85DD}">
      <dgm:prSet/>
      <dgm:spPr/>
      <dgm:t>
        <a:bodyPr/>
        <a:lstStyle/>
        <a:p>
          <a:endParaRPr lang="en-GB"/>
        </a:p>
      </dgm:t>
    </dgm:pt>
    <dgm:pt modelId="{184845D0-D0CF-43F6-87E1-1ED33D924ECB}" type="sibTrans" cxnId="{3A2495A0-9877-4DA8-97A6-7EA8B39E85DD}">
      <dgm:prSet/>
      <dgm:spPr/>
      <dgm:t>
        <a:bodyPr/>
        <a:lstStyle/>
        <a:p>
          <a:endParaRPr lang="en-GB"/>
        </a:p>
      </dgm:t>
    </dgm:pt>
    <dgm:pt modelId="{04F12013-205D-470F-A283-5E23C22C5C33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sustain their physical, social and mental wellbeing</a:t>
          </a:r>
        </a:p>
      </dgm:t>
    </dgm:pt>
    <dgm:pt modelId="{A76DD4E2-726A-4B9A-8D7E-79D25B25AE7D}" type="parTrans" cxnId="{A26B2E8B-C4AA-46AD-BA38-C70F416B0844}">
      <dgm:prSet/>
      <dgm:spPr/>
      <dgm:t>
        <a:bodyPr/>
        <a:lstStyle/>
        <a:p>
          <a:endParaRPr lang="en-GB"/>
        </a:p>
      </dgm:t>
    </dgm:pt>
    <dgm:pt modelId="{B1D87EB7-A5A8-4F3D-A1C1-4DF12B185341}" type="sibTrans" cxnId="{A26B2E8B-C4AA-46AD-BA38-C70F416B0844}">
      <dgm:prSet/>
      <dgm:spPr/>
      <dgm:t>
        <a:bodyPr/>
        <a:lstStyle/>
        <a:p>
          <a:endParaRPr lang="en-GB"/>
        </a:p>
      </dgm:t>
    </dgm:pt>
    <dgm:pt modelId="{A0670184-75A2-4332-94A5-A066FF7AA1DD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report economic wellbeing</a:t>
          </a:r>
        </a:p>
      </dgm:t>
    </dgm:pt>
    <dgm:pt modelId="{FA9A0A53-9BC9-4444-9516-D17FBD834CBB}" type="parTrans" cxnId="{8A18CDE0-3972-4BD6-AAD7-019DCDAAC38D}">
      <dgm:prSet/>
      <dgm:spPr/>
      <dgm:t>
        <a:bodyPr/>
        <a:lstStyle/>
        <a:p>
          <a:endParaRPr lang="en-GB"/>
        </a:p>
      </dgm:t>
    </dgm:pt>
    <dgm:pt modelId="{B56B0188-9CE1-4B0F-98E2-671DC32159E2}" type="sibTrans" cxnId="{8A18CDE0-3972-4BD6-AAD7-019DCDAAC38D}">
      <dgm:prSet/>
      <dgm:spPr/>
      <dgm:t>
        <a:bodyPr/>
        <a:lstStyle/>
        <a:p>
          <a:endParaRPr lang="en-GB"/>
        </a:p>
      </dgm:t>
    </dgm:pt>
    <dgm:pt modelId="{93382959-DF09-436E-B9D9-14CCD5671A6B}" type="pres">
      <dgm:prSet presAssocID="{D24D5701-3161-47A4-B66B-D1E016271B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DC94283-0A34-4E33-9279-1D835247934B}" type="pres">
      <dgm:prSet presAssocID="{BD18A56C-C8E4-43F9-9034-D006D9EF9BAA}" presName="composite" presStyleCnt="0"/>
      <dgm:spPr/>
    </dgm:pt>
    <dgm:pt modelId="{C3462B16-2924-432C-8A6A-DBC310DAA6FB}" type="pres">
      <dgm:prSet presAssocID="{BD18A56C-C8E4-43F9-9034-D006D9EF9B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7DE5EF-E9AD-4980-9988-DC5BD1B9DF24}" type="pres">
      <dgm:prSet presAssocID="{BD18A56C-C8E4-43F9-9034-D006D9EF9B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8BC247-C9C5-4B08-9460-EBF73FE03AED}" type="pres">
      <dgm:prSet presAssocID="{32487FC8-0A92-454B-968D-32BDB4E6072A}" presName="sp" presStyleCnt="0"/>
      <dgm:spPr/>
    </dgm:pt>
    <dgm:pt modelId="{766EC31E-F18A-4B0A-81C0-F84C4BF878B4}" type="pres">
      <dgm:prSet presAssocID="{B3928D07-C062-4437-AD00-3562B9191689}" presName="composite" presStyleCnt="0"/>
      <dgm:spPr/>
    </dgm:pt>
    <dgm:pt modelId="{21064AF9-627F-48B1-BBFE-241A576A19F2}" type="pres">
      <dgm:prSet presAssocID="{B3928D07-C062-4437-AD00-3562B91916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E7B38-35F3-4DF3-B095-7FAFB3A817F2}" type="pres">
      <dgm:prSet presAssocID="{B3928D07-C062-4437-AD00-3562B91916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DF2B0-50FF-4E0B-8A4B-2019A06F1E0C}" type="pres">
      <dgm:prSet presAssocID="{D904997C-1382-48C4-B29B-8A0301ADA779}" presName="sp" presStyleCnt="0"/>
      <dgm:spPr/>
    </dgm:pt>
    <dgm:pt modelId="{2099A6F5-A1DC-467D-8F3C-7153F3CD36EA}" type="pres">
      <dgm:prSet presAssocID="{CC3BEBC4-77DD-41DD-BD39-6192D70D92CB}" presName="composite" presStyleCnt="0"/>
      <dgm:spPr/>
    </dgm:pt>
    <dgm:pt modelId="{02BF043A-7FBD-4E01-BDC1-45681A21A8FD}" type="pres">
      <dgm:prSet presAssocID="{CC3BEBC4-77DD-41DD-BD39-6192D70D92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DF6A3-8890-41E3-9A01-101BB01B6AB9}" type="pres">
      <dgm:prSet presAssocID="{CC3BEBC4-77DD-41DD-BD39-6192D70D92C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60F8F6-6624-48A6-A5E4-6A93ECB14DB2}" type="presOf" srcId="{A0670184-75A2-4332-94A5-A066FF7AA1DD}" destId="{5CFDF6A3-8890-41E3-9A01-101BB01B6AB9}" srcOrd="0" destOrd="2" presId="urn:microsoft.com/office/officeart/2005/8/layout/chevron2"/>
    <dgm:cxn modelId="{B0A6125F-3899-4A45-90CA-0DCA3EF925E4}" type="presOf" srcId="{6C0867D3-32EB-41C2-BF44-756B3D11AB66}" destId="{857DE5EF-E9AD-4980-9988-DC5BD1B9DF24}" srcOrd="0" destOrd="1" presId="urn:microsoft.com/office/officeart/2005/8/layout/chevron2"/>
    <dgm:cxn modelId="{0F02A2E1-F47B-4165-BB3A-4C5DAD8739FA}" type="presOf" srcId="{D24D5701-3161-47A4-B66B-D1E016271BFA}" destId="{93382959-DF09-436E-B9D9-14CCD5671A6B}" srcOrd="0" destOrd="0" presId="urn:microsoft.com/office/officeart/2005/8/layout/chevron2"/>
    <dgm:cxn modelId="{F059439B-AB78-4559-B317-E26D9D09DE5D}" srcId="{D24D5701-3161-47A4-B66B-D1E016271BFA}" destId="{B3928D07-C062-4437-AD00-3562B9191689}" srcOrd="1" destOrd="0" parTransId="{287A637B-F949-4C8D-B8E5-6DA529E05712}" sibTransId="{D904997C-1382-48C4-B29B-8A0301ADA779}"/>
    <dgm:cxn modelId="{93E9AC79-97ED-401F-AEC3-EF7847A084BE}" type="presOf" srcId="{0DFDA3B4-719C-421A-BE56-AC1D56D3F1A5}" destId="{857DE5EF-E9AD-4980-9988-DC5BD1B9DF24}" srcOrd="0" destOrd="0" presId="urn:microsoft.com/office/officeart/2005/8/layout/chevron2"/>
    <dgm:cxn modelId="{C21667AB-DBB6-4118-94DA-98CA78279AD7}" type="presOf" srcId="{159C4338-9389-461B-AA02-3000463DF2A6}" destId="{5CFDF6A3-8890-41E3-9A01-101BB01B6AB9}" srcOrd="0" destOrd="0" presId="urn:microsoft.com/office/officeart/2005/8/layout/chevron2"/>
    <dgm:cxn modelId="{215D6D20-D155-4D62-9A54-222826726AD4}" type="presOf" srcId="{04F12013-205D-470F-A283-5E23C22C5C33}" destId="{5CFDF6A3-8890-41E3-9A01-101BB01B6AB9}" srcOrd="0" destOrd="1" presId="urn:microsoft.com/office/officeart/2005/8/layout/chevron2"/>
    <dgm:cxn modelId="{751BCF05-4F07-43E5-99EE-5E1CC230B844}" srcId="{BD18A56C-C8E4-43F9-9034-D006D9EF9BAA}" destId="{310CD090-B4DF-406B-982E-D56EC12BC2BF}" srcOrd="2" destOrd="0" parTransId="{C00AE0EA-7E52-4BE7-A038-C162CC5EA45A}" sibTransId="{CF38A001-4D16-4E6A-9FB6-6525AD6CC684}"/>
    <dgm:cxn modelId="{8A18CDE0-3972-4BD6-AAD7-019DCDAAC38D}" srcId="{CC3BEBC4-77DD-41DD-BD39-6192D70D92CB}" destId="{A0670184-75A2-4332-94A5-A066FF7AA1DD}" srcOrd="2" destOrd="0" parTransId="{FA9A0A53-9BC9-4444-9516-D17FBD834CBB}" sibTransId="{B56B0188-9CE1-4B0F-98E2-671DC32159E2}"/>
    <dgm:cxn modelId="{3A2495A0-9877-4DA8-97A6-7EA8B39E85DD}" srcId="{B3928D07-C062-4437-AD00-3562B9191689}" destId="{FD99576C-923D-44C3-B4C1-F3E04028E32A}" srcOrd="2" destOrd="0" parTransId="{CB2B5839-B605-44C3-B5CD-60ED32AFEE9B}" sibTransId="{184845D0-D0CF-43F6-87E1-1ED33D924ECB}"/>
    <dgm:cxn modelId="{7088F458-5DBD-41EB-9BA8-40A1EDD98B25}" srcId="{D24D5701-3161-47A4-B66B-D1E016271BFA}" destId="{CC3BEBC4-77DD-41DD-BD39-6192D70D92CB}" srcOrd="2" destOrd="0" parTransId="{4C5208E6-4CD3-4D73-B11F-48FD33E404B8}" sibTransId="{450723FC-3795-474D-9435-7869DA5DF167}"/>
    <dgm:cxn modelId="{9695556F-0236-4D71-8F00-5EA646A67728}" type="presOf" srcId="{310CD090-B4DF-406B-982E-D56EC12BC2BF}" destId="{857DE5EF-E9AD-4980-9988-DC5BD1B9DF24}" srcOrd="0" destOrd="2" presId="urn:microsoft.com/office/officeart/2005/8/layout/chevron2"/>
    <dgm:cxn modelId="{229715FB-A3AB-47D1-889C-96BAF633C6D8}" type="presOf" srcId="{FD99576C-923D-44C3-B4C1-F3E04028E32A}" destId="{C5CE7B38-35F3-4DF3-B095-7FAFB3A817F2}" srcOrd="0" destOrd="2" presId="urn:microsoft.com/office/officeart/2005/8/layout/chevron2"/>
    <dgm:cxn modelId="{80DA769D-CC53-463B-990B-4FD4DFFCA5E8}" srcId="{B3928D07-C062-4437-AD00-3562B9191689}" destId="{693DF287-9170-4C23-AC53-98951C3DFEB4}" srcOrd="0" destOrd="0" parTransId="{306279E1-A99F-406F-A81E-B848009D7787}" sibTransId="{B27F284B-18C8-497A-848F-5384758D7D11}"/>
    <dgm:cxn modelId="{43D6BA7C-9F1D-49B5-A4D9-8092C3101E9B}" srcId="{CC3BEBC4-77DD-41DD-BD39-6192D70D92CB}" destId="{159C4338-9389-461B-AA02-3000463DF2A6}" srcOrd="0" destOrd="0" parTransId="{37FB2E78-2239-4010-9530-398B67395156}" sibTransId="{ADC7B42D-85B4-40A0-88D9-B9630C8FFB23}"/>
    <dgm:cxn modelId="{D22650D8-0C6F-48E8-A8AF-B97B3DB91812}" srcId="{B3928D07-C062-4437-AD00-3562B9191689}" destId="{1212783F-22AA-48AA-981B-47B6C5E4E870}" srcOrd="1" destOrd="0" parTransId="{33D59CF3-EB53-4075-BCC3-E78C4570A871}" sibTransId="{C6FC9E81-B017-4209-BB5B-E5B98BC4F5AA}"/>
    <dgm:cxn modelId="{B2FCBA85-DBD6-4B84-B541-2B3F98FBE66E}" srcId="{D24D5701-3161-47A4-B66B-D1E016271BFA}" destId="{BD18A56C-C8E4-43F9-9034-D006D9EF9BAA}" srcOrd="0" destOrd="0" parTransId="{407D8123-F0DB-45DF-9F30-0EB3A5D07ACD}" sibTransId="{32487FC8-0A92-454B-968D-32BDB4E6072A}"/>
    <dgm:cxn modelId="{17630630-8E23-4EA8-9290-E99E54E512F3}" type="presOf" srcId="{BD18A56C-C8E4-43F9-9034-D006D9EF9BAA}" destId="{C3462B16-2924-432C-8A6A-DBC310DAA6FB}" srcOrd="0" destOrd="0" presId="urn:microsoft.com/office/officeart/2005/8/layout/chevron2"/>
    <dgm:cxn modelId="{3EFB7E7D-E33A-42AF-9B70-F394E124134D}" srcId="{BD18A56C-C8E4-43F9-9034-D006D9EF9BAA}" destId="{6C0867D3-32EB-41C2-BF44-756B3D11AB66}" srcOrd="1" destOrd="0" parTransId="{32BC4E85-1DD4-4CA4-BDB0-0CBEC6E3D8D7}" sibTransId="{39396389-95DB-495A-8AED-6CC9B39EE6B5}"/>
    <dgm:cxn modelId="{9C840F63-6BBC-4B63-9BEF-D3F95177A6A9}" type="presOf" srcId="{693DF287-9170-4C23-AC53-98951C3DFEB4}" destId="{C5CE7B38-35F3-4DF3-B095-7FAFB3A817F2}" srcOrd="0" destOrd="0" presId="urn:microsoft.com/office/officeart/2005/8/layout/chevron2"/>
    <dgm:cxn modelId="{A26B2E8B-C4AA-46AD-BA38-C70F416B0844}" srcId="{CC3BEBC4-77DD-41DD-BD39-6192D70D92CB}" destId="{04F12013-205D-470F-A283-5E23C22C5C33}" srcOrd="1" destOrd="0" parTransId="{A76DD4E2-726A-4B9A-8D7E-79D25B25AE7D}" sibTransId="{B1D87EB7-A5A8-4F3D-A1C1-4DF12B185341}"/>
    <dgm:cxn modelId="{9E51DCDA-9C88-4DA5-B131-3E98A53BF7DF}" srcId="{BD18A56C-C8E4-43F9-9034-D006D9EF9BAA}" destId="{0DFDA3B4-719C-421A-BE56-AC1D56D3F1A5}" srcOrd="0" destOrd="0" parTransId="{351FDAE7-A165-4A87-93B2-9E93D0918BE6}" sibTransId="{F0791A7B-3C9A-4502-8EE3-AE5A1E32FF20}"/>
    <dgm:cxn modelId="{9A4C2812-09BD-444A-A49A-B125C4AB7043}" type="presOf" srcId="{1212783F-22AA-48AA-981B-47B6C5E4E870}" destId="{C5CE7B38-35F3-4DF3-B095-7FAFB3A817F2}" srcOrd="0" destOrd="1" presId="urn:microsoft.com/office/officeart/2005/8/layout/chevron2"/>
    <dgm:cxn modelId="{086463CD-9DF3-4E89-A16F-20C67982BD97}" type="presOf" srcId="{CC3BEBC4-77DD-41DD-BD39-6192D70D92CB}" destId="{02BF043A-7FBD-4E01-BDC1-45681A21A8FD}" srcOrd="0" destOrd="0" presId="urn:microsoft.com/office/officeart/2005/8/layout/chevron2"/>
    <dgm:cxn modelId="{9AC9BCF4-D6E6-47A2-A265-C5D0D4622DA1}" type="presOf" srcId="{B3928D07-C062-4437-AD00-3562B9191689}" destId="{21064AF9-627F-48B1-BBFE-241A576A19F2}" srcOrd="0" destOrd="0" presId="urn:microsoft.com/office/officeart/2005/8/layout/chevron2"/>
    <dgm:cxn modelId="{BA0A41B2-3234-4CE8-BE76-5C49A6925282}" type="presParOf" srcId="{93382959-DF09-436E-B9D9-14CCD5671A6B}" destId="{0DC94283-0A34-4E33-9279-1D835247934B}" srcOrd="0" destOrd="0" presId="urn:microsoft.com/office/officeart/2005/8/layout/chevron2"/>
    <dgm:cxn modelId="{E6A19DB2-1383-4DAA-AFB6-F69BCEADFDEA}" type="presParOf" srcId="{0DC94283-0A34-4E33-9279-1D835247934B}" destId="{C3462B16-2924-432C-8A6A-DBC310DAA6FB}" srcOrd="0" destOrd="0" presId="urn:microsoft.com/office/officeart/2005/8/layout/chevron2"/>
    <dgm:cxn modelId="{FF0804A4-1F82-42B3-8130-E67326B246BA}" type="presParOf" srcId="{0DC94283-0A34-4E33-9279-1D835247934B}" destId="{857DE5EF-E9AD-4980-9988-DC5BD1B9DF24}" srcOrd="1" destOrd="0" presId="urn:microsoft.com/office/officeart/2005/8/layout/chevron2"/>
    <dgm:cxn modelId="{F7DAB140-DA0C-4CAB-AFE5-F03924EA5B78}" type="presParOf" srcId="{93382959-DF09-436E-B9D9-14CCD5671A6B}" destId="{398BC247-C9C5-4B08-9460-EBF73FE03AED}" srcOrd="1" destOrd="0" presId="urn:microsoft.com/office/officeart/2005/8/layout/chevron2"/>
    <dgm:cxn modelId="{4B0338BE-7D1A-4461-B403-3E3282C67847}" type="presParOf" srcId="{93382959-DF09-436E-B9D9-14CCD5671A6B}" destId="{766EC31E-F18A-4B0A-81C0-F84C4BF878B4}" srcOrd="2" destOrd="0" presId="urn:microsoft.com/office/officeart/2005/8/layout/chevron2"/>
    <dgm:cxn modelId="{132F48C1-8F3B-4BCB-AD62-2D3EB3667EAC}" type="presParOf" srcId="{766EC31E-F18A-4B0A-81C0-F84C4BF878B4}" destId="{21064AF9-627F-48B1-BBFE-241A576A19F2}" srcOrd="0" destOrd="0" presId="urn:microsoft.com/office/officeart/2005/8/layout/chevron2"/>
    <dgm:cxn modelId="{E7D8E678-1E40-4E67-AA38-303502AA2FBD}" type="presParOf" srcId="{766EC31E-F18A-4B0A-81C0-F84C4BF878B4}" destId="{C5CE7B38-35F3-4DF3-B095-7FAFB3A817F2}" srcOrd="1" destOrd="0" presId="urn:microsoft.com/office/officeart/2005/8/layout/chevron2"/>
    <dgm:cxn modelId="{605C8AB3-BD8E-486C-97E2-CE5D340C365E}" type="presParOf" srcId="{93382959-DF09-436E-B9D9-14CCD5671A6B}" destId="{927DF2B0-50FF-4E0B-8A4B-2019A06F1E0C}" srcOrd="3" destOrd="0" presId="urn:microsoft.com/office/officeart/2005/8/layout/chevron2"/>
    <dgm:cxn modelId="{0A2CB0C6-3371-4D7A-98F2-7B2F240BE5F8}" type="presParOf" srcId="{93382959-DF09-436E-B9D9-14CCD5671A6B}" destId="{2099A6F5-A1DC-467D-8F3C-7153F3CD36EA}" srcOrd="4" destOrd="0" presId="urn:microsoft.com/office/officeart/2005/8/layout/chevron2"/>
    <dgm:cxn modelId="{32E32561-0FB7-458C-8DA8-0DD9BD8EEDEB}" type="presParOf" srcId="{2099A6F5-A1DC-467D-8F3C-7153F3CD36EA}" destId="{02BF043A-7FBD-4E01-BDC1-45681A21A8FD}" srcOrd="0" destOrd="0" presId="urn:microsoft.com/office/officeart/2005/8/layout/chevron2"/>
    <dgm:cxn modelId="{CDE0B1CF-AB3F-4332-91CA-520542C9958A}" type="presParOf" srcId="{2099A6F5-A1DC-467D-8F3C-7153F3CD36EA}" destId="{5CFDF6A3-8890-41E3-9A01-101BB01B6A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Powerful conversation with an unpaid carer</a:t>
          </a:r>
        </a:p>
      </dsp:txBody>
      <dsp:txXfrm>
        <a:off x="3736265" y="170537"/>
        <a:ext cx="818732" cy="81873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4743576" y="870323"/>
        <a:ext cx="216264" cy="234466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243830" y="1040930"/>
        <a:ext cx="818732" cy="81873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5545065" y="2148370"/>
        <a:ext cx="216264" cy="234466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How is the Carers physical and mental health? </a:t>
          </a:r>
          <a:endParaRPr lang="en-GB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 smtClean="0"/>
        </a:p>
      </dsp:txBody>
      <dsp:txXfrm>
        <a:off x="5243830" y="2781716"/>
        <a:ext cx="818732" cy="81873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0800000">
        <a:off x="4838988" y="3481502"/>
        <a:ext cx="216264" cy="234466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736265" y="3652109"/>
        <a:ext cx="818732" cy="81873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0800000">
        <a:off x="3331423" y="3536588"/>
        <a:ext cx="216264" cy="234466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Establish outcomes for the carer</a:t>
          </a:r>
        </a:p>
      </dsp:txBody>
      <dsp:txXfrm>
        <a:off x="2228701" y="2781716"/>
        <a:ext cx="818732" cy="81873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2529935" y="2258543"/>
        <a:ext cx="216264" cy="234466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Develop a support plan and carer support</a:t>
          </a:r>
        </a:p>
      </dsp:txBody>
      <dsp:txXfrm>
        <a:off x="2228701" y="1040930"/>
        <a:ext cx="818732" cy="81873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3236011" y="925409"/>
        <a:ext cx="216264" cy="234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62B16-2924-432C-8A6A-DBC310DAA6FB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rgbClr val="CE3EB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1</a:t>
          </a:r>
          <a:endParaRPr lang="en-GB" sz="3200" kern="1200" dirty="0"/>
        </a:p>
      </dsp:txBody>
      <dsp:txXfrm rot="-5400000">
        <a:off x="1" y="573596"/>
        <a:ext cx="1146297" cy="491270"/>
      </dsp:txXfrm>
    </dsp:sp>
    <dsp:sp modelId="{857DE5EF-E9AD-4980-9988-DC5BD1B9DF2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are identified early and assessed quickly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have accessible and up to date appropriate information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report being well informed about issues relevant to their carers role</a:t>
          </a:r>
          <a:endParaRPr lang="en-GB" sz="1500" kern="1200" dirty="0"/>
        </a:p>
      </dsp:txBody>
      <dsp:txXfrm rot="-5400000">
        <a:off x="1146298" y="52408"/>
        <a:ext cx="7031341" cy="960496"/>
      </dsp:txXfrm>
    </dsp:sp>
    <dsp:sp modelId="{21064AF9-627F-48B1-BBFE-241A576A19F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endParaRPr lang="en-GB" sz="3200" kern="1200" dirty="0"/>
        </a:p>
      </dsp:txBody>
      <dsp:txXfrm rot="-5400000">
        <a:off x="1" y="2017346"/>
        <a:ext cx="1146297" cy="491270"/>
      </dsp:txXfrm>
    </dsp:sp>
    <dsp:sp modelId="{C5CE7B38-35F3-4DF3-B095-7FAFB3A817F2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sp:txBody>
      <dsp:txXfrm rot="-5400000">
        <a:off x="1146298" y="1496158"/>
        <a:ext cx="7031341" cy="960496"/>
      </dsp:txXfrm>
    </dsp:sp>
    <dsp:sp modelId="{02BF043A-7FBD-4E01-BDC1-45681A21A8F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3</a:t>
          </a:r>
          <a:endParaRPr lang="en-GB" sz="3200" kern="1200" dirty="0"/>
        </a:p>
      </dsp:txBody>
      <dsp:txXfrm rot="-5400000">
        <a:off x="1" y="3461096"/>
        <a:ext cx="1146297" cy="491270"/>
      </dsp:txXfrm>
    </dsp:sp>
    <dsp:sp modelId="{5CFDF6A3-8890-41E3-9A01-101BB01B6AB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sustain their physical, social and mental wellbeing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report economic wellbeing</a:t>
          </a: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 smtClean="0"/>
          </a:p>
          <a:p>
            <a:r>
              <a:rPr lang="en-GB" dirty="0" smtClean="0"/>
              <a:t>Through this conversation we can identify the impact of the caring role on the carer’s wellbeing:</a:t>
            </a:r>
          </a:p>
          <a:p>
            <a:r>
              <a:rPr lang="en-GB" b="1" dirty="0" smtClean="0"/>
              <a:t>Physical and mental wellbeing </a:t>
            </a:r>
            <a:r>
              <a:rPr lang="en-GB" dirty="0" smtClean="0"/>
              <a:t>(fatigue and stress)</a:t>
            </a:r>
          </a:p>
          <a:p>
            <a:r>
              <a:rPr lang="en-GB" b="1" dirty="0" smtClean="0"/>
              <a:t>Emotional wellbeing </a:t>
            </a:r>
            <a:r>
              <a:rPr lang="en-GB" dirty="0" smtClean="0"/>
              <a:t>(changing relationships)</a:t>
            </a:r>
          </a:p>
          <a:p>
            <a:r>
              <a:rPr lang="en-GB" b="1" dirty="0" smtClean="0"/>
              <a:t>Finances </a:t>
            </a:r>
            <a:r>
              <a:rPr lang="en-GB" dirty="0" smtClean="0"/>
              <a:t>(have they reduced or given up work?)</a:t>
            </a:r>
          </a:p>
          <a:p>
            <a:r>
              <a:rPr lang="en-GB" b="1" dirty="0" smtClean="0"/>
              <a:t>Relationships out with the caring role </a:t>
            </a:r>
            <a:r>
              <a:rPr lang="en-GB" dirty="0" smtClean="0"/>
              <a:t>(do they still see friends and family? Do they have a life out with the caring role?)</a:t>
            </a:r>
          </a:p>
          <a:p>
            <a:endParaRPr lang="en-GB" dirty="0" smtClean="0"/>
          </a:p>
          <a:p>
            <a:r>
              <a:rPr lang="en-GB" dirty="0" smtClean="0"/>
              <a:t>Age of carer and hours spent providing care. Not to determine eligibility but assess impact.  Example: 15 hours of care per week may be manageable for a fit and healthy 30 year old but could have significant impact on an 80 year old with their own health issues.</a:t>
            </a:r>
          </a:p>
          <a:p>
            <a:endParaRPr lang="en-GB" dirty="0" smtClean="0"/>
          </a:p>
          <a:p>
            <a:r>
              <a:rPr lang="en-GB" dirty="0" smtClean="0"/>
              <a:t>Establish outcomes: what does the carer want to achieve or change?</a:t>
            </a:r>
          </a:p>
          <a:p>
            <a:endParaRPr lang="en-GB" dirty="0" smtClean="0"/>
          </a:p>
          <a:p>
            <a:r>
              <a:rPr lang="en-GB" dirty="0" smtClean="0"/>
              <a:t>Develop a support 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Edinburgh’s eligibility threshold.  Other local authorities will have similar criteria.</a:t>
            </a:r>
          </a:p>
          <a:p>
            <a:r>
              <a:rPr lang="en-GB" dirty="0" smtClean="0"/>
              <a:t>Compare &amp; contrast with pre Carer’s Act.</a:t>
            </a:r>
          </a:p>
          <a:p>
            <a:r>
              <a:rPr lang="en-GB" dirty="0" smtClean="0"/>
              <a:t>Example of respite and SDS.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indicators for eligibility criteria and they are based on the risk to an individual.  </a:t>
            </a:r>
          </a:p>
          <a:p>
            <a:r>
              <a:rPr lang="en-GB" dirty="0" smtClean="0"/>
              <a:t>This is assessed through the Adult Carer Support Plan or Young Carers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previously mentioned we use an outcomes focussed approach in order to meet the provisions of the Carers Act. These are our service level outcomes which we hope to achieve:</a:t>
            </a:r>
          </a:p>
          <a:p>
            <a:endParaRPr lang="en-GB" dirty="0" smtClean="0"/>
          </a:p>
          <a:p>
            <a:pPr marL="228600" indent="-228600">
              <a:buAutoNum type="arabicParenR"/>
            </a:pPr>
            <a:r>
              <a:rPr lang="en-GB" dirty="0" smtClean="0"/>
              <a:t>Identified early and can access appropriate information so they feel well informed.</a:t>
            </a:r>
          </a:p>
          <a:p>
            <a:pPr marL="228600" indent="-228600">
              <a:buAutoNum type="arabicParenR"/>
            </a:pPr>
            <a:r>
              <a:rPr lang="en-GB" dirty="0" smtClean="0"/>
              <a:t>Supported to address their own health &amp; wellbeing.  Supported by services and have increased confidence and resilience. Supported with financial planning and benefits.</a:t>
            </a:r>
          </a:p>
          <a:p>
            <a:pPr marL="228600" indent="-228600">
              <a:buAutoNum type="arabicParenR"/>
            </a:pPr>
            <a:r>
              <a:rPr lang="en-GB" dirty="0" smtClean="0"/>
              <a:t>Carers have choice, collaboration and control and are able to sustain all aspects of their wellbeing.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key point of Short Break Service Statement is the Carers Act places a duty on local authorities to state how they are going to provide short breaks to maintain carer health and wellbeing.  </a:t>
            </a:r>
          </a:p>
          <a:p>
            <a:r>
              <a:rPr lang="en-GB" dirty="0" smtClean="0"/>
              <a:t>For most local authorities this will be linked to the local Carer’s Strategy.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26/08/2021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inburgh.gov.uk/info/20077/carers/103/short_breaks_for_carer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v.scot/Topics/Health/Support-Social-Care/Unpaid-Carers/CarersBi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Keith Lugton</a:t>
            </a:r>
          </a:p>
          <a:p>
            <a:pPr algn="l"/>
            <a:r>
              <a:rPr lang="en-US" dirty="0" smtClean="0"/>
              <a:t>Carer Coordinator</a:t>
            </a:r>
          </a:p>
          <a:p>
            <a:pPr algn="l"/>
            <a:r>
              <a:rPr lang="en-US" dirty="0" smtClean="0"/>
              <a:t>Integrated Carers Team</a:t>
            </a:r>
          </a:p>
          <a:p>
            <a:pPr algn="l"/>
            <a:r>
              <a:rPr lang="en-US" dirty="0" smtClean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Purpose of an Adult Carer Support plan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smtClean="0"/>
              <a:t>The </a:t>
            </a:r>
            <a:r>
              <a:rPr lang="en-US" b="1" smtClean="0"/>
              <a:t>plan </a:t>
            </a:r>
            <a:r>
              <a:rPr lang="en-US" b="1" dirty="0" smtClean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carer may </a:t>
            </a:r>
            <a:r>
              <a:rPr lang="en-US" b="1" u="sng" dirty="0" smtClean="0">
                <a:solidFill>
                  <a:srgbClr val="00B050"/>
                </a:solidFill>
              </a:rPr>
              <a:t>still care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about the person they look after, but may no longer be </a:t>
            </a:r>
            <a:r>
              <a:rPr lang="en-US" b="1" i="1" u="sng" dirty="0" smtClean="0">
                <a:solidFill>
                  <a:srgbClr val="FF0000"/>
                </a:solidFill>
              </a:rPr>
              <a:t>able to care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them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031" y="0"/>
            <a:ext cx="84159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No Impact (5)</a:t>
            </a:r>
            <a:endParaRPr lang="en-GB" dirty="0" smtClean="0"/>
          </a:p>
          <a:p>
            <a:r>
              <a:rPr lang="en-GB" dirty="0" smtClean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 smtClean="0"/>
              <a:t>Low Impact (4)</a:t>
            </a:r>
            <a:endParaRPr lang="en-GB" dirty="0" smtClean="0"/>
          </a:p>
          <a:p>
            <a:r>
              <a:rPr lang="en-GB" dirty="0" smtClean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 smtClean="0"/>
              <a:t>Moderate Impact (3)</a:t>
            </a:r>
            <a:endParaRPr lang="en-GB" dirty="0" smtClean="0"/>
          </a:p>
          <a:p>
            <a:r>
              <a:rPr lang="en-GB" dirty="0" smtClean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Substantial Impact (2)</a:t>
            </a:r>
            <a:endParaRPr lang="en-GB" dirty="0" smtClean="0"/>
          </a:p>
          <a:p>
            <a:r>
              <a:rPr lang="en-GB" dirty="0" smtClean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Critical Impact (1)</a:t>
            </a:r>
            <a:endParaRPr lang="en-GB" dirty="0" smtClean="0"/>
          </a:p>
          <a:p>
            <a:r>
              <a:rPr lang="en-GB" dirty="0" smtClean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ACSP/YCS- Outcomes for carers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Short Break Service Statement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Carers (Scotland) Act 2016 places a new </a:t>
            </a:r>
            <a:r>
              <a:rPr lang="en-GB" b="1" dirty="0" smtClean="0">
                <a:solidFill>
                  <a:srgbClr val="FF0000"/>
                </a:solidFill>
              </a:rPr>
              <a:t>duty</a:t>
            </a:r>
            <a:r>
              <a:rPr lang="en-GB" dirty="0" smtClean="0"/>
              <a:t> on local authorities to prepare and publish a Short Breaks Services Statements (SBSS) Section 35 states that:</a:t>
            </a:r>
          </a:p>
          <a:p>
            <a:pPr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 SBSS means a statement of information about the short breaks services available in Scotland for carers and cared-for persons</a:t>
            </a:r>
          </a:p>
          <a:p>
            <a:endParaRPr lang="en-GB" dirty="0" smtClean="0"/>
          </a:p>
          <a:p>
            <a:r>
              <a:rPr lang="en-GB" dirty="0" smtClean="0"/>
              <a:t>The information must be accessible to, and proportionate to the needs of, the persons to whom it is provided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Scottish Ministers may by regulations make further provision about the preparation, publication and review of short breaks services statements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Short Break Service Statement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Available on this link: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>
                <a:hlinkClick r:id="rId4"/>
              </a:rPr>
              <a:t>http://www.edinburgh.gov.uk/info/20077/carers/103/short_breaks_for_carers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4865"/>
            <a:ext cx="8003232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Please see the handout in your pack from Carers Scotland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Go to this website for further information:</a:t>
            </a:r>
          </a:p>
          <a:p>
            <a:pPr>
              <a:buNone/>
            </a:pPr>
            <a:r>
              <a:rPr lang="en-GB" dirty="0" smtClean="0">
                <a:hlinkClick r:id="rId4"/>
              </a:rPr>
              <a:t>http://www.gov.scot/Topics/Health/Support-Social-Care/Unpaid-Carers/CarersBill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465</TotalTime>
  <Words>923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EHSCP PP template_Feb17</vt:lpstr>
      <vt:lpstr>Adult Carer Support Plans and Young Carer Statements</vt:lpstr>
      <vt:lpstr>Purpose of an Adult Carer Support plan</vt:lpstr>
      <vt:lpstr>PowerPoint Presentation</vt:lpstr>
      <vt:lpstr>PowerPoint Presentation</vt:lpstr>
      <vt:lpstr>ACSP/YCS- Outcomes for carers</vt:lpstr>
      <vt:lpstr> Short Break Service Statement </vt:lpstr>
      <vt:lpstr> </vt:lpstr>
      <vt:lpstr>More Information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Hay, Gavin</cp:lastModifiedBy>
  <cp:revision>62</cp:revision>
  <dcterms:created xsi:type="dcterms:W3CDTF">2017-05-22T10:10:55Z</dcterms:created>
  <dcterms:modified xsi:type="dcterms:W3CDTF">2021-08-26T10:03:44Z</dcterms:modified>
</cp:coreProperties>
</file>