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4" r:id="rId3"/>
    <p:sldId id="291" r:id="rId4"/>
    <p:sldId id="288" r:id="rId5"/>
    <p:sldId id="261" r:id="rId6"/>
    <p:sldId id="297" r:id="rId7"/>
    <p:sldId id="281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3EB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156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28" y="181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197D0B-FC65-4B7A-81F1-EB9028E032C8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9C9EAFE-9A31-41B1-95BB-986B1C05020E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 smtClean="0"/>
            <a:t>Impact of the caring role on the individual</a:t>
          </a:r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AC399792-57D5-4BF8-9075-F1AD1A3122FC}" type="parTrans" cxnId="{C03D391B-FCEA-486A-8A6E-00FEA4772379}">
      <dgm:prSet/>
      <dgm:spPr/>
      <dgm:t>
        <a:bodyPr/>
        <a:lstStyle/>
        <a:p>
          <a:endParaRPr lang="en-GB"/>
        </a:p>
      </dgm:t>
    </dgm:pt>
    <dgm:pt modelId="{E971DAAE-59C1-4D10-A85B-D1108184EFA0}" type="sibTrans" cxnId="{C03D391B-FCEA-486A-8A6E-00FEA4772379}">
      <dgm:prSet/>
      <dgm:spPr/>
      <dgm:t>
        <a:bodyPr/>
        <a:lstStyle/>
        <a:p>
          <a:endParaRPr lang="en-GB" dirty="0"/>
        </a:p>
      </dgm:t>
    </dgm:pt>
    <dgm:pt modelId="{D53821D2-9C28-46A7-899C-7FD956C3DD5E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 smtClean="0"/>
            <a:t>Age of carer and amount of time spent  caring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dirty="0"/>
        </a:p>
      </dgm:t>
    </dgm:pt>
    <dgm:pt modelId="{B9E70F47-3EA1-4D44-8528-8E1C5FE2C951}" type="parTrans" cxnId="{53AA897C-8FEB-4163-8612-39E347383F5C}">
      <dgm:prSet/>
      <dgm:spPr/>
      <dgm:t>
        <a:bodyPr/>
        <a:lstStyle/>
        <a:p>
          <a:endParaRPr lang="en-GB"/>
        </a:p>
      </dgm:t>
    </dgm:pt>
    <dgm:pt modelId="{1FBD8BC2-AA1B-4955-BB6F-79751EDDF0EE}" type="sibTrans" cxnId="{53AA897C-8FEB-4163-8612-39E347383F5C}">
      <dgm:prSet/>
      <dgm:spPr/>
      <dgm:t>
        <a:bodyPr/>
        <a:lstStyle/>
        <a:p>
          <a:endParaRPr lang="en-GB" dirty="0"/>
        </a:p>
      </dgm:t>
    </dgm:pt>
    <dgm:pt modelId="{E09387AF-3BF2-4316-82D0-F30FA6E71EBD}">
      <dgm:prSet/>
      <dgm:spPr>
        <a:solidFill>
          <a:srgbClr val="92D050"/>
        </a:solidFill>
      </dgm:spPr>
      <dgm:t>
        <a:bodyPr/>
        <a:lstStyle/>
        <a:p>
          <a:r>
            <a:rPr lang="en-GB" b="1" dirty="0" smtClean="0"/>
            <a:t>Powerful conversation with an unpaid carer</a:t>
          </a:r>
        </a:p>
      </dgm:t>
    </dgm:pt>
    <dgm:pt modelId="{2EF0513E-B264-426C-93FE-67D7E07CA011}" type="parTrans" cxnId="{3859AE89-85B1-4436-B9F1-F3A92864E7E0}">
      <dgm:prSet/>
      <dgm:spPr/>
      <dgm:t>
        <a:bodyPr/>
        <a:lstStyle/>
        <a:p>
          <a:endParaRPr lang="en-GB"/>
        </a:p>
      </dgm:t>
    </dgm:pt>
    <dgm:pt modelId="{12F6F1EF-E061-40B1-9524-DF3714B5C0DB}" type="sibTrans" cxnId="{3859AE89-85B1-4436-B9F1-F3A92864E7E0}">
      <dgm:prSet/>
      <dgm:spPr/>
      <dgm:t>
        <a:bodyPr/>
        <a:lstStyle/>
        <a:p>
          <a:endParaRPr lang="en-GB" dirty="0"/>
        </a:p>
      </dgm:t>
    </dgm:pt>
    <dgm:pt modelId="{CAE6D567-B2B7-44F2-A204-DF51CC583A44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b="1" dirty="0" smtClean="0"/>
            <a:t>How is the Carers physical and mental health? </a:t>
          </a:r>
          <a:endParaRPr lang="en-GB" dirty="0" smtClean="0"/>
        </a:p>
        <a:p>
          <a:pPr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b="1" dirty="0" smtClean="0"/>
        </a:p>
      </dgm:t>
    </dgm:pt>
    <dgm:pt modelId="{5CEB6CC6-3B12-434A-A8B1-C4273D4C6E1B}" type="parTrans" cxnId="{7CE05F0C-2A78-4F47-A738-B83C837BB02A}">
      <dgm:prSet/>
      <dgm:spPr/>
      <dgm:t>
        <a:bodyPr/>
        <a:lstStyle/>
        <a:p>
          <a:endParaRPr lang="en-GB"/>
        </a:p>
      </dgm:t>
    </dgm:pt>
    <dgm:pt modelId="{C9FA4390-DB2E-4E02-993E-78FF2D92C3C7}" type="sibTrans" cxnId="{7CE05F0C-2A78-4F47-A738-B83C837BB02A}">
      <dgm:prSet/>
      <dgm:spPr/>
      <dgm:t>
        <a:bodyPr/>
        <a:lstStyle/>
        <a:p>
          <a:endParaRPr lang="en-GB" dirty="0"/>
        </a:p>
      </dgm:t>
    </dgm:pt>
    <dgm:pt modelId="{AFD68502-3E30-4573-9FBE-3A69070D2B97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en-GB" b="1" dirty="0" smtClean="0"/>
            <a:t>Establish outcomes for the carer</a:t>
          </a:r>
        </a:p>
      </dgm:t>
    </dgm:pt>
    <dgm:pt modelId="{1D82D0A7-12BD-4576-B99F-E0A925CDCFE8}" type="parTrans" cxnId="{834532C7-B8D5-4B8C-BC7F-BFD1A9207A30}">
      <dgm:prSet/>
      <dgm:spPr/>
      <dgm:t>
        <a:bodyPr/>
        <a:lstStyle/>
        <a:p>
          <a:endParaRPr lang="en-GB"/>
        </a:p>
      </dgm:t>
    </dgm:pt>
    <dgm:pt modelId="{EBBB6EC2-29B7-4147-A2D9-FBFF014700DA}" type="sibTrans" cxnId="{834532C7-B8D5-4B8C-BC7F-BFD1A9207A30}">
      <dgm:prSet/>
      <dgm:spPr/>
      <dgm:t>
        <a:bodyPr/>
        <a:lstStyle/>
        <a:p>
          <a:endParaRPr lang="en-GB" dirty="0"/>
        </a:p>
      </dgm:t>
    </dgm:pt>
    <dgm:pt modelId="{03C4C522-74C7-47B9-9F9E-5D468C9EC219}">
      <dgm:prSet/>
      <dgm:spPr>
        <a:solidFill>
          <a:srgbClr val="CE3EB3"/>
        </a:solidFill>
      </dgm:spPr>
      <dgm:t>
        <a:bodyPr/>
        <a:lstStyle/>
        <a:p>
          <a:r>
            <a:rPr lang="en-GB" b="1" dirty="0" smtClean="0"/>
            <a:t>Develop a support plan and carer support</a:t>
          </a:r>
        </a:p>
      </dgm:t>
    </dgm:pt>
    <dgm:pt modelId="{E5005D76-059F-4A23-ABD3-5C177816BF70}" type="parTrans" cxnId="{C59D7A35-896A-4B07-A2C8-FCE6D6FC89F3}">
      <dgm:prSet/>
      <dgm:spPr/>
      <dgm:t>
        <a:bodyPr/>
        <a:lstStyle/>
        <a:p>
          <a:endParaRPr lang="en-GB"/>
        </a:p>
      </dgm:t>
    </dgm:pt>
    <dgm:pt modelId="{B4FFF44F-C570-44EC-8CD3-BF57DEEFAE01}" type="sibTrans" cxnId="{C59D7A35-896A-4B07-A2C8-FCE6D6FC89F3}">
      <dgm:prSet/>
      <dgm:spPr/>
      <dgm:t>
        <a:bodyPr/>
        <a:lstStyle/>
        <a:p>
          <a:endParaRPr lang="en-GB" dirty="0"/>
        </a:p>
      </dgm:t>
    </dgm:pt>
    <dgm:pt modelId="{4370C762-2D21-4EFF-B3A9-46F071A687BF}" type="pres">
      <dgm:prSet presAssocID="{E6197D0B-FC65-4B7A-81F1-EB9028E032C8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B8188A9-1B6E-4A7B-AF35-BA547F37F35A}" type="pres">
      <dgm:prSet presAssocID="{E09387AF-3BF2-4316-82D0-F30FA6E71EBD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E467A7-DCB4-45F8-9FAF-02E44BBB31A7}" type="pres">
      <dgm:prSet presAssocID="{12F6F1EF-E061-40B1-9524-DF3714B5C0DB}" presName="sibTrans" presStyleLbl="sibTrans2D1" presStyleIdx="0" presStyleCnt="6"/>
      <dgm:spPr/>
      <dgm:t>
        <a:bodyPr/>
        <a:lstStyle/>
        <a:p>
          <a:endParaRPr lang="en-GB"/>
        </a:p>
      </dgm:t>
    </dgm:pt>
    <dgm:pt modelId="{EB4B8207-13EC-40FC-B47C-E68F2AA07C62}" type="pres">
      <dgm:prSet presAssocID="{12F6F1EF-E061-40B1-9524-DF3714B5C0DB}" presName="connectorText" presStyleLbl="sibTrans2D1" presStyleIdx="0" presStyleCnt="6"/>
      <dgm:spPr/>
      <dgm:t>
        <a:bodyPr/>
        <a:lstStyle/>
        <a:p>
          <a:endParaRPr lang="en-GB"/>
        </a:p>
      </dgm:t>
    </dgm:pt>
    <dgm:pt modelId="{CA23DF31-DCFF-4467-A06D-6E7884CA8CB2}" type="pres">
      <dgm:prSet presAssocID="{69C9EAFE-9A31-41B1-95BB-986B1C05020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887BC3-8755-416A-81C1-77CE6B3905F8}" type="pres">
      <dgm:prSet presAssocID="{E971DAAE-59C1-4D10-A85B-D1108184EFA0}" presName="sibTrans" presStyleLbl="sibTrans2D1" presStyleIdx="1" presStyleCnt="6"/>
      <dgm:spPr/>
      <dgm:t>
        <a:bodyPr/>
        <a:lstStyle/>
        <a:p>
          <a:endParaRPr lang="en-GB"/>
        </a:p>
      </dgm:t>
    </dgm:pt>
    <dgm:pt modelId="{A19BA5A7-1242-4B63-93CA-4A99AF91BEF5}" type="pres">
      <dgm:prSet presAssocID="{E971DAAE-59C1-4D10-A85B-D1108184EFA0}" presName="connectorText" presStyleLbl="sibTrans2D1" presStyleIdx="1" presStyleCnt="6"/>
      <dgm:spPr/>
      <dgm:t>
        <a:bodyPr/>
        <a:lstStyle/>
        <a:p>
          <a:endParaRPr lang="en-GB"/>
        </a:p>
      </dgm:t>
    </dgm:pt>
    <dgm:pt modelId="{8122D3A8-5CA8-4FF8-A35C-EE5AAB9EDEBD}" type="pres">
      <dgm:prSet presAssocID="{CAE6D567-B2B7-44F2-A204-DF51CC583A4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32B543E-089C-4A60-93D6-2644F0B6F9C6}" type="pres">
      <dgm:prSet presAssocID="{C9FA4390-DB2E-4E02-993E-78FF2D92C3C7}" presName="sibTrans" presStyleLbl="sibTrans2D1" presStyleIdx="2" presStyleCnt="6"/>
      <dgm:spPr/>
      <dgm:t>
        <a:bodyPr/>
        <a:lstStyle/>
        <a:p>
          <a:endParaRPr lang="en-GB"/>
        </a:p>
      </dgm:t>
    </dgm:pt>
    <dgm:pt modelId="{9B1F68EC-2229-474D-8A6E-F216CB0D797C}" type="pres">
      <dgm:prSet presAssocID="{C9FA4390-DB2E-4E02-993E-78FF2D92C3C7}" presName="connectorText" presStyleLbl="sibTrans2D1" presStyleIdx="2" presStyleCnt="6"/>
      <dgm:spPr/>
      <dgm:t>
        <a:bodyPr/>
        <a:lstStyle/>
        <a:p>
          <a:endParaRPr lang="en-GB"/>
        </a:p>
      </dgm:t>
    </dgm:pt>
    <dgm:pt modelId="{93BB99C8-9EBF-4788-A0ED-16234D52ED08}" type="pres">
      <dgm:prSet presAssocID="{D53821D2-9C28-46A7-899C-7FD956C3DD5E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F31A3E-54B2-442E-8595-BF5339781048}" type="pres">
      <dgm:prSet presAssocID="{1FBD8BC2-AA1B-4955-BB6F-79751EDDF0EE}" presName="sibTrans" presStyleLbl="sibTrans2D1" presStyleIdx="3" presStyleCnt="6"/>
      <dgm:spPr/>
      <dgm:t>
        <a:bodyPr/>
        <a:lstStyle/>
        <a:p>
          <a:endParaRPr lang="en-GB"/>
        </a:p>
      </dgm:t>
    </dgm:pt>
    <dgm:pt modelId="{487E34AE-3B8F-4509-A1F1-4AFF3C7A2834}" type="pres">
      <dgm:prSet presAssocID="{1FBD8BC2-AA1B-4955-BB6F-79751EDDF0EE}" presName="connectorText" presStyleLbl="sibTrans2D1" presStyleIdx="3" presStyleCnt="6"/>
      <dgm:spPr/>
      <dgm:t>
        <a:bodyPr/>
        <a:lstStyle/>
        <a:p>
          <a:endParaRPr lang="en-GB"/>
        </a:p>
      </dgm:t>
    </dgm:pt>
    <dgm:pt modelId="{6336E148-E574-4107-B1DB-DAF29048FFAF}" type="pres">
      <dgm:prSet presAssocID="{AFD68502-3E30-4573-9FBE-3A69070D2B9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79D7C9-1F9F-404F-A178-414C34BA1246}" type="pres">
      <dgm:prSet presAssocID="{EBBB6EC2-29B7-4147-A2D9-FBFF014700DA}" presName="sibTrans" presStyleLbl="sibTrans2D1" presStyleIdx="4" presStyleCnt="6"/>
      <dgm:spPr/>
      <dgm:t>
        <a:bodyPr/>
        <a:lstStyle/>
        <a:p>
          <a:endParaRPr lang="en-GB"/>
        </a:p>
      </dgm:t>
    </dgm:pt>
    <dgm:pt modelId="{29F49602-AA0A-4E98-A3D1-E9E8ADD6394B}" type="pres">
      <dgm:prSet presAssocID="{EBBB6EC2-29B7-4147-A2D9-FBFF014700DA}" presName="connectorText" presStyleLbl="sibTrans2D1" presStyleIdx="4" presStyleCnt="6"/>
      <dgm:spPr/>
      <dgm:t>
        <a:bodyPr/>
        <a:lstStyle/>
        <a:p>
          <a:endParaRPr lang="en-GB"/>
        </a:p>
      </dgm:t>
    </dgm:pt>
    <dgm:pt modelId="{20998162-3424-4480-8C7B-AFC1C4E55D80}" type="pres">
      <dgm:prSet presAssocID="{03C4C522-74C7-47B9-9F9E-5D468C9EC219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904B5BD-9261-4E7F-A1C0-6CD3C8A57AD9}" type="pres">
      <dgm:prSet presAssocID="{B4FFF44F-C570-44EC-8CD3-BF57DEEFAE01}" presName="sibTrans" presStyleLbl="sibTrans2D1" presStyleIdx="5" presStyleCnt="6"/>
      <dgm:spPr/>
      <dgm:t>
        <a:bodyPr/>
        <a:lstStyle/>
        <a:p>
          <a:endParaRPr lang="en-GB"/>
        </a:p>
      </dgm:t>
    </dgm:pt>
    <dgm:pt modelId="{27AAF963-9EE3-452A-9B8E-654D291645FF}" type="pres">
      <dgm:prSet presAssocID="{B4FFF44F-C570-44EC-8CD3-BF57DEEFAE01}" presName="connectorText" presStyleLbl="sibTrans2D1" presStyleIdx="5" presStyleCnt="6"/>
      <dgm:spPr/>
      <dgm:t>
        <a:bodyPr/>
        <a:lstStyle/>
        <a:p>
          <a:endParaRPr lang="en-GB"/>
        </a:p>
      </dgm:t>
    </dgm:pt>
  </dgm:ptLst>
  <dgm:cxnLst>
    <dgm:cxn modelId="{3629E2CA-E4B6-46DC-B002-29C63B5FEF3A}" type="presOf" srcId="{B4FFF44F-C570-44EC-8CD3-BF57DEEFAE01}" destId="{27AAF963-9EE3-452A-9B8E-654D291645FF}" srcOrd="1" destOrd="0" presId="urn:microsoft.com/office/officeart/2005/8/layout/cycle2"/>
    <dgm:cxn modelId="{CF3491D6-A99B-4077-B425-D53402A02D83}" type="presOf" srcId="{12F6F1EF-E061-40B1-9524-DF3714B5C0DB}" destId="{E5E467A7-DCB4-45F8-9FAF-02E44BBB31A7}" srcOrd="0" destOrd="0" presId="urn:microsoft.com/office/officeart/2005/8/layout/cycle2"/>
    <dgm:cxn modelId="{5DDFB618-9A5B-4B10-892E-D619D37299E4}" type="presOf" srcId="{CAE6D567-B2B7-44F2-A204-DF51CC583A44}" destId="{8122D3A8-5CA8-4FF8-A35C-EE5AAB9EDEBD}" srcOrd="0" destOrd="0" presId="urn:microsoft.com/office/officeart/2005/8/layout/cycle2"/>
    <dgm:cxn modelId="{9543B5F8-31CA-4AEC-9C2D-27A088C341D7}" type="presOf" srcId="{03C4C522-74C7-47B9-9F9E-5D468C9EC219}" destId="{20998162-3424-4480-8C7B-AFC1C4E55D80}" srcOrd="0" destOrd="0" presId="urn:microsoft.com/office/officeart/2005/8/layout/cycle2"/>
    <dgm:cxn modelId="{C03D391B-FCEA-486A-8A6E-00FEA4772379}" srcId="{E6197D0B-FC65-4B7A-81F1-EB9028E032C8}" destId="{69C9EAFE-9A31-41B1-95BB-986B1C05020E}" srcOrd="1" destOrd="0" parTransId="{AC399792-57D5-4BF8-9075-F1AD1A3122FC}" sibTransId="{E971DAAE-59C1-4D10-A85B-D1108184EFA0}"/>
    <dgm:cxn modelId="{46288C05-0D54-43B8-8B2F-07FCACB078D9}" type="presOf" srcId="{E6197D0B-FC65-4B7A-81F1-EB9028E032C8}" destId="{4370C762-2D21-4EFF-B3A9-46F071A687BF}" srcOrd="0" destOrd="0" presId="urn:microsoft.com/office/officeart/2005/8/layout/cycle2"/>
    <dgm:cxn modelId="{472DE3B7-3DA1-4875-85C1-3B197A3E6F7A}" type="presOf" srcId="{AFD68502-3E30-4573-9FBE-3A69070D2B97}" destId="{6336E148-E574-4107-B1DB-DAF29048FFAF}" srcOrd="0" destOrd="0" presId="urn:microsoft.com/office/officeart/2005/8/layout/cycle2"/>
    <dgm:cxn modelId="{53AA897C-8FEB-4163-8612-39E347383F5C}" srcId="{E6197D0B-FC65-4B7A-81F1-EB9028E032C8}" destId="{D53821D2-9C28-46A7-899C-7FD956C3DD5E}" srcOrd="3" destOrd="0" parTransId="{B9E70F47-3EA1-4D44-8528-8E1C5FE2C951}" sibTransId="{1FBD8BC2-AA1B-4955-BB6F-79751EDDF0EE}"/>
    <dgm:cxn modelId="{288C6CA8-9868-410B-9CE1-BE00310C0A00}" type="presOf" srcId="{12F6F1EF-E061-40B1-9524-DF3714B5C0DB}" destId="{EB4B8207-13EC-40FC-B47C-E68F2AA07C62}" srcOrd="1" destOrd="0" presId="urn:microsoft.com/office/officeart/2005/8/layout/cycle2"/>
    <dgm:cxn modelId="{50F41947-962F-4CF4-A644-D60541CD6A93}" type="presOf" srcId="{1FBD8BC2-AA1B-4955-BB6F-79751EDDF0EE}" destId="{487E34AE-3B8F-4509-A1F1-4AFF3C7A2834}" srcOrd="1" destOrd="0" presId="urn:microsoft.com/office/officeart/2005/8/layout/cycle2"/>
    <dgm:cxn modelId="{33FB9D4F-5B39-41E2-B8FA-33565E879BA4}" type="presOf" srcId="{C9FA4390-DB2E-4E02-993E-78FF2D92C3C7}" destId="{332B543E-089C-4A60-93D6-2644F0B6F9C6}" srcOrd="0" destOrd="0" presId="urn:microsoft.com/office/officeart/2005/8/layout/cycle2"/>
    <dgm:cxn modelId="{C59D7A35-896A-4B07-A2C8-FCE6D6FC89F3}" srcId="{E6197D0B-FC65-4B7A-81F1-EB9028E032C8}" destId="{03C4C522-74C7-47B9-9F9E-5D468C9EC219}" srcOrd="5" destOrd="0" parTransId="{E5005D76-059F-4A23-ABD3-5C177816BF70}" sibTransId="{B4FFF44F-C570-44EC-8CD3-BF57DEEFAE01}"/>
    <dgm:cxn modelId="{7D941BE6-E7FC-48C7-B51E-0C3E7ED44A3C}" type="presOf" srcId="{69C9EAFE-9A31-41B1-95BB-986B1C05020E}" destId="{CA23DF31-DCFF-4467-A06D-6E7884CA8CB2}" srcOrd="0" destOrd="0" presId="urn:microsoft.com/office/officeart/2005/8/layout/cycle2"/>
    <dgm:cxn modelId="{7CE05F0C-2A78-4F47-A738-B83C837BB02A}" srcId="{E6197D0B-FC65-4B7A-81F1-EB9028E032C8}" destId="{CAE6D567-B2B7-44F2-A204-DF51CC583A44}" srcOrd="2" destOrd="0" parTransId="{5CEB6CC6-3B12-434A-A8B1-C4273D4C6E1B}" sibTransId="{C9FA4390-DB2E-4E02-993E-78FF2D92C3C7}"/>
    <dgm:cxn modelId="{A1CBCFA1-E666-4610-8B0E-E54F974659F5}" type="presOf" srcId="{EBBB6EC2-29B7-4147-A2D9-FBFF014700DA}" destId="{D179D7C9-1F9F-404F-A178-414C34BA1246}" srcOrd="0" destOrd="0" presId="urn:microsoft.com/office/officeart/2005/8/layout/cycle2"/>
    <dgm:cxn modelId="{1B87D6AB-0A71-4E9C-8050-1CA765C40485}" type="presOf" srcId="{E09387AF-3BF2-4316-82D0-F30FA6E71EBD}" destId="{0B8188A9-1B6E-4A7B-AF35-BA547F37F35A}" srcOrd="0" destOrd="0" presId="urn:microsoft.com/office/officeart/2005/8/layout/cycle2"/>
    <dgm:cxn modelId="{79A580E7-9520-4CB9-AB0C-EC591862D6F1}" type="presOf" srcId="{D53821D2-9C28-46A7-899C-7FD956C3DD5E}" destId="{93BB99C8-9EBF-4788-A0ED-16234D52ED08}" srcOrd="0" destOrd="0" presId="urn:microsoft.com/office/officeart/2005/8/layout/cycle2"/>
    <dgm:cxn modelId="{703B36EC-0950-4D4F-9E85-AED6DCE2C9DE}" type="presOf" srcId="{C9FA4390-DB2E-4E02-993E-78FF2D92C3C7}" destId="{9B1F68EC-2229-474D-8A6E-F216CB0D797C}" srcOrd="1" destOrd="0" presId="urn:microsoft.com/office/officeart/2005/8/layout/cycle2"/>
    <dgm:cxn modelId="{4AB2FBEE-5F2C-42E2-88CA-F0735FF140F8}" type="presOf" srcId="{EBBB6EC2-29B7-4147-A2D9-FBFF014700DA}" destId="{29F49602-AA0A-4E98-A3D1-E9E8ADD6394B}" srcOrd="1" destOrd="0" presId="urn:microsoft.com/office/officeart/2005/8/layout/cycle2"/>
    <dgm:cxn modelId="{06F41A82-DC24-4868-8DB3-CA6DEF65B36F}" type="presOf" srcId="{B4FFF44F-C570-44EC-8CD3-BF57DEEFAE01}" destId="{5904B5BD-9261-4E7F-A1C0-6CD3C8A57AD9}" srcOrd="0" destOrd="0" presId="urn:microsoft.com/office/officeart/2005/8/layout/cycle2"/>
    <dgm:cxn modelId="{834532C7-B8D5-4B8C-BC7F-BFD1A9207A30}" srcId="{E6197D0B-FC65-4B7A-81F1-EB9028E032C8}" destId="{AFD68502-3E30-4573-9FBE-3A69070D2B97}" srcOrd="4" destOrd="0" parTransId="{1D82D0A7-12BD-4576-B99F-E0A925CDCFE8}" sibTransId="{EBBB6EC2-29B7-4147-A2D9-FBFF014700DA}"/>
    <dgm:cxn modelId="{B40663E4-AAA3-4BCD-B685-67E6AABD8456}" type="presOf" srcId="{E971DAAE-59C1-4D10-A85B-D1108184EFA0}" destId="{5E887BC3-8755-416A-81C1-77CE6B3905F8}" srcOrd="0" destOrd="0" presId="urn:microsoft.com/office/officeart/2005/8/layout/cycle2"/>
    <dgm:cxn modelId="{300C0429-4806-4316-BC38-4804DC740C73}" type="presOf" srcId="{1FBD8BC2-AA1B-4955-BB6F-79751EDDF0EE}" destId="{F9F31A3E-54B2-442E-8595-BF5339781048}" srcOrd="0" destOrd="0" presId="urn:microsoft.com/office/officeart/2005/8/layout/cycle2"/>
    <dgm:cxn modelId="{31E42F07-8976-497F-9869-190261C295CF}" type="presOf" srcId="{E971DAAE-59C1-4D10-A85B-D1108184EFA0}" destId="{A19BA5A7-1242-4B63-93CA-4A99AF91BEF5}" srcOrd="1" destOrd="0" presId="urn:microsoft.com/office/officeart/2005/8/layout/cycle2"/>
    <dgm:cxn modelId="{3859AE89-85B1-4436-B9F1-F3A92864E7E0}" srcId="{E6197D0B-FC65-4B7A-81F1-EB9028E032C8}" destId="{E09387AF-3BF2-4316-82D0-F30FA6E71EBD}" srcOrd="0" destOrd="0" parTransId="{2EF0513E-B264-426C-93FE-67D7E07CA011}" sibTransId="{12F6F1EF-E061-40B1-9524-DF3714B5C0DB}"/>
    <dgm:cxn modelId="{A65D9DD0-E80F-43D4-A40E-2D248DD641ED}" type="presParOf" srcId="{4370C762-2D21-4EFF-B3A9-46F071A687BF}" destId="{0B8188A9-1B6E-4A7B-AF35-BA547F37F35A}" srcOrd="0" destOrd="0" presId="urn:microsoft.com/office/officeart/2005/8/layout/cycle2"/>
    <dgm:cxn modelId="{441D09E4-3EEB-4786-871A-E3B54399A6DC}" type="presParOf" srcId="{4370C762-2D21-4EFF-B3A9-46F071A687BF}" destId="{E5E467A7-DCB4-45F8-9FAF-02E44BBB31A7}" srcOrd="1" destOrd="0" presId="urn:microsoft.com/office/officeart/2005/8/layout/cycle2"/>
    <dgm:cxn modelId="{D9BC752A-4C05-4A74-8DEC-58196F8D541B}" type="presParOf" srcId="{E5E467A7-DCB4-45F8-9FAF-02E44BBB31A7}" destId="{EB4B8207-13EC-40FC-B47C-E68F2AA07C62}" srcOrd="0" destOrd="0" presId="urn:microsoft.com/office/officeart/2005/8/layout/cycle2"/>
    <dgm:cxn modelId="{91D321BD-7029-4930-B90D-07ED6EE2679A}" type="presParOf" srcId="{4370C762-2D21-4EFF-B3A9-46F071A687BF}" destId="{CA23DF31-DCFF-4467-A06D-6E7884CA8CB2}" srcOrd="2" destOrd="0" presId="urn:microsoft.com/office/officeart/2005/8/layout/cycle2"/>
    <dgm:cxn modelId="{7175EA4A-C20A-40C7-933F-E76FA9C3B7B4}" type="presParOf" srcId="{4370C762-2D21-4EFF-B3A9-46F071A687BF}" destId="{5E887BC3-8755-416A-81C1-77CE6B3905F8}" srcOrd="3" destOrd="0" presId="urn:microsoft.com/office/officeart/2005/8/layout/cycle2"/>
    <dgm:cxn modelId="{E41AD279-06B1-4969-B1E0-228DD15909D0}" type="presParOf" srcId="{5E887BC3-8755-416A-81C1-77CE6B3905F8}" destId="{A19BA5A7-1242-4B63-93CA-4A99AF91BEF5}" srcOrd="0" destOrd="0" presId="urn:microsoft.com/office/officeart/2005/8/layout/cycle2"/>
    <dgm:cxn modelId="{8EB5956D-F020-4E34-B44B-CF2298C6AC37}" type="presParOf" srcId="{4370C762-2D21-4EFF-B3A9-46F071A687BF}" destId="{8122D3A8-5CA8-4FF8-A35C-EE5AAB9EDEBD}" srcOrd="4" destOrd="0" presId="urn:microsoft.com/office/officeart/2005/8/layout/cycle2"/>
    <dgm:cxn modelId="{6968C923-EB66-4B25-B2CA-7267D82EF44C}" type="presParOf" srcId="{4370C762-2D21-4EFF-B3A9-46F071A687BF}" destId="{332B543E-089C-4A60-93D6-2644F0B6F9C6}" srcOrd="5" destOrd="0" presId="urn:microsoft.com/office/officeart/2005/8/layout/cycle2"/>
    <dgm:cxn modelId="{BC7E2972-E71B-4EDC-ACB3-9D85288A82D5}" type="presParOf" srcId="{332B543E-089C-4A60-93D6-2644F0B6F9C6}" destId="{9B1F68EC-2229-474D-8A6E-F216CB0D797C}" srcOrd="0" destOrd="0" presId="urn:microsoft.com/office/officeart/2005/8/layout/cycle2"/>
    <dgm:cxn modelId="{9244F1AE-AA8A-4DB6-B75E-311D0AC10170}" type="presParOf" srcId="{4370C762-2D21-4EFF-B3A9-46F071A687BF}" destId="{93BB99C8-9EBF-4788-A0ED-16234D52ED08}" srcOrd="6" destOrd="0" presId="urn:microsoft.com/office/officeart/2005/8/layout/cycle2"/>
    <dgm:cxn modelId="{857B33C6-C734-4E82-AC74-3E6ABCFF7141}" type="presParOf" srcId="{4370C762-2D21-4EFF-B3A9-46F071A687BF}" destId="{F9F31A3E-54B2-442E-8595-BF5339781048}" srcOrd="7" destOrd="0" presId="urn:microsoft.com/office/officeart/2005/8/layout/cycle2"/>
    <dgm:cxn modelId="{76AEF9D1-F81E-4CC1-88E7-FE6C5C0DBCCD}" type="presParOf" srcId="{F9F31A3E-54B2-442E-8595-BF5339781048}" destId="{487E34AE-3B8F-4509-A1F1-4AFF3C7A2834}" srcOrd="0" destOrd="0" presId="urn:microsoft.com/office/officeart/2005/8/layout/cycle2"/>
    <dgm:cxn modelId="{F3139B7D-15E0-4C06-923B-72836375A993}" type="presParOf" srcId="{4370C762-2D21-4EFF-B3A9-46F071A687BF}" destId="{6336E148-E574-4107-B1DB-DAF29048FFAF}" srcOrd="8" destOrd="0" presId="urn:microsoft.com/office/officeart/2005/8/layout/cycle2"/>
    <dgm:cxn modelId="{19ABCF9D-0E79-4482-ADC9-38F77BB9D453}" type="presParOf" srcId="{4370C762-2D21-4EFF-B3A9-46F071A687BF}" destId="{D179D7C9-1F9F-404F-A178-414C34BA1246}" srcOrd="9" destOrd="0" presId="urn:microsoft.com/office/officeart/2005/8/layout/cycle2"/>
    <dgm:cxn modelId="{07486771-AD65-4C30-B963-2C052B468807}" type="presParOf" srcId="{D179D7C9-1F9F-404F-A178-414C34BA1246}" destId="{29F49602-AA0A-4E98-A3D1-E9E8ADD6394B}" srcOrd="0" destOrd="0" presId="urn:microsoft.com/office/officeart/2005/8/layout/cycle2"/>
    <dgm:cxn modelId="{31BA248F-715F-4833-AA00-BCF40CA1CBB4}" type="presParOf" srcId="{4370C762-2D21-4EFF-B3A9-46F071A687BF}" destId="{20998162-3424-4480-8C7B-AFC1C4E55D80}" srcOrd="10" destOrd="0" presId="urn:microsoft.com/office/officeart/2005/8/layout/cycle2"/>
    <dgm:cxn modelId="{D188FDB9-BE14-4F42-ACD3-5C120B4AD4ED}" type="presParOf" srcId="{4370C762-2D21-4EFF-B3A9-46F071A687BF}" destId="{5904B5BD-9261-4E7F-A1C0-6CD3C8A57AD9}" srcOrd="11" destOrd="0" presId="urn:microsoft.com/office/officeart/2005/8/layout/cycle2"/>
    <dgm:cxn modelId="{27324111-D0F2-4E3B-A9D8-E102BC30B597}" type="presParOf" srcId="{5904B5BD-9261-4E7F-A1C0-6CD3C8A57AD9}" destId="{27AAF963-9EE3-452A-9B8E-654D291645FF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4D5701-3161-47A4-B66B-D1E016271BF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D18A56C-C8E4-43F9-9034-D006D9EF9BAA}">
      <dgm:prSet phldrT="[Text]"/>
      <dgm:spPr>
        <a:solidFill>
          <a:srgbClr val="CE3EB3"/>
        </a:solidFill>
      </dgm:spPr>
      <dgm:t>
        <a:bodyPr/>
        <a:lstStyle/>
        <a:p>
          <a:r>
            <a:rPr lang="en-GB" dirty="0" smtClean="0"/>
            <a:t>1</a:t>
          </a:r>
          <a:endParaRPr lang="en-GB" dirty="0"/>
        </a:p>
      </dgm:t>
    </dgm:pt>
    <dgm:pt modelId="{407D8123-F0DB-45DF-9F30-0EB3A5D07ACD}" type="parTrans" cxnId="{B2FCBA85-DBD6-4B84-B541-2B3F98FBE66E}">
      <dgm:prSet/>
      <dgm:spPr/>
      <dgm:t>
        <a:bodyPr/>
        <a:lstStyle/>
        <a:p>
          <a:endParaRPr lang="en-GB"/>
        </a:p>
      </dgm:t>
    </dgm:pt>
    <dgm:pt modelId="{32487FC8-0A92-454B-968D-32BDB4E6072A}" type="sibTrans" cxnId="{B2FCBA85-DBD6-4B84-B541-2B3F98FBE66E}">
      <dgm:prSet/>
      <dgm:spPr/>
      <dgm:t>
        <a:bodyPr/>
        <a:lstStyle/>
        <a:p>
          <a:endParaRPr lang="en-GB"/>
        </a:p>
      </dgm:t>
    </dgm:pt>
    <dgm:pt modelId="{0DFDA3B4-719C-421A-BE56-AC1D56D3F1A5}">
      <dgm:prSet phldrT="[Text]"/>
      <dgm:spPr/>
      <dgm:t>
        <a:bodyPr/>
        <a:lstStyle/>
        <a:p>
          <a:r>
            <a:rPr lang="en-GB" b="1" dirty="0" smtClean="0"/>
            <a:t>Carers are identified early and assessed quickly</a:t>
          </a:r>
          <a:endParaRPr lang="en-GB" dirty="0"/>
        </a:p>
      </dgm:t>
    </dgm:pt>
    <dgm:pt modelId="{351FDAE7-A165-4A87-93B2-9E93D0918BE6}" type="parTrans" cxnId="{9E51DCDA-9C88-4DA5-B131-3E98A53BF7DF}">
      <dgm:prSet/>
      <dgm:spPr/>
      <dgm:t>
        <a:bodyPr/>
        <a:lstStyle/>
        <a:p>
          <a:endParaRPr lang="en-GB"/>
        </a:p>
      </dgm:t>
    </dgm:pt>
    <dgm:pt modelId="{F0791A7B-3C9A-4502-8EE3-AE5A1E32FF20}" type="sibTrans" cxnId="{9E51DCDA-9C88-4DA5-B131-3E98A53BF7DF}">
      <dgm:prSet/>
      <dgm:spPr/>
      <dgm:t>
        <a:bodyPr/>
        <a:lstStyle/>
        <a:p>
          <a:endParaRPr lang="en-GB"/>
        </a:p>
      </dgm:t>
    </dgm:pt>
    <dgm:pt modelId="{310CD090-B4DF-406B-982E-D56EC12BC2BF}">
      <dgm:prSet phldrT="[Text]"/>
      <dgm:spPr/>
      <dgm:t>
        <a:bodyPr/>
        <a:lstStyle/>
        <a:p>
          <a:r>
            <a:rPr lang="en-GB" b="1" dirty="0" smtClean="0"/>
            <a:t>Carers report being well informed about issues relevant to their carers role</a:t>
          </a:r>
          <a:endParaRPr lang="en-GB" dirty="0"/>
        </a:p>
      </dgm:t>
    </dgm:pt>
    <dgm:pt modelId="{C00AE0EA-7E52-4BE7-A038-C162CC5EA45A}" type="parTrans" cxnId="{751BCF05-4F07-43E5-99EE-5E1CC230B844}">
      <dgm:prSet/>
      <dgm:spPr/>
      <dgm:t>
        <a:bodyPr/>
        <a:lstStyle/>
        <a:p>
          <a:endParaRPr lang="en-GB"/>
        </a:p>
      </dgm:t>
    </dgm:pt>
    <dgm:pt modelId="{CF38A001-4D16-4E6A-9FB6-6525AD6CC684}" type="sibTrans" cxnId="{751BCF05-4F07-43E5-99EE-5E1CC230B844}">
      <dgm:prSet/>
      <dgm:spPr/>
      <dgm:t>
        <a:bodyPr/>
        <a:lstStyle/>
        <a:p>
          <a:endParaRPr lang="en-GB"/>
        </a:p>
      </dgm:t>
    </dgm:pt>
    <dgm:pt modelId="{B3928D07-C062-4437-AD00-3562B9191689}">
      <dgm:prSet phldrT="[Text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GB" dirty="0" smtClean="0"/>
            <a:t>2</a:t>
          </a:r>
          <a:endParaRPr lang="en-GB" dirty="0"/>
        </a:p>
      </dgm:t>
    </dgm:pt>
    <dgm:pt modelId="{287A637B-F949-4C8D-B8E5-6DA529E05712}" type="parTrans" cxnId="{F059439B-AB78-4559-B317-E26D9D09DE5D}">
      <dgm:prSet/>
      <dgm:spPr/>
      <dgm:t>
        <a:bodyPr/>
        <a:lstStyle/>
        <a:p>
          <a:endParaRPr lang="en-GB"/>
        </a:p>
      </dgm:t>
    </dgm:pt>
    <dgm:pt modelId="{D904997C-1382-48C4-B29B-8A0301ADA779}" type="sibTrans" cxnId="{F059439B-AB78-4559-B317-E26D9D09DE5D}">
      <dgm:prSet/>
      <dgm:spPr/>
      <dgm:t>
        <a:bodyPr/>
        <a:lstStyle/>
        <a:p>
          <a:endParaRPr lang="en-GB"/>
        </a:p>
      </dgm:t>
    </dgm:pt>
    <dgm:pt modelId="{693DF287-9170-4C23-AC53-98951C3DFEB4}">
      <dgm:prSet phldrT="[Text]"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Carers are supported to address their own health and wellbeing</a:t>
          </a:r>
          <a:endParaRPr lang="en-GB" dirty="0">
            <a:solidFill>
              <a:schemeClr val="tx1"/>
            </a:solidFill>
          </a:endParaRPr>
        </a:p>
      </dgm:t>
    </dgm:pt>
    <dgm:pt modelId="{306279E1-A99F-406F-A81E-B848009D7787}" type="parTrans" cxnId="{80DA769D-CC53-463B-990B-4FD4DFFCA5E8}">
      <dgm:prSet/>
      <dgm:spPr/>
      <dgm:t>
        <a:bodyPr/>
        <a:lstStyle/>
        <a:p>
          <a:endParaRPr lang="en-GB"/>
        </a:p>
      </dgm:t>
    </dgm:pt>
    <dgm:pt modelId="{B27F284B-18C8-497A-848F-5384758D7D11}" type="sibTrans" cxnId="{80DA769D-CC53-463B-990B-4FD4DFFCA5E8}">
      <dgm:prSet/>
      <dgm:spPr/>
      <dgm:t>
        <a:bodyPr/>
        <a:lstStyle/>
        <a:p>
          <a:endParaRPr lang="en-GB"/>
        </a:p>
      </dgm:t>
    </dgm:pt>
    <dgm:pt modelId="{CC3BEBC4-77DD-41DD-BD39-6192D70D92CB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 smtClean="0"/>
            <a:t>3</a:t>
          </a:r>
          <a:endParaRPr lang="en-GB" dirty="0"/>
        </a:p>
      </dgm:t>
    </dgm:pt>
    <dgm:pt modelId="{4C5208E6-4CD3-4D73-B11F-48FD33E404B8}" type="parTrans" cxnId="{7088F458-5DBD-41EB-9BA8-40A1EDD98B25}">
      <dgm:prSet/>
      <dgm:spPr/>
      <dgm:t>
        <a:bodyPr/>
        <a:lstStyle/>
        <a:p>
          <a:endParaRPr lang="en-GB"/>
        </a:p>
      </dgm:t>
    </dgm:pt>
    <dgm:pt modelId="{450723FC-3795-474D-9435-7869DA5DF167}" type="sibTrans" cxnId="{7088F458-5DBD-41EB-9BA8-40A1EDD98B25}">
      <dgm:prSet/>
      <dgm:spPr/>
      <dgm:t>
        <a:bodyPr/>
        <a:lstStyle/>
        <a:p>
          <a:endParaRPr lang="en-GB"/>
        </a:p>
      </dgm:t>
    </dgm:pt>
    <dgm:pt modelId="{159C4338-9389-461B-AA02-3000463DF2A6}">
      <dgm:prSet phldrT="[Text]"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Carers have choice, collaboration and control in their caring roles</a:t>
          </a:r>
          <a:endParaRPr lang="en-GB" dirty="0">
            <a:solidFill>
              <a:schemeClr val="tx1"/>
            </a:solidFill>
          </a:endParaRPr>
        </a:p>
      </dgm:t>
    </dgm:pt>
    <dgm:pt modelId="{37FB2E78-2239-4010-9530-398B67395156}" type="parTrans" cxnId="{43D6BA7C-9F1D-49B5-A4D9-8092C3101E9B}">
      <dgm:prSet/>
      <dgm:spPr/>
      <dgm:t>
        <a:bodyPr/>
        <a:lstStyle/>
        <a:p>
          <a:endParaRPr lang="en-GB"/>
        </a:p>
      </dgm:t>
    </dgm:pt>
    <dgm:pt modelId="{ADC7B42D-85B4-40A0-88D9-B9630C8FFB23}" type="sibTrans" cxnId="{43D6BA7C-9F1D-49B5-A4D9-8092C3101E9B}">
      <dgm:prSet/>
      <dgm:spPr/>
      <dgm:t>
        <a:bodyPr/>
        <a:lstStyle/>
        <a:p>
          <a:endParaRPr lang="en-GB"/>
        </a:p>
      </dgm:t>
    </dgm:pt>
    <dgm:pt modelId="{6C0867D3-32EB-41C2-BF44-756B3D11AB66}">
      <dgm:prSet/>
      <dgm:spPr/>
      <dgm:t>
        <a:bodyPr/>
        <a:lstStyle/>
        <a:p>
          <a:r>
            <a:rPr lang="en-GB" b="1" dirty="0" smtClean="0"/>
            <a:t>Carers have accessible and up to date appropriate information</a:t>
          </a:r>
        </a:p>
      </dgm:t>
    </dgm:pt>
    <dgm:pt modelId="{32BC4E85-1DD4-4CA4-BDB0-0CBEC6E3D8D7}" type="parTrans" cxnId="{3EFB7E7D-E33A-42AF-9B70-F394E124134D}">
      <dgm:prSet/>
      <dgm:spPr/>
      <dgm:t>
        <a:bodyPr/>
        <a:lstStyle/>
        <a:p>
          <a:endParaRPr lang="en-GB"/>
        </a:p>
      </dgm:t>
    </dgm:pt>
    <dgm:pt modelId="{39396389-95DB-495A-8AED-6CC9B39EE6B5}" type="sibTrans" cxnId="{3EFB7E7D-E33A-42AF-9B70-F394E124134D}">
      <dgm:prSet/>
      <dgm:spPr/>
      <dgm:t>
        <a:bodyPr/>
        <a:lstStyle/>
        <a:p>
          <a:endParaRPr lang="en-GB"/>
        </a:p>
      </dgm:t>
    </dgm:pt>
    <dgm:pt modelId="{1212783F-22AA-48AA-981B-47B6C5E4E870}">
      <dgm:prSet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Carers feel supported by services and have increased confidence towards their caring responsibility</a:t>
          </a:r>
        </a:p>
      </dgm:t>
    </dgm:pt>
    <dgm:pt modelId="{33D59CF3-EB53-4075-BCC3-E78C4570A871}" type="parTrans" cxnId="{D22650D8-0C6F-48E8-A8AF-B97B3DB91812}">
      <dgm:prSet/>
      <dgm:spPr/>
      <dgm:t>
        <a:bodyPr/>
        <a:lstStyle/>
        <a:p>
          <a:endParaRPr lang="en-GB"/>
        </a:p>
      </dgm:t>
    </dgm:pt>
    <dgm:pt modelId="{C6FC9E81-B017-4209-BB5B-E5B98BC4F5AA}" type="sibTrans" cxnId="{D22650D8-0C6F-48E8-A8AF-B97B3DB91812}">
      <dgm:prSet/>
      <dgm:spPr/>
      <dgm:t>
        <a:bodyPr/>
        <a:lstStyle/>
        <a:p>
          <a:endParaRPr lang="en-GB"/>
        </a:p>
      </dgm:t>
    </dgm:pt>
    <dgm:pt modelId="{FD99576C-923D-44C3-B4C1-F3E04028E32A}">
      <dgm:prSet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Carers are offered help with financial planning/benefits advice/ general advice</a:t>
          </a:r>
        </a:p>
      </dgm:t>
    </dgm:pt>
    <dgm:pt modelId="{CB2B5839-B605-44C3-B5CD-60ED32AFEE9B}" type="parTrans" cxnId="{3A2495A0-9877-4DA8-97A6-7EA8B39E85DD}">
      <dgm:prSet/>
      <dgm:spPr/>
      <dgm:t>
        <a:bodyPr/>
        <a:lstStyle/>
        <a:p>
          <a:endParaRPr lang="en-GB"/>
        </a:p>
      </dgm:t>
    </dgm:pt>
    <dgm:pt modelId="{184845D0-D0CF-43F6-87E1-1ED33D924ECB}" type="sibTrans" cxnId="{3A2495A0-9877-4DA8-97A6-7EA8B39E85DD}">
      <dgm:prSet/>
      <dgm:spPr/>
      <dgm:t>
        <a:bodyPr/>
        <a:lstStyle/>
        <a:p>
          <a:endParaRPr lang="en-GB"/>
        </a:p>
      </dgm:t>
    </dgm:pt>
    <dgm:pt modelId="{04F12013-205D-470F-A283-5E23C22C5C33}">
      <dgm:prSet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Carers sustain their physical, social and mental wellbeing</a:t>
          </a:r>
        </a:p>
      </dgm:t>
    </dgm:pt>
    <dgm:pt modelId="{A76DD4E2-726A-4B9A-8D7E-79D25B25AE7D}" type="parTrans" cxnId="{A26B2E8B-C4AA-46AD-BA38-C70F416B0844}">
      <dgm:prSet/>
      <dgm:spPr/>
      <dgm:t>
        <a:bodyPr/>
        <a:lstStyle/>
        <a:p>
          <a:endParaRPr lang="en-GB"/>
        </a:p>
      </dgm:t>
    </dgm:pt>
    <dgm:pt modelId="{B1D87EB7-A5A8-4F3D-A1C1-4DF12B185341}" type="sibTrans" cxnId="{A26B2E8B-C4AA-46AD-BA38-C70F416B0844}">
      <dgm:prSet/>
      <dgm:spPr/>
      <dgm:t>
        <a:bodyPr/>
        <a:lstStyle/>
        <a:p>
          <a:endParaRPr lang="en-GB"/>
        </a:p>
      </dgm:t>
    </dgm:pt>
    <dgm:pt modelId="{A0670184-75A2-4332-94A5-A066FF7AA1DD}">
      <dgm:prSet/>
      <dgm:spPr/>
      <dgm:t>
        <a:bodyPr/>
        <a:lstStyle/>
        <a:p>
          <a:r>
            <a:rPr lang="en-GB" b="1" dirty="0" smtClean="0">
              <a:solidFill>
                <a:schemeClr val="tx1"/>
              </a:solidFill>
            </a:rPr>
            <a:t>Carers report economic wellbeing</a:t>
          </a:r>
        </a:p>
      </dgm:t>
    </dgm:pt>
    <dgm:pt modelId="{FA9A0A53-9BC9-4444-9516-D17FBD834CBB}" type="parTrans" cxnId="{8A18CDE0-3972-4BD6-AAD7-019DCDAAC38D}">
      <dgm:prSet/>
      <dgm:spPr/>
      <dgm:t>
        <a:bodyPr/>
        <a:lstStyle/>
        <a:p>
          <a:endParaRPr lang="en-GB"/>
        </a:p>
      </dgm:t>
    </dgm:pt>
    <dgm:pt modelId="{B56B0188-9CE1-4B0F-98E2-671DC32159E2}" type="sibTrans" cxnId="{8A18CDE0-3972-4BD6-AAD7-019DCDAAC38D}">
      <dgm:prSet/>
      <dgm:spPr/>
      <dgm:t>
        <a:bodyPr/>
        <a:lstStyle/>
        <a:p>
          <a:endParaRPr lang="en-GB"/>
        </a:p>
      </dgm:t>
    </dgm:pt>
    <dgm:pt modelId="{93382959-DF09-436E-B9D9-14CCD5671A6B}" type="pres">
      <dgm:prSet presAssocID="{D24D5701-3161-47A4-B66B-D1E016271BF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DC94283-0A34-4E33-9279-1D835247934B}" type="pres">
      <dgm:prSet presAssocID="{BD18A56C-C8E4-43F9-9034-D006D9EF9BAA}" presName="composite" presStyleCnt="0"/>
      <dgm:spPr/>
    </dgm:pt>
    <dgm:pt modelId="{C3462B16-2924-432C-8A6A-DBC310DAA6FB}" type="pres">
      <dgm:prSet presAssocID="{BD18A56C-C8E4-43F9-9034-D006D9EF9BAA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57DE5EF-E9AD-4980-9988-DC5BD1B9DF24}" type="pres">
      <dgm:prSet presAssocID="{BD18A56C-C8E4-43F9-9034-D006D9EF9BAA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98BC247-C9C5-4B08-9460-EBF73FE03AED}" type="pres">
      <dgm:prSet presAssocID="{32487FC8-0A92-454B-968D-32BDB4E6072A}" presName="sp" presStyleCnt="0"/>
      <dgm:spPr/>
    </dgm:pt>
    <dgm:pt modelId="{766EC31E-F18A-4B0A-81C0-F84C4BF878B4}" type="pres">
      <dgm:prSet presAssocID="{B3928D07-C062-4437-AD00-3562B9191689}" presName="composite" presStyleCnt="0"/>
      <dgm:spPr/>
    </dgm:pt>
    <dgm:pt modelId="{21064AF9-627F-48B1-BBFE-241A576A19F2}" type="pres">
      <dgm:prSet presAssocID="{B3928D07-C062-4437-AD00-3562B919168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5CE7B38-35F3-4DF3-B095-7FAFB3A817F2}" type="pres">
      <dgm:prSet presAssocID="{B3928D07-C062-4437-AD00-3562B919168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7DF2B0-50FF-4E0B-8A4B-2019A06F1E0C}" type="pres">
      <dgm:prSet presAssocID="{D904997C-1382-48C4-B29B-8A0301ADA779}" presName="sp" presStyleCnt="0"/>
      <dgm:spPr/>
    </dgm:pt>
    <dgm:pt modelId="{2099A6F5-A1DC-467D-8F3C-7153F3CD36EA}" type="pres">
      <dgm:prSet presAssocID="{CC3BEBC4-77DD-41DD-BD39-6192D70D92CB}" presName="composite" presStyleCnt="0"/>
      <dgm:spPr/>
    </dgm:pt>
    <dgm:pt modelId="{02BF043A-7FBD-4E01-BDC1-45681A21A8FD}" type="pres">
      <dgm:prSet presAssocID="{CC3BEBC4-77DD-41DD-BD39-6192D70D92CB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CFDF6A3-8890-41E3-9A01-101BB01B6AB9}" type="pres">
      <dgm:prSet presAssocID="{CC3BEBC4-77DD-41DD-BD39-6192D70D92CB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160F8F6-6624-48A6-A5E4-6A93ECB14DB2}" type="presOf" srcId="{A0670184-75A2-4332-94A5-A066FF7AA1DD}" destId="{5CFDF6A3-8890-41E3-9A01-101BB01B6AB9}" srcOrd="0" destOrd="2" presId="urn:microsoft.com/office/officeart/2005/8/layout/chevron2"/>
    <dgm:cxn modelId="{7088F458-5DBD-41EB-9BA8-40A1EDD98B25}" srcId="{D24D5701-3161-47A4-B66B-D1E016271BFA}" destId="{CC3BEBC4-77DD-41DD-BD39-6192D70D92CB}" srcOrd="2" destOrd="0" parTransId="{4C5208E6-4CD3-4D73-B11F-48FD33E404B8}" sibTransId="{450723FC-3795-474D-9435-7869DA5DF167}"/>
    <dgm:cxn modelId="{215D6D20-D155-4D62-9A54-222826726AD4}" type="presOf" srcId="{04F12013-205D-470F-A283-5E23C22C5C33}" destId="{5CFDF6A3-8890-41E3-9A01-101BB01B6AB9}" srcOrd="0" destOrd="1" presId="urn:microsoft.com/office/officeart/2005/8/layout/chevron2"/>
    <dgm:cxn modelId="{17630630-8E23-4EA8-9290-E99E54E512F3}" type="presOf" srcId="{BD18A56C-C8E4-43F9-9034-D006D9EF9BAA}" destId="{C3462B16-2924-432C-8A6A-DBC310DAA6FB}" srcOrd="0" destOrd="0" presId="urn:microsoft.com/office/officeart/2005/8/layout/chevron2"/>
    <dgm:cxn modelId="{751BCF05-4F07-43E5-99EE-5E1CC230B844}" srcId="{BD18A56C-C8E4-43F9-9034-D006D9EF9BAA}" destId="{310CD090-B4DF-406B-982E-D56EC12BC2BF}" srcOrd="2" destOrd="0" parTransId="{C00AE0EA-7E52-4BE7-A038-C162CC5EA45A}" sibTransId="{CF38A001-4D16-4E6A-9FB6-6525AD6CC684}"/>
    <dgm:cxn modelId="{9AC9BCF4-D6E6-47A2-A265-C5D0D4622DA1}" type="presOf" srcId="{B3928D07-C062-4437-AD00-3562B9191689}" destId="{21064AF9-627F-48B1-BBFE-241A576A19F2}" srcOrd="0" destOrd="0" presId="urn:microsoft.com/office/officeart/2005/8/layout/chevron2"/>
    <dgm:cxn modelId="{086463CD-9DF3-4E89-A16F-20C67982BD97}" type="presOf" srcId="{CC3BEBC4-77DD-41DD-BD39-6192D70D92CB}" destId="{02BF043A-7FBD-4E01-BDC1-45681A21A8FD}" srcOrd="0" destOrd="0" presId="urn:microsoft.com/office/officeart/2005/8/layout/chevron2"/>
    <dgm:cxn modelId="{3EFB7E7D-E33A-42AF-9B70-F394E124134D}" srcId="{BD18A56C-C8E4-43F9-9034-D006D9EF9BAA}" destId="{6C0867D3-32EB-41C2-BF44-756B3D11AB66}" srcOrd="1" destOrd="0" parTransId="{32BC4E85-1DD4-4CA4-BDB0-0CBEC6E3D8D7}" sibTransId="{39396389-95DB-495A-8AED-6CC9B39EE6B5}"/>
    <dgm:cxn modelId="{9E51DCDA-9C88-4DA5-B131-3E98A53BF7DF}" srcId="{BD18A56C-C8E4-43F9-9034-D006D9EF9BAA}" destId="{0DFDA3B4-719C-421A-BE56-AC1D56D3F1A5}" srcOrd="0" destOrd="0" parTransId="{351FDAE7-A165-4A87-93B2-9E93D0918BE6}" sibTransId="{F0791A7B-3C9A-4502-8EE3-AE5A1E32FF20}"/>
    <dgm:cxn modelId="{B0A6125F-3899-4A45-90CA-0DCA3EF925E4}" type="presOf" srcId="{6C0867D3-32EB-41C2-BF44-756B3D11AB66}" destId="{857DE5EF-E9AD-4980-9988-DC5BD1B9DF24}" srcOrd="0" destOrd="1" presId="urn:microsoft.com/office/officeart/2005/8/layout/chevron2"/>
    <dgm:cxn modelId="{80DA769D-CC53-463B-990B-4FD4DFFCA5E8}" srcId="{B3928D07-C062-4437-AD00-3562B9191689}" destId="{693DF287-9170-4C23-AC53-98951C3DFEB4}" srcOrd="0" destOrd="0" parTransId="{306279E1-A99F-406F-A81E-B848009D7787}" sibTransId="{B27F284B-18C8-497A-848F-5384758D7D11}"/>
    <dgm:cxn modelId="{9695556F-0236-4D71-8F00-5EA646A67728}" type="presOf" srcId="{310CD090-B4DF-406B-982E-D56EC12BC2BF}" destId="{857DE5EF-E9AD-4980-9988-DC5BD1B9DF24}" srcOrd="0" destOrd="2" presId="urn:microsoft.com/office/officeart/2005/8/layout/chevron2"/>
    <dgm:cxn modelId="{D22650D8-0C6F-48E8-A8AF-B97B3DB91812}" srcId="{B3928D07-C062-4437-AD00-3562B9191689}" destId="{1212783F-22AA-48AA-981B-47B6C5E4E870}" srcOrd="1" destOrd="0" parTransId="{33D59CF3-EB53-4075-BCC3-E78C4570A871}" sibTransId="{C6FC9E81-B017-4209-BB5B-E5B98BC4F5AA}"/>
    <dgm:cxn modelId="{43D6BA7C-9F1D-49B5-A4D9-8092C3101E9B}" srcId="{CC3BEBC4-77DD-41DD-BD39-6192D70D92CB}" destId="{159C4338-9389-461B-AA02-3000463DF2A6}" srcOrd="0" destOrd="0" parTransId="{37FB2E78-2239-4010-9530-398B67395156}" sibTransId="{ADC7B42D-85B4-40A0-88D9-B9630C8FFB23}"/>
    <dgm:cxn modelId="{93E9AC79-97ED-401F-AEC3-EF7847A084BE}" type="presOf" srcId="{0DFDA3B4-719C-421A-BE56-AC1D56D3F1A5}" destId="{857DE5EF-E9AD-4980-9988-DC5BD1B9DF24}" srcOrd="0" destOrd="0" presId="urn:microsoft.com/office/officeart/2005/8/layout/chevron2"/>
    <dgm:cxn modelId="{C21667AB-DBB6-4118-94DA-98CA78279AD7}" type="presOf" srcId="{159C4338-9389-461B-AA02-3000463DF2A6}" destId="{5CFDF6A3-8890-41E3-9A01-101BB01B6AB9}" srcOrd="0" destOrd="0" presId="urn:microsoft.com/office/officeart/2005/8/layout/chevron2"/>
    <dgm:cxn modelId="{9A4C2812-09BD-444A-A49A-B125C4AB7043}" type="presOf" srcId="{1212783F-22AA-48AA-981B-47B6C5E4E870}" destId="{C5CE7B38-35F3-4DF3-B095-7FAFB3A817F2}" srcOrd="0" destOrd="1" presId="urn:microsoft.com/office/officeart/2005/8/layout/chevron2"/>
    <dgm:cxn modelId="{3A2495A0-9877-4DA8-97A6-7EA8B39E85DD}" srcId="{B3928D07-C062-4437-AD00-3562B9191689}" destId="{FD99576C-923D-44C3-B4C1-F3E04028E32A}" srcOrd="2" destOrd="0" parTransId="{CB2B5839-B605-44C3-B5CD-60ED32AFEE9B}" sibTransId="{184845D0-D0CF-43F6-87E1-1ED33D924ECB}"/>
    <dgm:cxn modelId="{B2FCBA85-DBD6-4B84-B541-2B3F98FBE66E}" srcId="{D24D5701-3161-47A4-B66B-D1E016271BFA}" destId="{BD18A56C-C8E4-43F9-9034-D006D9EF9BAA}" srcOrd="0" destOrd="0" parTransId="{407D8123-F0DB-45DF-9F30-0EB3A5D07ACD}" sibTransId="{32487FC8-0A92-454B-968D-32BDB4E6072A}"/>
    <dgm:cxn modelId="{0F02A2E1-F47B-4165-BB3A-4C5DAD8739FA}" type="presOf" srcId="{D24D5701-3161-47A4-B66B-D1E016271BFA}" destId="{93382959-DF09-436E-B9D9-14CCD5671A6B}" srcOrd="0" destOrd="0" presId="urn:microsoft.com/office/officeart/2005/8/layout/chevron2"/>
    <dgm:cxn modelId="{A26B2E8B-C4AA-46AD-BA38-C70F416B0844}" srcId="{CC3BEBC4-77DD-41DD-BD39-6192D70D92CB}" destId="{04F12013-205D-470F-A283-5E23C22C5C33}" srcOrd="1" destOrd="0" parTransId="{A76DD4E2-726A-4B9A-8D7E-79D25B25AE7D}" sibTransId="{B1D87EB7-A5A8-4F3D-A1C1-4DF12B185341}"/>
    <dgm:cxn modelId="{229715FB-A3AB-47D1-889C-96BAF633C6D8}" type="presOf" srcId="{FD99576C-923D-44C3-B4C1-F3E04028E32A}" destId="{C5CE7B38-35F3-4DF3-B095-7FAFB3A817F2}" srcOrd="0" destOrd="2" presId="urn:microsoft.com/office/officeart/2005/8/layout/chevron2"/>
    <dgm:cxn modelId="{F059439B-AB78-4559-B317-E26D9D09DE5D}" srcId="{D24D5701-3161-47A4-B66B-D1E016271BFA}" destId="{B3928D07-C062-4437-AD00-3562B9191689}" srcOrd="1" destOrd="0" parTransId="{287A637B-F949-4C8D-B8E5-6DA529E05712}" sibTransId="{D904997C-1382-48C4-B29B-8A0301ADA779}"/>
    <dgm:cxn modelId="{8A18CDE0-3972-4BD6-AAD7-019DCDAAC38D}" srcId="{CC3BEBC4-77DD-41DD-BD39-6192D70D92CB}" destId="{A0670184-75A2-4332-94A5-A066FF7AA1DD}" srcOrd="2" destOrd="0" parTransId="{FA9A0A53-9BC9-4444-9516-D17FBD834CBB}" sibTransId="{B56B0188-9CE1-4B0F-98E2-671DC32159E2}"/>
    <dgm:cxn modelId="{9C840F63-6BBC-4B63-9BEF-D3F95177A6A9}" type="presOf" srcId="{693DF287-9170-4C23-AC53-98951C3DFEB4}" destId="{C5CE7B38-35F3-4DF3-B095-7FAFB3A817F2}" srcOrd="0" destOrd="0" presId="urn:microsoft.com/office/officeart/2005/8/layout/chevron2"/>
    <dgm:cxn modelId="{BA0A41B2-3234-4CE8-BE76-5C49A6925282}" type="presParOf" srcId="{93382959-DF09-436E-B9D9-14CCD5671A6B}" destId="{0DC94283-0A34-4E33-9279-1D835247934B}" srcOrd="0" destOrd="0" presId="urn:microsoft.com/office/officeart/2005/8/layout/chevron2"/>
    <dgm:cxn modelId="{E6A19DB2-1383-4DAA-AFB6-F69BCEADFDEA}" type="presParOf" srcId="{0DC94283-0A34-4E33-9279-1D835247934B}" destId="{C3462B16-2924-432C-8A6A-DBC310DAA6FB}" srcOrd="0" destOrd="0" presId="urn:microsoft.com/office/officeart/2005/8/layout/chevron2"/>
    <dgm:cxn modelId="{FF0804A4-1F82-42B3-8130-E67326B246BA}" type="presParOf" srcId="{0DC94283-0A34-4E33-9279-1D835247934B}" destId="{857DE5EF-E9AD-4980-9988-DC5BD1B9DF24}" srcOrd="1" destOrd="0" presId="urn:microsoft.com/office/officeart/2005/8/layout/chevron2"/>
    <dgm:cxn modelId="{F7DAB140-DA0C-4CAB-AFE5-F03924EA5B78}" type="presParOf" srcId="{93382959-DF09-436E-B9D9-14CCD5671A6B}" destId="{398BC247-C9C5-4B08-9460-EBF73FE03AED}" srcOrd="1" destOrd="0" presId="urn:microsoft.com/office/officeart/2005/8/layout/chevron2"/>
    <dgm:cxn modelId="{4B0338BE-7D1A-4461-B403-3E3282C67847}" type="presParOf" srcId="{93382959-DF09-436E-B9D9-14CCD5671A6B}" destId="{766EC31E-F18A-4B0A-81C0-F84C4BF878B4}" srcOrd="2" destOrd="0" presId="urn:microsoft.com/office/officeart/2005/8/layout/chevron2"/>
    <dgm:cxn modelId="{132F48C1-8F3B-4BCB-AD62-2D3EB3667EAC}" type="presParOf" srcId="{766EC31E-F18A-4B0A-81C0-F84C4BF878B4}" destId="{21064AF9-627F-48B1-BBFE-241A576A19F2}" srcOrd="0" destOrd="0" presId="urn:microsoft.com/office/officeart/2005/8/layout/chevron2"/>
    <dgm:cxn modelId="{E7D8E678-1E40-4E67-AA38-303502AA2FBD}" type="presParOf" srcId="{766EC31E-F18A-4B0A-81C0-F84C4BF878B4}" destId="{C5CE7B38-35F3-4DF3-B095-7FAFB3A817F2}" srcOrd="1" destOrd="0" presId="urn:microsoft.com/office/officeart/2005/8/layout/chevron2"/>
    <dgm:cxn modelId="{605C8AB3-BD8E-486C-97E2-CE5D340C365E}" type="presParOf" srcId="{93382959-DF09-436E-B9D9-14CCD5671A6B}" destId="{927DF2B0-50FF-4E0B-8A4B-2019A06F1E0C}" srcOrd="3" destOrd="0" presId="urn:microsoft.com/office/officeart/2005/8/layout/chevron2"/>
    <dgm:cxn modelId="{0A2CB0C6-3371-4D7A-98F2-7B2F240BE5F8}" type="presParOf" srcId="{93382959-DF09-436E-B9D9-14CCD5671A6B}" destId="{2099A6F5-A1DC-467D-8F3C-7153F3CD36EA}" srcOrd="4" destOrd="0" presId="urn:microsoft.com/office/officeart/2005/8/layout/chevron2"/>
    <dgm:cxn modelId="{32E32561-0FB7-458C-8DA8-0DD9BD8EEDEB}" type="presParOf" srcId="{2099A6F5-A1DC-467D-8F3C-7153F3CD36EA}" destId="{02BF043A-7FBD-4E01-BDC1-45681A21A8FD}" srcOrd="0" destOrd="0" presId="urn:microsoft.com/office/officeart/2005/8/layout/chevron2"/>
    <dgm:cxn modelId="{CDE0B1CF-AB3F-4332-91CA-520542C9958A}" type="presParOf" srcId="{2099A6F5-A1DC-467D-8F3C-7153F3CD36EA}" destId="{5CFDF6A3-8890-41E3-9A01-101BB01B6AB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8188A9-1B6E-4A7B-AF35-BA547F37F35A}">
      <dsp:nvSpPr>
        <dsp:cNvPr id="0" name=""/>
        <dsp:cNvSpPr/>
      </dsp:nvSpPr>
      <dsp:spPr>
        <a:xfrm>
          <a:off x="3566700" y="972"/>
          <a:ext cx="1157862" cy="1157862"/>
        </a:xfrm>
        <a:prstGeom prst="ellipse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Powerful conversation with an unpaid carer</a:t>
          </a:r>
        </a:p>
      </dsp:txBody>
      <dsp:txXfrm>
        <a:off x="3566700" y="972"/>
        <a:ext cx="1157862" cy="1157862"/>
      </dsp:txXfrm>
    </dsp:sp>
    <dsp:sp modelId="{E5E467A7-DCB4-45F8-9FAF-02E44BBB31A7}">
      <dsp:nvSpPr>
        <dsp:cNvPr id="0" name=""/>
        <dsp:cNvSpPr/>
      </dsp:nvSpPr>
      <dsp:spPr>
        <a:xfrm rot="1800000">
          <a:off x="4737367" y="815338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800000">
        <a:off x="4737367" y="815338"/>
        <a:ext cx="308949" cy="390778"/>
      </dsp:txXfrm>
    </dsp:sp>
    <dsp:sp modelId="{CA23DF31-DCFF-4467-A06D-6E7884CA8CB2}">
      <dsp:nvSpPr>
        <dsp:cNvPr id="0" name=""/>
        <dsp:cNvSpPr/>
      </dsp:nvSpPr>
      <dsp:spPr>
        <a:xfrm>
          <a:off x="5074265" y="871365"/>
          <a:ext cx="1157862" cy="1157862"/>
        </a:xfrm>
        <a:prstGeom prst="ellipse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 smtClean="0"/>
            <a:t>Impact of the caring role on the individual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5074265" y="871365"/>
        <a:ext cx="1157862" cy="1157862"/>
      </dsp:txXfrm>
    </dsp:sp>
    <dsp:sp modelId="{5E887BC3-8755-416A-81C1-77CE6B3905F8}">
      <dsp:nvSpPr>
        <dsp:cNvPr id="0" name=""/>
        <dsp:cNvSpPr/>
      </dsp:nvSpPr>
      <dsp:spPr>
        <a:xfrm rot="5400000">
          <a:off x="5498722" y="2116556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5400000">
        <a:off x="5498722" y="2116556"/>
        <a:ext cx="308949" cy="390778"/>
      </dsp:txXfrm>
    </dsp:sp>
    <dsp:sp modelId="{8122D3A8-5CA8-4FF8-A35C-EE5AAB9EDEBD}">
      <dsp:nvSpPr>
        <dsp:cNvPr id="0" name=""/>
        <dsp:cNvSpPr/>
      </dsp:nvSpPr>
      <dsp:spPr>
        <a:xfrm>
          <a:off x="5074265" y="2612151"/>
          <a:ext cx="1157862" cy="1157862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 smtClean="0"/>
            <a:t>How is the Carers physical and mental health? </a:t>
          </a:r>
          <a:endParaRPr lang="en-GB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b="1" kern="1200" dirty="0" smtClean="0"/>
        </a:p>
      </dsp:txBody>
      <dsp:txXfrm>
        <a:off x="5074265" y="2612151"/>
        <a:ext cx="1157862" cy="1157862"/>
      </dsp:txXfrm>
    </dsp:sp>
    <dsp:sp modelId="{332B543E-089C-4A60-93D6-2644F0B6F9C6}">
      <dsp:nvSpPr>
        <dsp:cNvPr id="0" name=""/>
        <dsp:cNvSpPr/>
      </dsp:nvSpPr>
      <dsp:spPr>
        <a:xfrm rot="9000000">
          <a:off x="4752512" y="3426517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9000000">
        <a:off x="4752512" y="3426517"/>
        <a:ext cx="308949" cy="390778"/>
      </dsp:txXfrm>
    </dsp:sp>
    <dsp:sp modelId="{93BB99C8-9EBF-4788-A0ED-16234D52ED08}">
      <dsp:nvSpPr>
        <dsp:cNvPr id="0" name=""/>
        <dsp:cNvSpPr/>
      </dsp:nvSpPr>
      <dsp:spPr>
        <a:xfrm>
          <a:off x="3566700" y="3482544"/>
          <a:ext cx="1157862" cy="1157862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000" b="1" kern="1200" dirty="0" smtClean="0"/>
            <a:t>Age of carer and amount of time spent  caring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000" kern="1200" dirty="0"/>
        </a:p>
      </dsp:txBody>
      <dsp:txXfrm>
        <a:off x="3566700" y="3482544"/>
        <a:ext cx="1157862" cy="1157862"/>
      </dsp:txXfrm>
    </dsp:sp>
    <dsp:sp modelId="{F9F31A3E-54B2-442E-8595-BF5339781048}">
      <dsp:nvSpPr>
        <dsp:cNvPr id="0" name=""/>
        <dsp:cNvSpPr/>
      </dsp:nvSpPr>
      <dsp:spPr>
        <a:xfrm rot="12600000">
          <a:off x="3244947" y="3435261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2600000">
        <a:off x="3244947" y="3435261"/>
        <a:ext cx="308949" cy="390778"/>
      </dsp:txXfrm>
    </dsp:sp>
    <dsp:sp modelId="{6336E148-E574-4107-B1DB-DAF29048FFAF}">
      <dsp:nvSpPr>
        <dsp:cNvPr id="0" name=""/>
        <dsp:cNvSpPr/>
      </dsp:nvSpPr>
      <dsp:spPr>
        <a:xfrm>
          <a:off x="2059136" y="2612151"/>
          <a:ext cx="1157862" cy="1157862"/>
        </a:xfrm>
        <a:prstGeom prst="ellipse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Establish outcomes for the carer</a:t>
          </a:r>
        </a:p>
      </dsp:txBody>
      <dsp:txXfrm>
        <a:off x="2059136" y="2612151"/>
        <a:ext cx="1157862" cy="1157862"/>
      </dsp:txXfrm>
    </dsp:sp>
    <dsp:sp modelId="{D179D7C9-1F9F-404F-A178-414C34BA1246}">
      <dsp:nvSpPr>
        <dsp:cNvPr id="0" name=""/>
        <dsp:cNvSpPr/>
      </dsp:nvSpPr>
      <dsp:spPr>
        <a:xfrm rot="16200000">
          <a:off x="2483592" y="2134044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6200000">
        <a:off x="2483592" y="2134044"/>
        <a:ext cx="308949" cy="390778"/>
      </dsp:txXfrm>
    </dsp:sp>
    <dsp:sp modelId="{20998162-3424-4480-8C7B-AFC1C4E55D80}">
      <dsp:nvSpPr>
        <dsp:cNvPr id="0" name=""/>
        <dsp:cNvSpPr/>
      </dsp:nvSpPr>
      <dsp:spPr>
        <a:xfrm>
          <a:off x="2059136" y="871365"/>
          <a:ext cx="1157862" cy="1157862"/>
        </a:xfrm>
        <a:prstGeom prst="ellipse">
          <a:avLst/>
        </a:prstGeom>
        <a:solidFill>
          <a:srgbClr val="CE3EB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b="1" kern="1200" dirty="0" smtClean="0"/>
            <a:t>Develop a support plan and carer support</a:t>
          </a:r>
        </a:p>
      </dsp:txBody>
      <dsp:txXfrm>
        <a:off x="2059136" y="871365"/>
        <a:ext cx="1157862" cy="1157862"/>
      </dsp:txXfrm>
    </dsp:sp>
    <dsp:sp modelId="{5904B5BD-9261-4E7F-A1C0-6CD3C8A57AD9}">
      <dsp:nvSpPr>
        <dsp:cNvPr id="0" name=""/>
        <dsp:cNvSpPr/>
      </dsp:nvSpPr>
      <dsp:spPr>
        <a:xfrm rot="19800000">
          <a:off x="3229802" y="824082"/>
          <a:ext cx="308949" cy="3907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/>
        </a:p>
      </dsp:txBody>
      <dsp:txXfrm rot="19800000">
        <a:off x="3229802" y="824082"/>
        <a:ext cx="308949" cy="3907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3462B16-2924-432C-8A6A-DBC310DAA6FB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rgbClr val="CE3EB3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1</a:t>
          </a:r>
          <a:endParaRPr lang="en-GB" sz="3200" kern="1200" dirty="0"/>
        </a:p>
      </dsp:txBody>
      <dsp:txXfrm rot="5400000">
        <a:off x="-245635" y="246082"/>
        <a:ext cx="1637567" cy="1146297"/>
      </dsp:txXfrm>
    </dsp:sp>
    <dsp:sp modelId="{857DE5EF-E9AD-4980-9988-DC5BD1B9DF24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/>
            <a:t>Carers are identified early and assessed quickly</a:t>
          </a:r>
          <a:endParaRPr lang="en-GB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/>
            <a:t>Carers have accessible and up to date appropriate information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/>
            <a:t>Carers report being well informed about issues relevant to their carers role</a:t>
          </a:r>
          <a:endParaRPr lang="en-GB" sz="1500" kern="1200" dirty="0"/>
        </a:p>
      </dsp:txBody>
      <dsp:txXfrm rot="5400000">
        <a:off x="4155739" y="-3008994"/>
        <a:ext cx="1064418" cy="7083302"/>
      </dsp:txXfrm>
    </dsp:sp>
    <dsp:sp modelId="{21064AF9-627F-48B1-BBFE-241A576A19F2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2</a:t>
          </a:r>
          <a:endParaRPr lang="en-GB" sz="3200" kern="1200" dirty="0"/>
        </a:p>
      </dsp:txBody>
      <dsp:txXfrm rot="5400000">
        <a:off x="-245635" y="1689832"/>
        <a:ext cx="1637567" cy="1146297"/>
      </dsp:txXfrm>
    </dsp:sp>
    <dsp:sp modelId="{C5CE7B38-35F3-4DF3-B095-7FAFB3A817F2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>
              <a:solidFill>
                <a:schemeClr val="tx1"/>
              </a:solidFill>
            </a:rPr>
            <a:t>Carers are supported to address their own health and wellbeing</a:t>
          </a:r>
          <a:endParaRPr lang="en-GB" sz="1500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>
              <a:solidFill>
                <a:schemeClr val="tx1"/>
              </a:solidFill>
            </a:rPr>
            <a:t>Carers feel supported by services and have increased confidence towards their caring responsibility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>
              <a:solidFill>
                <a:schemeClr val="tx1"/>
              </a:solidFill>
            </a:rPr>
            <a:t>Carers are offered help with financial planning/benefits advice/ general advice</a:t>
          </a:r>
        </a:p>
      </dsp:txBody>
      <dsp:txXfrm rot="5400000">
        <a:off x="4155739" y="-1565244"/>
        <a:ext cx="1064418" cy="7083302"/>
      </dsp:txXfrm>
    </dsp:sp>
    <dsp:sp modelId="{02BF043A-7FBD-4E01-BDC1-45681A21A8FD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/>
            <a:t>3</a:t>
          </a:r>
          <a:endParaRPr lang="en-GB" sz="3200" kern="1200" dirty="0"/>
        </a:p>
      </dsp:txBody>
      <dsp:txXfrm rot="5400000">
        <a:off x="-245635" y="3133582"/>
        <a:ext cx="1637567" cy="1146297"/>
      </dsp:txXfrm>
    </dsp:sp>
    <dsp:sp modelId="{5CFDF6A3-8890-41E3-9A01-101BB01B6AB9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>
              <a:solidFill>
                <a:schemeClr val="tx1"/>
              </a:solidFill>
            </a:rPr>
            <a:t>Carers have choice, collaboration and control in their caring roles</a:t>
          </a:r>
          <a:endParaRPr lang="en-GB" sz="1500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>
              <a:solidFill>
                <a:schemeClr val="tx1"/>
              </a:solidFill>
            </a:rPr>
            <a:t>Carers sustain their physical, social and mental wellbeing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500" b="1" kern="1200" dirty="0" smtClean="0">
              <a:solidFill>
                <a:schemeClr val="tx1"/>
              </a:solidFill>
            </a:rPr>
            <a:t>Carers report economic wellbeing</a:t>
          </a:r>
        </a:p>
      </dsp:txBody>
      <dsp:txXfrm rot="5400000">
        <a:off x="4155739" y="-121494"/>
        <a:ext cx="1064418" cy="708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5B186-A022-494B-9FE3-F667320A0542}" type="datetimeFigureOut">
              <a:rPr lang="en-GB" smtClean="0"/>
              <a:pPr/>
              <a:t>25/05/2021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BC962-5DD0-4627-8374-F9016B7B8387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Starts with a conversation about the caring role.  The </a:t>
            </a:r>
            <a:r>
              <a:rPr lang="en-GB" dirty="0" smtClean="0"/>
              <a:t>carer </a:t>
            </a:r>
            <a:r>
              <a:rPr lang="en-GB" dirty="0" smtClean="0"/>
              <a:t>may not have had much opportunity to talk about providing care and how they are feeling.</a:t>
            </a:r>
          </a:p>
          <a:p>
            <a:endParaRPr lang="en-GB" dirty="0" smtClean="0"/>
          </a:p>
          <a:p>
            <a:r>
              <a:rPr lang="en-GB" dirty="0" smtClean="0"/>
              <a:t>Through this conversation we can identify the impact of the caring role on the </a:t>
            </a:r>
            <a:r>
              <a:rPr lang="en-GB" dirty="0" smtClean="0"/>
              <a:t>carer’s wellbeing:</a:t>
            </a:r>
            <a:endParaRPr lang="en-GB" dirty="0" smtClean="0"/>
          </a:p>
          <a:p>
            <a:r>
              <a:rPr lang="en-GB" b="1" dirty="0" smtClean="0"/>
              <a:t>Physical and mental wellbeing </a:t>
            </a:r>
            <a:r>
              <a:rPr lang="en-GB" dirty="0" smtClean="0"/>
              <a:t>(fatigue and stress)</a:t>
            </a:r>
          </a:p>
          <a:p>
            <a:r>
              <a:rPr lang="en-GB" b="1" dirty="0" smtClean="0"/>
              <a:t>Emotional wellbeing </a:t>
            </a:r>
            <a:r>
              <a:rPr lang="en-GB" dirty="0" smtClean="0"/>
              <a:t>(changing relationships)</a:t>
            </a:r>
          </a:p>
          <a:p>
            <a:r>
              <a:rPr lang="en-GB" b="1" dirty="0" smtClean="0"/>
              <a:t>Finances </a:t>
            </a:r>
            <a:r>
              <a:rPr lang="en-GB" dirty="0" smtClean="0"/>
              <a:t>(have they reduced or given up work?)</a:t>
            </a:r>
          </a:p>
          <a:p>
            <a:r>
              <a:rPr lang="en-GB" b="1" dirty="0" smtClean="0"/>
              <a:t>Relationships out with the caring role </a:t>
            </a:r>
            <a:r>
              <a:rPr lang="en-GB" dirty="0" smtClean="0"/>
              <a:t>(do they still see friends and family? Do they have a life out with the caring role?)</a:t>
            </a:r>
          </a:p>
          <a:p>
            <a:endParaRPr lang="en-GB" dirty="0" smtClean="0"/>
          </a:p>
          <a:p>
            <a:r>
              <a:rPr lang="en-GB" dirty="0" smtClean="0"/>
              <a:t>Age of carer and hours spent providing care. Not to determine eligibility but assess impact.  Example: 15 hours of care per week may be </a:t>
            </a:r>
            <a:r>
              <a:rPr lang="en-GB" dirty="0" smtClean="0"/>
              <a:t>manageable </a:t>
            </a:r>
            <a:r>
              <a:rPr lang="en-GB" dirty="0" smtClean="0"/>
              <a:t>for a fit and healthy 30 year old but could have </a:t>
            </a:r>
            <a:r>
              <a:rPr lang="en-GB" dirty="0" smtClean="0"/>
              <a:t>significant </a:t>
            </a:r>
            <a:r>
              <a:rPr lang="en-GB" dirty="0" smtClean="0"/>
              <a:t>impact on an 80 year old with their own health issues.</a:t>
            </a:r>
          </a:p>
          <a:p>
            <a:endParaRPr lang="en-GB" dirty="0" smtClean="0"/>
          </a:p>
          <a:p>
            <a:r>
              <a:rPr lang="en-GB" dirty="0" smtClean="0"/>
              <a:t>Establish outcomes: what does the carer want to achieve or change?</a:t>
            </a:r>
          </a:p>
          <a:p>
            <a:endParaRPr lang="en-GB" dirty="0" smtClean="0"/>
          </a:p>
          <a:p>
            <a:r>
              <a:rPr lang="en-GB" dirty="0" smtClean="0"/>
              <a:t>Develop a support plan with actions to help meet outcomes and keep plan under review (we will offer an annual review but can be brought forward if carer wishes due to a change in circumstances).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Edinburgh’s eligibility threshold.  Other local authorities will have similar criteria.</a:t>
            </a:r>
          </a:p>
          <a:p>
            <a:r>
              <a:rPr lang="en-GB" dirty="0" smtClean="0"/>
              <a:t>Compare &amp; contrast with pre Carer’s Act.</a:t>
            </a:r>
          </a:p>
          <a:p>
            <a:r>
              <a:rPr lang="en-GB" dirty="0" smtClean="0"/>
              <a:t>Example of respite and SDS.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These are the indicators for eligibility criteria and they are based on the risk to an individual.  </a:t>
            </a:r>
          </a:p>
          <a:p>
            <a:r>
              <a:rPr lang="en-GB" dirty="0" smtClean="0"/>
              <a:t>This is assessed through the Adult Carer Support Plan or Young Carers Statement.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As previously mentioned we use an outcomes focussed approach in order to meet the provisions of the Carers Act. These are our service level outcomes which we hope to achieve:</a:t>
            </a:r>
          </a:p>
          <a:p>
            <a:endParaRPr lang="en-GB" dirty="0" smtClean="0"/>
          </a:p>
          <a:p>
            <a:pPr marL="228600" indent="-228600">
              <a:buAutoNum type="arabicParenR"/>
            </a:pPr>
            <a:r>
              <a:rPr lang="en-GB" dirty="0" smtClean="0"/>
              <a:t>Identified early and can access appropriate information so they feel well informed.</a:t>
            </a:r>
          </a:p>
          <a:p>
            <a:pPr marL="228600" indent="-228600">
              <a:buAutoNum type="arabicParenR"/>
            </a:pPr>
            <a:r>
              <a:rPr lang="en-GB" dirty="0" smtClean="0"/>
              <a:t>Supported to address their own health &amp; wellbeing.  Supported by services and have increased confidence and resilience. Supported with financial planning and benefits.</a:t>
            </a:r>
          </a:p>
          <a:p>
            <a:pPr marL="228600" indent="-228600">
              <a:buAutoNum type="arabicParenR"/>
            </a:pPr>
            <a:r>
              <a:rPr lang="en-GB" dirty="0" smtClean="0"/>
              <a:t>Carers have choice, collaboration and control and are able to sustain all aspects of their wellbeing.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key point of Short Break Service Statement is the Carers Act places a duty on local authorities to state how they are going to provide short breaks to maintain carer health and wellbeing.  </a:t>
            </a:r>
          </a:p>
          <a:p>
            <a:r>
              <a:rPr lang="en-GB" dirty="0" smtClean="0"/>
              <a:t>For most local authorities this will be linked to the local Carer’s Strategy.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BC962-5DD0-4627-8374-F9016B7B8387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25/05/2021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25/05/2021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25/05/2021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25/05/2021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25/05/2021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E4882-24E3-492B-9899-9E60E5F0DE0F}" type="datetimeFigureOut">
              <a:rPr lang="en-GB" smtClean="0"/>
              <a:pPr/>
              <a:t>25/05/2021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E4882-24E3-492B-9899-9E60E5F0DE0F}" type="datetimeFigureOut">
              <a:rPr lang="en-GB" smtClean="0"/>
              <a:pPr/>
              <a:t>25/05/2021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8985D-F49F-4EF3-BF12-6E690857FCA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edinburgh.gov.uk/info/20077/carers/103/short_breaks_for_carer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ov.scot/Topics/Health/Support-Social-Care/Unpaid-Carers/CarersBil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779912" y="2130426"/>
            <a:ext cx="4678288" cy="165861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Adult Carer Support Plans and Young Carer Statements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499992" y="3886200"/>
            <a:ext cx="3272408" cy="1752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Keith Lugton</a:t>
            </a:r>
          </a:p>
          <a:p>
            <a:pPr algn="l"/>
            <a:r>
              <a:rPr lang="en-US" dirty="0" smtClean="0"/>
              <a:t>Carer Coordinator</a:t>
            </a:r>
          </a:p>
          <a:p>
            <a:pPr algn="l"/>
            <a:r>
              <a:rPr lang="en-US" dirty="0" smtClean="0"/>
              <a:t>Integrated Carers Team</a:t>
            </a:r>
          </a:p>
          <a:p>
            <a:pPr algn="l"/>
            <a:r>
              <a:rPr lang="en-US" dirty="0" smtClean="0"/>
              <a:t>Health and Social Care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6131024" cy="151216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Purpose of an Adult Carer Support plan</a:t>
            </a:r>
            <a:endParaRPr lang="en-GB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484785"/>
          <a:ext cx="8291264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Rectangular Callout 9"/>
          <p:cNvSpPr/>
          <p:nvPr/>
        </p:nvSpPr>
        <p:spPr>
          <a:xfrm>
            <a:off x="251520" y="4005065"/>
            <a:ext cx="1800200" cy="2304256"/>
          </a:xfrm>
          <a:prstGeom prst="wedgeRectCallou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b="1" dirty="0" smtClean="0"/>
              <a:t>The assessment itself shouldn’t assume the carer wants to take on a caring role or continue caring</a:t>
            </a:r>
          </a:p>
        </p:txBody>
      </p:sp>
      <p:sp>
        <p:nvSpPr>
          <p:cNvPr id="11" name="Rectangular Callout 10"/>
          <p:cNvSpPr/>
          <p:nvPr/>
        </p:nvSpPr>
        <p:spPr>
          <a:xfrm>
            <a:off x="7452320" y="4293096"/>
            <a:ext cx="1440160" cy="1944216"/>
          </a:xfrm>
          <a:prstGeom prst="wedgeRectCallout">
            <a:avLst>
              <a:gd name="adj1" fmla="val -41997"/>
              <a:gd name="adj2" fmla="val 72355"/>
            </a:avLst>
          </a:prstGeom>
          <a:solidFill>
            <a:schemeClr val="bg1">
              <a:lumMod val="65000"/>
            </a:schemeClr>
          </a:solidFill>
          <a:scene3d>
            <a:camera prst="orthographicFront">
              <a:rot lat="20999999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80000"/>
              </a:lnSpc>
              <a:buClr>
                <a:schemeClr val="tx1"/>
              </a:buClr>
            </a:pPr>
            <a:r>
              <a:rPr lang="en-US" b="1" dirty="0" smtClean="0"/>
              <a:t>The carer may </a:t>
            </a:r>
            <a:r>
              <a:rPr lang="en-US" b="1" u="sng" dirty="0" smtClean="0">
                <a:solidFill>
                  <a:srgbClr val="00B050"/>
                </a:solidFill>
              </a:rPr>
              <a:t>still care</a:t>
            </a:r>
            <a:r>
              <a:rPr lang="en-US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/>
              <a:t>about the person they look after, but may no longer be </a:t>
            </a:r>
            <a:r>
              <a:rPr lang="en-US" b="1" i="1" u="sng" dirty="0" smtClean="0">
                <a:solidFill>
                  <a:srgbClr val="FF0000"/>
                </a:solidFill>
              </a:rPr>
              <a:t>able to care</a:t>
            </a:r>
            <a:r>
              <a:rPr lang="en-US" b="1" i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for them</a:t>
            </a:r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031" y="0"/>
            <a:ext cx="841596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GB" b="1" dirty="0" smtClean="0"/>
              <a:t>No Impact (5)</a:t>
            </a:r>
            <a:endParaRPr lang="en-GB" dirty="0" smtClean="0"/>
          </a:p>
          <a:p>
            <a:r>
              <a:rPr lang="en-GB" dirty="0" smtClean="0"/>
              <a:t>Indicates that there are no quality of life issues resulting from the caring situation and at this moment no need for support or advice.</a:t>
            </a:r>
          </a:p>
          <a:p>
            <a:r>
              <a:rPr lang="en-GB" b="1" dirty="0" smtClean="0"/>
              <a:t>Low Impact (4)</a:t>
            </a:r>
            <a:endParaRPr lang="en-GB" dirty="0" smtClean="0"/>
          </a:p>
          <a:p>
            <a:r>
              <a:rPr lang="en-GB" dirty="0" smtClean="0"/>
              <a:t>Indicates that there may be some quality of life issues but low risk to a carer’s capacity for independence or health and wellbeing.</a:t>
            </a:r>
          </a:p>
          <a:p>
            <a:r>
              <a:rPr lang="en-GB" b="1" dirty="0" smtClean="0"/>
              <a:t>Moderate Impact (3)</a:t>
            </a:r>
            <a:endParaRPr lang="en-GB" dirty="0" smtClean="0"/>
          </a:p>
          <a:p>
            <a:r>
              <a:rPr lang="en-GB" dirty="0" smtClean="0"/>
              <a:t>Indicates that there is some risk to a carer’s capacity for independent living and health and wellbeing. This may call for provision of some health and social care services. </a:t>
            </a:r>
          </a:p>
          <a:p>
            <a:r>
              <a:rPr lang="en-GB" dirty="0" smtClean="0"/>
              <a:t> </a:t>
            </a:r>
          </a:p>
          <a:p>
            <a:r>
              <a:rPr lang="en-GB" b="1" dirty="0" smtClean="0"/>
              <a:t>Substantial Impact (2)</a:t>
            </a:r>
            <a:endParaRPr lang="en-GB" dirty="0" smtClean="0"/>
          </a:p>
          <a:p>
            <a:r>
              <a:rPr lang="en-GB" dirty="0" smtClean="0"/>
              <a:t>Indicates that there is major risk to a carer’s capacity for independent living and health and wellbeing. Likely to require urgent provision or health and social care services. </a:t>
            </a:r>
          </a:p>
          <a:p>
            <a:r>
              <a:rPr lang="en-GB" dirty="0" smtClean="0"/>
              <a:t> </a:t>
            </a:r>
          </a:p>
          <a:p>
            <a:r>
              <a:rPr lang="en-GB" b="1" dirty="0" smtClean="0"/>
              <a:t>Critical Impact (1)</a:t>
            </a:r>
            <a:endParaRPr lang="en-GB" dirty="0" smtClean="0"/>
          </a:p>
          <a:p>
            <a:r>
              <a:rPr lang="en-GB" dirty="0" smtClean="0"/>
              <a:t>Indicates that there are significant risks to a carer’s capacity for independent living and health and wellbeing. Likely to require immediate provision or social care services.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548680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67544" y="674063"/>
            <a:ext cx="626469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GB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Eligibility for Services is decided in terms of risk to an individual. 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en-GB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There are five indicator categories:</a:t>
            </a:r>
            <a:endParaRPr kumimoji="0" lang="en-GB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5445224"/>
            <a:ext cx="6408712" cy="1123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324544" y="332656"/>
            <a:ext cx="8229600" cy="1143000"/>
          </a:xfrm>
        </p:spPr>
        <p:txBody>
          <a:bodyPr/>
          <a:lstStyle/>
          <a:p>
            <a:r>
              <a:rPr lang="en-GB" dirty="0" smtClean="0"/>
              <a:t>ACSP/YCS- Outcomes for carers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620688"/>
            <a:ext cx="6840760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</a:t>
            </a:r>
            <a:r>
              <a:rPr lang="en-GB" b="1" dirty="0" smtClean="0"/>
              <a:t>Short Break Service Statement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2565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Carers (Scotland) Act 2016 places a new </a:t>
            </a:r>
            <a:r>
              <a:rPr lang="en-GB" b="1" dirty="0" smtClean="0">
                <a:solidFill>
                  <a:srgbClr val="FF0000"/>
                </a:solidFill>
              </a:rPr>
              <a:t>duty</a:t>
            </a:r>
            <a:r>
              <a:rPr lang="en-GB" dirty="0" smtClean="0"/>
              <a:t> on local authorities to prepare and publish a Short Breaks Services Statements (SBSS) Section 35 states that:</a:t>
            </a:r>
          </a:p>
          <a:p>
            <a:pPr>
              <a:buNone/>
            </a:pPr>
            <a:endParaRPr lang="en-GB" dirty="0" smtClean="0">
              <a:solidFill>
                <a:srgbClr val="7030A0"/>
              </a:solidFill>
            </a:endParaRPr>
          </a:p>
          <a:p>
            <a:r>
              <a:rPr lang="en-GB" dirty="0" smtClean="0">
                <a:solidFill>
                  <a:srgbClr val="7030A0"/>
                </a:solidFill>
              </a:rPr>
              <a:t>A SBSS means a statement of information about the short breaks services available in Scotland for carers and cared-for persons</a:t>
            </a:r>
          </a:p>
          <a:p>
            <a:endParaRPr lang="en-GB" dirty="0" smtClean="0"/>
          </a:p>
          <a:p>
            <a:r>
              <a:rPr lang="en-GB" dirty="0" smtClean="0"/>
              <a:t>The information must be accessible to, and proportionate to the needs of, the persons to whom it is provided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>
                <a:solidFill>
                  <a:srgbClr val="7030A0"/>
                </a:solidFill>
              </a:rPr>
              <a:t>Scottish Ministers may by regulations make further provision about the preparation, publication and review of short breaks services statements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9512" y="620688"/>
            <a:ext cx="6840760" cy="7200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Short Break Service Statement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Available on this link: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>
                <a:hlinkClick r:id="rId4"/>
              </a:rPr>
              <a:t>http://www.edinburgh.gov.uk/info/20077/carers/103/short_breaks_for_carers</a:t>
            </a:r>
            <a:r>
              <a:rPr lang="en-GB" b="1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Information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204865"/>
            <a:ext cx="8003232" cy="39212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GB" dirty="0" smtClean="0"/>
              <a:t>Please see the handout in your pack from Carers Scotland</a:t>
            </a:r>
          </a:p>
          <a:p>
            <a:pPr>
              <a:buFont typeface="Wingdings" pitchFamily="2" charset="2"/>
              <a:buChar char="ü"/>
            </a:pPr>
            <a:endParaRPr lang="en-GB" dirty="0" smtClean="0"/>
          </a:p>
          <a:p>
            <a:pPr>
              <a:buFont typeface="Wingdings" pitchFamily="2" charset="2"/>
              <a:buChar char="ü"/>
            </a:pPr>
            <a:r>
              <a:rPr lang="en-GB" dirty="0" smtClean="0"/>
              <a:t>Go to this website for further information:</a:t>
            </a:r>
          </a:p>
          <a:p>
            <a:pPr>
              <a:buNone/>
            </a:pPr>
            <a:r>
              <a:rPr lang="en-GB" dirty="0" smtClean="0">
                <a:hlinkClick r:id="rId4"/>
              </a:rPr>
              <a:t>http://www.gov.scot/Topics/Health/Support-Social-Care/Unpaid-Carers/CarersBill</a:t>
            </a:r>
            <a:r>
              <a:rPr lang="en-GB" dirty="0" smtClean="0"/>
              <a:t>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HSCP PP template_Feb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EHSCP PP template_Feb17</Template>
  <TotalTime>465</TotalTime>
  <Words>851</Words>
  <Application>Microsoft Office PowerPoint</Application>
  <PresentationFormat>On-screen Show (4:3)</PresentationFormat>
  <Paragraphs>95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EHSCP PP template_Feb17</vt:lpstr>
      <vt:lpstr>Adult Carer Support Plans and Young Carer Statements</vt:lpstr>
      <vt:lpstr>Purpose of an Adult Carer Support plan</vt:lpstr>
      <vt:lpstr>Slide 3</vt:lpstr>
      <vt:lpstr>Slide 4</vt:lpstr>
      <vt:lpstr>ACSP/YCS- Outcomes for carers</vt:lpstr>
      <vt:lpstr> Short Break Service Statement </vt:lpstr>
      <vt:lpstr> </vt:lpstr>
      <vt:lpstr>More Information</vt:lpstr>
    </vt:vector>
  </TitlesOfParts>
  <Company>NHS Lothian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Madeline Martin</dc:creator>
  <cp:lastModifiedBy>Keith.Lugton</cp:lastModifiedBy>
  <cp:revision>61</cp:revision>
  <dcterms:created xsi:type="dcterms:W3CDTF">2017-05-22T10:10:55Z</dcterms:created>
  <dcterms:modified xsi:type="dcterms:W3CDTF">2021-05-25T14:03:23Z</dcterms:modified>
</cp:coreProperties>
</file>