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3" r:id="rId2"/>
    <p:sldId id="507" r:id="rId3"/>
    <p:sldId id="505" r:id="rId4"/>
    <p:sldId id="312" r:id="rId5"/>
    <p:sldId id="503" r:id="rId6"/>
    <p:sldId id="314" r:id="rId7"/>
    <p:sldId id="506" r:id="rId8"/>
    <p:sldId id="50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Lewis" initials="JL" lastIdx="1" clrIdx="0">
    <p:extLst>
      <p:ext uri="{19B8F6BF-5375-455C-9EA6-DF929625EA0E}">
        <p15:presenceInfo xmlns:p15="http://schemas.microsoft.com/office/powerpoint/2012/main" xmlns="" userId="S-1-12-1-2888466098-1231642179-177379990-3090553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E9EBA-00A4-4029-827F-AF1A40352625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491CA617-A7E3-4D40-BCD9-95AFB3C666E2}">
      <dgm:prSet phldrT="[Text]" custT="1"/>
      <dgm:spPr/>
      <dgm:t>
        <a:bodyPr/>
        <a:lstStyle/>
        <a:p>
          <a:r>
            <a:rPr lang="en-GB" sz="1800" b="1" dirty="0">
              <a:latin typeface="+mj-lt"/>
            </a:rPr>
            <a:t>Identify</a:t>
          </a:r>
          <a:r>
            <a:rPr lang="en-GB" sz="2000" b="1" dirty="0">
              <a:latin typeface="+mj-lt"/>
            </a:rPr>
            <a:t> the young carer</a:t>
          </a:r>
        </a:p>
      </dgm:t>
    </dgm:pt>
    <dgm:pt modelId="{E5F5C1E9-6BBB-4A97-A84E-374CA4D73ADF}" type="parTrans" cxnId="{023F8ED1-F154-4CD8-ACB3-A434D54566AC}">
      <dgm:prSet/>
      <dgm:spPr/>
      <dgm:t>
        <a:bodyPr/>
        <a:lstStyle/>
        <a:p>
          <a:endParaRPr lang="en-GB"/>
        </a:p>
      </dgm:t>
    </dgm:pt>
    <dgm:pt modelId="{138DF266-C991-4C78-8A0A-CB01EADDE647}" type="sibTrans" cxnId="{023F8ED1-F154-4CD8-ACB3-A434D54566AC}">
      <dgm:prSet/>
      <dgm:spPr/>
      <dgm:t>
        <a:bodyPr/>
        <a:lstStyle/>
        <a:p>
          <a:endParaRPr lang="en-GB"/>
        </a:p>
      </dgm:t>
    </dgm:pt>
    <dgm:pt modelId="{F6FD52F8-9ADB-4527-AC7E-DECE2505B964}">
      <dgm:prSet phldrT="[Text]" custT="1"/>
      <dgm:spPr/>
      <dgm:t>
        <a:bodyPr/>
        <a:lstStyle/>
        <a:p>
          <a:r>
            <a:rPr lang="en-GB" sz="1800" b="1" dirty="0"/>
            <a:t>Speak to parents/ guardians/ social worker</a:t>
          </a:r>
        </a:p>
      </dgm:t>
    </dgm:pt>
    <dgm:pt modelId="{196721E7-9308-4A63-97D4-EF140BB6E7C2}" type="parTrans" cxnId="{565E138D-C08A-4E40-A158-94B8FCB8890E}">
      <dgm:prSet/>
      <dgm:spPr/>
      <dgm:t>
        <a:bodyPr/>
        <a:lstStyle/>
        <a:p>
          <a:endParaRPr lang="en-GB"/>
        </a:p>
      </dgm:t>
    </dgm:pt>
    <dgm:pt modelId="{B82995E0-0A59-4211-BEEF-6C92829F7402}" type="sibTrans" cxnId="{565E138D-C08A-4E40-A158-94B8FCB8890E}">
      <dgm:prSet/>
      <dgm:spPr/>
      <dgm:t>
        <a:bodyPr/>
        <a:lstStyle/>
        <a:p>
          <a:endParaRPr lang="en-GB"/>
        </a:p>
      </dgm:t>
    </dgm:pt>
    <dgm:pt modelId="{6D0D8708-64BE-4D23-A771-DB2B63A0447A}">
      <dgm:prSet phldrT="[Text]" custT="1"/>
      <dgm:spPr/>
      <dgm:t>
        <a:bodyPr/>
        <a:lstStyle/>
        <a:p>
          <a:r>
            <a:rPr lang="en-GB" sz="1800" b="1" dirty="0"/>
            <a:t>Speak to the young person</a:t>
          </a:r>
        </a:p>
      </dgm:t>
    </dgm:pt>
    <dgm:pt modelId="{2BFD8673-018F-49FB-AACC-EFD18A5657C5}" type="parTrans" cxnId="{9D94DA31-54C6-4B12-B586-09EEA7AFC2F2}">
      <dgm:prSet/>
      <dgm:spPr/>
      <dgm:t>
        <a:bodyPr/>
        <a:lstStyle/>
        <a:p>
          <a:endParaRPr lang="en-GB"/>
        </a:p>
      </dgm:t>
    </dgm:pt>
    <dgm:pt modelId="{D6C8AC39-2ADD-48B0-8703-F9818AADEC87}" type="sibTrans" cxnId="{9D94DA31-54C6-4B12-B586-09EEA7AFC2F2}">
      <dgm:prSet/>
      <dgm:spPr/>
      <dgm:t>
        <a:bodyPr/>
        <a:lstStyle/>
        <a:p>
          <a:endParaRPr lang="en-GB"/>
        </a:p>
      </dgm:t>
    </dgm:pt>
    <dgm:pt modelId="{9354331A-C3D4-414C-AAF7-D762D5CFC370}">
      <dgm:prSet phldrT="[Text]" custT="1"/>
      <dgm:spPr/>
      <dgm:t>
        <a:bodyPr/>
        <a:lstStyle/>
        <a:p>
          <a:r>
            <a:rPr lang="en-GB" sz="1800" b="1" dirty="0"/>
            <a:t>Go to Edinburgh Young Carers website –download referral form</a:t>
          </a:r>
        </a:p>
      </dgm:t>
    </dgm:pt>
    <dgm:pt modelId="{044EC99D-C1EA-45B9-A30E-0A9BE34548A9}" type="parTrans" cxnId="{64E350A0-B99C-4777-984E-A54DE231039B}">
      <dgm:prSet/>
      <dgm:spPr/>
      <dgm:t>
        <a:bodyPr/>
        <a:lstStyle/>
        <a:p>
          <a:endParaRPr lang="en-GB"/>
        </a:p>
      </dgm:t>
    </dgm:pt>
    <dgm:pt modelId="{8AF6AFD1-ACC8-45CE-AB23-D5A0B90949B7}" type="sibTrans" cxnId="{64E350A0-B99C-4777-984E-A54DE231039B}">
      <dgm:prSet/>
      <dgm:spPr/>
      <dgm:t>
        <a:bodyPr/>
        <a:lstStyle/>
        <a:p>
          <a:endParaRPr lang="en-GB"/>
        </a:p>
      </dgm:t>
    </dgm:pt>
    <dgm:pt modelId="{52382F0D-0038-4E6F-BB66-C510C3682C38}">
      <dgm:prSet phldrT="[Text]" custT="1"/>
      <dgm:spPr/>
      <dgm:t>
        <a:bodyPr/>
        <a:lstStyle/>
        <a:p>
          <a:r>
            <a:rPr lang="en-GB" sz="1800" b="1" dirty="0"/>
            <a:t>Email form to info@youngcarers.org.uk</a:t>
          </a:r>
        </a:p>
      </dgm:t>
    </dgm:pt>
    <dgm:pt modelId="{C0BECB48-103D-4C8F-ABA0-98F07238DC04}" type="parTrans" cxnId="{D265ED77-F212-496F-B53D-416475533AA2}">
      <dgm:prSet/>
      <dgm:spPr/>
      <dgm:t>
        <a:bodyPr/>
        <a:lstStyle/>
        <a:p>
          <a:endParaRPr lang="en-GB"/>
        </a:p>
      </dgm:t>
    </dgm:pt>
    <dgm:pt modelId="{F40EDFEA-D608-4300-B354-943532727750}" type="sibTrans" cxnId="{D265ED77-F212-496F-B53D-416475533AA2}">
      <dgm:prSet/>
      <dgm:spPr/>
      <dgm:t>
        <a:bodyPr/>
        <a:lstStyle/>
        <a:p>
          <a:endParaRPr lang="en-GB"/>
        </a:p>
      </dgm:t>
    </dgm:pt>
    <dgm:pt modelId="{0C1D0AB7-3D7F-421B-BE04-BAD7BB5A0D1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AAA7732E-A61A-4346-AD4B-069767C75B1C}" type="parTrans" cxnId="{6CFAC4A5-D0EA-4F86-8AEC-A57993E41B3A}">
      <dgm:prSet/>
      <dgm:spPr/>
      <dgm:t>
        <a:bodyPr/>
        <a:lstStyle/>
        <a:p>
          <a:endParaRPr lang="en-GB"/>
        </a:p>
      </dgm:t>
    </dgm:pt>
    <dgm:pt modelId="{9BDF480F-F277-4924-B538-DE5C8F81C6D1}" type="sibTrans" cxnId="{6CFAC4A5-D0EA-4F86-8AEC-A57993E41B3A}">
      <dgm:prSet/>
      <dgm:spPr/>
      <dgm:t>
        <a:bodyPr/>
        <a:lstStyle/>
        <a:p>
          <a:endParaRPr lang="en-GB"/>
        </a:p>
      </dgm:t>
    </dgm:pt>
    <dgm:pt modelId="{D715CC47-773C-436F-80F5-FAFD5848484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041F5C89-70FB-465F-A44C-F495EF7844AA}" type="parTrans" cxnId="{AA86B9E9-C57C-40A2-8D70-D3BEEC3185DE}">
      <dgm:prSet/>
      <dgm:spPr/>
      <dgm:t>
        <a:bodyPr/>
        <a:lstStyle/>
        <a:p>
          <a:endParaRPr lang="en-GB"/>
        </a:p>
      </dgm:t>
    </dgm:pt>
    <dgm:pt modelId="{C08523AC-B986-4EB2-9B82-38306882A3C0}" type="sibTrans" cxnId="{AA86B9E9-C57C-40A2-8D70-D3BEEC3185DE}">
      <dgm:prSet/>
      <dgm:spPr/>
      <dgm:t>
        <a:bodyPr/>
        <a:lstStyle/>
        <a:p>
          <a:endParaRPr lang="en-GB"/>
        </a:p>
      </dgm:t>
    </dgm:pt>
    <dgm:pt modelId="{B1CEADF1-1422-4C84-B3AB-2F6C3A5130E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B9F336E4-6CDD-4C7F-9768-B741EB031909}" type="parTrans" cxnId="{30A0D50A-03F3-4404-BA67-EE087C1AFF9F}">
      <dgm:prSet/>
      <dgm:spPr/>
      <dgm:t>
        <a:bodyPr/>
        <a:lstStyle/>
        <a:p>
          <a:endParaRPr lang="en-GB"/>
        </a:p>
      </dgm:t>
    </dgm:pt>
    <dgm:pt modelId="{6B7B863C-6C8F-40ED-BAA5-90D7C2650FD8}" type="sibTrans" cxnId="{30A0D50A-03F3-4404-BA67-EE087C1AFF9F}">
      <dgm:prSet/>
      <dgm:spPr/>
      <dgm:t>
        <a:bodyPr/>
        <a:lstStyle/>
        <a:p>
          <a:endParaRPr lang="en-GB"/>
        </a:p>
      </dgm:t>
    </dgm:pt>
    <dgm:pt modelId="{66AB4560-9561-44EB-AD57-5A6780964B2E}" type="pres">
      <dgm:prSet presAssocID="{F6EE9EBA-00A4-4029-827F-AF1A403526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9A7CA5-5627-4A8C-8DBA-BA9F1C424D8A}" type="pres">
      <dgm:prSet presAssocID="{491CA617-A7E3-4D40-BCD9-95AFB3C666E2}" presName="node" presStyleLbl="node1" presStyleIdx="0" presStyleCnt="8" custScaleX="285313" custRadScaleRad="109682" custRadScaleInc="40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3BF3FA-237F-4563-A17F-650CF16D7B98}" type="pres">
      <dgm:prSet presAssocID="{138DF266-C991-4C78-8A0A-CB01EADDE647}" presName="sibTrans" presStyleLbl="sibTrans2D1" presStyleIdx="0" presStyleCnt="8"/>
      <dgm:spPr/>
      <dgm:t>
        <a:bodyPr/>
        <a:lstStyle/>
        <a:p>
          <a:endParaRPr lang="en-GB"/>
        </a:p>
      </dgm:t>
    </dgm:pt>
    <dgm:pt modelId="{D0317B99-77C0-4499-A311-6B3F259837B9}" type="pres">
      <dgm:prSet presAssocID="{138DF266-C991-4C78-8A0A-CB01EADDE647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A2F8DE10-CD0D-4FE1-A6F0-7C41CE2E2C1B}" type="pres">
      <dgm:prSet presAssocID="{F6FD52F8-9ADB-4527-AC7E-DECE2505B964}" presName="node" presStyleLbl="node1" presStyleIdx="1" presStyleCnt="8" custScaleX="256091" custRadScaleRad="199935" custRadScaleInc="783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A4EDCB-8140-4DAD-813E-042EDC5EB850}" type="pres">
      <dgm:prSet presAssocID="{B82995E0-0A59-4211-BEEF-6C92829F740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DB3E859E-0A30-4A26-8B4A-52EFAE9D710F}" type="pres">
      <dgm:prSet presAssocID="{B82995E0-0A59-4211-BEEF-6C92829F7402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45FF0FA4-E40E-4EB7-89D1-B2A9EB029B99}" type="pres">
      <dgm:prSet presAssocID="{6D0D8708-64BE-4D23-A771-DB2B63A0447A}" presName="node" presStyleLbl="node1" presStyleIdx="2" presStyleCnt="8" custScaleX="268651" custRadScaleRad="185420" custRadScaleInc="67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6CF8A0-F687-43B0-9DB2-1C2B2097023F}" type="pres">
      <dgm:prSet presAssocID="{D6C8AC39-2ADD-48B0-8703-F9818AADEC87}" presName="sibTrans" presStyleLbl="sibTrans2D1" presStyleIdx="2" presStyleCnt="8" custLinFactNeighborX="70911" custLinFactNeighborY="35735"/>
      <dgm:spPr/>
      <dgm:t>
        <a:bodyPr/>
        <a:lstStyle/>
        <a:p>
          <a:endParaRPr lang="en-GB"/>
        </a:p>
      </dgm:t>
    </dgm:pt>
    <dgm:pt modelId="{0DA74D89-3052-4EDC-B6A3-B797FDB57FAB}" type="pres">
      <dgm:prSet presAssocID="{D6C8AC39-2ADD-48B0-8703-F9818AADEC87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8AC8D019-AE11-41C3-8ACD-0317B8CA4263}" type="pres">
      <dgm:prSet presAssocID="{9354331A-C3D4-414C-AAF7-D762D5CFC370}" presName="node" presStyleLbl="node1" presStyleIdx="3" presStyleCnt="8" custScaleX="293720" custRadScaleRad="205960" custRadScaleInc="-809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A5E679-16A3-4D21-B2CD-947E2B0E4432}" type="pres">
      <dgm:prSet presAssocID="{8AF6AFD1-ACC8-45CE-AB23-D5A0B90949B7}" presName="sibTrans" presStyleLbl="sibTrans2D1" presStyleIdx="3" presStyleCnt="8" custLinFactNeighborX="15764" custLinFactNeighborY="-10720"/>
      <dgm:spPr/>
      <dgm:t>
        <a:bodyPr/>
        <a:lstStyle/>
        <a:p>
          <a:endParaRPr lang="en-GB"/>
        </a:p>
      </dgm:t>
    </dgm:pt>
    <dgm:pt modelId="{C3C889B4-C30B-4502-B12A-08E08EDA6753}" type="pres">
      <dgm:prSet presAssocID="{8AF6AFD1-ACC8-45CE-AB23-D5A0B90949B7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1E761A16-CC69-47E2-AAD4-EBD5A4948145}" type="pres">
      <dgm:prSet presAssocID="{52382F0D-0038-4E6F-BB66-C510C3682C38}" presName="node" presStyleLbl="node1" presStyleIdx="4" presStyleCnt="8" custScaleX="241488" custRadScaleRad="94663" custRadScaleInc="-111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15E0EB-3E21-4F31-A95C-ACFC21DC0D6B}" type="pres">
      <dgm:prSet presAssocID="{F40EDFEA-D608-4300-B354-943532727750}" presName="sibTrans" presStyleLbl="sibTrans2D1" presStyleIdx="4" presStyleCnt="8" custScaleX="145299" custLinFactNeighborX="-12392" custLinFactNeighborY="39309"/>
      <dgm:spPr/>
      <dgm:t>
        <a:bodyPr/>
        <a:lstStyle/>
        <a:p>
          <a:endParaRPr lang="en-GB"/>
        </a:p>
      </dgm:t>
    </dgm:pt>
    <dgm:pt modelId="{C31AC070-B27C-42D2-8F7D-946252F2D332}" type="pres">
      <dgm:prSet presAssocID="{F40EDFEA-D608-4300-B354-94353272775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4D50BD60-0C80-424F-BEB6-9604F0564718}" type="pres">
      <dgm:prSet presAssocID="{0C1D0AB7-3D7F-421B-BE04-BAD7BB5A0D1E}" presName="node" presStyleLbl="node1" presStyleIdx="5" presStyleCnt="8" custScaleX="260407" custRadScaleRad="197401" custRadScaleInc="680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643C8-7B23-4B51-A597-F45E2197F4D0}" type="pres">
      <dgm:prSet presAssocID="{9BDF480F-F277-4924-B538-DE5C8F81C6D1}" presName="sibTrans" presStyleLbl="sibTrans2D1" presStyleIdx="5" presStyleCnt="8" custAng="21546067" custLinFactNeighborX="-11426" custLinFactNeighborY="-3573"/>
      <dgm:spPr/>
      <dgm:t>
        <a:bodyPr/>
        <a:lstStyle/>
        <a:p>
          <a:endParaRPr lang="en-GB"/>
        </a:p>
      </dgm:t>
    </dgm:pt>
    <dgm:pt modelId="{E4272303-4174-4E27-A060-35210D571FE4}" type="pres">
      <dgm:prSet presAssocID="{9BDF480F-F277-4924-B538-DE5C8F81C6D1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60D45024-C8BF-41E6-A799-33609A92FF29}" type="pres">
      <dgm:prSet presAssocID="{D715CC47-773C-436F-80F5-FAFD58484849}" presName="node" presStyleLbl="node1" presStyleIdx="6" presStyleCnt="8" custScaleX="288699" custRadScaleRad="176869" custRadScaleInc="91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0153E0-CB87-4BF1-B57E-A1699559BFC5}" type="pres">
      <dgm:prSet presAssocID="{C08523AC-B986-4EB2-9B82-38306882A3C0}" presName="sibTrans" presStyleLbl="sibTrans2D1" presStyleIdx="6" presStyleCnt="8" custAng="147380" custLinFactNeighborX="-10841" custLinFactNeighborY="-14295"/>
      <dgm:spPr/>
      <dgm:t>
        <a:bodyPr/>
        <a:lstStyle/>
        <a:p>
          <a:endParaRPr lang="en-GB"/>
        </a:p>
      </dgm:t>
    </dgm:pt>
    <dgm:pt modelId="{16C62F6D-B520-4A91-A0DC-49404A9A8E38}" type="pres">
      <dgm:prSet presAssocID="{C08523AC-B986-4EB2-9B82-38306882A3C0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5E292CEC-5122-454F-B3A2-9EC743F96576}" type="pres">
      <dgm:prSet presAssocID="{B1CEADF1-1422-4C84-B3AB-2F6C3A5130E7}" presName="node" presStyleLbl="node1" presStyleIdx="7" presStyleCnt="8" custScaleX="226777" custScaleY="114017" custRadScaleRad="203911" custRadScaleInc="-714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D5CF43-B6F7-495E-A5C4-6E9978668475}" type="pres">
      <dgm:prSet presAssocID="{6B7B863C-6C8F-40ED-BAA5-90D7C2650FD8}" presName="sibTrans" presStyleLbl="sibTrans2D1" presStyleIdx="7" presStyleCnt="8" custAng="196530" custLinFactNeighborX="1770" custLinFactNeighborY="3574"/>
      <dgm:spPr/>
      <dgm:t>
        <a:bodyPr/>
        <a:lstStyle/>
        <a:p>
          <a:endParaRPr lang="en-GB"/>
        </a:p>
      </dgm:t>
    </dgm:pt>
    <dgm:pt modelId="{73FBAE98-92F9-44B1-B2C5-C403CCF50461}" type="pres">
      <dgm:prSet presAssocID="{6B7B863C-6C8F-40ED-BAA5-90D7C2650FD8}" presName="connectorText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D939437D-482C-4D0F-9CFF-27F923781A44}" type="presOf" srcId="{9354331A-C3D4-414C-AAF7-D762D5CFC370}" destId="{8AC8D019-AE11-41C3-8ACD-0317B8CA4263}" srcOrd="0" destOrd="0" presId="urn:microsoft.com/office/officeart/2005/8/layout/cycle2"/>
    <dgm:cxn modelId="{64E350A0-B99C-4777-984E-A54DE231039B}" srcId="{F6EE9EBA-00A4-4029-827F-AF1A40352625}" destId="{9354331A-C3D4-414C-AAF7-D762D5CFC370}" srcOrd="3" destOrd="0" parTransId="{044EC99D-C1EA-45B9-A30E-0A9BE34548A9}" sibTransId="{8AF6AFD1-ACC8-45CE-AB23-D5A0B90949B7}"/>
    <dgm:cxn modelId="{565E138D-C08A-4E40-A158-94B8FCB8890E}" srcId="{F6EE9EBA-00A4-4029-827F-AF1A40352625}" destId="{F6FD52F8-9ADB-4527-AC7E-DECE2505B964}" srcOrd="1" destOrd="0" parTransId="{196721E7-9308-4A63-97D4-EF140BB6E7C2}" sibTransId="{B82995E0-0A59-4211-BEEF-6C92829F7402}"/>
    <dgm:cxn modelId="{68D1FC7B-EE3E-486C-B6F6-10AE1FEE6A5D}" type="presOf" srcId="{B1CEADF1-1422-4C84-B3AB-2F6C3A5130E7}" destId="{5E292CEC-5122-454F-B3A2-9EC743F96576}" srcOrd="0" destOrd="0" presId="urn:microsoft.com/office/officeart/2005/8/layout/cycle2"/>
    <dgm:cxn modelId="{0EAF4116-0214-4EA3-9EE7-84CC0770FEC7}" type="presOf" srcId="{F40EDFEA-D608-4300-B354-943532727750}" destId="{C31AC070-B27C-42D2-8F7D-946252F2D332}" srcOrd="1" destOrd="0" presId="urn:microsoft.com/office/officeart/2005/8/layout/cycle2"/>
    <dgm:cxn modelId="{E253AB53-CF14-41F3-89BB-3B1FBD8A247B}" type="presOf" srcId="{9BDF480F-F277-4924-B538-DE5C8F81C6D1}" destId="{E4272303-4174-4E27-A060-35210D571FE4}" srcOrd="1" destOrd="0" presId="urn:microsoft.com/office/officeart/2005/8/layout/cycle2"/>
    <dgm:cxn modelId="{7A59A732-9342-458A-8658-0389066489D0}" type="presOf" srcId="{491CA617-A7E3-4D40-BCD9-95AFB3C666E2}" destId="{B49A7CA5-5627-4A8C-8DBA-BA9F1C424D8A}" srcOrd="0" destOrd="0" presId="urn:microsoft.com/office/officeart/2005/8/layout/cycle2"/>
    <dgm:cxn modelId="{6CFAC4A5-D0EA-4F86-8AEC-A57993E41B3A}" srcId="{F6EE9EBA-00A4-4029-827F-AF1A40352625}" destId="{0C1D0AB7-3D7F-421B-BE04-BAD7BB5A0D1E}" srcOrd="5" destOrd="0" parTransId="{AAA7732E-A61A-4346-AD4B-069767C75B1C}" sibTransId="{9BDF480F-F277-4924-B538-DE5C8F81C6D1}"/>
    <dgm:cxn modelId="{9D94DA31-54C6-4B12-B586-09EEA7AFC2F2}" srcId="{F6EE9EBA-00A4-4029-827F-AF1A40352625}" destId="{6D0D8708-64BE-4D23-A771-DB2B63A0447A}" srcOrd="2" destOrd="0" parTransId="{2BFD8673-018F-49FB-AACC-EFD18A5657C5}" sibTransId="{D6C8AC39-2ADD-48B0-8703-F9818AADEC87}"/>
    <dgm:cxn modelId="{69667180-7FAC-4E44-9617-98F8A7B972BE}" type="presOf" srcId="{0C1D0AB7-3D7F-421B-BE04-BAD7BB5A0D1E}" destId="{4D50BD60-0C80-424F-BEB6-9604F0564718}" srcOrd="0" destOrd="0" presId="urn:microsoft.com/office/officeart/2005/8/layout/cycle2"/>
    <dgm:cxn modelId="{4C9C8559-297A-48F9-8564-FD0E0AF9FB9C}" type="presOf" srcId="{6B7B863C-6C8F-40ED-BAA5-90D7C2650FD8}" destId="{73FBAE98-92F9-44B1-B2C5-C403CCF50461}" srcOrd="1" destOrd="0" presId="urn:microsoft.com/office/officeart/2005/8/layout/cycle2"/>
    <dgm:cxn modelId="{0F096CE3-FA28-438B-9A5C-3A54CFAEC3D3}" type="presOf" srcId="{C08523AC-B986-4EB2-9B82-38306882A3C0}" destId="{16C62F6D-B520-4A91-A0DC-49404A9A8E38}" srcOrd="1" destOrd="0" presId="urn:microsoft.com/office/officeart/2005/8/layout/cycle2"/>
    <dgm:cxn modelId="{D3DA3937-59F5-42EA-8BF5-DF57C6FBCD76}" type="presOf" srcId="{B82995E0-0A59-4211-BEEF-6C92829F7402}" destId="{7CA4EDCB-8140-4DAD-813E-042EDC5EB850}" srcOrd="0" destOrd="0" presId="urn:microsoft.com/office/officeart/2005/8/layout/cycle2"/>
    <dgm:cxn modelId="{55335817-1ADF-4FB7-95EB-6BF6B0AEC899}" type="presOf" srcId="{D6C8AC39-2ADD-48B0-8703-F9818AADEC87}" destId="{D36CF8A0-F687-43B0-9DB2-1C2B2097023F}" srcOrd="0" destOrd="0" presId="urn:microsoft.com/office/officeart/2005/8/layout/cycle2"/>
    <dgm:cxn modelId="{4E517C74-43F2-4470-B7EE-0A49A1DCEAE5}" type="presOf" srcId="{138DF266-C991-4C78-8A0A-CB01EADDE647}" destId="{D0317B99-77C0-4499-A311-6B3F259837B9}" srcOrd="1" destOrd="0" presId="urn:microsoft.com/office/officeart/2005/8/layout/cycle2"/>
    <dgm:cxn modelId="{54757F8D-CB37-4CDD-A82A-DDD3ED149250}" type="presOf" srcId="{138DF266-C991-4C78-8A0A-CB01EADDE647}" destId="{ED3BF3FA-237F-4563-A17F-650CF16D7B98}" srcOrd="0" destOrd="0" presId="urn:microsoft.com/office/officeart/2005/8/layout/cycle2"/>
    <dgm:cxn modelId="{1664D3AF-81E4-463E-BC7D-06641ED40733}" type="presOf" srcId="{D715CC47-773C-436F-80F5-FAFD58484849}" destId="{60D45024-C8BF-41E6-A799-33609A92FF29}" srcOrd="0" destOrd="0" presId="urn:microsoft.com/office/officeart/2005/8/layout/cycle2"/>
    <dgm:cxn modelId="{F42653B3-BB0C-4362-9385-797D687637A2}" type="presOf" srcId="{B82995E0-0A59-4211-BEEF-6C92829F7402}" destId="{DB3E859E-0A30-4A26-8B4A-52EFAE9D710F}" srcOrd="1" destOrd="0" presId="urn:microsoft.com/office/officeart/2005/8/layout/cycle2"/>
    <dgm:cxn modelId="{55FB0AEE-600A-4DA0-A542-E41DF87B9237}" type="presOf" srcId="{F6FD52F8-9ADB-4527-AC7E-DECE2505B964}" destId="{A2F8DE10-CD0D-4FE1-A6F0-7C41CE2E2C1B}" srcOrd="0" destOrd="0" presId="urn:microsoft.com/office/officeart/2005/8/layout/cycle2"/>
    <dgm:cxn modelId="{005E713A-8F36-40F9-950E-E5C7C2A55772}" type="presOf" srcId="{8AF6AFD1-ACC8-45CE-AB23-D5A0B90949B7}" destId="{B6A5E679-16A3-4D21-B2CD-947E2B0E4432}" srcOrd="0" destOrd="0" presId="urn:microsoft.com/office/officeart/2005/8/layout/cycle2"/>
    <dgm:cxn modelId="{30A0D50A-03F3-4404-BA67-EE087C1AFF9F}" srcId="{F6EE9EBA-00A4-4029-827F-AF1A40352625}" destId="{B1CEADF1-1422-4C84-B3AB-2F6C3A5130E7}" srcOrd="7" destOrd="0" parTransId="{B9F336E4-6CDD-4C7F-9768-B741EB031909}" sibTransId="{6B7B863C-6C8F-40ED-BAA5-90D7C2650FD8}"/>
    <dgm:cxn modelId="{4C09D8C2-14FE-45D0-A128-50D98F5B1AB1}" type="presOf" srcId="{6B7B863C-6C8F-40ED-BAA5-90D7C2650FD8}" destId="{D0D5CF43-B6F7-495E-A5C4-6E9978668475}" srcOrd="0" destOrd="0" presId="urn:microsoft.com/office/officeart/2005/8/layout/cycle2"/>
    <dgm:cxn modelId="{693BCECF-7E07-43A9-B0B5-2211B3442F11}" type="presOf" srcId="{C08523AC-B986-4EB2-9B82-38306882A3C0}" destId="{AA0153E0-CB87-4BF1-B57E-A1699559BFC5}" srcOrd="0" destOrd="0" presId="urn:microsoft.com/office/officeart/2005/8/layout/cycle2"/>
    <dgm:cxn modelId="{D265ED77-F212-496F-B53D-416475533AA2}" srcId="{F6EE9EBA-00A4-4029-827F-AF1A40352625}" destId="{52382F0D-0038-4E6F-BB66-C510C3682C38}" srcOrd="4" destOrd="0" parTransId="{C0BECB48-103D-4C8F-ABA0-98F07238DC04}" sibTransId="{F40EDFEA-D608-4300-B354-943532727750}"/>
    <dgm:cxn modelId="{4164192A-4E16-4524-AB40-C3209F54AB7C}" type="presOf" srcId="{D6C8AC39-2ADD-48B0-8703-F9818AADEC87}" destId="{0DA74D89-3052-4EDC-B6A3-B797FDB57FAB}" srcOrd="1" destOrd="0" presId="urn:microsoft.com/office/officeart/2005/8/layout/cycle2"/>
    <dgm:cxn modelId="{EFE5650A-F442-4142-85B3-7D7160DD2B0E}" type="presOf" srcId="{9BDF480F-F277-4924-B538-DE5C8F81C6D1}" destId="{44F643C8-7B23-4B51-A597-F45E2197F4D0}" srcOrd="0" destOrd="0" presId="urn:microsoft.com/office/officeart/2005/8/layout/cycle2"/>
    <dgm:cxn modelId="{82A73643-DF18-488C-BE05-86BDC608769E}" type="presOf" srcId="{F6EE9EBA-00A4-4029-827F-AF1A40352625}" destId="{66AB4560-9561-44EB-AD57-5A6780964B2E}" srcOrd="0" destOrd="0" presId="urn:microsoft.com/office/officeart/2005/8/layout/cycle2"/>
    <dgm:cxn modelId="{84439C1B-EE46-426F-881D-916E051B5EB8}" type="presOf" srcId="{F40EDFEA-D608-4300-B354-943532727750}" destId="{D615E0EB-3E21-4F31-A95C-ACFC21DC0D6B}" srcOrd="0" destOrd="0" presId="urn:microsoft.com/office/officeart/2005/8/layout/cycle2"/>
    <dgm:cxn modelId="{93CDEA97-D684-4D4B-933E-BC50FDCFD9F3}" type="presOf" srcId="{8AF6AFD1-ACC8-45CE-AB23-D5A0B90949B7}" destId="{C3C889B4-C30B-4502-B12A-08E08EDA6753}" srcOrd="1" destOrd="0" presId="urn:microsoft.com/office/officeart/2005/8/layout/cycle2"/>
    <dgm:cxn modelId="{023F8ED1-F154-4CD8-ACB3-A434D54566AC}" srcId="{F6EE9EBA-00A4-4029-827F-AF1A40352625}" destId="{491CA617-A7E3-4D40-BCD9-95AFB3C666E2}" srcOrd="0" destOrd="0" parTransId="{E5F5C1E9-6BBB-4A97-A84E-374CA4D73ADF}" sibTransId="{138DF266-C991-4C78-8A0A-CB01EADDE647}"/>
    <dgm:cxn modelId="{AA86B9E9-C57C-40A2-8D70-D3BEEC3185DE}" srcId="{F6EE9EBA-00A4-4029-827F-AF1A40352625}" destId="{D715CC47-773C-436F-80F5-FAFD58484849}" srcOrd="6" destOrd="0" parTransId="{041F5C89-70FB-465F-A44C-F495EF7844AA}" sibTransId="{C08523AC-B986-4EB2-9B82-38306882A3C0}"/>
    <dgm:cxn modelId="{77ED714D-F5D5-4BDB-9D18-58B7D55740E1}" type="presOf" srcId="{52382F0D-0038-4E6F-BB66-C510C3682C38}" destId="{1E761A16-CC69-47E2-AAD4-EBD5A4948145}" srcOrd="0" destOrd="0" presId="urn:microsoft.com/office/officeart/2005/8/layout/cycle2"/>
    <dgm:cxn modelId="{2A66F593-F27A-4606-A209-020B6DD6412D}" type="presOf" srcId="{6D0D8708-64BE-4D23-A771-DB2B63A0447A}" destId="{45FF0FA4-E40E-4EB7-89D1-B2A9EB029B99}" srcOrd="0" destOrd="0" presId="urn:microsoft.com/office/officeart/2005/8/layout/cycle2"/>
    <dgm:cxn modelId="{F8AE78A5-0FDC-46C1-92D1-2828870AE929}" type="presParOf" srcId="{66AB4560-9561-44EB-AD57-5A6780964B2E}" destId="{B49A7CA5-5627-4A8C-8DBA-BA9F1C424D8A}" srcOrd="0" destOrd="0" presId="urn:microsoft.com/office/officeart/2005/8/layout/cycle2"/>
    <dgm:cxn modelId="{D57D895A-0AB4-47F4-A0BC-2ECBE0D944AD}" type="presParOf" srcId="{66AB4560-9561-44EB-AD57-5A6780964B2E}" destId="{ED3BF3FA-237F-4563-A17F-650CF16D7B98}" srcOrd="1" destOrd="0" presId="urn:microsoft.com/office/officeart/2005/8/layout/cycle2"/>
    <dgm:cxn modelId="{24B471A1-9672-4876-ACFC-48BB4B071D9E}" type="presParOf" srcId="{ED3BF3FA-237F-4563-A17F-650CF16D7B98}" destId="{D0317B99-77C0-4499-A311-6B3F259837B9}" srcOrd="0" destOrd="0" presId="urn:microsoft.com/office/officeart/2005/8/layout/cycle2"/>
    <dgm:cxn modelId="{50508F47-E313-4D66-96D2-BC4F5FCFF9B3}" type="presParOf" srcId="{66AB4560-9561-44EB-AD57-5A6780964B2E}" destId="{A2F8DE10-CD0D-4FE1-A6F0-7C41CE2E2C1B}" srcOrd="2" destOrd="0" presId="urn:microsoft.com/office/officeart/2005/8/layout/cycle2"/>
    <dgm:cxn modelId="{111D6C30-EB57-4617-B9D7-4E011952B8DE}" type="presParOf" srcId="{66AB4560-9561-44EB-AD57-5A6780964B2E}" destId="{7CA4EDCB-8140-4DAD-813E-042EDC5EB850}" srcOrd="3" destOrd="0" presId="urn:microsoft.com/office/officeart/2005/8/layout/cycle2"/>
    <dgm:cxn modelId="{C6FFDE25-CFF4-41DE-9E42-85585BBFA19A}" type="presParOf" srcId="{7CA4EDCB-8140-4DAD-813E-042EDC5EB850}" destId="{DB3E859E-0A30-4A26-8B4A-52EFAE9D710F}" srcOrd="0" destOrd="0" presId="urn:microsoft.com/office/officeart/2005/8/layout/cycle2"/>
    <dgm:cxn modelId="{30F736BB-A4AF-4BEE-A2DB-71055A30E426}" type="presParOf" srcId="{66AB4560-9561-44EB-AD57-5A6780964B2E}" destId="{45FF0FA4-E40E-4EB7-89D1-B2A9EB029B99}" srcOrd="4" destOrd="0" presId="urn:microsoft.com/office/officeart/2005/8/layout/cycle2"/>
    <dgm:cxn modelId="{AF8D2136-3CF2-4F97-AE47-B21A432C5897}" type="presParOf" srcId="{66AB4560-9561-44EB-AD57-5A6780964B2E}" destId="{D36CF8A0-F687-43B0-9DB2-1C2B2097023F}" srcOrd="5" destOrd="0" presId="urn:microsoft.com/office/officeart/2005/8/layout/cycle2"/>
    <dgm:cxn modelId="{488189C2-25D5-4D78-94B7-7D1322A798EA}" type="presParOf" srcId="{D36CF8A0-F687-43B0-9DB2-1C2B2097023F}" destId="{0DA74D89-3052-4EDC-B6A3-B797FDB57FAB}" srcOrd="0" destOrd="0" presId="urn:microsoft.com/office/officeart/2005/8/layout/cycle2"/>
    <dgm:cxn modelId="{DEA5A5C7-8856-475B-8F8E-30190FCCBCB2}" type="presParOf" srcId="{66AB4560-9561-44EB-AD57-5A6780964B2E}" destId="{8AC8D019-AE11-41C3-8ACD-0317B8CA4263}" srcOrd="6" destOrd="0" presId="urn:microsoft.com/office/officeart/2005/8/layout/cycle2"/>
    <dgm:cxn modelId="{2FF6DBB1-6657-4C1A-95A4-959C963C1CB2}" type="presParOf" srcId="{66AB4560-9561-44EB-AD57-5A6780964B2E}" destId="{B6A5E679-16A3-4D21-B2CD-947E2B0E4432}" srcOrd="7" destOrd="0" presId="urn:microsoft.com/office/officeart/2005/8/layout/cycle2"/>
    <dgm:cxn modelId="{63A7EF37-CACC-4E79-A95E-5C2EA85358D6}" type="presParOf" srcId="{B6A5E679-16A3-4D21-B2CD-947E2B0E4432}" destId="{C3C889B4-C30B-4502-B12A-08E08EDA6753}" srcOrd="0" destOrd="0" presId="urn:microsoft.com/office/officeart/2005/8/layout/cycle2"/>
    <dgm:cxn modelId="{FF9759CA-29CB-43CC-B57E-81A666AA1E5E}" type="presParOf" srcId="{66AB4560-9561-44EB-AD57-5A6780964B2E}" destId="{1E761A16-CC69-47E2-AAD4-EBD5A4948145}" srcOrd="8" destOrd="0" presId="urn:microsoft.com/office/officeart/2005/8/layout/cycle2"/>
    <dgm:cxn modelId="{0E9B0225-4B89-4FC4-BEC7-F72B4E1FF67B}" type="presParOf" srcId="{66AB4560-9561-44EB-AD57-5A6780964B2E}" destId="{D615E0EB-3E21-4F31-A95C-ACFC21DC0D6B}" srcOrd="9" destOrd="0" presId="urn:microsoft.com/office/officeart/2005/8/layout/cycle2"/>
    <dgm:cxn modelId="{8C1B316C-A468-4F24-B911-60CC2F400F94}" type="presParOf" srcId="{D615E0EB-3E21-4F31-A95C-ACFC21DC0D6B}" destId="{C31AC070-B27C-42D2-8F7D-946252F2D332}" srcOrd="0" destOrd="0" presId="urn:microsoft.com/office/officeart/2005/8/layout/cycle2"/>
    <dgm:cxn modelId="{B297BA56-DBF2-4196-BED5-5D1F7D99C983}" type="presParOf" srcId="{66AB4560-9561-44EB-AD57-5A6780964B2E}" destId="{4D50BD60-0C80-424F-BEB6-9604F0564718}" srcOrd="10" destOrd="0" presId="urn:microsoft.com/office/officeart/2005/8/layout/cycle2"/>
    <dgm:cxn modelId="{5AFC887E-5DF0-417B-87AF-6CD13CA8428B}" type="presParOf" srcId="{66AB4560-9561-44EB-AD57-5A6780964B2E}" destId="{44F643C8-7B23-4B51-A597-F45E2197F4D0}" srcOrd="11" destOrd="0" presId="urn:microsoft.com/office/officeart/2005/8/layout/cycle2"/>
    <dgm:cxn modelId="{C5C9D3A6-B3E2-4123-A89A-24788FE48A9A}" type="presParOf" srcId="{44F643C8-7B23-4B51-A597-F45E2197F4D0}" destId="{E4272303-4174-4E27-A060-35210D571FE4}" srcOrd="0" destOrd="0" presId="urn:microsoft.com/office/officeart/2005/8/layout/cycle2"/>
    <dgm:cxn modelId="{84EC0CC6-7EEA-4756-936C-CF1C784A70B9}" type="presParOf" srcId="{66AB4560-9561-44EB-AD57-5A6780964B2E}" destId="{60D45024-C8BF-41E6-A799-33609A92FF29}" srcOrd="12" destOrd="0" presId="urn:microsoft.com/office/officeart/2005/8/layout/cycle2"/>
    <dgm:cxn modelId="{1984655A-7452-4428-B509-85889ACD832C}" type="presParOf" srcId="{66AB4560-9561-44EB-AD57-5A6780964B2E}" destId="{AA0153E0-CB87-4BF1-B57E-A1699559BFC5}" srcOrd="13" destOrd="0" presId="urn:microsoft.com/office/officeart/2005/8/layout/cycle2"/>
    <dgm:cxn modelId="{56A16F72-1852-4D78-8045-291B54935EA0}" type="presParOf" srcId="{AA0153E0-CB87-4BF1-B57E-A1699559BFC5}" destId="{16C62F6D-B520-4A91-A0DC-49404A9A8E38}" srcOrd="0" destOrd="0" presId="urn:microsoft.com/office/officeart/2005/8/layout/cycle2"/>
    <dgm:cxn modelId="{0AA8DC3F-2A79-4083-AA05-2EC94E5AEF68}" type="presParOf" srcId="{66AB4560-9561-44EB-AD57-5A6780964B2E}" destId="{5E292CEC-5122-454F-B3A2-9EC743F96576}" srcOrd="14" destOrd="0" presId="urn:microsoft.com/office/officeart/2005/8/layout/cycle2"/>
    <dgm:cxn modelId="{B4F858F1-54B6-4860-8079-393700A046FD}" type="presParOf" srcId="{66AB4560-9561-44EB-AD57-5A6780964B2E}" destId="{D0D5CF43-B6F7-495E-A5C4-6E9978668475}" srcOrd="15" destOrd="0" presId="urn:microsoft.com/office/officeart/2005/8/layout/cycle2"/>
    <dgm:cxn modelId="{0361523A-E765-40BD-A9A6-A57E8C067F81}" type="presParOf" srcId="{D0D5CF43-B6F7-495E-A5C4-6E9978668475}" destId="{73FBAE98-92F9-44B1-B2C5-C403CCF5046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A7CA5-5627-4A8C-8DBA-BA9F1C424D8A}">
      <dsp:nvSpPr>
        <dsp:cNvPr id="0" name=""/>
        <dsp:cNvSpPr/>
      </dsp:nvSpPr>
      <dsp:spPr>
        <a:xfrm>
          <a:off x="4415032" y="0"/>
          <a:ext cx="3135026" cy="10988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j-lt"/>
            </a:rPr>
            <a:t>Identify</a:t>
          </a:r>
          <a:r>
            <a:rPr lang="en-GB" sz="2000" b="1" kern="1200" dirty="0">
              <a:latin typeface="+mj-lt"/>
            </a:rPr>
            <a:t> the young carer</a:t>
          </a:r>
        </a:p>
      </dsp:txBody>
      <dsp:txXfrm>
        <a:off x="4415032" y="0"/>
        <a:ext cx="3135026" cy="1098802"/>
      </dsp:txXfrm>
    </dsp:sp>
    <dsp:sp modelId="{ED3BF3FA-237F-4563-A17F-650CF16D7B98}">
      <dsp:nvSpPr>
        <dsp:cNvPr id="0" name=""/>
        <dsp:cNvSpPr/>
      </dsp:nvSpPr>
      <dsp:spPr>
        <a:xfrm rot="175817">
          <a:off x="7646398" y="456121"/>
          <a:ext cx="272514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75817">
        <a:off x="7646398" y="456121"/>
        <a:ext cx="272514" cy="370845"/>
      </dsp:txXfrm>
    </dsp:sp>
    <dsp:sp modelId="{A2F8DE10-CD0D-4FE1-A6F0-7C41CE2E2C1B}">
      <dsp:nvSpPr>
        <dsp:cNvPr id="0" name=""/>
        <dsp:cNvSpPr/>
      </dsp:nvSpPr>
      <dsp:spPr>
        <a:xfrm>
          <a:off x="8035176" y="177089"/>
          <a:ext cx="2813934" cy="10988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Speak to parents/ guardians/ social worker</a:t>
          </a:r>
        </a:p>
      </dsp:txBody>
      <dsp:txXfrm>
        <a:off x="8035176" y="177089"/>
        <a:ext cx="2813934" cy="1098802"/>
      </dsp:txXfrm>
    </dsp:sp>
    <dsp:sp modelId="{7CA4EDCB-8140-4DAD-813E-042EDC5EB850}">
      <dsp:nvSpPr>
        <dsp:cNvPr id="0" name=""/>
        <dsp:cNvSpPr/>
      </dsp:nvSpPr>
      <dsp:spPr>
        <a:xfrm rot="5123759">
          <a:off x="9261706" y="1570614"/>
          <a:ext cx="526691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5123759">
        <a:off x="9261706" y="1570614"/>
        <a:ext cx="526691" cy="370845"/>
      </dsp:txXfrm>
    </dsp:sp>
    <dsp:sp modelId="{45FF0FA4-E40E-4EB7-89D1-B2A9EB029B99}">
      <dsp:nvSpPr>
        <dsp:cNvPr id="0" name=""/>
        <dsp:cNvSpPr/>
      </dsp:nvSpPr>
      <dsp:spPr>
        <a:xfrm>
          <a:off x="8134382" y="2265924"/>
          <a:ext cx="2951944" cy="10988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Speak to the young person</a:t>
          </a:r>
        </a:p>
      </dsp:txBody>
      <dsp:txXfrm>
        <a:off x="8134382" y="2265924"/>
        <a:ext cx="2951944" cy="1098802"/>
      </dsp:txXfrm>
    </dsp:sp>
    <dsp:sp modelId="{D36CF8A0-F687-43B0-9DB2-1C2B2097023F}">
      <dsp:nvSpPr>
        <dsp:cNvPr id="0" name=""/>
        <dsp:cNvSpPr/>
      </dsp:nvSpPr>
      <dsp:spPr>
        <a:xfrm rot="5601380">
          <a:off x="9644040" y="3698741"/>
          <a:ext cx="423685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5601380">
        <a:off x="9644040" y="3698741"/>
        <a:ext cx="423685" cy="370845"/>
      </dsp:txXfrm>
    </dsp:sp>
    <dsp:sp modelId="{8AC8D019-AE11-41C3-8ACD-0317B8CA4263}">
      <dsp:nvSpPr>
        <dsp:cNvPr id="0" name=""/>
        <dsp:cNvSpPr/>
      </dsp:nvSpPr>
      <dsp:spPr>
        <a:xfrm>
          <a:off x="7885425" y="4162521"/>
          <a:ext cx="3227402" cy="10988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Go to Edinburgh Young Carers website –download referral form</a:t>
          </a:r>
        </a:p>
      </dsp:txBody>
      <dsp:txXfrm>
        <a:off x="7885425" y="4162521"/>
        <a:ext cx="3227402" cy="1098802"/>
      </dsp:txXfrm>
    </dsp:sp>
    <dsp:sp modelId="{B6A5E679-16A3-4D21-B2CD-947E2B0E4432}">
      <dsp:nvSpPr>
        <dsp:cNvPr id="0" name=""/>
        <dsp:cNvSpPr/>
      </dsp:nvSpPr>
      <dsp:spPr>
        <a:xfrm rot="10765851">
          <a:off x="7313561" y="4506907"/>
          <a:ext cx="455340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765851">
        <a:off x="7313561" y="4506907"/>
        <a:ext cx="455340" cy="370845"/>
      </dsp:txXfrm>
    </dsp:sp>
    <dsp:sp modelId="{1E761A16-CC69-47E2-AAD4-EBD5A4948145}">
      <dsp:nvSpPr>
        <dsp:cNvPr id="0" name=""/>
        <dsp:cNvSpPr/>
      </dsp:nvSpPr>
      <dsp:spPr>
        <a:xfrm>
          <a:off x="4373925" y="4200255"/>
          <a:ext cx="2653476" cy="10988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Email form to info@youngcarers.org.uk</a:t>
          </a:r>
        </a:p>
      </dsp:txBody>
      <dsp:txXfrm>
        <a:off x="4373925" y="4200255"/>
        <a:ext cx="2653476" cy="1098802"/>
      </dsp:txXfrm>
    </dsp:sp>
    <dsp:sp modelId="{D615E0EB-3E21-4F31-A95C-ACFC21DC0D6B}">
      <dsp:nvSpPr>
        <dsp:cNvPr id="0" name=""/>
        <dsp:cNvSpPr/>
      </dsp:nvSpPr>
      <dsp:spPr>
        <a:xfrm rot="10736974">
          <a:off x="3407504" y="4743508"/>
          <a:ext cx="796489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736974">
        <a:off x="3407504" y="4743508"/>
        <a:ext cx="796489" cy="370845"/>
      </dsp:txXfrm>
    </dsp:sp>
    <dsp:sp modelId="{4D50BD60-0C80-424F-BEB6-9604F0564718}">
      <dsp:nvSpPr>
        <dsp:cNvPr id="0" name=""/>
        <dsp:cNvSpPr/>
      </dsp:nvSpPr>
      <dsp:spPr>
        <a:xfrm>
          <a:off x="481378" y="4269721"/>
          <a:ext cx="2861358" cy="109880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700" kern="1200"/>
        </a:p>
      </dsp:txBody>
      <dsp:txXfrm>
        <a:off x="481378" y="4269721"/>
        <a:ext cx="2861358" cy="1098802"/>
      </dsp:txXfrm>
    </dsp:sp>
    <dsp:sp modelId="{44F643C8-7B23-4B51-A597-F45E2197F4D0}">
      <dsp:nvSpPr>
        <dsp:cNvPr id="0" name=""/>
        <dsp:cNvSpPr/>
      </dsp:nvSpPr>
      <dsp:spPr>
        <a:xfrm rot="15971892">
          <a:off x="1481797" y="3514437"/>
          <a:ext cx="609150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5971892">
        <a:off x="1481797" y="3514437"/>
        <a:ext cx="609150" cy="370845"/>
      </dsp:txXfrm>
    </dsp:sp>
    <dsp:sp modelId="{60D45024-C8BF-41E6-A799-33609A92FF29}">
      <dsp:nvSpPr>
        <dsp:cNvPr id="0" name=""/>
        <dsp:cNvSpPr/>
      </dsp:nvSpPr>
      <dsp:spPr>
        <a:xfrm>
          <a:off x="212026" y="2023242"/>
          <a:ext cx="3172232" cy="1098802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700" kern="1200"/>
        </a:p>
      </dsp:txBody>
      <dsp:txXfrm>
        <a:off x="212026" y="2023242"/>
        <a:ext cx="3172232" cy="1098802"/>
      </dsp:txXfrm>
    </dsp:sp>
    <dsp:sp modelId="{AA0153E0-CB87-4BF1-B57E-A1699559BFC5}">
      <dsp:nvSpPr>
        <dsp:cNvPr id="0" name=""/>
        <dsp:cNvSpPr/>
      </dsp:nvSpPr>
      <dsp:spPr>
        <a:xfrm rot="16282384">
          <a:off x="1532203" y="1411145"/>
          <a:ext cx="408417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6282384">
        <a:off x="1532203" y="1411145"/>
        <a:ext cx="408417" cy="370845"/>
      </dsp:txXfrm>
    </dsp:sp>
    <dsp:sp modelId="{5E292CEC-5122-454F-B3A2-9EC743F96576}">
      <dsp:nvSpPr>
        <dsp:cNvPr id="0" name=""/>
        <dsp:cNvSpPr/>
      </dsp:nvSpPr>
      <dsp:spPr>
        <a:xfrm>
          <a:off x="515425" y="0"/>
          <a:ext cx="2491831" cy="1252821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300" kern="1200"/>
        </a:p>
      </dsp:txBody>
      <dsp:txXfrm>
        <a:off x="515425" y="0"/>
        <a:ext cx="2491831" cy="1252821"/>
      </dsp:txXfrm>
    </dsp:sp>
    <dsp:sp modelId="{D0D5CF43-B6F7-495E-A5C4-6E9978668475}">
      <dsp:nvSpPr>
        <dsp:cNvPr id="0" name=""/>
        <dsp:cNvSpPr/>
      </dsp:nvSpPr>
      <dsp:spPr>
        <a:xfrm rot="133820">
          <a:off x="3329968" y="419044"/>
          <a:ext cx="747802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33820">
        <a:off x="3329968" y="419044"/>
        <a:ext cx="747802" cy="370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DC358-FBB7-4EBD-A59B-0481688BD946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6CC2-C7EA-4DA6-8E2F-5A687A1751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127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3829-7A0A-4DF1-8CCE-8BEBCC8715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8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make a referral.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63E1-1647-433B-B2EA-8EA4EA3A85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205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0B597-BAAB-4EE7-BB81-6922E8B8E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B362A8-D763-46D5-AE57-F3DEBBD29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0F00E4-948C-481D-9718-1E17CA56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615E0D-E307-4F4C-8E96-35D4CFAF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120D08-0C52-4E26-BEEB-605522F7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089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AB870-EDB2-4245-BBB6-2C6380A2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DCAD8-8503-49E5-A70E-A2E6B8543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AD1E66-27BF-4965-AB07-CC50ADCD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46AAAF-298A-45F8-B0A9-48E2D14C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B56007-27F3-4674-AC42-12712C98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640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ACDEC6-51E7-4F2A-A65C-9FDFCF376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9F5FAD-7106-46F4-A5D9-C1A31653B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8DDE7-5B94-4CF0-8305-D31D143B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EA7A34-C6E0-4645-8B20-BF500F69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E8179-A37A-4696-9B6B-44892007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793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EBBF5-1BE0-4AA1-B05E-A6623167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DA0453-0FDD-448A-9617-670CDFEB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DC557B-9C48-4887-B4BF-1B286E32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942B3-A2B8-40C6-AD28-A5083344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0B587E-4006-4E94-9913-5F7AB7BD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304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46E3B-38BE-4741-801B-10144EEB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54EF9B-818D-48F1-88C3-D442BC25A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72366-37CF-4C8A-9D4A-4D00328E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3465AD-C926-45A8-8402-32CF9CC5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ED93E5-B9A3-43A5-98C2-B1623B63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800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D572C-61E4-4505-8B76-A01A1C63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DBD1EB-8297-466F-9F7D-10792731D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DD0F60-9D8F-4EEF-A3B4-2E3E4A591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EF2B96-E57C-4FF6-8C3F-81E9DBBA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807247-3FC1-4A8F-9F7A-D9E2ABFB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FCD8E0-6D2B-4A3A-B336-C049D08A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293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F2990-2968-49EB-BAB6-BE7B914D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ADB910-B3C6-477F-B27F-1F8D254E8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C71DC0-B55F-4FE4-A237-B3B40D07F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FF465A-67C7-4449-BBD1-96A0432B9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70E168-09DC-4551-A35F-9B70DA79F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691D202-B337-4CDF-9B47-02287E64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D86689-FB9B-490E-9474-1F6FF8B3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0487E9-D98A-4D8A-8A0A-A37CE306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862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D2ADD-C274-4D25-8217-27746F72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3EA5C8-F2D3-4CF9-B0A0-72035AAE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D121CB-F069-4D6B-AF5D-F2809614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932928-433C-4214-9DC6-ED03B56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498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5F4339-B82F-4C92-AC59-8962FA11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872E5D-2BD7-4580-ABEC-8FD9F27D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FAD1FA-0890-4D75-AA68-4762675B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790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CEBA94-9488-4513-84A9-9EC9BCEE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172B64-778C-41A2-8F3A-C58AB21E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9118B0-B886-4690-A11C-4B3D0F47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C6DF0-95A2-46E3-8D0A-9A3B2419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0DB9DB-99D1-4273-8F5D-B6324F66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6D8EC7-60E0-4B39-99F6-00B10843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769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54883-7008-4264-A402-A2CAE81F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513C5D-FDEE-4482-9421-2216796EF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3DB030-9D55-4172-9FB3-9339313C8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8827D4-7867-49B9-AD1B-FD8CB2A6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623C3D-0660-4728-97AC-9DC177B7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EC2D76-9000-4F3A-AB7D-03641B26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66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488AF6-56FC-4258-9A84-EAEA66D9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F132FC-0AF9-4028-B443-FD0326C2F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96DF7C-22BC-4E7B-A345-1A8F9232C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7DC4-0432-4D1B-ADF2-E3EEBD0C8A8E}" type="datetimeFigureOut">
              <a:rPr lang="en-GB" smtClean="0"/>
              <a:pPr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450FB-C9D1-46E0-9570-A0F292E9B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F2CB-E93F-4859-99CC-92C49DB6C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1137-C24F-4B7B-8F0E-1CB5B89271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23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5CB4E-F6CC-4C41-855B-FF44EB6A6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91" y="2273607"/>
            <a:ext cx="3638391" cy="20946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05D28-D45C-44A6-80AF-66B938CA6C7E}"/>
              </a:ext>
            </a:extLst>
          </p:cNvPr>
          <p:cNvSpPr/>
          <p:nvPr/>
        </p:nvSpPr>
        <p:spPr>
          <a:xfrm>
            <a:off x="3243296" y="5383414"/>
            <a:ext cx="5705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Montserrat Classic Bold" panose="020B0604020202020204" charset="0"/>
              </a:rPr>
              <a:t>Jenny Lewis- School Project Manager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Montserrat Classic Bold" panose="020B0604020202020204" charset="0"/>
              </a:rPr>
              <a:t>Jennifer.lewis@youngcarers.org.uk</a:t>
            </a:r>
            <a:endParaRPr lang="en-GB" sz="2400" dirty="0"/>
          </a:p>
        </p:txBody>
      </p:sp>
      <p:pic>
        <p:nvPicPr>
          <p:cNvPr id="1026" name="Picture 2" descr="North West Carers – A Professional Service with a Personal Touch">
            <a:extLst>
              <a:ext uri="{FF2B5EF4-FFF2-40B4-BE49-F238E27FC236}">
                <a16:creationId xmlns:a16="http://schemas.microsoft.com/office/drawing/2014/main" xmlns="" id="{4CEF541C-96B5-49FA-A423-F1911ECD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647" y="2118898"/>
            <a:ext cx="288711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s – Space">
            <a:extLst>
              <a:ext uri="{FF2B5EF4-FFF2-40B4-BE49-F238E27FC236}">
                <a16:creationId xmlns:a16="http://schemas.microsoft.com/office/drawing/2014/main" xmlns="" id="{73EC4903-1A42-473D-A118-5A4658E4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2571" y="2168593"/>
            <a:ext cx="4025825" cy="20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19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1B00A-7AFA-49EB-A07D-7BBF622C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903733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What is a young carer?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EF018809-4C5F-4E91-BE4D-A416BF70A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313" y="3192319"/>
            <a:ext cx="2973699" cy="38282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1C1371"/>
                </a:solidFill>
                <a:effectLst/>
                <a:latin typeface="M PLUS Rounded 1c"/>
              </a:rPr>
              <a:t>Definition of a young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1C1371"/>
                </a:solidFill>
                <a:effectLst/>
                <a:latin typeface="M PLUS Rounded 1c"/>
              </a:rPr>
              <a:t>carer</a:t>
            </a: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rgbClr val="1C1371"/>
              </a:solidFill>
              <a:effectLst/>
              <a:latin typeface="M PLUS Rounded 1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M PLUS Rounded 1c"/>
              </a:rPr>
              <a:t>  </a:t>
            </a:r>
            <a:r>
              <a:rPr kumimoji="0" lang="en-US" altLang="en-US" sz="201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M PLUS Rounded 1c"/>
              </a:rPr>
              <a:t> 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M PLUS Rounded 1c"/>
              </a:rPr>
              <a:t>                                                    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474747"/>
              </a:solidFill>
              <a:effectLst/>
              <a:latin typeface="M PLUS Rounded 1c"/>
            </a:endParaRPr>
          </a:p>
        </p:txBody>
      </p:sp>
      <p:pic>
        <p:nvPicPr>
          <p:cNvPr id="1026" name="Picture 2" descr="https://www.youngcarers.org.uk/wp-content/uploads/2019/10/Peeping-eye-1.jpg">
            <a:extLst>
              <a:ext uri="{FF2B5EF4-FFF2-40B4-BE49-F238E27FC236}">
                <a16:creationId xmlns:a16="http://schemas.microsoft.com/office/drawing/2014/main" xmlns="" id="{CAE41EDE-E515-4F1B-8747-5BAA60A9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701" y="2591836"/>
            <a:ext cx="28765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1A34DA-4B51-4A8D-AF66-9C17A9C3434C}"/>
              </a:ext>
            </a:extLst>
          </p:cNvPr>
          <p:cNvSpPr txBox="1"/>
          <p:nvPr/>
        </p:nvSpPr>
        <p:spPr>
          <a:xfrm>
            <a:off x="715617" y="2875722"/>
            <a:ext cx="60562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74747"/>
                </a:solidFill>
                <a:latin typeface="M PLUS Rounded 1c"/>
              </a:rPr>
              <a:t>A young </a:t>
            </a:r>
            <a:r>
              <a:rPr lang="en-US" altLang="en-US" sz="2000" dirty="0" err="1">
                <a:solidFill>
                  <a:srgbClr val="474747"/>
                </a:solidFill>
                <a:latin typeface="M PLUS Rounded 1c"/>
              </a:rPr>
              <a:t>carer</a:t>
            </a:r>
            <a:r>
              <a:rPr lang="en-US" altLang="en-US" sz="2000" dirty="0">
                <a:solidFill>
                  <a:srgbClr val="474747"/>
                </a:solidFill>
                <a:latin typeface="M PLUS Rounded 1c"/>
              </a:rPr>
              <a:t> is somebody who cares for or is affected by someone else at home – usually a parent or sibling – who suffers from physical or mental ill health, or who has substance misuse issues. Edinburgh Young Carers works with young people aged 5 to 25 years old.</a:t>
            </a:r>
            <a:endParaRPr lang="en-US" altLang="en-US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74747"/>
                </a:solidFill>
                <a:latin typeface="M PLUS Rounded 1c"/>
              </a:rPr>
              <a:t>The person they care for may suffer from:</a:t>
            </a:r>
            <a:endParaRPr lang="en-US" altLang="en-US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474747"/>
                </a:solidFill>
                <a:latin typeface="M PLUS Rounded 1c"/>
              </a:rPr>
              <a:t>mental health problems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474747"/>
                </a:solidFill>
                <a:latin typeface="M PLUS Rounded 1c"/>
              </a:rPr>
              <a:t>disability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474747"/>
                </a:solidFill>
                <a:latin typeface="M PLUS Rounded 1c"/>
              </a:rPr>
              <a:t>chronic ill-health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474747"/>
                </a:solidFill>
                <a:latin typeface="M PLUS Rounded 1c"/>
              </a:rPr>
              <a:t>drug and alcohol misuse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69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5575A0-ADB1-405F-881A-D650FA009DAC}"/>
              </a:ext>
            </a:extLst>
          </p:cNvPr>
          <p:cNvSpPr txBox="1"/>
          <p:nvPr/>
        </p:nvSpPr>
        <p:spPr>
          <a:xfrm>
            <a:off x="740463" y="173164"/>
            <a:ext cx="3591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Montserrat Classic Bold" panose="020B0604020202020204" charset="0"/>
              </a:rPr>
              <a:t>The Carers Trust estimates that there are 100,000 young carers in Scotland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45E45F-3B21-4526-B8ED-E5A03FCE02E3}"/>
              </a:ext>
            </a:extLst>
          </p:cNvPr>
          <p:cNvSpPr txBox="1"/>
          <p:nvPr/>
        </p:nvSpPr>
        <p:spPr>
          <a:xfrm>
            <a:off x="422412" y="3056828"/>
            <a:ext cx="4227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Montserrat Classic Bold" panose="020B0604020202020204" charset="0"/>
              </a:rPr>
              <a:t>In Scotland, young carers are entitled to support, information and respite. They are entitled to a Young Carers Statement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481AE3-3C76-471F-9BAB-3337B075A522}"/>
              </a:ext>
            </a:extLst>
          </p:cNvPr>
          <p:cNvSpPr/>
          <p:nvPr/>
        </p:nvSpPr>
        <p:spPr>
          <a:xfrm>
            <a:off x="5956854" y="1528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Montserrat Classic Bold" panose="020B0604020202020204" charset="0"/>
              </a:rPr>
              <a:t>Children as young as 5 are</a:t>
            </a:r>
          </a:p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Montserrat Classic Bold" panose="020B0604020202020204" charset="0"/>
              </a:rPr>
              <a:t> accessing counselling support </a:t>
            </a:r>
          </a:p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Montserrat Classic Bold" panose="020B0604020202020204" charset="0"/>
              </a:rPr>
              <a:t>to help them to cope</a:t>
            </a:r>
          </a:p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Montserrat Classic Bold" panose="020B0604020202020204" charset="0"/>
              </a:rPr>
              <a:t> with their caring role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4B673F-77A9-404D-A05C-27BBD69F6BFF}"/>
              </a:ext>
            </a:extLst>
          </p:cNvPr>
          <p:cNvSpPr/>
          <p:nvPr/>
        </p:nvSpPr>
        <p:spPr>
          <a:xfrm>
            <a:off x="4868519" y="2616456"/>
            <a:ext cx="6901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Montserrat Classic Bold" panose="020B0604020202020204" charset="0"/>
              </a:rPr>
              <a:t>Young carers are more likely to come from </a:t>
            </a:r>
          </a:p>
          <a:p>
            <a:pPr algn="ctr"/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Montserrat Classic Bold" panose="020B0604020202020204" charset="0"/>
              </a:rPr>
              <a:t>a single parent household and often</a:t>
            </a:r>
          </a:p>
          <a:p>
            <a:pPr algn="ctr"/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Montserrat Classic Bold" panose="020B0604020202020204" charset="0"/>
              </a:rPr>
              <a:t> care for more than one person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C6428F2-1B00-4A44-817A-1F5760D7FFEC}"/>
              </a:ext>
            </a:extLst>
          </p:cNvPr>
          <p:cNvSpPr/>
          <p:nvPr/>
        </p:nvSpPr>
        <p:spPr>
          <a:xfrm>
            <a:off x="4868519" y="51069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Montserrat Classic Bold" panose="020B0604020202020204" charset="0"/>
              </a:rPr>
              <a:t>1 in 5 secondary school </a:t>
            </a:r>
          </a:p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latin typeface="Montserrat Classic Bold" panose="020B0604020202020204" charset="0"/>
              </a:rPr>
              <a:t>children could be young carers</a:t>
            </a:r>
          </a:p>
        </p:txBody>
      </p:sp>
    </p:spTree>
    <p:extLst>
      <p:ext uri="{BB962C8B-B14F-4D97-AF65-F5344CB8AC3E}">
        <p14:creationId xmlns:p14="http://schemas.microsoft.com/office/powerpoint/2010/main" xmlns="" val="208656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20" y="815407"/>
            <a:ext cx="9550400" cy="965455"/>
          </a:xfrm>
        </p:spPr>
        <p:txBody>
          <a:bodyPr>
            <a:noAutofit/>
          </a:bodyPr>
          <a:lstStyle/>
          <a:p>
            <a:r>
              <a:rPr lang="en-GB" sz="5334" b="1" dirty="0">
                <a:solidFill>
                  <a:srgbClr val="7030A0"/>
                </a:solidFill>
                <a:latin typeface="Montserrat Classic Bold" panose="020B0604020202020204" charset="0"/>
              </a:rPr>
              <a:t>Edinburgh Young 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42" y="2149475"/>
            <a:ext cx="11421715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67" b="1" dirty="0">
                <a:latin typeface="Montserrat Classic Bold" panose="020B0604020202020204" charset="0"/>
              </a:rPr>
              <a:t>Our mission is to make a positive difference in the lives and futures of young carers through support, information, respite and personal development and training.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482" y="3329362"/>
            <a:ext cx="6546105" cy="267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Provide support to 5 – 25 years old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Working with </a:t>
            </a:r>
            <a:r>
              <a:rPr lang="en-GB" sz="1867" b="1" dirty="0">
                <a:solidFill>
                  <a:srgbClr val="00B050"/>
                </a:solidFill>
                <a:latin typeface="Montserrat Classic" panose="020B0604020202020204" charset="0"/>
              </a:rPr>
              <a:t>over 300 </a:t>
            </a:r>
            <a:r>
              <a:rPr lang="en-GB" sz="1867" dirty="0">
                <a:latin typeface="Montserrat Classic" panose="020B0604020202020204" charset="0"/>
              </a:rPr>
              <a:t>young carers per year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Range of services, including: individual and group support, residentials and day trips, information, awareness-raising, advocacy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Support is young person centred, determined by priority or need, and not time-limited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Specialist Drug &amp; Alcohol Development Workers, Therapeutic Play Project and In-House Counsellor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927" y="3329362"/>
            <a:ext cx="4072102" cy="2718016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8214" y="5157192"/>
            <a:ext cx="1835696" cy="1700808"/>
          </a:xfrm>
          <a:prstGeom prst="rtTriangle">
            <a:avLst/>
          </a:prstGeom>
          <a:solidFill>
            <a:srgbClr val="7E88C3"/>
          </a:solidFill>
          <a:ln>
            <a:solidFill>
              <a:srgbClr val="7E88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5D6383-8C06-40DA-89AA-C3FE461A8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1285" y="292942"/>
            <a:ext cx="1174762" cy="676318"/>
          </a:xfrm>
          <a:prstGeom prst="rect">
            <a:avLst/>
          </a:prstGeom>
        </p:spPr>
      </p:pic>
      <p:pic>
        <p:nvPicPr>
          <p:cNvPr id="11" name="Picture 2" descr="North West Carers – A Professional Service with a Personal Touch">
            <a:extLst>
              <a:ext uri="{FF2B5EF4-FFF2-40B4-BE49-F238E27FC236}">
                <a16:creationId xmlns:a16="http://schemas.microsoft.com/office/drawing/2014/main" xmlns="" id="{C3E7ABB1-6DC9-4AE0-AE9F-38AA3811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5330" y="118157"/>
            <a:ext cx="1174762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News – Space">
            <a:extLst>
              <a:ext uri="{FF2B5EF4-FFF2-40B4-BE49-F238E27FC236}">
                <a16:creationId xmlns:a16="http://schemas.microsoft.com/office/drawing/2014/main" xmlns="" id="{95FDD728-5EB4-4DBD-A4F1-F74E6CE2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9375" y="273869"/>
            <a:ext cx="1444431" cy="7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399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CFA5-02B4-4C50-9C96-D81BCEDE6402}"/>
              </a:ext>
            </a:extLst>
          </p:cNvPr>
          <p:cNvSpPr/>
          <p:nvPr/>
        </p:nvSpPr>
        <p:spPr>
          <a:xfrm>
            <a:off x="2400439" y="12730"/>
            <a:ext cx="1010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Montserrat Classic Bold" panose="020B0604020202020204" charset="0"/>
              </a:rPr>
              <a:t>What does a referral to us mean?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57E329-5CDF-48EF-9AC1-A173D5546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732" y="881454"/>
            <a:ext cx="2389414" cy="2986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28931D-7025-4153-858F-F6D966EB5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863" y="4008857"/>
            <a:ext cx="2389413" cy="2816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E8AE83-A7DE-4EF0-A2FE-764B9872E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777" y="887443"/>
            <a:ext cx="2231190" cy="3082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9099054-BD73-4C69-A477-97FF4F9DAE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042311"/>
            <a:ext cx="2248039" cy="28113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FC8DBDA-26B8-455E-9D71-5563A812A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0807" y="3873341"/>
            <a:ext cx="2213912" cy="2984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AC81457-1538-4DF4-9BC5-592B401F66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0272" y="848837"/>
            <a:ext cx="2438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85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BB1260-25F8-4922-A359-29FAA6825C90}"/>
              </a:ext>
            </a:extLst>
          </p:cNvPr>
          <p:cNvSpPr/>
          <p:nvPr/>
        </p:nvSpPr>
        <p:spPr>
          <a:xfrm>
            <a:off x="151810" y="163841"/>
            <a:ext cx="1188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Montserrat Classic Bold" panose="020B0604020202020204" charset="0"/>
              </a:rPr>
              <a:t>How to make a referral</a:t>
            </a:r>
            <a:endParaRPr lang="en-GB" sz="36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6E41879-C2D8-4D48-A40E-71726F860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47699631"/>
              </p:ext>
            </p:extLst>
          </p:nvPr>
        </p:nvGraphicFramePr>
        <p:xfrm>
          <a:off x="539586" y="1057660"/>
          <a:ext cx="111128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E2A78E-48CD-4548-96E8-2279160487F8}"/>
              </a:ext>
            </a:extLst>
          </p:cNvPr>
          <p:cNvSpPr txBox="1"/>
          <p:nvPr/>
        </p:nvSpPr>
        <p:spPr>
          <a:xfrm>
            <a:off x="1683026" y="5433391"/>
            <a:ext cx="174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Edinburgh Young Carers contact you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973B55-5AD4-4C2B-8D50-A841782324A8}"/>
              </a:ext>
            </a:extLst>
          </p:cNvPr>
          <p:cNvSpPr txBox="1"/>
          <p:nvPr/>
        </p:nvSpPr>
        <p:spPr>
          <a:xfrm>
            <a:off x="1285462" y="3207027"/>
            <a:ext cx="190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Home visit to young person and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ADFB8D-28C5-4CBB-B136-34BC95C82E58}"/>
              </a:ext>
            </a:extLst>
          </p:cNvPr>
          <p:cNvSpPr txBox="1"/>
          <p:nvPr/>
        </p:nvSpPr>
        <p:spPr>
          <a:xfrm>
            <a:off x="1285462" y="1209014"/>
            <a:ext cx="190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Development worker &amp; footprint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17E84F6C-D803-4084-898B-2209BEBA0256}"/>
              </a:ext>
            </a:extLst>
          </p:cNvPr>
          <p:cNvCxnSpPr/>
          <p:nvPr/>
        </p:nvCxnSpPr>
        <p:spPr>
          <a:xfrm flipH="1" flipV="1">
            <a:off x="7500730" y="4651513"/>
            <a:ext cx="993913" cy="781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122331-C09A-4AA8-AD29-476EFCD7CABE}"/>
              </a:ext>
            </a:extLst>
          </p:cNvPr>
          <p:cNvSpPr txBox="1"/>
          <p:nvPr/>
        </p:nvSpPr>
        <p:spPr>
          <a:xfrm>
            <a:off x="6804991" y="3668692"/>
            <a:ext cx="139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Young </a:t>
            </a:r>
          </a:p>
          <a:p>
            <a:pPr algn="ctr"/>
            <a:r>
              <a:rPr lang="en-GB" b="1" dirty="0"/>
              <a:t>Carers </a:t>
            </a:r>
          </a:p>
          <a:p>
            <a:pPr algn="ctr"/>
            <a:r>
              <a:rPr lang="en-GB" b="1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85217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991BD-36F0-4E09-BC0B-B4557F44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Montserrat Classic Bold" panose="020B0604020202020204" charset="0"/>
              </a:rPr>
              <a:t>How you can help….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A2144-A3EC-43C2-B15E-340A64D6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Montserrat Classic Bold" panose="020B0604020202020204" charset="0"/>
              </a:rPr>
              <a:t> Ask who is providing care?</a:t>
            </a:r>
          </a:p>
          <a:p>
            <a:r>
              <a:rPr lang="en-GB" dirty="0">
                <a:latin typeface="Montserrat Classic Bold" panose="020B0604020202020204" charset="0"/>
              </a:rPr>
              <a:t>If an adult is accompanied by a child ask what the child does at home?</a:t>
            </a:r>
          </a:p>
          <a:p>
            <a:r>
              <a:rPr lang="en-GB" dirty="0">
                <a:latin typeface="Montserrat Classic Bold" panose="020B0604020202020204" charset="0"/>
              </a:rPr>
              <a:t>Have leaflets and posters available of supportive services</a:t>
            </a:r>
          </a:p>
          <a:p>
            <a:r>
              <a:rPr lang="en-GB" dirty="0">
                <a:latin typeface="Montserrat Classic Bold" panose="020B0604020202020204" charset="0"/>
              </a:rPr>
              <a:t>Provide opportunities for children to ask questions </a:t>
            </a:r>
          </a:p>
          <a:p>
            <a:r>
              <a:rPr lang="en-GB" dirty="0">
                <a:latin typeface="Montserrat Classic Bold" panose="020B0604020202020204" charset="0"/>
              </a:rPr>
              <a:t>Consider young people during hospital discharge</a:t>
            </a:r>
          </a:p>
          <a:p>
            <a:r>
              <a:rPr lang="en-GB" dirty="0">
                <a:latin typeface="Montserrat Classic Bold" panose="020B0604020202020204" charset="0"/>
              </a:rPr>
              <a:t>Be mindful of ‘hidden illness’</a:t>
            </a:r>
          </a:p>
          <a:p>
            <a:r>
              <a:rPr lang="en-GB" dirty="0">
                <a:latin typeface="Montserrat Classic Bold" panose="020B0604020202020204" charset="0"/>
              </a:rPr>
              <a:t>Consider inappropriate caring roles- safeguarding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266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05D28-D45C-44A6-80AF-66B938CA6C7E}"/>
              </a:ext>
            </a:extLst>
          </p:cNvPr>
          <p:cNvSpPr/>
          <p:nvPr/>
        </p:nvSpPr>
        <p:spPr>
          <a:xfrm>
            <a:off x="2063851" y="2454683"/>
            <a:ext cx="85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Montserrat Classic Bold" panose="020B0604020202020204" charset="0"/>
              </a:rPr>
              <a:t>Jenny Lewis- School Project Manager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Montserrat Classic Bold" panose="020B0604020202020204" charset="0"/>
              </a:rPr>
              <a:t>Jennifer.lewis@youngcarers.org.uk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625904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44020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409</Words>
  <Application>Microsoft Office PowerPoint</Application>
  <PresentationFormat>Custom</PresentationFormat>
  <Paragraphs>58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What is a young carer?</vt:lpstr>
      <vt:lpstr>Slide 3</vt:lpstr>
      <vt:lpstr>Edinburgh Young Carers</vt:lpstr>
      <vt:lpstr>Slide 5</vt:lpstr>
      <vt:lpstr>Slide 6</vt:lpstr>
      <vt:lpstr>How you can help….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Lewis</dc:creator>
  <cp:lastModifiedBy>Keith.Lugton</cp:lastModifiedBy>
  <cp:revision>15</cp:revision>
  <dcterms:created xsi:type="dcterms:W3CDTF">2020-11-25T15:01:02Z</dcterms:created>
  <dcterms:modified xsi:type="dcterms:W3CDTF">2023-04-27T07:47:13Z</dcterms:modified>
</cp:coreProperties>
</file>