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pen Sans Light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20634" y="390370"/>
            <a:ext cx="3454435" cy="5582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907" y="1954338"/>
            <a:ext cx="4260093" cy="8037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6479" y="5143500"/>
            <a:ext cx="5668309" cy="7804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792" y="7475255"/>
            <a:ext cx="1783045" cy="17830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737" y="7679845"/>
            <a:ext cx="3008263" cy="15784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911709"/>
            <a:ext cx="8416453" cy="420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150" dirty="0">
                <a:solidFill>
                  <a:srgbClr val="632B2B"/>
                </a:solidFill>
                <a:latin typeface="Now Bold Bold"/>
              </a:rPr>
              <a:t>Young Carers</a:t>
            </a:r>
            <a:r>
              <a:rPr lang="en-US" sz="7500" spc="-150" dirty="0">
                <a:solidFill>
                  <a:srgbClr val="632B2B"/>
                </a:solidFill>
                <a:latin typeface="Now Bold"/>
              </a:rPr>
              <a:t> - raising awareness and providing support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7679845"/>
            <a:ext cx="2818669" cy="157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41686" y="7699454"/>
            <a:ext cx="3714727" cy="2390911"/>
            <a:chOff x="0" y="0"/>
            <a:chExt cx="5513070" cy="3548380"/>
          </a:xfrm>
        </p:grpSpPr>
        <p:sp>
          <p:nvSpPr>
            <p:cNvPr id="3" name="Freeform 3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C2B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761050" y="2951289"/>
            <a:ext cx="3362361" cy="2164118"/>
            <a:chOff x="0" y="0"/>
            <a:chExt cx="5513070" cy="3548380"/>
          </a:xfrm>
        </p:grpSpPr>
        <p:sp>
          <p:nvSpPr>
            <p:cNvPr id="5" name="Freeform 5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632B2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276394" y="3532655"/>
            <a:ext cx="11402006" cy="6099591"/>
            <a:chOff x="0" y="0"/>
            <a:chExt cx="5702856" cy="2899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02856" cy="2899938"/>
            </a:xfrm>
            <a:custGeom>
              <a:avLst/>
              <a:gdLst/>
              <a:ahLst/>
              <a:cxnLst/>
              <a:rect l="l" t="t" r="r" b="b"/>
              <a:pathLst>
                <a:path w="5702856" h="2899938">
                  <a:moveTo>
                    <a:pt x="5578396" y="2899938"/>
                  </a:moveTo>
                  <a:lnTo>
                    <a:pt x="124460" y="2899938"/>
                  </a:lnTo>
                  <a:cubicBezTo>
                    <a:pt x="55880" y="2899938"/>
                    <a:pt x="0" y="2844058"/>
                    <a:pt x="0" y="27754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78396" y="0"/>
                  </a:lnTo>
                  <a:cubicBezTo>
                    <a:pt x="5646976" y="0"/>
                    <a:pt x="5702856" y="55880"/>
                    <a:pt x="5702856" y="124460"/>
                  </a:cubicBezTo>
                  <a:lnTo>
                    <a:pt x="5702856" y="2775478"/>
                  </a:lnTo>
                  <a:cubicBezTo>
                    <a:pt x="5702856" y="2844058"/>
                    <a:pt x="5646976" y="2899938"/>
                    <a:pt x="5578396" y="2899938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1121" y="4033348"/>
            <a:ext cx="2879159" cy="1853115"/>
            <a:chOff x="0" y="0"/>
            <a:chExt cx="5513070" cy="3548380"/>
          </a:xfrm>
        </p:grpSpPr>
        <p:sp>
          <p:nvSpPr>
            <p:cNvPr id="9" name="Freeform 9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C2B4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31834" y="2041536"/>
            <a:ext cx="3094651" cy="1991812"/>
            <a:chOff x="0" y="0"/>
            <a:chExt cx="5513070" cy="3548380"/>
          </a:xfrm>
        </p:grpSpPr>
        <p:sp>
          <p:nvSpPr>
            <p:cNvPr id="11" name="Freeform 11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F3E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276394" y="772397"/>
            <a:ext cx="10320727" cy="22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 spc="-146" dirty="0">
                <a:solidFill>
                  <a:srgbClr val="632B2B"/>
                </a:solidFill>
                <a:latin typeface="Now Bold"/>
              </a:rPr>
              <a:t>What is the definition of a Young Carer?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28420" y="3781668"/>
            <a:ext cx="1069795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72"/>
              </a:lnSpc>
              <a:spcBef>
                <a:spcPct val="0"/>
              </a:spcBef>
            </a:pPr>
            <a:r>
              <a:rPr lang="en-US" sz="3200" dirty="0">
                <a:solidFill>
                  <a:srgbClr val="632B2B"/>
                </a:solidFill>
                <a:latin typeface="Now"/>
              </a:rPr>
              <a:t>"Young Carer’ means a carer who is under 18 years old or has attained the age of 18 years while a pupil at school and [has since remained] a pupil at…school” - Carers (Scotland) Act </a:t>
            </a:r>
            <a:r>
              <a:rPr lang="en-US" sz="3200" dirty="0" smtClean="0">
                <a:solidFill>
                  <a:srgbClr val="632B2B"/>
                </a:solidFill>
                <a:latin typeface="Now"/>
              </a:rPr>
              <a:t>2016</a:t>
            </a:r>
          </a:p>
          <a:p>
            <a:pPr marL="0" lvl="0" indent="0" algn="l">
              <a:lnSpc>
                <a:spcPts val="4772"/>
              </a:lnSpc>
              <a:spcBef>
                <a:spcPct val="0"/>
              </a:spcBef>
            </a:pPr>
            <a:endParaRPr lang="en-US" sz="3200" dirty="0">
              <a:solidFill>
                <a:srgbClr val="632B2B"/>
              </a:solidFill>
              <a:latin typeface="Now"/>
            </a:endParaRPr>
          </a:p>
          <a:p>
            <a:pPr marL="0" lvl="0" indent="0" algn="l">
              <a:lnSpc>
                <a:spcPts val="4772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632B2B"/>
                </a:solidFill>
                <a:latin typeface="Now"/>
              </a:rPr>
              <a:t>A young carer is someone under 18 who helps look after someone in their family, or a friend, who is ill, disabled, has a mental health condition or misuses drugs or alcohol.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34219" y="2361678"/>
            <a:ext cx="1588671" cy="123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2260">
                <a:solidFill>
                  <a:srgbClr val="632B2B"/>
                </a:solidFill>
                <a:latin typeface="Cooper Hewitt"/>
              </a:rPr>
              <a:t>Interpreting or signing for someone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26485" y="3199146"/>
            <a:ext cx="1799032" cy="156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8"/>
              </a:lnSpc>
            </a:pPr>
            <a:r>
              <a:rPr lang="en-US" sz="2213">
                <a:solidFill>
                  <a:srgbClr val="FFF3E2"/>
                </a:solidFill>
                <a:latin typeface="Cooper Hewitt"/>
              </a:rPr>
              <a:t>Collecting prescriptions, giving medication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 rot="1099681">
            <a:off x="-91770" y="7932900"/>
            <a:ext cx="3341686" cy="2150811"/>
            <a:chOff x="0" y="0"/>
            <a:chExt cx="5513070" cy="3548380"/>
          </a:xfrm>
        </p:grpSpPr>
        <p:sp>
          <p:nvSpPr>
            <p:cNvPr id="17" name="Freeform 17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632B2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9073" y="3928283"/>
            <a:ext cx="3645169" cy="438581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574410" y="8043272"/>
            <a:ext cx="1503181" cy="15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218">
                <a:solidFill>
                  <a:srgbClr val="632B2B"/>
                </a:solidFill>
                <a:latin typeface="Cooper Hewitt"/>
              </a:rPr>
              <a:t>Supporting </a:t>
            </a:r>
          </a:p>
          <a:p>
            <a:pPr algn="ctr">
              <a:lnSpc>
                <a:spcPts val="3106"/>
              </a:lnSpc>
            </a:pPr>
            <a:r>
              <a:rPr lang="en-US" sz="2218">
                <a:solidFill>
                  <a:srgbClr val="632B2B"/>
                </a:solidFill>
                <a:latin typeface="Cooper Hewitt"/>
              </a:rPr>
              <a:t>to wash,</a:t>
            </a:r>
          </a:p>
          <a:p>
            <a:pPr algn="ctr">
              <a:lnSpc>
                <a:spcPts val="3095"/>
              </a:lnSpc>
            </a:pPr>
            <a:r>
              <a:rPr lang="en-US" sz="2210">
                <a:solidFill>
                  <a:srgbClr val="632B2B"/>
                </a:solidFill>
                <a:latin typeface="Cooper Hewitt"/>
              </a:rPr>
              <a:t>toilet,</a:t>
            </a:r>
          </a:p>
          <a:p>
            <a:pPr algn="ctr">
              <a:lnSpc>
                <a:spcPts val="3095"/>
              </a:lnSpc>
            </a:pPr>
            <a:r>
              <a:rPr lang="en-US" sz="2210">
                <a:solidFill>
                  <a:srgbClr val="632B2B"/>
                </a:solidFill>
                <a:latin typeface="Cooper Hewitt"/>
              </a:rPr>
              <a:t>dress etc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3165" y="8209321"/>
            <a:ext cx="2091817" cy="14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085">
                <a:solidFill>
                  <a:srgbClr val="FFF3E2"/>
                </a:solidFill>
                <a:latin typeface="Cooper Hewitt"/>
              </a:rPr>
              <a:t>Keeping someone </a:t>
            </a:r>
          </a:p>
          <a:p>
            <a:pPr algn="ctr">
              <a:lnSpc>
                <a:spcPts val="2919"/>
              </a:lnSpc>
            </a:pPr>
            <a:r>
              <a:rPr lang="en-US" sz="2085">
                <a:solidFill>
                  <a:srgbClr val="FFF3E2"/>
                </a:solidFill>
                <a:latin typeface="Cooper Hewitt"/>
              </a:rPr>
              <a:t>company </a:t>
            </a:r>
          </a:p>
          <a:p>
            <a:pPr algn="ctr">
              <a:lnSpc>
                <a:spcPts val="2919"/>
              </a:lnSpc>
            </a:pPr>
            <a:r>
              <a:rPr lang="en-US" sz="2085">
                <a:solidFill>
                  <a:srgbClr val="FFF3E2"/>
                </a:solidFill>
                <a:latin typeface="Cooper Hewitt"/>
              </a:rPr>
              <a:t>and listening</a:t>
            </a:r>
          </a:p>
          <a:p>
            <a:pPr algn="ctr">
              <a:lnSpc>
                <a:spcPts val="2919"/>
              </a:lnSpc>
            </a:pPr>
            <a:r>
              <a:rPr lang="en-US" sz="2085">
                <a:solidFill>
                  <a:srgbClr val="FFF3E2"/>
                </a:solidFill>
                <a:latin typeface="Cooper Hewitt"/>
              </a:rPr>
              <a:t> to their worries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7878" y="4468928"/>
            <a:ext cx="1781163" cy="86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8">
                <a:solidFill>
                  <a:srgbClr val="632B2B"/>
                </a:solidFill>
                <a:latin typeface="Cooper Hewitt"/>
              </a:rPr>
              <a:t>Looking after 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1464" y="2653397"/>
            <a:ext cx="6154183" cy="1370562"/>
            <a:chOff x="0" y="0"/>
            <a:chExt cx="4971058" cy="1107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1058" cy="1107076"/>
            </a:xfrm>
            <a:custGeom>
              <a:avLst/>
              <a:gdLst/>
              <a:ahLst/>
              <a:cxnLst/>
              <a:rect l="l" t="t" r="r" b="b"/>
              <a:pathLst>
                <a:path w="4971058" h="1107076">
                  <a:moveTo>
                    <a:pt x="4846598" y="1107076"/>
                  </a:moveTo>
                  <a:lnTo>
                    <a:pt x="124460" y="1107076"/>
                  </a:lnTo>
                  <a:cubicBezTo>
                    <a:pt x="55880" y="1107076"/>
                    <a:pt x="0" y="1051196"/>
                    <a:pt x="0" y="982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46598" y="0"/>
                  </a:lnTo>
                  <a:cubicBezTo>
                    <a:pt x="4915178" y="0"/>
                    <a:pt x="4971058" y="55880"/>
                    <a:pt x="4971058" y="124460"/>
                  </a:cubicBezTo>
                  <a:lnTo>
                    <a:pt x="4971058" y="982616"/>
                  </a:lnTo>
                  <a:cubicBezTo>
                    <a:pt x="4971058" y="1051196"/>
                    <a:pt x="4915178" y="1107076"/>
                    <a:pt x="4846598" y="1107076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71464" y="4225574"/>
            <a:ext cx="6154183" cy="1512903"/>
            <a:chOff x="0" y="0"/>
            <a:chExt cx="4971058" cy="1222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71058" cy="1222052"/>
            </a:xfrm>
            <a:custGeom>
              <a:avLst/>
              <a:gdLst/>
              <a:ahLst/>
              <a:cxnLst/>
              <a:rect l="l" t="t" r="r" b="b"/>
              <a:pathLst>
                <a:path w="4971058" h="1222052">
                  <a:moveTo>
                    <a:pt x="4846598" y="1222052"/>
                  </a:moveTo>
                  <a:lnTo>
                    <a:pt x="124460" y="1222052"/>
                  </a:lnTo>
                  <a:cubicBezTo>
                    <a:pt x="55880" y="1222052"/>
                    <a:pt x="0" y="1166172"/>
                    <a:pt x="0" y="10975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46598" y="0"/>
                  </a:lnTo>
                  <a:cubicBezTo>
                    <a:pt x="4915178" y="0"/>
                    <a:pt x="4971058" y="55880"/>
                    <a:pt x="4971058" y="124460"/>
                  </a:cubicBezTo>
                  <a:lnTo>
                    <a:pt x="4971058" y="1097592"/>
                  </a:lnTo>
                  <a:cubicBezTo>
                    <a:pt x="4971058" y="1166172"/>
                    <a:pt x="4915178" y="1222052"/>
                    <a:pt x="4846598" y="1222052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71464" y="7518337"/>
            <a:ext cx="6154183" cy="1305743"/>
            <a:chOff x="0" y="0"/>
            <a:chExt cx="4971058" cy="10547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71058" cy="1054717"/>
            </a:xfrm>
            <a:custGeom>
              <a:avLst/>
              <a:gdLst/>
              <a:ahLst/>
              <a:cxnLst/>
              <a:rect l="l" t="t" r="r" b="b"/>
              <a:pathLst>
                <a:path w="4971058" h="1054717">
                  <a:moveTo>
                    <a:pt x="4846598" y="1054717"/>
                  </a:moveTo>
                  <a:lnTo>
                    <a:pt x="124460" y="1054717"/>
                  </a:lnTo>
                  <a:cubicBezTo>
                    <a:pt x="55880" y="1054717"/>
                    <a:pt x="0" y="998837"/>
                    <a:pt x="0" y="9302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46598" y="0"/>
                  </a:lnTo>
                  <a:cubicBezTo>
                    <a:pt x="4915178" y="0"/>
                    <a:pt x="4971058" y="55880"/>
                    <a:pt x="4971058" y="124460"/>
                  </a:cubicBezTo>
                  <a:lnTo>
                    <a:pt x="4971058" y="930257"/>
                  </a:lnTo>
                  <a:cubicBezTo>
                    <a:pt x="4971058" y="998837"/>
                    <a:pt x="4915178" y="1054717"/>
                    <a:pt x="4846598" y="105471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971464" y="5999098"/>
            <a:ext cx="6154183" cy="1309601"/>
            <a:chOff x="0" y="0"/>
            <a:chExt cx="4971058" cy="10578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71058" cy="1057834"/>
            </a:xfrm>
            <a:custGeom>
              <a:avLst/>
              <a:gdLst/>
              <a:ahLst/>
              <a:cxnLst/>
              <a:rect l="l" t="t" r="r" b="b"/>
              <a:pathLst>
                <a:path w="4971058" h="1057834">
                  <a:moveTo>
                    <a:pt x="4846598" y="1057834"/>
                  </a:moveTo>
                  <a:lnTo>
                    <a:pt x="124460" y="1057834"/>
                  </a:lnTo>
                  <a:cubicBezTo>
                    <a:pt x="55880" y="1057834"/>
                    <a:pt x="0" y="1001954"/>
                    <a:pt x="0" y="9333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46598" y="0"/>
                  </a:lnTo>
                  <a:cubicBezTo>
                    <a:pt x="4915178" y="0"/>
                    <a:pt x="4971058" y="55880"/>
                    <a:pt x="4971058" y="124460"/>
                  </a:cubicBezTo>
                  <a:lnTo>
                    <a:pt x="4971058" y="933374"/>
                  </a:lnTo>
                  <a:cubicBezTo>
                    <a:pt x="4971058" y="1001954"/>
                    <a:pt x="4915178" y="1057834"/>
                    <a:pt x="4846598" y="1057834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71464" y="1222732"/>
            <a:ext cx="10039186" cy="86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  <a:spcBef>
                <a:spcPct val="0"/>
              </a:spcBef>
            </a:pPr>
            <a:r>
              <a:rPr lang="en-US" sz="5600" spc="-112" dirty="0">
                <a:solidFill>
                  <a:srgbClr val="632B2B"/>
                </a:solidFill>
                <a:latin typeface="Now Bold"/>
              </a:rPr>
              <a:t>Young Carers and </a:t>
            </a:r>
            <a:r>
              <a:rPr lang="en-US" sz="5600" spc="-112" dirty="0" err="1">
                <a:solidFill>
                  <a:srgbClr val="632B2B"/>
                </a:solidFill>
                <a:latin typeface="Now Bold"/>
              </a:rPr>
              <a:t>Covid</a:t>
            </a:r>
            <a:r>
              <a:rPr lang="en-US" sz="5600" spc="-112" dirty="0">
                <a:solidFill>
                  <a:srgbClr val="632B2B"/>
                </a:solidFill>
                <a:latin typeface="Now Bold"/>
              </a:rPr>
              <a:t>-19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49319" y="2932056"/>
            <a:ext cx="5398473" cy="75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3681" lvl="1" indent="-221840" algn="l">
              <a:lnSpc>
                <a:spcPts val="3082"/>
              </a:lnSpc>
              <a:buFont typeface="Arial"/>
              <a:buChar char="•"/>
            </a:pPr>
            <a:r>
              <a:rPr lang="en-US" sz="2055" dirty="0">
                <a:solidFill>
                  <a:srgbClr val="632B2B"/>
                </a:solidFill>
                <a:latin typeface="Now"/>
              </a:rPr>
              <a:t>38% of young </a:t>
            </a:r>
            <a:r>
              <a:rPr lang="en-US" sz="2055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055" dirty="0">
                <a:solidFill>
                  <a:srgbClr val="632B2B"/>
                </a:solidFill>
                <a:latin typeface="Now"/>
              </a:rPr>
              <a:t> feel less able to cope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49319" y="4381093"/>
            <a:ext cx="5398473" cy="114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3681" lvl="1" indent="-221840" algn="l">
              <a:lnSpc>
                <a:spcPts val="3082"/>
              </a:lnSpc>
              <a:buFont typeface="Arial"/>
              <a:buChar char="•"/>
            </a:pPr>
            <a:r>
              <a:rPr lang="en-US" sz="2055" dirty="0">
                <a:solidFill>
                  <a:srgbClr val="632B2B"/>
                </a:solidFill>
                <a:latin typeface="Now"/>
              </a:rPr>
              <a:t>24% of young </a:t>
            </a:r>
            <a:r>
              <a:rPr lang="en-US" sz="2055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055" dirty="0">
                <a:solidFill>
                  <a:srgbClr val="632B2B"/>
                </a:solidFill>
                <a:latin typeface="Now"/>
              </a:rPr>
              <a:t> and 34% of young adult </a:t>
            </a:r>
            <a:r>
              <a:rPr lang="en-US" sz="2055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055" dirty="0">
                <a:solidFill>
                  <a:srgbClr val="632B2B"/>
                </a:solidFill>
                <a:latin typeface="Now"/>
              </a:rPr>
              <a:t> care for more people than they did before the pandemic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49319" y="6163986"/>
            <a:ext cx="5046513" cy="114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4754" lvl="1" indent="-222377">
              <a:lnSpc>
                <a:spcPts val="3090"/>
              </a:lnSpc>
              <a:buFont typeface="Arial"/>
              <a:buChar char="•"/>
            </a:pPr>
            <a:r>
              <a:rPr lang="en-US" sz="2060" dirty="0">
                <a:solidFill>
                  <a:srgbClr val="632B2B"/>
                </a:solidFill>
                <a:latin typeface="Now"/>
              </a:rPr>
              <a:t>59% of young </a:t>
            </a:r>
            <a:r>
              <a:rPr lang="en-US" sz="2060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060" dirty="0">
                <a:solidFill>
                  <a:srgbClr val="632B2B"/>
                </a:solidFill>
                <a:latin typeface="Now"/>
              </a:rPr>
              <a:t> care for more hours every week</a:t>
            </a:r>
          </a:p>
          <a:p>
            <a:pPr algn="l">
              <a:lnSpc>
                <a:spcPts val="3090"/>
              </a:lnSpc>
            </a:pPr>
            <a:endParaRPr lang="en-US" sz="2060" dirty="0">
              <a:solidFill>
                <a:srgbClr val="632B2B"/>
              </a:solidFill>
              <a:latin typeface="No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0" y="9352755"/>
            <a:ext cx="17881397" cy="75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632B2B"/>
                </a:solidFill>
                <a:latin typeface="Open Sans Light"/>
              </a:rPr>
              <a:t>Information from The Carers Trust Scotland; </a:t>
            </a:r>
            <a:r>
              <a:rPr lang="en-US" sz="2199" dirty="0">
                <a:solidFill>
                  <a:srgbClr val="632B2B"/>
                </a:solidFill>
                <a:latin typeface="Open Sans Light Bold"/>
              </a:rPr>
              <a:t>2020 VISION: HEAR ME, SEE ME, SUPPORT ME AND DON’T FORGET ME.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632B2B"/>
                </a:solidFill>
                <a:latin typeface="Open Sans Light Bold"/>
              </a:rPr>
              <a:t>The impact of Coronavirus on young and young adult </a:t>
            </a:r>
            <a:r>
              <a:rPr lang="en-US" sz="2199" dirty="0" err="1">
                <a:solidFill>
                  <a:srgbClr val="632B2B"/>
                </a:solidFill>
                <a:latin typeface="Open Sans Light Bold"/>
              </a:rPr>
              <a:t>carers</a:t>
            </a:r>
            <a:r>
              <a:rPr lang="en-US" sz="2199" dirty="0">
                <a:solidFill>
                  <a:srgbClr val="632B2B"/>
                </a:solidFill>
                <a:latin typeface="Open Sans Light Bold"/>
              </a:rPr>
              <a:t> in Scotland, and what they want you to do next. July 2020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49319" y="7764587"/>
            <a:ext cx="5398473" cy="75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3681" lvl="1" indent="-221840">
              <a:lnSpc>
                <a:spcPts val="3082"/>
              </a:lnSpc>
              <a:buFont typeface="Arial"/>
              <a:buChar char="•"/>
            </a:pPr>
            <a:r>
              <a:rPr lang="en-US" sz="2055" dirty="0">
                <a:solidFill>
                  <a:srgbClr val="632B2B"/>
                </a:solidFill>
                <a:latin typeface="Now"/>
              </a:rPr>
              <a:t>20% of young </a:t>
            </a:r>
            <a:r>
              <a:rPr lang="en-US" sz="2055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055" dirty="0">
                <a:solidFill>
                  <a:srgbClr val="632B2B"/>
                </a:solidFill>
                <a:latin typeface="Now"/>
              </a:rPr>
              <a:t> now care for more than 50 hours every week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7295" y="2596247"/>
            <a:ext cx="2969145" cy="162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en-US" sz="1735" dirty="0">
                <a:solidFill>
                  <a:srgbClr val="632B2B"/>
                </a:solidFill>
                <a:latin typeface="Now Bold"/>
              </a:rPr>
              <a:t>“Anxiety has dramatically</a:t>
            </a:r>
          </a:p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en-US" sz="1735" dirty="0">
                <a:solidFill>
                  <a:srgbClr val="632B2B"/>
                </a:solidFill>
                <a:latin typeface="Now Bold"/>
              </a:rPr>
              <a:t>increased and find myself</a:t>
            </a:r>
          </a:p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en-US" sz="1735" dirty="0">
                <a:solidFill>
                  <a:srgbClr val="632B2B"/>
                </a:solidFill>
                <a:latin typeface="Now Bold"/>
              </a:rPr>
              <a:t>crying at night and don't</a:t>
            </a:r>
          </a:p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en-US" sz="1735" dirty="0">
                <a:solidFill>
                  <a:srgbClr val="632B2B"/>
                </a:solidFill>
                <a:latin typeface="Now Bold"/>
              </a:rPr>
              <a:t>know why”</a:t>
            </a:r>
          </a:p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en-US" sz="1735" dirty="0">
                <a:solidFill>
                  <a:srgbClr val="632B2B"/>
                </a:solidFill>
                <a:latin typeface="Now Bold"/>
              </a:rPr>
              <a:t>Young carer, 15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6216" y="2947290"/>
            <a:ext cx="6707867" cy="5744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50652" y="798894"/>
            <a:ext cx="6660414" cy="22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 spc="-146" dirty="0">
                <a:solidFill>
                  <a:srgbClr val="632B2B"/>
                </a:solidFill>
                <a:latin typeface="Now Bold"/>
              </a:rPr>
              <a:t>Young Carers Statements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450652" y="3373660"/>
            <a:ext cx="12160567" cy="6183725"/>
            <a:chOff x="0" y="0"/>
            <a:chExt cx="5702856" cy="28999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02856" cy="2899938"/>
            </a:xfrm>
            <a:custGeom>
              <a:avLst/>
              <a:gdLst/>
              <a:ahLst/>
              <a:cxnLst/>
              <a:rect l="l" t="t" r="r" b="b"/>
              <a:pathLst>
                <a:path w="5702856" h="2899938">
                  <a:moveTo>
                    <a:pt x="5578396" y="2899938"/>
                  </a:moveTo>
                  <a:lnTo>
                    <a:pt x="124460" y="2899938"/>
                  </a:lnTo>
                  <a:cubicBezTo>
                    <a:pt x="55880" y="2899938"/>
                    <a:pt x="0" y="2844058"/>
                    <a:pt x="0" y="27754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78396" y="0"/>
                  </a:lnTo>
                  <a:cubicBezTo>
                    <a:pt x="5646976" y="0"/>
                    <a:pt x="5702856" y="55880"/>
                    <a:pt x="5702856" y="124460"/>
                  </a:cubicBezTo>
                  <a:lnTo>
                    <a:pt x="5702856" y="2775478"/>
                  </a:lnTo>
                  <a:cubicBezTo>
                    <a:pt x="5702856" y="2844058"/>
                    <a:pt x="5646976" y="2899938"/>
                    <a:pt x="5578396" y="2899938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392112" y="3560398"/>
            <a:ext cx="10277646" cy="570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2999" dirty="0">
                <a:solidFill>
                  <a:srgbClr val="632B2B"/>
                </a:solidFill>
                <a:latin typeface="Now"/>
              </a:rPr>
              <a:t>A yo</a:t>
            </a:r>
            <a:r>
              <a:rPr lang="en-US" sz="2999" u="none" dirty="0">
                <a:solidFill>
                  <a:srgbClr val="632B2B"/>
                </a:solidFill>
                <a:latin typeface="Now"/>
              </a:rPr>
              <a:t>ung carer statement is something every young carer in Scotland has a right to under the Carers Act 2016. </a:t>
            </a: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u="none" dirty="0">
                <a:solidFill>
                  <a:srgbClr val="632B2B"/>
                </a:solidFill>
                <a:latin typeface="Now"/>
              </a:rPr>
              <a:t>A </a:t>
            </a:r>
            <a:r>
              <a:rPr lang="en-US" sz="2999" u="none" dirty="0">
                <a:solidFill>
                  <a:srgbClr val="632B2B"/>
                </a:solidFill>
                <a:latin typeface="Now"/>
              </a:rPr>
              <a:t>young carer statement will help to identify and highlight a young </a:t>
            </a:r>
            <a:r>
              <a:rPr lang="en-US" sz="2999" u="none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999" u="none" dirty="0">
                <a:solidFill>
                  <a:srgbClr val="632B2B"/>
                </a:solidFill>
                <a:latin typeface="Now"/>
              </a:rPr>
              <a:t> personal goals and any support that they may require as a young carer, as well as record who is responsible for providing that support. </a:t>
            </a:r>
          </a:p>
          <a:p>
            <a:pPr marL="0" lvl="0" indent="0" algn="l">
              <a:lnSpc>
                <a:spcPts val="4499"/>
              </a:lnSpc>
              <a:spcBef>
                <a:spcPct val="0"/>
              </a:spcBef>
            </a:pPr>
            <a:r>
              <a:rPr lang="en-US" sz="2999" u="none" dirty="0">
                <a:solidFill>
                  <a:srgbClr val="632B2B"/>
                </a:solidFill>
                <a:latin typeface="Now"/>
              </a:rPr>
              <a:t>It’s a summary of their caring role that they can use to let people like teachers and doctors know how they can support them.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3956685"/>
            <a:ext cx="4421952" cy="714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60091" y="1264981"/>
            <a:ext cx="15271045" cy="79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632B2B"/>
                </a:solidFill>
                <a:latin typeface="Now Bold"/>
              </a:rPr>
              <a:t>HOW WE SUPPORT YOUNG CARERS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60091" y="2817444"/>
            <a:ext cx="9277361" cy="6595608"/>
            <a:chOff x="0" y="0"/>
            <a:chExt cx="5074928" cy="3607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74928" cy="3607948"/>
            </a:xfrm>
            <a:custGeom>
              <a:avLst/>
              <a:gdLst/>
              <a:ahLst/>
              <a:cxnLst/>
              <a:rect l="l" t="t" r="r" b="b"/>
              <a:pathLst>
                <a:path w="5074928" h="3607948">
                  <a:moveTo>
                    <a:pt x="4950468" y="3607948"/>
                  </a:moveTo>
                  <a:lnTo>
                    <a:pt x="124460" y="3607948"/>
                  </a:lnTo>
                  <a:cubicBezTo>
                    <a:pt x="55880" y="3607948"/>
                    <a:pt x="0" y="3552068"/>
                    <a:pt x="0" y="34834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50468" y="0"/>
                  </a:lnTo>
                  <a:cubicBezTo>
                    <a:pt x="5019048" y="0"/>
                    <a:pt x="5074928" y="55880"/>
                    <a:pt x="5074928" y="124460"/>
                  </a:cubicBezTo>
                  <a:lnTo>
                    <a:pt x="5074928" y="3483488"/>
                  </a:lnTo>
                  <a:cubicBezTo>
                    <a:pt x="5074928" y="3552068"/>
                    <a:pt x="5019048" y="3607948"/>
                    <a:pt x="4950468" y="3607948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44251" y="2954283"/>
            <a:ext cx="8509041" cy="657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Person </a:t>
            </a:r>
            <a:r>
              <a:rPr lang="en-US" sz="2680" spc="26" dirty="0" err="1">
                <a:solidFill>
                  <a:srgbClr val="632B2B"/>
                </a:solidFill>
                <a:latin typeface="Now"/>
              </a:rPr>
              <a:t>centred</a:t>
            </a:r>
            <a:endParaRPr lang="en-US" sz="2680" spc="26" dirty="0">
              <a:solidFill>
                <a:srgbClr val="632B2B"/>
              </a:solidFill>
              <a:latin typeface="Now"/>
            </a:endParaRP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Trauma Informed</a:t>
            </a: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Rights </a:t>
            </a:r>
            <a:r>
              <a:rPr lang="en-US" sz="2680" spc="26" dirty="0" err="1">
                <a:solidFill>
                  <a:srgbClr val="632B2B"/>
                </a:solidFill>
                <a:latin typeface="Now"/>
              </a:rPr>
              <a:t>focussed</a:t>
            </a:r>
            <a:endParaRPr lang="en-US" sz="2680" spc="26" dirty="0">
              <a:solidFill>
                <a:srgbClr val="632B2B"/>
              </a:solidFill>
              <a:latin typeface="Now"/>
            </a:endParaRPr>
          </a:p>
          <a:p>
            <a:pPr>
              <a:lnSpc>
                <a:spcPts val="4020"/>
              </a:lnSpc>
            </a:pPr>
            <a:endParaRPr lang="en-US" sz="2680" spc="26" dirty="0">
              <a:solidFill>
                <a:srgbClr val="632B2B"/>
              </a:solidFill>
              <a:latin typeface="Now"/>
            </a:endParaRP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Individual Support</a:t>
            </a: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Group work</a:t>
            </a: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School support (training, awareness raising, young carer policy advice)</a:t>
            </a: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Young Carers Statements</a:t>
            </a: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Respite</a:t>
            </a:r>
          </a:p>
          <a:p>
            <a:pPr marL="578642" lvl="1" indent="-289321">
              <a:lnSpc>
                <a:spcPts val="4020"/>
              </a:lnSpc>
              <a:buFont typeface="Arial"/>
              <a:buChar char="•"/>
            </a:pPr>
            <a:r>
              <a:rPr lang="en-US" sz="2680" spc="26" dirty="0">
                <a:solidFill>
                  <a:srgbClr val="632B2B"/>
                </a:solidFill>
                <a:latin typeface="Now"/>
              </a:rPr>
              <a:t>Referrals to other specialist support (i.e. </a:t>
            </a:r>
            <a:r>
              <a:rPr lang="en-US" sz="2680" spc="26" dirty="0" err="1">
                <a:solidFill>
                  <a:srgbClr val="632B2B"/>
                </a:solidFill>
                <a:latin typeface="Now"/>
              </a:rPr>
              <a:t>CAMHS</a:t>
            </a:r>
            <a:r>
              <a:rPr lang="en-US" sz="2680" spc="26" dirty="0">
                <a:solidFill>
                  <a:srgbClr val="632B2B"/>
                </a:solidFill>
                <a:latin typeface="Now"/>
              </a:rPr>
              <a:t>)</a:t>
            </a:r>
          </a:p>
          <a:p>
            <a:pPr>
              <a:lnSpc>
                <a:spcPts val="3743"/>
              </a:lnSpc>
            </a:pPr>
            <a:endParaRPr lang="en-US" sz="2680" spc="26" dirty="0">
              <a:solidFill>
                <a:srgbClr val="632B2B"/>
              </a:solidFill>
              <a:latin typeface="Now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9403" y="3292812"/>
            <a:ext cx="6780626" cy="5644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2530" y="1019175"/>
            <a:ext cx="9426770" cy="86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  <a:spcBef>
                <a:spcPct val="0"/>
              </a:spcBef>
            </a:pPr>
            <a:r>
              <a:rPr lang="en-US" sz="5600" spc="-112" dirty="0">
                <a:solidFill>
                  <a:srgbClr val="632B2B"/>
                </a:solidFill>
                <a:latin typeface="Now Bold"/>
              </a:rPr>
              <a:t>Young Carers and the NHS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32530" y="2162573"/>
            <a:ext cx="7849633" cy="1607086"/>
            <a:chOff x="0" y="0"/>
            <a:chExt cx="6340563" cy="1298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40563" cy="1298128"/>
            </a:xfrm>
            <a:custGeom>
              <a:avLst/>
              <a:gdLst/>
              <a:ahLst/>
              <a:cxnLst/>
              <a:rect l="l" t="t" r="r" b="b"/>
              <a:pathLst>
                <a:path w="6340563" h="1298128">
                  <a:moveTo>
                    <a:pt x="6216103" y="1298128"/>
                  </a:moveTo>
                  <a:lnTo>
                    <a:pt x="124460" y="1298128"/>
                  </a:lnTo>
                  <a:cubicBezTo>
                    <a:pt x="55880" y="1298128"/>
                    <a:pt x="0" y="1242248"/>
                    <a:pt x="0" y="1173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16103" y="0"/>
                  </a:lnTo>
                  <a:cubicBezTo>
                    <a:pt x="6284683" y="0"/>
                    <a:pt x="6340563" y="55880"/>
                    <a:pt x="6340563" y="124460"/>
                  </a:cubicBezTo>
                  <a:lnTo>
                    <a:pt x="6340563" y="1173668"/>
                  </a:lnTo>
                  <a:cubicBezTo>
                    <a:pt x="6340563" y="1242248"/>
                    <a:pt x="6284683" y="1298128"/>
                    <a:pt x="6216103" y="1298128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892730" y="3971589"/>
            <a:ext cx="7849633" cy="1656482"/>
            <a:chOff x="0" y="0"/>
            <a:chExt cx="6340563" cy="13380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40563" cy="1338028"/>
            </a:xfrm>
            <a:custGeom>
              <a:avLst/>
              <a:gdLst/>
              <a:ahLst/>
              <a:cxnLst/>
              <a:rect l="l" t="t" r="r" b="b"/>
              <a:pathLst>
                <a:path w="6340563" h="1338028">
                  <a:moveTo>
                    <a:pt x="6216103" y="1338028"/>
                  </a:moveTo>
                  <a:lnTo>
                    <a:pt x="124460" y="1338028"/>
                  </a:lnTo>
                  <a:cubicBezTo>
                    <a:pt x="55880" y="1338028"/>
                    <a:pt x="0" y="1282148"/>
                    <a:pt x="0" y="12135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16103" y="0"/>
                  </a:lnTo>
                  <a:cubicBezTo>
                    <a:pt x="6284683" y="0"/>
                    <a:pt x="6340563" y="55880"/>
                    <a:pt x="6340563" y="124460"/>
                  </a:cubicBezTo>
                  <a:lnTo>
                    <a:pt x="6340563" y="1213568"/>
                  </a:lnTo>
                  <a:cubicBezTo>
                    <a:pt x="6340563" y="1282148"/>
                    <a:pt x="6284683" y="1338028"/>
                    <a:pt x="6216103" y="1338028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182044" y="4220710"/>
            <a:ext cx="7150604" cy="113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060" dirty="0">
                <a:solidFill>
                  <a:srgbClr val="632B2B"/>
                </a:solidFill>
                <a:latin typeface="Now"/>
              </a:rPr>
              <a:t>Did you know there is a Young Carers ID card for 12-16 years - to support them with identification, medication, diagnosis, prognosis, prescription collection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92730" y="5911500"/>
            <a:ext cx="7849633" cy="1655214"/>
            <a:chOff x="0" y="0"/>
            <a:chExt cx="6340563" cy="1337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40563" cy="1337004"/>
            </a:xfrm>
            <a:custGeom>
              <a:avLst/>
              <a:gdLst/>
              <a:ahLst/>
              <a:cxnLst/>
              <a:rect l="l" t="t" r="r" b="b"/>
              <a:pathLst>
                <a:path w="6340563" h="1337004">
                  <a:moveTo>
                    <a:pt x="6216103" y="1337004"/>
                  </a:moveTo>
                  <a:lnTo>
                    <a:pt x="124460" y="1337004"/>
                  </a:lnTo>
                  <a:cubicBezTo>
                    <a:pt x="55880" y="1337004"/>
                    <a:pt x="0" y="1281124"/>
                    <a:pt x="0" y="12125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16103" y="0"/>
                  </a:lnTo>
                  <a:cubicBezTo>
                    <a:pt x="6284683" y="0"/>
                    <a:pt x="6340563" y="55880"/>
                    <a:pt x="6340563" y="124460"/>
                  </a:cubicBezTo>
                  <a:lnTo>
                    <a:pt x="6340563" y="1212544"/>
                  </a:lnTo>
                  <a:cubicBezTo>
                    <a:pt x="6340563" y="1281124"/>
                    <a:pt x="6284683" y="1337004"/>
                    <a:pt x="6216103" y="1337004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933" y="436301"/>
            <a:ext cx="4748322" cy="94143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892730" y="7754831"/>
            <a:ext cx="7849633" cy="2095867"/>
            <a:chOff x="0" y="0"/>
            <a:chExt cx="6340563" cy="16929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40563" cy="1692943"/>
            </a:xfrm>
            <a:custGeom>
              <a:avLst/>
              <a:gdLst/>
              <a:ahLst/>
              <a:cxnLst/>
              <a:rect l="l" t="t" r="r" b="b"/>
              <a:pathLst>
                <a:path w="6340563" h="1692943">
                  <a:moveTo>
                    <a:pt x="6216103" y="1692943"/>
                  </a:moveTo>
                  <a:lnTo>
                    <a:pt x="124460" y="1692943"/>
                  </a:lnTo>
                  <a:cubicBezTo>
                    <a:pt x="55880" y="1692943"/>
                    <a:pt x="0" y="1637063"/>
                    <a:pt x="0" y="15684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16103" y="0"/>
                  </a:lnTo>
                  <a:cubicBezTo>
                    <a:pt x="6284683" y="0"/>
                    <a:pt x="6340563" y="55880"/>
                    <a:pt x="6340563" y="124460"/>
                  </a:cubicBezTo>
                  <a:lnTo>
                    <a:pt x="6340563" y="1568483"/>
                  </a:lnTo>
                  <a:cubicBezTo>
                    <a:pt x="6340563" y="1637063"/>
                    <a:pt x="6284683" y="1692943"/>
                    <a:pt x="6216103" y="1692943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036119" y="2365184"/>
            <a:ext cx="7442454" cy="114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2"/>
              </a:lnSpc>
              <a:spcBef>
                <a:spcPct val="0"/>
              </a:spcBef>
            </a:pPr>
            <a:r>
              <a:rPr lang="en-US" sz="2055" dirty="0">
                <a:solidFill>
                  <a:srgbClr val="632B2B"/>
                </a:solidFill>
                <a:latin typeface="Now"/>
              </a:rPr>
              <a:t>Young </a:t>
            </a:r>
            <a:r>
              <a:rPr lang="en-US" sz="2055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055" dirty="0">
                <a:solidFill>
                  <a:srgbClr val="632B2B"/>
                </a:solidFill>
                <a:latin typeface="Now"/>
              </a:rPr>
              <a:t> often </a:t>
            </a:r>
            <a:r>
              <a:rPr lang="en-US" sz="2055" dirty="0" err="1">
                <a:solidFill>
                  <a:srgbClr val="632B2B"/>
                </a:solidFill>
                <a:latin typeface="Now"/>
              </a:rPr>
              <a:t>prioritise</a:t>
            </a:r>
            <a:r>
              <a:rPr lang="en-US" sz="2055" dirty="0">
                <a:solidFill>
                  <a:srgbClr val="632B2B"/>
                </a:solidFill>
                <a:latin typeface="Now"/>
              </a:rPr>
              <a:t> the care of the cared for person and neglect to attend appointments for themselves - especially the dentist and optician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42244" y="7867222"/>
            <a:ext cx="7150604" cy="182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9"/>
              </a:lnSpc>
              <a:spcBef>
                <a:spcPct val="0"/>
              </a:spcBef>
            </a:pPr>
            <a:r>
              <a:rPr lang="en-US" sz="2085" dirty="0">
                <a:solidFill>
                  <a:srgbClr val="632B2B"/>
                </a:solidFill>
                <a:latin typeface="Now"/>
              </a:rPr>
              <a:t>Young Carers should be registered as a young carer with their GP practice.</a:t>
            </a:r>
          </a:p>
          <a:p>
            <a:pPr>
              <a:lnSpc>
                <a:spcPts val="2919"/>
              </a:lnSpc>
              <a:spcBef>
                <a:spcPct val="0"/>
              </a:spcBef>
            </a:pPr>
            <a:r>
              <a:rPr lang="en-US" sz="2085" dirty="0">
                <a:solidFill>
                  <a:srgbClr val="632B2B"/>
                </a:solidFill>
                <a:latin typeface="Now"/>
              </a:rPr>
              <a:t>We have had some young people refer themselves to us, just to receive the vaccine, but it is the GP practice and their records that are used.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82044" y="6153348"/>
            <a:ext cx="7210804" cy="109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9"/>
              </a:lnSpc>
              <a:spcBef>
                <a:spcPct val="0"/>
              </a:spcBef>
            </a:pPr>
            <a:r>
              <a:rPr lang="en-US" sz="2085" dirty="0">
                <a:solidFill>
                  <a:srgbClr val="632B2B"/>
                </a:solidFill>
                <a:latin typeface="Now"/>
              </a:rPr>
              <a:t>8 Young Adult Carers who have had parents discharged from hospital in the last 6 months told us that none of them were consulted about the discharge.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59484"/>
            <a:ext cx="10315890" cy="6985181"/>
            <a:chOff x="0" y="0"/>
            <a:chExt cx="8332689" cy="56422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2689" cy="5642299"/>
            </a:xfrm>
            <a:custGeom>
              <a:avLst/>
              <a:gdLst/>
              <a:ahLst/>
              <a:cxnLst/>
              <a:rect l="l" t="t" r="r" b="b"/>
              <a:pathLst>
                <a:path w="8332689" h="5642299">
                  <a:moveTo>
                    <a:pt x="8208228" y="5642299"/>
                  </a:moveTo>
                  <a:lnTo>
                    <a:pt x="124460" y="5642299"/>
                  </a:lnTo>
                  <a:cubicBezTo>
                    <a:pt x="55880" y="5642299"/>
                    <a:pt x="0" y="5586419"/>
                    <a:pt x="0" y="55178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08228" y="0"/>
                  </a:lnTo>
                  <a:cubicBezTo>
                    <a:pt x="8276809" y="0"/>
                    <a:pt x="8332689" y="55880"/>
                    <a:pt x="8332689" y="124460"/>
                  </a:cubicBezTo>
                  <a:lnTo>
                    <a:pt x="8332689" y="5517840"/>
                  </a:lnTo>
                  <a:cubicBezTo>
                    <a:pt x="8332689" y="5586419"/>
                    <a:pt x="8276809" y="5642299"/>
                    <a:pt x="8208228" y="5642299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19175"/>
            <a:ext cx="8641755" cy="110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What can you do?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4066" y="2620408"/>
            <a:ext cx="9560540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807" lvl="1" indent="-257404">
              <a:lnSpc>
                <a:spcPts val="4053"/>
              </a:lnSpc>
              <a:buFont typeface="Arial"/>
              <a:buChar char="•"/>
            </a:pPr>
            <a:r>
              <a:rPr lang="en-US" sz="2800" b="1" dirty="0">
                <a:solidFill>
                  <a:srgbClr val="632B2B"/>
                </a:solidFill>
                <a:latin typeface="Now Bold"/>
              </a:rPr>
              <a:t>Ask if there are children in the household</a:t>
            </a:r>
          </a:p>
          <a:p>
            <a:pPr marL="514807" lvl="1" indent="-257404">
              <a:lnSpc>
                <a:spcPts val="4053"/>
              </a:lnSpc>
              <a:buFont typeface="Arial"/>
              <a:buChar char="•"/>
            </a:pPr>
            <a:r>
              <a:rPr lang="en-US" sz="2800" dirty="0">
                <a:solidFill>
                  <a:srgbClr val="632B2B"/>
                </a:solidFill>
                <a:latin typeface="Now"/>
              </a:rPr>
              <a:t>Think about young </a:t>
            </a:r>
            <a:r>
              <a:rPr lang="en-US" sz="2800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 when you are talking to individuals and families, think about the roles they are doing – are they translating, explaining health issues to the cared for person, helping more than other children would or completing inappropriate care tasks.</a:t>
            </a:r>
          </a:p>
          <a:p>
            <a:pPr marL="514807" lvl="1" indent="-257404">
              <a:lnSpc>
                <a:spcPts val="4053"/>
              </a:lnSpc>
              <a:buFont typeface="Arial"/>
              <a:buChar char="•"/>
            </a:pPr>
            <a:r>
              <a:rPr lang="en-US" sz="2800" dirty="0">
                <a:solidFill>
                  <a:srgbClr val="632B2B"/>
                </a:solidFill>
                <a:latin typeface="Now"/>
              </a:rPr>
              <a:t>All </a:t>
            </a:r>
            <a:r>
              <a:rPr lang="en-US" sz="2800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 </a:t>
            </a:r>
            <a:r>
              <a:rPr lang="en-US" sz="2800" dirty="0" smtClean="0">
                <a:solidFill>
                  <a:srgbClr val="632B2B"/>
                </a:solidFill>
                <a:latin typeface="Now"/>
              </a:rPr>
              <a:t>should be involved 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in the process of hospital discharge - include young </a:t>
            </a:r>
            <a:r>
              <a:rPr lang="en-US" sz="2800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 in these conversations</a:t>
            </a:r>
          </a:p>
          <a:p>
            <a:pPr marL="514807" lvl="1" indent="-257404">
              <a:lnSpc>
                <a:spcPts val="4053"/>
              </a:lnSpc>
              <a:buFont typeface="Arial"/>
              <a:buChar char="•"/>
            </a:pPr>
            <a:r>
              <a:rPr lang="en-US" sz="2800" dirty="0">
                <a:solidFill>
                  <a:srgbClr val="632B2B"/>
                </a:solidFill>
                <a:latin typeface="Now"/>
              </a:rPr>
              <a:t>Provide information about young </a:t>
            </a:r>
            <a:r>
              <a:rPr lang="en-US" sz="2800" dirty="0" err="1">
                <a:solidFill>
                  <a:srgbClr val="632B2B"/>
                </a:solidFill>
                <a:latin typeface="Now"/>
              </a:rPr>
              <a:t>carers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 </a:t>
            </a:r>
            <a:r>
              <a:rPr lang="en-US" sz="2800" dirty="0" err="1">
                <a:solidFill>
                  <a:srgbClr val="632B2B"/>
                </a:solidFill>
                <a:latin typeface="Now"/>
              </a:rPr>
              <a:t>organisations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 to families</a:t>
            </a:r>
          </a:p>
          <a:p>
            <a:pPr marL="514807" lvl="1" indent="-257404">
              <a:lnSpc>
                <a:spcPts val="4053"/>
              </a:lnSpc>
              <a:buFont typeface="Arial"/>
              <a:buChar char="•"/>
            </a:pPr>
            <a:r>
              <a:rPr lang="en-US" sz="2800" dirty="0">
                <a:solidFill>
                  <a:srgbClr val="632B2B"/>
                </a:solidFill>
                <a:latin typeface="Now"/>
              </a:rPr>
              <a:t>Make a referral to one of the young carer </a:t>
            </a:r>
            <a:r>
              <a:rPr lang="en-US" sz="2800" dirty="0" err="1">
                <a:solidFill>
                  <a:srgbClr val="632B2B"/>
                </a:solidFill>
                <a:latin typeface="Now"/>
              </a:rPr>
              <a:t>organisations</a:t>
            </a:r>
            <a:r>
              <a:rPr lang="en-US" sz="2800" dirty="0">
                <a:solidFill>
                  <a:srgbClr val="632B2B"/>
                </a:solidFill>
                <a:latin typeface="Now"/>
              </a:rPr>
              <a:t> or call us and ask for advice or more information</a:t>
            </a:r>
          </a:p>
          <a:p>
            <a:pPr>
              <a:lnSpc>
                <a:spcPts val="3576"/>
              </a:lnSpc>
            </a:pPr>
            <a:endParaRPr lang="en-US" sz="2384" dirty="0">
              <a:solidFill>
                <a:srgbClr val="632B2B"/>
              </a:solidFill>
              <a:latin typeface="Now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7497" y="1739765"/>
            <a:ext cx="5668309" cy="78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619</Words>
  <Application>Microsoft Office PowerPoint</Application>
  <PresentationFormat>Custom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Sans Light</vt:lpstr>
      <vt:lpstr>Now Bold Bold</vt:lpstr>
      <vt:lpstr>Now</vt:lpstr>
      <vt:lpstr>Calibri</vt:lpstr>
      <vt:lpstr>Now Bold</vt:lpstr>
      <vt:lpstr>Open Sans Light Bold</vt:lpstr>
      <vt:lpstr>Cooper Hewitt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Carers</dc:title>
  <dc:creator>NWCC Young Carers</dc:creator>
  <cp:lastModifiedBy>Hay, Gavin</cp:lastModifiedBy>
  <cp:revision>6</cp:revision>
  <dcterms:created xsi:type="dcterms:W3CDTF">2006-08-16T00:00:00Z</dcterms:created>
  <dcterms:modified xsi:type="dcterms:W3CDTF">2021-03-25T15:56:15Z</dcterms:modified>
  <dc:identifier>DAEW3XH8VDk</dc:identifier>
</cp:coreProperties>
</file>