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2" r:id="rId9"/>
    <p:sldId id="263" r:id="rId10"/>
    <p:sldId id="264" r:id="rId11"/>
    <p:sldId id="265" r:id="rId12"/>
  </p:sldIdLst>
  <p:sldSz cx="18288000" cy="10287000"/>
  <p:notesSz cx="6858000" cy="9144000"/>
  <p:embeddedFontLst>
    <p:embeddedFont>
      <p:font typeface="Arimo" charset="0"/>
      <p:regular r:id="rId14"/>
    </p:embeddedFont>
    <p:embeddedFont>
      <p:font typeface="Arimo Bold" charset="0"/>
      <p:regular r:id="rId15"/>
    </p:embeddedFont>
    <p:embeddedFont>
      <p:font typeface="Montserrat Classic Bold" charset="0"/>
      <p:regular r:id="rId16"/>
    </p:embeddedFont>
    <p:embeddedFont>
      <p:font typeface="Open Sans" charset="0"/>
      <p:regular r:id="rId17"/>
    </p:embeddedFont>
    <p:embeddedFont>
      <p:font typeface="Open Sans Bold" charset="0"/>
      <p:regular r:id="rId18"/>
    </p:embeddedFont>
    <p:embeddedFont>
      <p:font typeface="Calibri"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235" autoAdjust="0"/>
  </p:normalViewPr>
  <p:slideViewPr>
    <p:cSldViewPr>
      <p:cViewPr>
        <p:scale>
          <a:sx n="30" d="100"/>
          <a:sy n="30" d="100"/>
        </p:scale>
        <p:origin x="-14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D62D3-6F73-4B6E-B9FF-5A06EDE6063A}" type="datetimeFigureOut">
              <a:rPr lang="en-GB" smtClean="0"/>
              <a:pPr/>
              <a:t>24/08/2022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6E346-D27E-443C-A9D8-E8E077728BC7}" type="slidenum">
              <a:rPr lang="en-GB" smtClean="0"/>
              <a:pPr/>
              <a:t>‹#›</a:t>
            </a:fld>
            <a:endParaRPr lang="en-GB"/>
          </a:p>
        </p:txBody>
      </p:sp>
    </p:spTree>
    <p:extLst>
      <p:ext uri="{BB962C8B-B14F-4D97-AF65-F5344CB8AC3E}">
        <p14:creationId xmlns:p14="http://schemas.microsoft.com/office/powerpoint/2010/main" xmlns="" val="50707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ASL Act - This broad and inclusive term applies to children or young people who, for whatever reason, require additional support, in the long or short term, in order to help them make the most of their school education and to be included fully in their learning. – includes</a:t>
            </a:r>
            <a:r>
              <a:rPr lang="en-GB" baseline="0" dirty="0" smtClean="0"/>
              <a:t> Young Carers</a:t>
            </a:r>
            <a:endParaRPr lang="en-GB" dirty="0"/>
          </a:p>
        </p:txBody>
      </p:sp>
      <p:sp>
        <p:nvSpPr>
          <p:cNvPr id="4" name="Slide Number Placeholder 3"/>
          <p:cNvSpPr>
            <a:spLocks noGrp="1"/>
          </p:cNvSpPr>
          <p:nvPr>
            <p:ph type="sldNum" sz="quarter" idx="10"/>
          </p:nvPr>
        </p:nvSpPr>
        <p:spPr/>
        <p:txBody>
          <a:bodyPr/>
          <a:lstStyle/>
          <a:p>
            <a:fld id="{F796E346-D27E-443C-A9D8-E8E077728BC7}" type="slidenum">
              <a:rPr lang="en-GB" smtClean="0"/>
              <a:pPr/>
              <a:t>5</a:t>
            </a:fld>
            <a:endParaRPr lang="en-GB"/>
          </a:p>
        </p:txBody>
      </p:sp>
    </p:spTree>
    <p:extLst>
      <p:ext uri="{BB962C8B-B14F-4D97-AF65-F5344CB8AC3E}">
        <p14:creationId xmlns:p14="http://schemas.microsoft.com/office/powerpoint/2010/main" xmlns="" val="120568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young carer statement (YCS) provides a framework for identification. </a:t>
            </a:r>
          </a:p>
          <a:p>
            <a:r>
              <a:rPr lang="en-GB" dirty="0" smtClean="0"/>
              <a:t>Personal outcomes and individual needs for support of young carers by the responsible authority </a:t>
            </a:r>
          </a:p>
          <a:p>
            <a:r>
              <a:rPr lang="en-GB" dirty="0" smtClean="0"/>
              <a:t>The substantive provision of support by the responsible local authority to meet those identified needs.</a:t>
            </a:r>
          </a:p>
          <a:p>
            <a:r>
              <a:rPr lang="en-GB" dirty="0" smtClean="0"/>
              <a:t>Terminal illness statement provision</a:t>
            </a:r>
          </a:p>
          <a:p>
            <a:endParaRPr lang="en-GB" dirty="0"/>
          </a:p>
        </p:txBody>
      </p:sp>
      <p:sp>
        <p:nvSpPr>
          <p:cNvPr id="4" name="Slide Number Placeholder 3"/>
          <p:cNvSpPr>
            <a:spLocks noGrp="1"/>
          </p:cNvSpPr>
          <p:nvPr>
            <p:ph type="sldNum" sz="quarter" idx="10"/>
          </p:nvPr>
        </p:nvSpPr>
        <p:spPr/>
        <p:txBody>
          <a:bodyPr/>
          <a:lstStyle/>
          <a:p>
            <a:fld id="{F796E346-D27E-443C-A9D8-E8E077728BC7}" type="slidenum">
              <a:rPr lang="en-GB" smtClean="0"/>
              <a:pPr/>
              <a:t>6</a:t>
            </a:fld>
            <a:endParaRPr lang="en-GB"/>
          </a:p>
        </p:txBody>
      </p:sp>
    </p:spTree>
    <p:extLst>
      <p:ext uri="{BB962C8B-B14F-4D97-AF65-F5344CB8AC3E}">
        <p14:creationId xmlns:p14="http://schemas.microsoft.com/office/powerpoint/2010/main" xmlns="" val="321063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8.sv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2.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8.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20.sv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3.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3866"/>
        </a:solidFill>
        <a:effectLst/>
      </p:bgPr>
    </p:bg>
    <p:spTree>
      <p:nvGrpSpPr>
        <p:cNvPr id="1" name=""/>
        <p:cNvGrpSpPr/>
        <p:nvPr/>
      </p:nvGrpSpPr>
      <p:grpSpPr>
        <a:xfrm>
          <a:off x="0" y="0"/>
          <a:ext cx="0" cy="0"/>
          <a:chOff x="0" y="0"/>
          <a:chExt cx="0" cy="0"/>
        </a:xfrm>
      </p:grpSpPr>
      <p:sp>
        <p:nvSpPr>
          <p:cNvPr id="2" name="AutoShape 2"/>
          <p:cNvSpPr/>
          <p:nvPr/>
        </p:nvSpPr>
        <p:spPr>
          <a:xfrm>
            <a:off x="12429136" y="7504695"/>
            <a:ext cx="4647570" cy="4169335"/>
          </a:xfrm>
          <a:prstGeom prst="rect">
            <a:avLst/>
          </a:prstGeom>
          <a:solidFill>
            <a:srgbClr val="D3641A"/>
          </a:solidFill>
        </p:spPr>
      </p:sp>
      <p:sp>
        <p:nvSpPr>
          <p:cNvPr id="3" name="AutoShape 3"/>
          <p:cNvSpPr/>
          <p:nvPr/>
        </p:nvSpPr>
        <p:spPr>
          <a:xfrm>
            <a:off x="9140060" y="6745339"/>
            <a:ext cx="5033911" cy="3603058"/>
          </a:xfrm>
          <a:prstGeom prst="rect">
            <a:avLst/>
          </a:prstGeom>
          <a:solidFill>
            <a:srgbClr val="ADD4EA"/>
          </a:solidFill>
        </p:spPr>
      </p:sp>
      <p:grpSp>
        <p:nvGrpSpPr>
          <p:cNvPr id="4" name="Group 4"/>
          <p:cNvGrpSpPr/>
          <p:nvPr/>
        </p:nvGrpSpPr>
        <p:grpSpPr>
          <a:xfrm>
            <a:off x="405440" y="291313"/>
            <a:ext cx="17460567" cy="2110355"/>
            <a:chOff x="0" y="0"/>
            <a:chExt cx="5906414" cy="713873"/>
          </a:xfrm>
        </p:grpSpPr>
        <p:sp>
          <p:nvSpPr>
            <p:cNvPr id="5" name="Freeform 5"/>
            <p:cNvSpPr/>
            <p:nvPr/>
          </p:nvSpPr>
          <p:spPr>
            <a:xfrm>
              <a:off x="0" y="0"/>
              <a:ext cx="5906414" cy="713873"/>
            </a:xfrm>
            <a:custGeom>
              <a:avLst/>
              <a:gdLst/>
              <a:ahLst/>
              <a:cxnLst/>
              <a:rect l="l" t="t" r="r" b="b"/>
              <a:pathLst>
                <a:path w="5906414" h="713873">
                  <a:moveTo>
                    <a:pt x="0" y="0"/>
                  </a:moveTo>
                  <a:lnTo>
                    <a:pt x="5906414" y="0"/>
                  </a:lnTo>
                  <a:lnTo>
                    <a:pt x="5906414" y="713873"/>
                  </a:lnTo>
                  <a:lnTo>
                    <a:pt x="0" y="713873"/>
                  </a:lnTo>
                  <a:close/>
                </a:path>
              </a:pathLst>
            </a:custGeom>
            <a:solidFill>
              <a:srgbClr val="FFFFFF"/>
            </a:solidFill>
          </p:spPr>
        </p:sp>
      </p:grpSp>
      <p:sp>
        <p:nvSpPr>
          <p:cNvPr id="6" name="AutoShape 6"/>
          <p:cNvSpPr/>
          <p:nvPr/>
        </p:nvSpPr>
        <p:spPr>
          <a:xfrm>
            <a:off x="13854511" y="374701"/>
            <a:ext cx="3470535" cy="2026968"/>
          </a:xfrm>
          <a:prstGeom prst="rect">
            <a:avLst/>
          </a:prstGeom>
          <a:solidFill>
            <a:srgbClr val="FFFFFF"/>
          </a:solidFill>
        </p:spPr>
      </p:sp>
      <p:pic>
        <p:nvPicPr>
          <p:cNvPr id="7" name="Picture 7"/>
          <p:cNvPicPr>
            <a:picLocks noChangeAspect="1"/>
          </p:cNvPicPr>
          <p:nvPr/>
        </p:nvPicPr>
        <p:blipFill>
          <a:blip r:embed="rId2" cstate="print"/>
          <a:srcRect/>
          <a:stretch>
            <a:fillRect/>
          </a:stretch>
        </p:blipFill>
        <p:spPr>
          <a:xfrm>
            <a:off x="1352340" y="374701"/>
            <a:ext cx="3055135" cy="1862005"/>
          </a:xfrm>
          <a:prstGeom prst="rect">
            <a:avLst/>
          </a:prstGeom>
        </p:spPr>
      </p:pic>
      <p:pic>
        <p:nvPicPr>
          <p:cNvPr id="8" name="Picture 8"/>
          <p:cNvPicPr>
            <a:picLocks noChangeAspect="1"/>
          </p:cNvPicPr>
          <p:nvPr/>
        </p:nvPicPr>
        <p:blipFill>
          <a:blip r:embed="rId3" cstate="print"/>
          <a:srcRect/>
          <a:stretch>
            <a:fillRect/>
          </a:stretch>
        </p:blipFill>
        <p:spPr>
          <a:xfrm>
            <a:off x="14000036" y="457182"/>
            <a:ext cx="3177721" cy="1779524"/>
          </a:xfrm>
          <a:prstGeom prst="rect">
            <a:avLst/>
          </a:prstGeom>
        </p:spPr>
      </p:pic>
      <p:pic>
        <p:nvPicPr>
          <p:cNvPr id="9" name="Picture 9"/>
          <p:cNvPicPr>
            <a:picLocks noChangeAspect="1"/>
          </p:cNvPicPr>
          <p:nvPr/>
        </p:nvPicPr>
        <p:blipFill>
          <a:blip r:embed="rId4" cstate="print"/>
          <a:srcRect/>
          <a:stretch>
            <a:fillRect/>
          </a:stretch>
        </p:blipFill>
        <p:spPr>
          <a:xfrm>
            <a:off x="7377888" y="374701"/>
            <a:ext cx="3524344" cy="1862005"/>
          </a:xfrm>
          <a:prstGeom prst="rect">
            <a:avLst/>
          </a:prstGeom>
        </p:spPr>
      </p:pic>
      <p:sp>
        <p:nvSpPr>
          <p:cNvPr id="10" name="AutoShape 10"/>
          <p:cNvSpPr/>
          <p:nvPr/>
        </p:nvSpPr>
        <p:spPr>
          <a:xfrm>
            <a:off x="11455268" y="3120238"/>
            <a:ext cx="4207273" cy="3733352"/>
          </a:xfrm>
          <a:prstGeom prst="rect">
            <a:avLst/>
          </a:prstGeom>
          <a:solidFill>
            <a:srgbClr val="E8C44B"/>
          </a:solidFill>
        </p:spPr>
      </p:sp>
      <p:sp>
        <p:nvSpPr>
          <p:cNvPr id="11" name="AutoShape 11"/>
          <p:cNvSpPr/>
          <p:nvPr/>
        </p:nvSpPr>
        <p:spPr>
          <a:xfrm>
            <a:off x="14401356" y="3993672"/>
            <a:ext cx="4021936" cy="3680472"/>
          </a:xfrm>
          <a:prstGeom prst="rect">
            <a:avLst/>
          </a:prstGeom>
          <a:solidFill>
            <a:srgbClr val="27A45A"/>
          </a:solidFill>
        </p:spPr>
      </p:sp>
      <p:sp>
        <p:nvSpPr>
          <p:cNvPr id="12" name="TextBox 12"/>
          <p:cNvSpPr txBox="1"/>
          <p:nvPr/>
        </p:nvSpPr>
        <p:spPr>
          <a:xfrm>
            <a:off x="960647" y="3120238"/>
            <a:ext cx="8179413" cy="4117467"/>
          </a:xfrm>
          <a:prstGeom prst="rect">
            <a:avLst/>
          </a:prstGeom>
        </p:spPr>
        <p:txBody>
          <a:bodyPr lIns="0" tIns="0" rIns="0" bIns="0" rtlCol="0" anchor="t">
            <a:spAutoFit/>
          </a:bodyPr>
          <a:lstStyle/>
          <a:p>
            <a:pPr>
              <a:lnSpc>
                <a:spcPts val="8019"/>
              </a:lnSpc>
            </a:pPr>
            <a:r>
              <a:rPr lang="en-US" sz="8000" dirty="0">
                <a:solidFill>
                  <a:srgbClr val="FFD960"/>
                </a:solidFill>
                <a:latin typeface="HK Grotesk Bold Bold"/>
              </a:rPr>
              <a:t>Young Carers - raising awareness and providing support</a:t>
            </a:r>
          </a:p>
        </p:txBody>
      </p:sp>
      <p:sp>
        <p:nvSpPr>
          <p:cNvPr id="13" name="TextBox 13"/>
          <p:cNvSpPr txBox="1"/>
          <p:nvPr/>
        </p:nvSpPr>
        <p:spPr>
          <a:xfrm>
            <a:off x="9304369" y="6854138"/>
            <a:ext cx="4869602" cy="3290210"/>
          </a:xfrm>
          <a:prstGeom prst="rect">
            <a:avLst/>
          </a:prstGeom>
        </p:spPr>
        <p:txBody>
          <a:bodyPr lIns="0" tIns="0" rIns="0" bIns="0" rtlCol="0" anchor="t">
            <a:spAutoFit/>
          </a:bodyPr>
          <a:lstStyle/>
          <a:p>
            <a:pPr>
              <a:lnSpc>
                <a:spcPts val="4664"/>
              </a:lnSpc>
              <a:spcBef>
                <a:spcPts val="3496"/>
              </a:spcBef>
            </a:pPr>
            <a:r>
              <a:rPr lang="en-US" sz="3216">
                <a:solidFill>
                  <a:srgbClr val="191819"/>
                </a:solidFill>
                <a:latin typeface="Arimo"/>
              </a:rPr>
              <a:t>Shona James </a:t>
            </a:r>
          </a:p>
          <a:p>
            <a:pPr>
              <a:lnSpc>
                <a:spcPts val="2991"/>
              </a:lnSpc>
            </a:pPr>
            <a:r>
              <a:rPr lang="en-US" sz="3216">
                <a:solidFill>
                  <a:srgbClr val="191819"/>
                </a:solidFill>
                <a:latin typeface="Arimo"/>
              </a:rPr>
              <a:t>Capital Carers</a:t>
            </a:r>
          </a:p>
          <a:p>
            <a:pPr>
              <a:lnSpc>
                <a:spcPts val="2991"/>
              </a:lnSpc>
            </a:pPr>
            <a:endParaRPr lang="en-US" sz="3216">
              <a:solidFill>
                <a:srgbClr val="191819"/>
              </a:solidFill>
              <a:latin typeface="Arimo"/>
            </a:endParaRPr>
          </a:p>
          <a:p>
            <a:pPr>
              <a:lnSpc>
                <a:spcPts val="2991"/>
              </a:lnSpc>
            </a:pPr>
            <a:r>
              <a:rPr lang="en-US" sz="3216">
                <a:solidFill>
                  <a:srgbClr val="191819"/>
                </a:solidFill>
                <a:latin typeface="Arimo"/>
              </a:rPr>
              <a:t>Erin Clark </a:t>
            </a:r>
          </a:p>
          <a:p>
            <a:pPr>
              <a:lnSpc>
                <a:spcPts val="2991"/>
              </a:lnSpc>
            </a:pPr>
            <a:r>
              <a:rPr lang="en-US" sz="3216">
                <a:solidFill>
                  <a:srgbClr val="191819"/>
                </a:solidFill>
                <a:latin typeface="Arimo"/>
              </a:rPr>
              <a:t>SPACE</a:t>
            </a:r>
          </a:p>
          <a:p>
            <a:pPr>
              <a:lnSpc>
                <a:spcPts val="2991"/>
              </a:lnSpc>
            </a:pPr>
            <a:endParaRPr lang="en-US" sz="3216">
              <a:solidFill>
                <a:srgbClr val="191819"/>
              </a:solidFill>
              <a:latin typeface="Arimo"/>
            </a:endParaRPr>
          </a:p>
          <a:p>
            <a:pPr>
              <a:lnSpc>
                <a:spcPts val="2991"/>
              </a:lnSpc>
            </a:pPr>
            <a:r>
              <a:rPr lang="en-US" sz="3216">
                <a:solidFill>
                  <a:srgbClr val="191819"/>
                </a:solidFill>
                <a:latin typeface="Arimo"/>
              </a:rPr>
              <a:t>Jennifer Lewis </a:t>
            </a:r>
          </a:p>
          <a:p>
            <a:pPr algn="l">
              <a:lnSpc>
                <a:spcPts val="2991"/>
              </a:lnSpc>
            </a:pPr>
            <a:r>
              <a:rPr lang="en-US" sz="3216">
                <a:solidFill>
                  <a:srgbClr val="191819"/>
                </a:solidFill>
                <a:latin typeface="Arimo"/>
              </a:rPr>
              <a:t>Edinburgh Young Carers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386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316709" y="1857772"/>
            <a:ext cx="32761" cy="41237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6196602" y="201307"/>
            <a:ext cx="4490709" cy="1636302"/>
          </a:xfrm>
          <a:prstGeom prst="rect">
            <a:avLst/>
          </a:prstGeom>
        </p:spPr>
      </p:pic>
      <p:grpSp>
        <p:nvGrpSpPr>
          <p:cNvPr id="4" name="Group 4"/>
          <p:cNvGrpSpPr>
            <a:grpSpLocks noChangeAspect="1"/>
          </p:cNvGrpSpPr>
          <p:nvPr/>
        </p:nvGrpSpPr>
        <p:grpSpPr>
          <a:xfrm>
            <a:off x="5868760" y="4066930"/>
            <a:ext cx="703634" cy="703634"/>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grpSp>
        <p:nvGrpSpPr>
          <p:cNvPr id="6" name="Group 6"/>
          <p:cNvGrpSpPr>
            <a:grpSpLocks noChangeAspect="1"/>
          </p:cNvGrpSpPr>
          <p:nvPr/>
        </p:nvGrpSpPr>
        <p:grpSpPr>
          <a:xfrm>
            <a:off x="9786559" y="4062720"/>
            <a:ext cx="703634" cy="703634"/>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sp>
        <p:nvSpPr>
          <p:cNvPr id="8" name="TextBox 8"/>
          <p:cNvSpPr txBox="1"/>
          <p:nvPr/>
        </p:nvSpPr>
        <p:spPr>
          <a:xfrm>
            <a:off x="5929145" y="4282249"/>
            <a:ext cx="571675" cy="329770"/>
          </a:xfrm>
          <a:prstGeom prst="rect">
            <a:avLst/>
          </a:prstGeom>
        </p:spPr>
        <p:txBody>
          <a:bodyPr lIns="0" tIns="0" rIns="0" bIns="0" rtlCol="0" anchor="t">
            <a:spAutoFit/>
          </a:bodyPr>
          <a:lstStyle/>
          <a:p>
            <a:pPr algn="ctr">
              <a:lnSpc>
                <a:spcPts val="2556"/>
              </a:lnSpc>
            </a:pPr>
            <a:r>
              <a:rPr lang="en-US" sz="1982" spc="118">
                <a:solidFill>
                  <a:srgbClr val="34439A"/>
                </a:solidFill>
                <a:latin typeface="Montserrat Classic Bold"/>
              </a:rPr>
              <a:t>YES</a:t>
            </a:r>
          </a:p>
        </p:txBody>
      </p:sp>
      <p:sp>
        <p:nvSpPr>
          <p:cNvPr id="9" name="TextBox 9"/>
          <p:cNvSpPr txBox="1"/>
          <p:nvPr/>
        </p:nvSpPr>
        <p:spPr>
          <a:xfrm>
            <a:off x="9857923" y="4289018"/>
            <a:ext cx="571675" cy="329770"/>
          </a:xfrm>
          <a:prstGeom prst="rect">
            <a:avLst/>
          </a:prstGeom>
        </p:spPr>
        <p:txBody>
          <a:bodyPr lIns="0" tIns="0" rIns="0" bIns="0" rtlCol="0" anchor="t">
            <a:spAutoFit/>
          </a:bodyPr>
          <a:lstStyle/>
          <a:p>
            <a:pPr algn="ctr">
              <a:lnSpc>
                <a:spcPts val="2556"/>
              </a:lnSpc>
            </a:pPr>
            <a:r>
              <a:rPr lang="en-US" sz="1982" spc="118">
                <a:solidFill>
                  <a:srgbClr val="34439A"/>
                </a:solidFill>
                <a:latin typeface="Montserrat Classic Bold"/>
              </a:rPr>
              <a:t>NO</a:t>
            </a:r>
          </a:p>
        </p:txBody>
      </p:sp>
      <p:pic>
        <p:nvPicPr>
          <p:cNvPr id="10" name="Picture 10"/>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400000">
            <a:off x="7243201" y="3664055"/>
            <a:ext cx="34010" cy="1587111"/>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400000">
            <a:off x="9108056" y="3715069"/>
            <a:ext cx="34010" cy="1485082"/>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674476">
            <a:off x="5912140" y="4655827"/>
            <a:ext cx="34010" cy="430520"/>
          </a:xfrm>
          <a:prstGeom prst="rect">
            <a:avLst/>
          </a:prstGeom>
        </p:spPr>
      </p:pic>
      <p:grpSp>
        <p:nvGrpSpPr>
          <p:cNvPr id="13" name="Group 13"/>
          <p:cNvGrpSpPr/>
          <p:nvPr/>
        </p:nvGrpSpPr>
        <p:grpSpPr>
          <a:xfrm>
            <a:off x="11482234" y="4691171"/>
            <a:ext cx="5281982" cy="1411799"/>
            <a:chOff x="0" y="0"/>
            <a:chExt cx="2984556" cy="797729"/>
          </a:xfrm>
        </p:grpSpPr>
        <p:sp>
          <p:nvSpPr>
            <p:cNvPr id="14" name="Freeform 14"/>
            <p:cNvSpPr/>
            <p:nvPr/>
          </p:nvSpPr>
          <p:spPr>
            <a:xfrm>
              <a:off x="0" y="0"/>
              <a:ext cx="2984555" cy="797729"/>
            </a:xfrm>
            <a:custGeom>
              <a:avLst/>
              <a:gdLst/>
              <a:ahLst/>
              <a:cxnLst/>
              <a:rect l="l" t="t" r="r" b="b"/>
              <a:pathLst>
                <a:path w="2984555" h="797729">
                  <a:moveTo>
                    <a:pt x="0" y="0"/>
                  </a:moveTo>
                  <a:lnTo>
                    <a:pt x="2984555" y="0"/>
                  </a:lnTo>
                  <a:lnTo>
                    <a:pt x="2984555" y="797729"/>
                  </a:lnTo>
                  <a:lnTo>
                    <a:pt x="0" y="797729"/>
                  </a:lnTo>
                  <a:close/>
                </a:path>
              </a:pathLst>
            </a:custGeom>
            <a:solidFill>
              <a:srgbClr val="C1E8FE"/>
            </a:solidFill>
          </p:spPr>
        </p:sp>
      </p:grpSp>
      <p:pic>
        <p:nvPicPr>
          <p:cNvPr id="15" name="Picture 15"/>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448049">
            <a:off x="10916544" y="4382837"/>
            <a:ext cx="76851" cy="1011942"/>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992983">
            <a:off x="3026044" y="5850017"/>
            <a:ext cx="34010" cy="379807"/>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5400000">
            <a:off x="5765706" y="5033728"/>
            <a:ext cx="107333" cy="219545"/>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8401771">
            <a:off x="11225767" y="4954624"/>
            <a:ext cx="212677" cy="435021"/>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3407016">
            <a:off x="2888006" y="6089813"/>
            <a:ext cx="107333" cy="219545"/>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5400000">
            <a:off x="8284520" y="2123805"/>
            <a:ext cx="103391" cy="211483"/>
          </a:xfrm>
          <a:prstGeom prst="rect">
            <a:avLst/>
          </a:prstGeom>
        </p:spPr>
      </p:pic>
      <p:pic>
        <p:nvPicPr>
          <p:cNvPr id="21" name="Picture 21"/>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965645">
            <a:off x="7300725" y="5781352"/>
            <a:ext cx="34010" cy="374090"/>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8263304">
            <a:off x="7392878" y="5969914"/>
            <a:ext cx="107333" cy="219545"/>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8195910">
            <a:off x="11544635" y="6257771"/>
            <a:ext cx="34010" cy="428095"/>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8004089">
            <a:off x="11714633" y="6147365"/>
            <a:ext cx="107333" cy="219545"/>
          </a:xfrm>
          <a:prstGeom prst="rect">
            <a:avLst/>
          </a:prstGeom>
        </p:spPr>
      </p:pic>
      <p:pic>
        <p:nvPicPr>
          <p:cNvPr id="25" name="Picture 25"/>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965645">
            <a:off x="3837678" y="7284173"/>
            <a:ext cx="77459" cy="852021"/>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8263304">
            <a:off x="4047564" y="7713640"/>
            <a:ext cx="244460" cy="500032"/>
          </a:xfrm>
          <a:prstGeom prst="rect">
            <a:avLst/>
          </a:prstGeom>
        </p:spPr>
      </p:pic>
      <p:pic>
        <p:nvPicPr>
          <p:cNvPr id="27" name="Picture 27"/>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1992983">
            <a:off x="1351085" y="7424448"/>
            <a:ext cx="55600" cy="620919"/>
          </a:xfrm>
          <a:prstGeom prst="rect">
            <a:avLst/>
          </a:prstGeom>
        </p:spPr>
      </p:pic>
      <p:pic>
        <p:nvPicPr>
          <p:cNvPr id="28" name="Picture 28"/>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3407016">
            <a:off x="1125416" y="7816472"/>
            <a:ext cx="175471" cy="358917"/>
          </a:xfrm>
          <a:prstGeom prst="rect">
            <a:avLst/>
          </a:prstGeom>
        </p:spPr>
      </p:pic>
      <p:pic>
        <p:nvPicPr>
          <p:cNvPr id="29" name="Picture 29"/>
          <p:cNvPicPr>
            <a:picLocks noChangeAspect="1"/>
          </p:cNvPicPr>
          <p:nvPr/>
        </p:nvPicPr>
        <p:blipFill>
          <a:blip r:embed="rId21"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l="47818" t="67151" r="44501"/>
          <a:stretch>
            <a:fillRect/>
          </a:stretch>
        </p:blipFill>
        <p:spPr>
          <a:xfrm>
            <a:off x="6914149" y="9036081"/>
            <a:ext cx="86874" cy="371554"/>
          </a:xfrm>
          <a:prstGeom prst="rect">
            <a:avLst/>
          </a:prstGeom>
        </p:spPr>
      </p:pic>
      <p:pic>
        <p:nvPicPr>
          <p:cNvPr id="30" name="Picture 30"/>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l="20403" t="6225" r="77912"/>
          <a:stretch>
            <a:fillRect/>
          </a:stretch>
        </p:blipFill>
        <p:spPr>
          <a:xfrm rot="5400000">
            <a:off x="5788216" y="6011968"/>
            <a:ext cx="140456" cy="7824229"/>
          </a:xfrm>
          <a:prstGeom prst="rect">
            <a:avLst/>
          </a:prstGeom>
        </p:spPr>
      </p:pic>
      <p:pic>
        <p:nvPicPr>
          <p:cNvPr id="31" name="Picture 31"/>
          <p:cNvPicPr>
            <a:picLocks noChangeAspect="1"/>
          </p:cNvPicPr>
          <p:nvPr/>
        </p:nvPicPr>
        <p:blipFill>
          <a:blip r:embed="rId23"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l="47841" t="55457" r="44560"/>
          <a:stretch>
            <a:fillRect/>
          </a:stretch>
        </p:blipFill>
        <p:spPr>
          <a:xfrm>
            <a:off x="1946329" y="9530724"/>
            <a:ext cx="67095" cy="393358"/>
          </a:xfrm>
          <a:prstGeom prst="rect">
            <a:avLst/>
          </a:prstGeom>
        </p:spPr>
      </p:pic>
      <p:pic>
        <p:nvPicPr>
          <p:cNvPr id="32" name="Picture 32"/>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l="20403" t="63694" r="77912"/>
          <a:stretch>
            <a:fillRect/>
          </a:stretch>
        </p:blipFill>
        <p:spPr>
          <a:xfrm rot="5400000">
            <a:off x="8276132" y="7979430"/>
            <a:ext cx="132444" cy="2856409"/>
          </a:xfrm>
          <a:prstGeom prst="rect">
            <a:avLst/>
          </a:prstGeom>
        </p:spPr>
      </p:pic>
      <p:grpSp>
        <p:nvGrpSpPr>
          <p:cNvPr id="33" name="Group 33"/>
          <p:cNvGrpSpPr/>
          <p:nvPr/>
        </p:nvGrpSpPr>
        <p:grpSpPr>
          <a:xfrm>
            <a:off x="6392835" y="6208111"/>
            <a:ext cx="4910044" cy="1359015"/>
            <a:chOff x="0" y="0"/>
            <a:chExt cx="3778781" cy="1045901"/>
          </a:xfrm>
        </p:grpSpPr>
        <p:sp>
          <p:nvSpPr>
            <p:cNvPr id="34" name="Freeform 34"/>
            <p:cNvSpPr/>
            <p:nvPr/>
          </p:nvSpPr>
          <p:spPr>
            <a:xfrm>
              <a:off x="0" y="0"/>
              <a:ext cx="3778781" cy="1045901"/>
            </a:xfrm>
            <a:custGeom>
              <a:avLst/>
              <a:gdLst/>
              <a:ahLst/>
              <a:cxnLst/>
              <a:rect l="l" t="t" r="r" b="b"/>
              <a:pathLst>
                <a:path w="3778781" h="1045901">
                  <a:moveTo>
                    <a:pt x="0" y="0"/>
                  </a:moveTo>
                  <a:lnTo>
                    <a:pt x="3778781" y="0"/>
                  </a:lnTo>
                  <a:lnTo>
                    <a:pt x="3778781" y="1045901"/>
                  </a:lnTo>
                  <a:lnTo>
                    <a:pt x="0" y="1045901"/>
                  </a:lnTo>
                  <a:close/>
                </a:path>
              </a:pathLst>
            </a:custGeom>
            <a:solidFill>
              <a:srgbClr val="C1E8FE"/>
            </a:solidFill>
          </p:spPr>
        </p:sp>
      </p:grpSp>
      <p:sp>
        <p:nvSpPr>
          <p:cNvPr id="35" name="TextBox 35"/>
          <p:cNvSpPr txBox="1"/>
          <p:nvPr/>
        </p:nvSpPr>
        <p:spPr>
          <a:xfrm>
            <a:off x="101376" y="8303767"/>
            <a:ext cx="2941672" cy="1100933"/>
          </a:xfrm>
          <a:prstGeom prst="rect">
            <a:avLst/>
          </a:prstGeom>
        </p:spPr>
        <p:txBody>
          <a:bodyPr lIns="0" tIns="0" rIns="0" bIns="0" rtlCol="0" anchor="t">
            <a:spAutoFit/>
          </a:bodyPr>
          <a:lstStyle/>
          <a:p>
            <a:pPr algn="ctr">
              <a:lnSpc>
                <a:spcPts val="2981"/>
              </a:lnSpc>
              <a:spcBef>
                <a:spcPct val="0"/>
              </a:spcBef>
            </a:pPr>
            <a:r>
              <a:rPr lang="en-US" sz="2208" spc="220">
                <a:solidFill>
                  <a:srgbClr val="F6F2C3"/>
                </a:solidFill>
                <a:latin typeface="Montserrat Classic Bold"/>
              </a:rPr>
              <a:t>YOUNG CARER RECEIVES ONE TO ONE SUPPORT</a:t>
            </a:r>
          </a:p>
        </p:txBody>
      </p:sp>
      <p:pic>
        <p:nvPicPr>
          <p:cNvPr id="36" name="Picture 36"/>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498283">
            <a:off x="3057635" y="8512421"/>
            <a:ext cx="172034" cy="351887"/>
          </a:xfrm>
          <a:prstGeom prst="rect">
            <a:avLst/>
          </a:prstGeom>
        </p:spPr>
      </p:pic>
      <p:pic>
        <p:nvPicPr>
          <p:cNvPr id="37" name="Picture 37"/>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rot="10333457">
            <a:off x="3813965" y="8548971"/>
            <a:ext cx="172034" cy="351887"/>
          </a:xfrm>
          <a:prstGeom prst="rect">
            <a:avLst/>
          </a:prstGeom>
        </p:spPr>
      </p:pic>
      <p:pic>
        <p:nvPicPr>
          <p:cNvPr id="38" name="Picture 38"/>
          <p:cNvPicPr>
            <a:picLocks noChangeAspect="1"/>
          </p:cNvPicPr>
          <p:nvPr/>
        </p:nvPicPr>
        <p:blipFill>
          <a:blip r:embed="rId25"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456866">
            <a:off x="3500372" y="8405468"/>
            <a:ext cx="54511" cy="608757"/>
          </a:xfrm>
          <a:prstGeom prst="rect">
            <a:avLst/>
          </a:prstGeom>
        </p:spPr>
      </p:pic>
      <p:grpSp>
        <p:nvGrpSpPr>
          <p:cNvPr id="39" name="Group 39"/>
          <p:cNvGrpSpPr/>
          <p:nvPr/>
        </p:nvGrpSpPr>
        <p:grpSpPr>
          <a:xfrm>
            <a:off x="9867602" y="8182657"/>
            <a:ext cx="6390081" cy="1890199"/>
            <a:chOff x="0" y="0"/>
            <a:chExt cx="3862525" cy="1142543"/>
          </a:xfrm>
        </p:grpSpPr>
        <p:sp>
          <p:nvSpPr>
            <p:cNvPr id="40" name="Freeform 40"/>
            <p:cNvSpPr/>
            <p:nvPr/>
          </p:nvSpPr>
          <p:spPr>
            <a:xfrm>
              <a:off x="0" y="0"/>
              <a:ext cx="3862525" cy="1142543"/>
            </a:xfrm>
            <a:custGeom>
              <a:avLst/>
              <a:gdLst/>
              <a:ahLst/>
              <a:cxnLst/>
              <a:rect l="l" t="t" r="r" b="b"/>
              <a:pathLst>
                <a:path w="3862525" h="1142543">
                  <a:moveTo>
                    <a:pt x="0" y="0"/>
                  </a:moveTo>
                  <a:lnTo>
                    <a:pt x="3862525" y="0"/>
                  </a:lnTo>
                  <a:lnTo>
                    <a:pt x="3862525" y="1142543"/>
                  </a:lnTo>
                  <a:lnTo>
                    <a:pt x="0" y="1142543"/>
                  </a:lnTo>
                  <a:close/>
                </a:path>
              </a:pathLst>
            </a:custGeom>
            <a:solidFill>
              <a:srgbClr val="C1E8FE"/>
            </a:solidFill>
          </p:spPr>
        </p:sp>
      </p:grpSp>
      <p:pic>
        <p:nvPicPr>
          <p:cNvPr id="41" name="Picture 41"/>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388188" y="4062241"/>
            <a:ext cx="32761" cy="412374"/>
          </a:xfrm>
          <a:prstGeom prst="rect">
            <a:avLst/>
          </a:prstGeom>
        </p:spPr>
      </p:pic>
      <p:pic>
        <p:nvPicPr>
          <p:cNvPr id="42" name="Picture 4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021000" y="4028231"/>
            <a:ext cx="32761" cy="412374"/>
          </a:xfrm>
          <a:prstGeom prst="rect">
            <a:avLst/>
          </a:prstGeom>
        </p:spPr>
      </p:pic>
      <p:grpSp>
        <p:nvGrpSpPr>
          <p:cNvPr id="43" name="Group 43"/>
          <p:cNvGrpSpPr/>
          <p:nvPr/>
        </p:nvGrpSpPr>
        <p:grpSpPr>
          <a:xfrm>
            <a:off x="322227" y="1438679"/>
            <a:ext cx="2442955" cy="3498450"/>
            <a:chOff x="0" y="0"/>
            <a:chExt cx="2106737" cy="3016967"/>
          </a:xfrm>
        </p:grpSpPr>
        <p:sp>
          <p:nvSpPr>
            <p:cNvPr id="44" name="Freeform 44"/>
            <p:cNvSpPr/>
            <p:nvPr/>
          </p:nvSpPr>
          <p:spPr>
            <a:xfrm>
              <a:off x="0" y="0"/>
              <a:ext cx="2106737" cy="3016967"/>
            </a:xfrm>
            <a:custGeom>
              <a:avLst/>
              <a:gdLst/>
              <a:ahLst/>
              <a:cxnLst/>
              <a:rect l="l" t="t" r="r" b="b"/>
              <a:pathLst>
                <a:path w="2106737" h="3016967">
                  <a:moveTo>
                    <a:pt x="0" y="0"/>
                  </a:moveTo>
                  <a:lnTo>
                    <a:pt x="2106737" y="0"/>
                  </a:lnTo>
                  <a:lnTo>
                    <a:pt x="2106737" y="3016967"/>
                  </a:lnTo>
                  <a:lnTo>
                    <a:pt x="0" y="3016967"/>
                  </a:lnTo>
                  <a:close/>
                </a:path>
              </a:pathLst>
            </a:custGeom>
            <a:solidFill>
              <a:srgbClr val="FFFFFF"/>
            </a:solidFill>
          </p:spPr>
        </p:sp>
      </p:grpSp>
      <p:pic>
        <p:nvPicPr>
          <p:cNvPr id="45" name="Picture 45"/>
          <p:cNvPicPr>
            <a:picLocks noChangeAspect="1"/>
          </p:cNvPicPr>
          <p:nvPr/>
        </p:nvPicPr>
        <p:blipFill>
          <a:blip r:embed="rId26" cstate="print"/>
          <a:srcRect/>
          <a:stretch>
            <a:fillRect/>
          </a:stretch>
        </p:blipFill>
        <p:spPr>
          <a:xfrm>
            <a:off x="322227" y="215087"/>
            <a:ext cx="2442955" cy="1488901"/>
          </a:xfrm>
          <a:prstGeom prst="rect">
            <a:avLst/>
          </a:prstGeom>
        </p:spPr>
      </p:pic>
      <p:sp>
        <p:nvSpPr>
          <p:cNvPr id="46" name="AutoShape 46"/>
          <p:cNvSpPr/>
          <p:nvPr/>
        </p:nvSpPr>
        <p:spPr>
          <a:xfrm>
            <a:off x="13633366" y="-1969506"/>
            <a:ext cx="3418374" cy="4844598"/>
          </a:xfrm>
          <a:prstGeom prst="rect">
            <a:avLst/>
          </a:prstGeom>
          <a:solidFill>
            <a:srgbClr val="E5D6DC"/>
          </a:solidFill>
        </p:spPr>
      </p:sp>
      <p:sp>
        <p:nvSpPr>
          <p:cNvPr id="47" name="AutoShape 47"/>
          <p:cNvSpPr/>
          <p:nvPr/>
        </p:nvSpPr>
        <p:spPr>
          <a:xfrm>
            <a:off x="15656746" y="387818"/>
            <a:ext cx="2789987" cy="2160526"/>
          </a:xfrm>
          <a:prstGeom prst="rect">
            <a:avLst/>
          </a:prstGeom>
          <a:solidFill>
            <a:srgbClr val="27A45A"/>
          </a:solidFill>
        </p:spPr>
      </p:sp>
      <p:sp>
        <p:nvSpPr>
          <p:cNvPr id="48" name="AutoShape 48"/>
          <p:cNvSpPr/>
          <p:nvPr/>
        </p:nvSpPr>
        <p:spPr>
          <a:xfrm>
            <a:off x="13986094" y="878872"/>
            <a:ext cx="3486686" cy="3087309"/>
          </a:xfrm>
          <a:prstGeom prst="rect">
            <a:avLst/>
          </a:prstGeom>
          <a:solidFill>
            <a:srgbClr val="FFD960"/>
          </a:solidFill>
        </p:spPr>
      </p:sp>
      <p:sp>
        <p:nvSpPr>
          <p:cNvPr id="49" name="AutoShape 49"/>
          <p:cNvSpPr/>
          <p:nvPr/>
        </p:nvSpPr>
        <p:spPr>
          <a:xfrm>
            <a:off x="16703390" y="1331438"/>
            <a:ext cx="3486686" cy="3087309"/>
          </a:xfrm>
          <a:prstGeom prst="rect">
            <a:avLst/>
          </a:prstGeom>
          <a:solidFill>
            <a:srgbClr val="34439A"/>
          </a:solidFill>
        </p:spPr>
      </p:sp>
      <p:pic>
        <p:nvPicPr>
          <p:cNvPr id="50" name="Picture 50"/>
          <p:cNvPicPr>
            <a:picLocks noChangeAspect="1"/>
          </p:cNvPicPr>
          <p:nvPr/>
        </p:nvPicPr>
        <p:blipFill>
          <a:blip r:embed="rId27" cstate="print"/>
          <a:srcRect/>
          <a:stretch>
            <a:fillRect/>
          </a:stretch>
        </p:blipFill>
        <p:spPr>
          <a:xfrm>
            <a:off x="299618" y="2063959"/>
            <a:ext cx="2488173" cy="1393377"/>
          </a:xfrm>
          <a:prstGeom prst="rect">
            <a:avLst/>
          </a:prstGeom>
        </p:spPr>
      </p:pic>
      <p:pic>
        <p:nvPicPr>
          <p:cNvPr id="51" name="Picture 51"/>
          <p:cNvPicPr>
            <a:picLocks noChangeAspect="1"/>
          </p:cNvPicPr>
          <p:nvPr/>
        </p:nvPicPr>
        <p:blipFill>
          <a:blip r:embed="rId28" cstate="print"/>
          <a:srcRect/>
          <a:stretch>
            <a:fillRect/>
          </a:stretch>
        </p:blipFill>
        <p:spPr>
          <a:xfrm>
            <a:off x="322227" y="3778593"/>
            <a:ext cx="2442955" cy="1290678"/>
          </a:xfrm>
          <a:prstGeom prst="rect">
            <a:avLst/>
          </a:prstGeom>
        </p:spPr>
      </p:pic>
      <p:sp>
        <p:nvSpPr>
          <p:cNvPr id="52" name="TextBox 52"/>
          <p:cNvSpPr txBox="1"/>
          <p:nvPr/>
        </p:nvSpPr>
        <p:spPr>
          <a:xfrm>
            <a:off x="11651669" y="4749906"/>
            <a:ext cx="4668851" cy="1069278"/>
          </a:xfrm>
          <a:prstGeom prst="rect">
            <a:avLst/>
          </a:prstGeom>
        </p:spPr>
        <p:txBody>
          <a:bodyPr lIns="0" tIns="0" rIns="0" bIns="0" rtlCol="0" anchor="t">
            <a:spAutoFit/>
          </a:bodyPr>
          <a:lstStyle/>
          <a:p>
            <a:pPr algn="ctr">
              <a:lnSpc>
                <a:spcPts val="2840"/>
              </a:lnSpc>
            </a:pPr>
            <a:r>
              <a:rPr lang="en-US" sz="2202" spc="132">
                <a:solidFill>
                  <a:srgbClr val="34439A"/>
                </a:solidFill>
                <a:latin typeface="Montserrat Classic Bold"/>
              </a:rPr>
              <a:t>REFERRER IS CONTACTED, YOUNG CARER IS EXITED FROM THE SERVICE</a:t>
            </a:r>
          </a:p>
        </p:txBody>
      </p:sp>
      <p:sp>
        <p:nvSpPr>
          <p:cNvPr id="53" name="TextBox 53"/>
          <p:cNvSpPr txBox="1"/>
          <p:nvPr/>
        </p:nvSpPr>
        <p:spPr>
          <a:xfrm>
            <a:off x="4299835" y="8139064"/>
            <a:ext cx="3258621" cy="729458"/>
          </a:xfrm>
          <a:prstGeom prst="rect">
            <a:avLst/>
          </a:prstGeom>
        </p:spPr>
        <p:txBody>
          <a:bodyPr lIns="0" tIns="0" rIns="0" bIns="0" rtlCol="0" anchor="t">
            <a:spAutoFit/>
          </a:bodyPr>
          <a:lstStyle/>
          <a:p>
            <a:pPr algn="ctr">
              <a:lnSpc>
                <a:spcPts val="2981"/>
              </a:lnSpc>
              <a:spcBef>
                <a:spcPct val="0"/>
              </a:spcBef>
            </a:pPr>
            <a:r>
              <a:rPr lang="en-US" sz="2208" spc="220">
                <a:solidFill>
                  <a:srgbClr val="F6F2C3"/>
                </a:solidFill>
                <a:latin typeface="Montserrat Classic Bold"/>
              </a:rPr>
              <a:t>YOUNG CARER ATTENDS GROUPS</a:t>
            </a:r>
          </a:p>
        </p:txBody>
      </p:sp>
      <p:sp>
        <p:nvSpPr>
          <p:cNvPr id="54" name="TextBox 54"/>
          <p:cNvSpPr txBox="1"/>
          <p:nvPr/>
        </p:nvSpPr>
        <p:spPr>
          <a:xfrm>
            <a:off x="635299" y="6285567"/>
            <a:ext cx="3664535" cy="1403604"/>
          </a:xfrm>
          <a:prstGeom prst="rect">
            <a:avLst/>
          </a:prstGeom>
        </p:spPr>
        <p:txBody>
          <a:bodyPr lIns="0" tIns="0" rIns="0" bIns="0" rtlCol="0" anchor="t">
            <a:spAutoFit/>
          </a:bodyPr>
          <a:lstStyle/>
          <a:p>
            <a:pPr algn="ctr">
              <a:lnSpc>
                <a:spcPts val="2837"/>
              </a:lnSpc>
            </a:pPr>
            <a:r>
              <a:rPr lang="en-US" sz="2199" spc="131">
                <a:solidFill>
                  <a:srgbClr val="F6F2C3"/>
                </a:solidFill>
                <a:latin typeface="Montserrat Classic Bold"/>
              </a:rPr>
              <a:t>YOUNG CARER AND FAMILY WISH TO PROCEED WITH REFERRAL</a:t>
            </a:r>
          </a:p>
        </p:txBody>
      </p:sp>
      <p:sp>
        <p:nvSpPr>
          <p:cNvPr id="55" name="TextBox 55"/>
          <p:cNvSpPr txBox="1"/>
          <p:nvPr/>
        </p:nvSpPr>
        <p:spPr>
          <a:xfrm>
            <a:off x="10030126" y="8416477"/>
            <a:ext cx="6065031" cy="1403510"/>
          </a:xfrm>
          <a:prstGeom prst="rect">
            <a:avLst/>
          </a:prstGeom>
        </p:spPr>
        <p:txBody>
          <a:bodyPr lIns="0" tIns="0" rIns="0" bIns="0" rtlCol="0" anchor="t">
            <a:spAutoFit/>
          </a:bodyPr>
          <a:lstStyle/>
          <a:p>
            <a:pPr algn="ctr">
              <a:lnSpc>
                <a:spcPts val="2848"/>
              </a:lnSpc>
            </a:pPr>
            <a:r>
              <a:rPr lang="en-US" sz="2208" spc="132">
                <a:solidFill>
                  <a:srgbClr val="34439A"/>
                </a:solidFill>
                <a:latin typeface="Montserrat Classic Bold"/>
              </a:rPr>
              <a:t>YOUNG CARER CONTINUES WITH SERVICE AS REQUIRED. </a:t>
            </a:r>
          </a:p>
          <a:p>
            <a:pPr algn="ctr">
              <a:lnSpc>
                <a:spcPts val="2848"/>
              </a:lnSpc>
            </a:pPr>
            <a:r>
              <a:rPr lang="en-US" sz="2208" spc="132">
                <a:solidFill>
                  <a:srgbClr val="34439A"/>
                </a:solidFill>
                <a:latin typeface="Montserrat Classic Bold"/>
              </a:rPr>
              <a:t>YOUNG CARERS STATEMENT CHECKED EVERY SIX MONTHS.</a:t>
            </a:r>
            <a:r>
              <a:rPr lang="en-US" sz="2208" spc="132">
                <a:solidFill>
                  <a:srgbClr val="34439A"/>
                </a:solidFill>
                <a:latin typeface="Arimo Bold"/>
              </a:rPr>
              <a:t> </a:t>
            </a:r>
          </a:p>
        </p:txBody>
      </p:sp>
      <p:sp>
        <p:nvSpPr>
          <p:cNvPr id="56" name="TextBox 56"/>
          <p:cNvSpPr txBox="1"/>
          <p:nvPr/>
        </p:nvSpPr>
        <p:spPr>
          <a:xfrm>
            <a:off x="6160999" y="359243"/>
            <a:ext cx="4561915" cy="1291856"/>
          </a:xfrm>
          <a:prstGeom prst="rect">
            <a:avLst/>
          </a:prstGeom>
        </p:spPr>
        <p:txBody>
          <a:bodyPr lIns="0" tIns="0" rIns="0" bIns="0" rtlCol="0" anchor="t">
            <a:spAutoFit/>
          </a:bodyPr>
          <a:lstStyle/>
          <a:p>
            <a:pPr algn="ctr">
              <a:lnSpc>
                <a:spcPts val="3437"/>
              </a:lnSpc>
            </a:pPr>
            <a:r>
              <a:rPr lang="en-US" sz="2664" spc="159">
                <a:solidFill>
                  <a:srgbClr val="34439A"/>
                </a:solidFill>
                <a:latin typeface="Montserrat Classic Bold"/>
              </a:rPr>
              <a:t>REFERRAL IS MADE TO YOUR LOCAL YOUNG CARERS SERVICE</a:t>
            </a:r>
          </a:p>
        </p:txBody>
      </p:sp>
      <p:sp>
        <p:nvSpPr>
          <p:cNvPr id="57" name="TextBox 57"/>
          <p:cNvSpPr txBox="1"/>
          <p:nvPr/>
        </p:nvSpPr>
        <p:spPr>
          <a:xfrm>
            <a:off x="6392835" y="2446411"/>
            <a:ext cx="4330079" cy="1447064"/>
          </a:xfrm>
          <a:prstGeom prst="rect">
            <a:avLst/>
          </a:prstGeom>
        </p:spPr>
        <p:txBody>
          <a:bodyPr lIns="0" tIns="0" rIns="0" bIns="0" rtlCol="0" anchor="t">
            <a:spAutoFit/>
          </a:bodyPr>
          <a:lstStyle/>
          <a:p>
            <a:pPr algn="ctr">
              <a:lnSpc>
                <a:spcPts val="2905"/>
              </a:lnSpc>
            </a:pPr>
            <a:r>
              <a:rPr lang="en-US" sz="2252" spc="135">
                <a:solidFill>
                  <a:srgbClr val="F6F2C3"/>
                </a:solidFill>
                <a:latin typeface="Montserrat Classic Bold"/>
              </a:rPr>
              <a:t>REFERRER IS CONTACTED, YOUNG CARER IS ACCEPTED AS APROPRIATE REFERRAL</a:t>
            </a:r>
          </a:p>
        </p:txBody>
      </p:sp>
      <p:sp>
        <p:nvSpPr>
          <p:cNvPr id="58" name="TextBox 58"/>
          <p:cNvSpPr txBox="1"/>
          <p:nvPr/>
        </p:nvSpPr>
        <p:spPr>
          <a:xfrm>
            <a:off x="3050731" y="5233263"/>
            <a:ext cx="4311615" cy="782154"/>
          </a:xfrm>
          <a:prstGeom prst="rect">
            <a:avLst/>
          </a:prstGeom>
        </p:spPr>
        <p:txBody>
          <a:bodyPr lIns="0" tIns="0" rIns="0" bIns="0" rtlCol="0" anchor="t">
            <a:spAutoFit/>
          </a:bodyPr>
          <a:lstStyle/>
          <a:p>
            <a:pPr algn="ctr">
              <a:lnSpc>
                <a:spcPts val="3100"/>
              </a:lnSpc>
            </a:pPr>
            <a:r>
              <a:rPr lang="en-US" sz="2403" spc="144">
                <a:solidFill>
                  <a:srgbClr val="F6F2C3"/>
                </a:solidFill>
                <a:latin typeface="Montserrat Classic Bold"/>
              </a:rPr>
              <a:t>FAMILY AND YOUNG CARER IS CONTACTED</a:t>
            </a:r>
            <a:r>
              <a:rPr lang="en-US" sz="2403" spc="139">
                <a:solidFill>
                  <a:srgbClr val="F6F2C3"/>
                </a:solidFill>
                <a:latin typeface="Arimo Bold"/>
              </a:rPr>
              <a:t> </a:t>
            </a:r>
          </a:p>
        </p:txBody>
      </p:sp>
      <p:sp>
        <p:nvSpPr>
          <p:cNvPr id="59" name="TextBox 59"/>
          <p:cNvSpPr txBox="1"/>
          <p:nvPr/>
        </p:nvSpPr>
        <p:spPr>
          <a:xfrm>
            <a:off x="6584591" y="6352504"/>
            <a:ext cx="4642386" cy="1051179"/>
          </a:xfrm>
          <a:prstGeom prst="rect">
            <a:avLst/>
          </a:prstGeom>
        </p:spPr>
        <p:txBody>
          <a:bodyPr lIns="0" tIns="0" rIns="0" bIns="0" rtlCol="0" anchor="t">
            <a:spAutoFit/>
          </a:bodyPr>
          <a:lstStyle/>
          <a:p>
            <a:pPr algn="ctr">
              <a:lnSpc>
                <a:spcPts val="2837"/>
              </a:lnSpc>
            </a:pPr>
            <a:r>
              <a:rPr lang="en-US" sz="2199" spc="131">
                <a:solidFill>
                  <a:srgbClr val="34439A"/>
                </a:solidFill>
                <a:latin typeface="Montserrat Classic Bold"/>
              </a:rPr>
              <a:t>YOUNG CARER AND FAMILY DO NOT WISH TO PROCEED WITH REFERRAL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3866"/>
        </a:solidFill>
        <a:effectLst/>
      </p:bgPr>
    </p:bg>
    <p:spTree>
      <p:nvGrpSpPr>
        <p:cNvPr id="1" name=""/>
        <p:cNvGrpSpPr/>
        <p:nvPr/>
      </p:nvGrpSpPr>
      <p:grpSpPr>
        <a:xfrm>
          <a:off x="0" y="0"/>
          <a:ext cx="0" cy="0"/>
          <a:chOff x="0" y="0"/>
          <a:chExt cx="0" cy="0"/>
        </a:xfrm>
      </p:grpSpPr>
      <p:sp>
        <p:nvSpPr>
          <p:cNvPr id="2" name="AutoShape 2"/>
          <p:cNvSpPr/>
          <p:nvPr/>
        </p:nvSpPr>
        <p:spPr>
          <a:xfrm>
            <a:off x="3481163" y="1421083"/>
            <a:ext cx="14806837" cy="8865917"/>
          </a:xfrm>
          <a:prstGeom prst="rect">
            <a:avLst/>
          </a:prstGeom>
          <a:solidFill>
            <a:srgbClr val="ADD4EA"/>
          </a:solidFill>
        </p:spPr>
      </p:sp>
      <p:pic>
        <p:nvPicPr>
          <p:cNvPr id="3" name="Picture 3"/>
          <p:cNvPicPr>
            <a:picLocks noChangeAspect="1"/>
          </p:cNvPicPr>
          <p:nvPr/>
        </p:nvPicPr>
        <p:blipFill>
          <a:blip r:embed="rId2" cstate="print"/>
          <a:srcRect/>
          <a:stretch>
            <a:fillRect/>
          </a:stretch>
        </p:blipFill>
        <p:spPr>
          <a:xfrm>
            <a:off x="1028700" y="3086100"/>
            <a:ext cx="6187669" cy="4114800"/>
          </a:xfrm>
          <a:prstGeom prst="rect">
            <a:avLst/>
          </a:prstGeom>
        </p:spPr>
      </p:pic>
      <p:sp>
        <p:nvSpPr>
          <p:cNvPr id="4" name="TextBox 4"/>
          <p:cNvSpPr txBox="1"/>
          <p:nvPr/>
        </p:nvSpPr>
        <p:spPr>
          <a:xfrm>
            <a:off x="8647043" y="2914647"/>
            <a:ext cx="8612257" cy="5076831"/>
          </a:xfrm>
          <a:prstGeom prst="rect">
            <a:avLst/>
          </a:prstGeom>
        </p:spPr>
        <p:txBody>
          <a:bodyPr lIns="0" tIns="0" rIns="0" bIns="0" rtlCol="0" anchor="t">
            <a:spAutoFit/>
          </a:bodyPr>
          <a:lstStyle/>
          <a:p>
            <a:pPr marL="0" lvl="0" indent="0" algn="l">
              <a:lnSpc>
                <a:spcPts val="5562"/>
              </a:lnSpc>
              <a:spcBef>
                <a:spcPts val="4169"/>
              </a:spcBef>
            </a:pPr>
            <a:r>
              <a:rPr lang="en-US" sz="3836" u="none">
                <a:solidFill>
                  <a:srgbClr val="2967D1"/>
                </a:solidFill>
                <a:latin typeface="Open Sans"/>
              </a:rPr>
              <a:t>For questions or anything else we can help you with, please email us at; </a:t>
            </a:r>
          </a:p>
          <a:p>
            <a:pPr marL="0" lvl="0" indent="0" algn="l">
              <a:lnSpc>
                <a:spcPts val="5562"/>
              </a:lnSpc>
              <a:spcBef>
                <a:spcPts val="4169"/>
              </a:spcBef>
            </a:pPr>
            <a:r>
              <a:rPr lang="en-US" sz="3836" u="none">
                <a:solidFill>
                  <a:srgbClr val="2967D1"/>
                </a:solidFill>
                <a:latin typeface="Open Sans Bold"/>
              </a:rPr>
              <a:t>shona@nwcarers.org.uk</a:t>
            </a:r>
          </a:p>
          <a:p>
            <a:pPr marL="0" lvl="0" indent="0" algn="l">
              <a:lnSpc>
                <a:spcPts val="5562"/>
              </a:lnSpc>
              <a:spcBef>
                <a:spcPts val="4169"/>
              </a:spcBef>
            </a:pPr>
            <a:r>
              <a:rPr lang="en-US" sz="3836" u="none">
                <a:solidFill>
                  <a:srgbClr val="2967D1"/>
                </a:solidFill>
                <a:latin typeface="Open Sans Bold"/>
              </a:rPr>
              <a:t>erin@SPACESCOT.ORG</a:t>
            </a:r>
          </a:p>
          <a:p>
            <a:pPr marL="0" lvl="0" indent="0" algn="l">
              <a:lnSpc>
                <a:spcPts val="5562"/>
              </a:lnSpc>
              <a:spcBef>
                <a:spcPts val="4171"/>
              </a:spcBef>
            </a:pPr>
            <a:r>
              <a:rPr lang="en-US" sz="3836" u="none">
                <a:solidFill>
                  <a:srgbClr val="2967D1"/>
                </a:solidFill>
                <a:latin typeface="Open Sans Bold"/>
              </a:rPr>
              <a:t>jennifer.lewis@youngcarers.org.uk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3484028" y="0"/>
            <a:ext cx="11319945" cy="10287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1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blip>
          <a:srcRect t="3453" b="3453"/>
          <a:stretch>
            <a:fillRect/>
          </a:stretch>
        </p:blipFill>
        <p:spPr>
          <a:xfrm>
            <a:off x="-180563" y="2272028"/>
            <a:ext cx="18649125" cy="8014972"/>
          </a:xfrm>
          <a:prstGeom prst="rect">
            <a:avLst/>
          </a:prstGeom>
        </p:spPr>
      </p:pic>
      <p:sp>
        <p:nvSpPr>
          <p:cNvPr id="3" name="TextBox 3"/>
          <p:cNvSpPr txBox="1"/>
          <p:nvPr/>
        </p:nvSpPr>
        <p:spPr>
          <a:xfrm>
            <a:off x="821507" y="1624394"/>
            <a:ext cx="16644986" cy="971765"/>
          </a:xfrm>
          <a:prstGeom prst="rect">
            <a:avLst/>
          </a:prstGeom>
        </p:spPr>
        <p:txBody>
          <a:bodyPr lIns="0" tIns="0" rIns="0" bIns="0" rtlCol="0" anchor="t">
            <a:spAutoFit/>
          </a:bodyPr>
          <a:lstStyle/>
          <a:p>
            <a:pPr marL="0" lvl="0" indent="0" algn="l">
              <a:lnSpc>
                <a:spcPts val="7227"/>
              </a:lnSpc>
              <a:spcBef>
                <a:spcPct val="0"/>
              </a:spcBef>
            </a:pPr>
            <a:r>
              <a:rPr lang="en-US" sz="7300">
                <a:solidFill>
                  <a:srgbClr val="191769"/>
                </a:solidFill>
                <a:latin typeface="HK Grotesk Bold Bold"/>
              </a:rPr>
              <a:t>What is the definition of a Young Carer?</a:t>
            </a:r>
          </a:p>
        </p:txBody>
      </p:sp>
      <p:sp>
        <p:nvSpPr>
          <p:cNvPr id="4" name="TextBox 4"/>
          <p:cNvSpPr txBox="1"/>
          <p:nvPr/>
        </p:nvSpPr>
        <p:spPr>
          <a:xfrm>
            <a:off x="1028700" y="3624498"/>
            <a:ext cx="16230600" cy="5343906"/>
          </a:xfrm>
          <a:prstGeom prst="rect">
            <a:avLst/>
          </a:prstGeom>
        </p:spPr>
        <p:txBody>
          <a:bodyPr lIns="0" tIns="0" rIns="0" bIns="0" rtlCol="0" anchor="t">
            <a:spAutoFit/>
          </a:bodyPr>
          <a:lstStyle/>
          <a:p>
            <a:pPr algn="just">
              <a:lnSpc>
                <a:spcPts val="4662"/>
              </a:lnSpc>
            </a:pPr>
            <a:r>
              <a:rPr lang="en-US" sz="4200" spc="-105">
                <a:solidFill>
                  <a:srgbClr val="9F3A54"/>
                </a:solidFill>
                <a:latin typeface="Arimo Bold"/>
              </a:rPr>
              <a:t>"Young Carer’ means a carer who is under 18 years old or has attained the age of 18 years while a pupil at school and [has since remained] a pupil at…school” - Carers (Scotland) Act 2016</a:t>
            </a:r>
          </a:p>
          <a:p>
            <a:pPr algn="just">
              <a:lnSpc>
                <a:spcPts val="4662"/>
              </a:lnSpc>
            </a:pPr>
            <a:endParaRPr lang="en-US" sz="4200" spc="-105">
              <a:solidFill>
                <a:srgbClr val="9F3A54"/>
              </a:solidFill>
              <a:latin typeface="Arimo Bold"/>
            </a:endParaRPr>
          </a:p>
          <a:p>
            <a:pPr marL="0" lvl="0" indent="0" algn="just">
              <a:lnSpc>
                <a:spcPts val="4662"/>
              </a:lnSpc>
              <a:spcBef>
                <a:spcPct val="0"/>
              </a:spcBef>
            </a:pPr>
            <a:r>
              <a:rPr lang="en-US" sz="4200" spc="-105">
                <a:solidFill>
                  <a:srgbClr val="9F3A54"/>
                </a:solidFill>
                <a:latin typeface="Arimo Bold"/>
              </a:rPr>
              <a:t>A young carer is anyone aged 5-18 years, who has practical and emotional caring responsibilities because someone in their family is disabled, elderly, has a long term illness, a mental health condition, developmental disorder or issues with substance misuse.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6DC"/>
        </a:solidFill>
        <a:effectLst/>
      </p:bgPr>
    </p:bg>
    <p:spTree>
      <p:nvGrpSpPr>
        <p:cNvPr id="1" name=""/>
        <p:cNvGrpSpPr/>
        <p:nvPr/>
      </p:nvGrpSpPr>
      <p:grpSpPr>
        <a:xfrm>
          <a:off x="0" y="0"/>
          <a:ext cx="0" cy="0"/>
          <a:chOff x="0" y="0"/>
          <a:chExt cx="0" cy="0"/>
        </a:xfrm>
      </p:grpSpPr>
      <p:sp>
        <p:nvSpPr>
          <p:cNvPr id="2" name="AutoShape 2"/>
          <p:cNvSpPr/>
          <p:nvPr/>
        </p:nvSpPr>
        <p:spPr>
          <a:xfrm>
            <a:off x="9522743" y="1459183"/>
            <a:ext cx="8765257" cy="8827817"/>
          </a:xfrm>
          <a:prstGeom prst="rect">
            <a:avLst/>
          </a:prstGeom>
          <a:solidFill>
            <a:srgbClr val="FFC924"/>
          </a:solidFill>
        </p:spPr>
      </p:sp>
      <p:pic>
        <p:nvPicPr>
          <p:cNvPr id="3" name="Picture 3"/>
          <p:cNvPicPr>
            <a:picLocks noChangeAspect="1"/>
          </p:cNvPicPr>
          <p:nvPr/>
        </p:nvPicPr>
        <p:blipFill>
          <a:blip r:embed="rId2" cstate="print"/>
          <a:srcRect t="16543" r="15837"/>
          <a:stretch>
            <a:fillRect/>
          </a:stretch>
        </p:blipFill>
        <p:spPr>
          <a:xfrm>
            <a:off x="5863575" y="803539"/>
            <a:ext cx="4067430" cy="2682131"/>
          </a:xfrm>
          <a:prstGeom prst="rect">
            <a:avLst/>
          </a:prstGeom>
        </p:spPr>
      </p:pic>
      <p:sp>
        <p:nvSpPr>
          <p:cNvPr id="4" name="TextBox 4"/>
          <p:cNvSpPr txBox="1"/>
          <p:nvPr/>
        </p:nvSpPr>
        <p:spPr>
          <a:xfrm>
            <a:off x="9931005" y="3399945"/>
            <a:ext cx="7948733" cy="5000030"/>
          </a:xfrm>
          <a:prstGeom prst="rect">
            <a:avLst/>
          </a:prstGeom>
        </p:spPr>
        <p:txBody>
          <a:bodyPr lIns="0" tIns="0" rIns="0" bIns="0" rtlCol="0" anchor="t">
            <a:spAutoFit/>
          </a:bodyPr>
          <a:lstStyle/>
          <a:p>
            <a:pPr marL="647700" lvl="1" indent="-323850">
              <a:lnSpc>
                <a:spcPts val="4349"/>
              </a:lnSpc>
              <a:spcBef>
                <a:spcPts val="1630"/>
              </a:spcBef>
              <a:buFont typeface="Arial"/>
              <a:buChar char="•"/>
            </a:pPr>
            <a:r>
              <a:rPr lang="en-US" sz="2999" dirty="0">
                <a:solidFill>
                  <a:srgbClr val="191769"/>
                </a:solidFill>
                <a:latin typeface="Arimo"/>
              </a:rPr>
              <a:t>38% of young carers feel less able to cope</a:t>
            </a:r>
          </a:p>
          <a:p>
            <a:pPr marL="647700" lvl="1" indent="-323850">
              <a:lnSpc>
                <a:spcPts val="4349"/>
              </a:lnSpc>
              <a:spcBef>
                <a:spcPts val="1630"/>
              </a:spcBef>
              <a:buFont typeface="Arial"/>
              <a:buChar char="•"/>
            </a:pPr>
            <a:r>
              <a:rPr lang="en-US" sz="2999" dirty="0">
                <a:solidFill>
                  <a:srgbClr val="191769"/>
                </a:solidFill>
                <a:latin typeface="Arimo"/>
              </a:rPr>
              <a:t>24% of young carers and 34% of young adult carers care for more people than they did before the pandemic</a:t>
            </a:r>
          </a:p>
          <a:p>
            <a:pPr marL="647700" lvl="1" indent="-323850">
              <a:lnSpc>
                <a:spcPts val="4349"/>
              </a:lnSpc>
              <a:spcBef>
                <a:spcPts val="1630"/>
              </a:spcBef>
              <a:buFont typeface="Arial"/>
              <a:buChar char="•"/>
            </a:pPr>
            <a:r>
              <a:rPr lang="en-US" sz="2999" dirty="0">
                <a:solidFill>
                  <a:srgbClr val="191769"/>
                </a:solidFill>
                <a:latin typeface="Arimo"/>
              </a:rPr>
              <a:t>59% of young carers care for more hours every week</a:t>
            </a:r>
          </a:p>
          <a:p>
            <a:pPr marL="647699" lvl="1" indent="-323850" algn="l">
              <a:lnSpc>
                <a:spcPts val="4349"/>
              </a:lnSpc>
              <a:spcBef>
                <a:spcPts val="1628"/>
              </a:spcBef>
              <a:buFont typeface="Arial"/>
              <a:buChar char="•"/>
            </a:pPr>
            <a:r>
              <a:rPr lang="en-US" sz="2999" dirty="0">
                <a:solidFill>
                  <a:srgbClr val="191769"/>
                </a:solidFill>
                <a:latin typeface="Arimo"/>
              </a:rPr>
              <a:t>20% of young carers now care for more than 50 hours every week</a:t>
            </a:r>
          </a:p>
        </p:txBody>
      </p:sp>
      <p:pic>
        <p:nvPicPr>
          <p:cNvPr id="5" name="Picture 5"/>
          <p:cNvPicPr>
            <a:picLocks noChangeAspect="1"/>
          </p:cNvPicPr>
          <p:nvPr/>
        </p:nvPicPr>
        <p:blipFill>
          <a:blip r:embed="rId3" cstate="print"/>
          <a:srcRect t="16863" b="3478"/>
          <a:stretch>
            <a:fillRect/>
          </a:stretch>
        </p:blipFill>
        <p:spPr>
          <a:xfrm>
            <a:off x="6704361" y="3772663"/>
            <a:ext cx="3226644" cy="3850636"/>
          </a:xfrm>
          <a:prstGeom prst="rect">
            <a:avLst/>
          </a:prstGeom>
        </p:spPr>
      </p:pic>
      <p:sp>
        <p:nvSpPr>
          <p:cNvPr id="6" name="TextBox 6"/>
          <p:cNvSpPr txBox="1"/>
          <p:nvPr/>
        </p:nvSpPr>
        <p:spPr>
          <a:xfrm>
            <a:off x="1028700" y="2626038"/>
            <a:ext cx="5675661" cy="5244475"/>
          </a:xfrm>
          <a:prstGeom prst="rect">
            <a:avLst/>
          </a:prstGeom>
        </p:spPr>
        <p:txBody>
          <a:bodyPr lIns="0" tIns="0" rIns="0" bIns="0" rtlCol="0" anchor="t">
            <a:spAutoFit/>
          </a:bodyPr>
          <a:lstStyle/>
          <a:p>
            <a:pPr marL="0" lvl="0" indent="0" algn="l">
              <a:lnSpc>
                <a:spcPts val="10295"/>
              </a:lnSpc>
              <a:spcBef>
                <a:spcPct val="0"/>
              </a:spcBef>
            </a:pPr>
            <a:r>
              <a:rPr lang="en-US" sz="10399" dirty="0">
                <a:solidFill>
                  <a:srgbClr val="191769"/>
                </a:solidFill>
                <a:latin typeface="HK Grotesk Bold Bold"/>
              </a:rPr>
              <a:t>Young Carers and Covid-19</a:t>
            </a:r>
          </a:p>
        </p:txBody>
      </p:sp>
      <p:sp>
        <p:nvSpPr>
          <p:cNvPr id="7" name="TextBox 7"/>
          <p:cNvSpPr txBox="1"/>
          <p:nvPr/>
        </p:nvSpPr>
        <p:spPr>
          <a:xfrm>
            <a:off x="144475" y="9229725"/>
            <a:ext cx="17999050" cy="840359"/>
          </a:xfrm>
          <a:prstGeom prst="rect">
            <a:avLst/>
          </a:prstGeom>
        </p:spPr>
        <p:txBody>
          <a:bodyPr lIns="0" tIns="0" rIns="0" bIns="0" rtlCol="0" anchor="t">
            <a:spAutoFit/>
          </a:bodyPr>
          <a:lstStyle/>
          <a:p>
            <a:pPr algn="ctr">
              <a:lnSpc>
                <a:spcPts val="3328"/>
              </a:lnSpc>
              <a:spcBef>
                <a:spcPct val="0"/>
              </a:spcBef>
            </a:pPr>
            <a:r>
              <a:rPr lang="en-US" sz="2600" spc="-65" dirty="0">
                <a:solidFill>
                  <a:srgbClr val="191769"/>
                </a:solidFill>
                <a:latin typeface="HK Grotesk Light Bold"/>
              </a:rPr>
              <a:t>Information from The Carers Trust Scotland; 2020 VISION: HEAR ME, SEE ME, SUPPORT ME AND DON’T FORGET ME.</a:t>
            </a:r>
          </a:p>
          <a:p>
            <a:pPr algn="ctr">
              <a:lnSpc>
                <a:spcPts val="3328"/>
              </a:lnSpc>
              <a:spcBef>
                <a:spcPct val="0"/>
              </a:spcBef>
            </a:pPr>
            <a:r>
              <a:rPr lang="en-US" sz="2600" spc="-65" dirty="0">
                <a:solidFill>
                  <a:srgbClr val="191769"/>
                </a:solidFill>
                <a:latin typeface="HK Grotesk Light Bold"/>
              </a:rPr>
              <a:t>The impact of Coronavirus on young and young adult carers in Scotland, and what they want you to do next. July 2020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957" y="643"/>
            <a:ext cx="18286860" cy="10286357"/>
          </a:xfrm>
          <a:prstGeom prst="rect">
            <a:avLst/>
          </a:prstGeom>
        </p:spPr>
      </p:pic>
    </p:spTree>
    <p:extLst>
      <p:ext uri="{BB962C8B-B14F-4D97-AF65-F5344CB8AC3E}">
        <p14:creationId xmlns:p14="http://schemas.microsoft.com/office/powerpoint/2010/main" xmlns="" val="129721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1C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563738"/>
          </a:xfrm>
          <a:prstGeom prst="rect">
            <a:avLst/>
          </a:prstGeom>
          <a:solidFill>
            <a:srgbClr val="986177"/>
          </a:solidFill>
        </p:spPr>
      </p:sp>
      <p:pic>
        <p:nvPicPr>
          <p:cNvPr id="3" name="Picture 3"/>
          <p:cNvPicPr>
            <a:picLocks noChangeAspect="1"/>
          </p:cNvPicPr>
          <p:nvPr/>
        </p:nvPicPr>
        <p:blipFill>
          <a:blip r:embed="rId3" cstate="print"/>
          <a:srcRect/>
          <a:stretch>
            <a:fillRect/>
          </a:stretch>
        </p:blipFill>
        <p:spPr>
          <a:xfrm>
            <a:off x="13257262" y="505571"/>
            <a:ext cx="4330640" cy="2885289"/>
          </a:xfrm>
          <a:prstGeom prst="rect">
            <a:avLst/>
          </a:prstGeom>
        </p:spPr>
      </p:pic>
      <p:pic>
        <p:nvPicPr>
          <p:cNvPr id="4" name="Picture 4"/>
          <p:cNvPicPr>
            <a:picLocks noChangeAspect="1"/>
          </p:cNvPicPr>
          <p:nvPr/>
        </p:nvPicPr>
        <p:blipFill>
          <a:blip r:embed="rId4" cstate="print"/>
          <a:srcRect/>
          <a:stretch>
            <a:fillRect/>
          </a:stretch>
        </p:blipFill>
        <p:spPr>
          <a:xfrm>
            <a:off x="1028700" y="6844603"/>
            <a:ext cx="4360584" cy="2907964"/>
          </a:xfrm>
          <a:prstGeom prst="rect">
            <a:avLst/>
          </a:prstGeom>
        </p:spPr>
      </p:pic>
      <p:sp>
        <p:nvSpPr>
          <p:cNvPr id="5" name="TextBox 5"/>
          <p:cNvSpPr txBox="1"/>
          <p:nvPr/>
        </p:nvSpPr>
        <p:spPr>
          <a:xfrm>
            <a:off x="6748829" y="3606617"/>
            <a:ext cx="9575324" cy="5334000"/>
          </a:xfrm>
          <a:prstGeom prst="rect">
            <a:avLst/>
          </a:prstGeom>
        </p:spPr>
        <p:txBody>
          <a:bodyPr lIns="0" tIns="0" rIns="0" bIns="0" rtlCol="0" anchor="t">
            <a:spAutoFit/>
          </a:bodyPr>
          <a:lstStyle/>
          <a:p>
            <a:pPr>
              <a:lnSpc>
                <a:spcPts val="4200"/>
              </a:lnSpc>
            </a:pPr>
            <a:r>
              <a:rPr lang="en-US" sz="3000" dirty="0">
                <a:solidFill>
                  <a:srgbClr val="191769"/>
                </a:solidFill>
                <a:latin typeface="Arimo"/>
              </a:rPr>
              <a:t>A young </a:t>
            </a:r>
            <a:r>
              <a:rPr lang="en-US" sz="3000" dirty="0" err="1">
                <a:solidFill>
                  <a:srgbClr val="191769"/>
                </a:solidFill>
                <a:latin typeface="Arimo"/>
              </a:rPr>
              <a:t>carer</a:t>
            </a:r>
            <a:r>
              <a:rPr lang="en-US" sz="3000" dirty="0">
                <a:solidFill>
                  <a:srgbClr val="191769"/>
                </a:solidFill>
                <a:latin typeface="Arimo"/>
              </a:rPr>
              <a:t> statement is something every young </a:t>
            </a:r>
            <a:r>
              <a:rPr lang="en-US" sz="3000" dirty="0" err="1">
                <a:solidFill>
                  <a:srgbClr val="191769"/>
                </a:solidFill>
                <a:latin typeface="Arimo"/>
              </a:rPr>
              <a:t>carer</a:t>
            </a:r>
            <a:r>
              <a:rPr lang="en-US" sz="3000" dirty="0">
                <a:solidFill>
                  <a:srgbClr val="191769"/>
                </a:solidFill>
                <a:latin typeface="Arimo"/>
              </a:rPr>
              <a:t> in Scotland has a right to under the Carers Act 2016. </a:t>
            </a:r>
          </a:p>
          <a:p>
            <a:pPr>
              <a:lnSpc>
                <a:spcPts val="4200"/>
              </a:lnSpc>
            </a:pPr>
            <a:r>
              <a:rPr lang="en-US" sz="3000" dirty="0">
                <a:solidFill>
                  <a:srgbClr val="191769"/>
                </a:solidFill>
                <a:latin typeface="Arimo"/>
              </a:rPr>
              <a:t>A young </a:t>
            </a:r>
            <a:r>
              <a:rPr lang="en-US" sz="3000" dirty="0" err="1">
                <a:solidFill>
                  <a:srgbClr val="191769"/>
                </a:solidFill>
                <a:latin typeface="Arimo"/>
              </a:rPr>
              <a:t>carer</a:t>
            </a:r>
            <a:r>
              <a:rPr lang="en-US" sz="3000" dirty="0">
                <a:solidFill>
                  <a:srgbClr val="191769"/>
                </a:solidFill>
                <a:latin typeface="Arimo"/>
              </a:rPr>
              <a:t> statement will help to identify and highlight a young carers personal goals and any support that they may require as a young </a:t>
            </a:r>
            <a:r>
              <a:rPr lang="en-US" sz="3000" dirty="0" err="1">
                <a:solidFill>
                  <a:srgbClr val="191769"/>
                </a:solidFill>
                <a:latin typeface="Arimo"/>
              </a:rPr>
              <a:t>carer</a:t>
            </a:r>
            <a:r>
              <a:rPr lang="en-US" sz="3000" dirty="0">
                <a:solidFill>
                  <a:srgbClr val="191769"/>
                </a:solidFill>
                <a:latin typeface="Arimo"/>
              </a:rPr>
              <a:t>, as well as record who is responsible for providing that support. </a:t>
            </a:r>
          </a:p>
          <a:p>
            <a:pPr>
              <a:lnSpc>
                <a:spcPts val="4200"/>
              </a:lnSpc>
            </a:pPr>
            <a:r>
              <a:rPr lang="en-US" sz="3000" dirty="0">
                <a:solidFill>
                  <a:srgbClr val="191769"/>
                </a:solidFill>
                <a:latin typeface="Arimo"/>
              </a:rPr>
              <a:t>It’s a summary of their caring role that they can use to let people like teachers and doctors know how they can support them.</a:t>
            </a:r>
          </a:p>
          <a:p>
            <a:pPr>
              <a:lnSpc>
                <a:spcPts val="4200"/>
              </a:lnSpc>
            </a:pPr>
            <a:endParaRPr lang="en-US" sz="3000" dirty="0">
              <a:solidFill>
                <a:srgbClr val="191769"/>
              </a:solidFill>
              <a:latin typeface="Arimo"/>
            </a:endParaRPr>
          </a:p>
        </p:txBody>
      </p:sp>
      <p:sp>
        <p:nvSpPr>
          <p:cNvPr id="6" name="TextBox 6"/>
          <p:cNvSpPr txBox="1"/>
          <p:nvPr/>
        </p:nvSpPr>
        <p:spPr>
          <a:xfrm>
            <a:off x="1028700" y="2716138"/>
            <a:ext cx="5196207" cy="3055620"/>
          </a:xfrm>
          <a:prstGeom prst="rect">
            <a:avLst/>
          </a:prstGeom>
        </p:spPr>
        <p:txBody>
          <a:bodyPr lIns="0" tIns="0" rIns="0" bIns="0" rtlCol="0" anchor="t">
            <a:spAutoFit/>
          </a:bodyPr>
          <a:lstStyle/>
          <a:p>
            <a:pPr marL="0" lvl="0" indent="0">
              <a:lnSpc>
                <a:spcPts val="7919"/>
              </a:lnSpc>
              <a:spcBef>
                <a:spcPct val="0"/>
              </a:spcBef>
            </a:pPr>
            <a:r>
              <a:rPr lang="en-US" sz="7999" dirty="0">
                <a:solidFill>
                  <a:srgbClr val="191769"/>
                </a:solidFill>
                <a:latin typeface="HK Grotesk Bold"/>
              </a:rPr>
              <a:t>Young Carers Statements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sp>
        <p:nvSpPr>
          <p:cNvPr id="2" name="AutoShape 2"/>
          <p:cNvSpPr/>
          <p:nvPr/>
        </p:nvSpPr>
        <p:spPr>
          <a:xfrm>
            <a:off x="9873454" y="5143500"/>
            <a:ext cx="4207273" cy="5143500"/>
          </a:xfrm>
          <a:prstGeom prst="rect">
            <a:avLst/>
          </a:prstGeom>
          <a:solidFill>
            <a:srgbClr val="2967D1"/>
          </a:solidFill>
        </p:spPr>
      </p:sp>
      <p:sp>
        <p:nvSpPr>
          <p:cNvPr id="3" name="AutoShape 3"/>
          <p:cNvSpPr/>
          <p:nvPr/>
        </p:nvSpPr>
        <p:spPr>
          <a:xfrm>
            <a:off x="5666181" y="0"/>
            <a:ext cx="4207273" cy="5143500"/>
          </a:xfrm>
          <a:prstGeom prst="rect">
            <a:avLst/>
          </a:prstGeom>
          <a:solidFill>
            <a:srgbClr val="C83866"/>
          </a:solidFill>
        </p:spPr>
      </p:sp>
      <p:sp>
        <p:nvSpPr>
          <p:cNvPr id="4" name="AutoShape 4"/>
          <p:cNvSpPr/>
          <p:nvPr/>
        </p:nvSpPr>
        <p:spPr>
          <a:xfrm>
            <a:off x="14080727" y="0"/>
            <a:ext cx="4207273" cy="5143500"/>
          </a:xfrm>
          <a:prstGeom prst="rect">
            <a:avLst/>
          </a:prstGeom>
          <a:solidFill>
            <a:srgbClr val="4AC073"/>
          </a:solidFill>
        </p:spPr>
      </p:sp>
      <p:pic>
        <p:nvPicPr>
          <p:cNvPr id="5" name="Picture 5"/>
          <p:cNvPicPr>
            <a:picLocks noChangeAspect="1"/>
          </p:cNvPicPr>
          <p:nvPr/>
        </p:nvPicPr>
        <p:blipFill>
          <a:blip r:embed="rId2" cstate="print"/>
          <a:srcRect t="14576" r="6833"/>
          <a:stretch>
            <a:fillRect/>
          </a:stretch>
        </p:blipFill>
        <p:spPr>
          <a:xfrm>
            <a:off x="5666181" y="5143500"/>
            <a:ext cx="4207273" cy="5143500"/>
          </a:xfrm>
          <a:prstGeom prst="rect">
            <a:avLst/>
          </a:prstGeom>
        </p:spPr>
      </p:pic>
      <p:pic>
        <p:nvPicPr>
          <p:cNvPr id="6" name="Picture 6"/>
          <p:cNvPicPr>
            <a:picLocks noChangeAspect="1"/>
          </p:cNvPicPr>
          <p:nvPr/>
        </p:nvPicPr>
        <p:blipFill>
          <a:blip r:embed="rId3" cstate="print"/>
          <a:srcRect l="21609" r="23733"/>
          <a:stretch>
            <a:fillRect/>
          </a:stretch>
        </p:blipFill>
        <p:spPr>
          <a:xfrm>
            <a:off x="14080727" y="5143500"/>
            <a:ext cx="4215607" cy="5143500"/>
          </a:xfrm>
          <a:prstGeom prst="rect">
            <a:avLst/>
          </a:prstGeom>
        </p:spPr>
      </p:pic>
      <p:sp>
        <p:nvSpPr>
          <p:cNvPr id="7" name="TextBox 7"/>
          <p:cNvSpPr txBox="1"/>
          <p:nvPr/>
        </p:nvSpPr>
        <p:spPr>
          <a:xfrm>
            <a:off x="866880" y="2939415"/>
            <a:ext cx="4222077" cy="4579620"/>
          </a:xfrm>
          <a:prstGeom prst="rect">
            <a:avLst/>
          </a:prstGeom>
        </p:spPr>
        <p:txBody>
          <a:bodyPr lIns="0" tIns="0" rIns="0" bIns="0" rtlCol="0" anchor="t">
            <a:spAutoFit/>
          </a:bodyPr>
          <a:lstStyle/>
          <a:p>
            <a:pPr marL="0" lvl="0" indent="0" algn="l">
              <a:lnSpc>
                <a:spcPts val="8909"/>
              </a:lnSpc>
              <a:spcBef>
                <a:spcPct val="0"/>
              </a:spcBef>
            </a:pPr>
            <a:r>
              <a:rPr lang="en-US" sz="8999">
                <a:solidFill>
                  <a:srgbClr val="191819"/>
                </a:solidFill>
                <a:latin typeface="HK Grotesk Bold"/>
              </a:rPr>
              <a:t>How we support young Carers</a:t>
            </a:r>
          </a:p>
        </p:txBody>
      </p:sp>
      <p:sp>
        <p:nvSpPr>
          <p:cNvPr id="8" name="TextBox 8"/>
          <p:cNvSpPr txBox="1"/>
          <p:nvPr/>
        </p:nvSpPr>
        <p:spPr>
          <a:xfrm>
            <a:off x="6146226" y="1310640"/>
            <a:ext cx="3247183" cy="244602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Person centred</a:t>
            </a:r>
          </a:p>
          <a:p>
            <a:pPr marL="604520" lvl="1" indent="-302260">
              <a:lnSpc>
                <a:spcPts val="3919"/>
              </a:lnSpc>
              <a:buFont typeface="Arial"/>
              <a:buChar char="•"/>
            </a:pPr>
            <a:r>
              <a:rPr lang="en-US" sz="2800">
                <a:solidFill>
                  <a:srgbClr val="FFD960"/>
                </a:solidFill>
                <a:latin typeface="Arimo"/>
              </a:rPr>
              <a:t>Trauma Informed</a:t>
            </a:r>
          </a:p>
          <a:p>
            <a:pPr marL="604520" lvl="1" indent="-302260">
              <a:lnSpc>
                <a:spcPts val="3919"/>
              </a:lnSpc>
              <a:buFont typeface="Arial"/>
              <a:buChar char="•"/>
            </a:pPr>
            <a:r>
              <a:rPr lang="en-US" sz="2800">
                <a:solidFill>
                  <a:srgbClr val="FFD960"/>
                </a:solidFill>
                <a:latin typeface="Arimo"/>
              </a:rPr>
              <a:t>Rights focussed</a:t>
            </a:r>
          </a:p>
          <a:p>
            <a:pPr>
              <a:lnSpc>
                <a:spcPts val="3640"/>
              </a:lnSpc>
            </a:pPr>
            <a:endParaRPr lang="en-US" sz="2800">
              <a:solidFill>
                <a:srgbClr val="FFD960"/>
              </a:solidFill>
              <a:latin typeface="Arimo"/>
            </a:endParaRPr>
          </a:p>
        </p:txBody>
      </p:sp>
      <p:sp>
        <p:nvSpPr>
          <p:cNvPr id="9" name="TextBox 9"/>
          <p:cNvSpPr txBox="1"/>
          <p:nvPr/>
        </p:nvSpPr>
        <p:spPr>
          <a:xfrm>
            <a:off x="10263738" y="5958840"/>
            <a:ext cx="3426705" cy="343662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Individual Support</a:t>
            </a:r>
          </a:p>
          <a:p>
            <a:pPr marL="604520" lvl="1" indent="-302260">
              <a:lnSpc>
                <a:spcPts val="3919"/>
              </a:lnSpc>
              <a:buFont typeface="Arial"/>
              <a:buChar char="•"/>
            </a:pPr>
            <a:r>
              <a:rPr lang="en-US" sz="2800">
                <a:solidFill>
                  <a:srgbClr val="FFD960"/>
                </a:solidFill>
                <a:latin typeface="Arimo"/>
              </a:rPr>
              <a:t>Group work</a:t>
            </a:r>
          </a:p>
          <a:p>
            <a:pPr marL="604519" lvl="1" indent="-302260">
              <a:lnSpc>
                <a:spcPts val="3919"/>
              </a:lnSpc>
              <a:buFont typeface="Arial"/>
              <a:buChar char="•"/>
            </a:pPr>
            <a:r>
              <a:rPr lang="en-US" sz="2799">
                <a:solidFill>
                  <a:srgbClr val="FFD960"/>
                </a:solidFill>
                <a:latin typeface="Arimo"/>
              </a:rPr>
              <a:t>Young Carers Statements</a:t>
            </a:r>
          </a:p>
          <a:p>
            <a:pPr marL="604520" lvl="1" indent="-302260">
              <a:lnSpc>
                <a:spcPts val="3919"/>
              </a:lnSpc>
              <a:buFont typeface="Arial"/>
              <a:buChar char="•"/>
            </a:pPr>
            <a:r>
              <a:rPr lang="en-US" sz="2800">
                <a:solidFill>
                  <a:srgbClr val="FFD960"/>
                </a:solidFill>
                <a:latin typeface="Arimo"/>
              </a:rPr>
              <a:t>Respite</a:t>
            </a:r>
          </a:p>
          <a:p>
            <a:pPr>
              <a:lnSpc>
                <a:spcPts val="3639"/>
              </a:lnSpc>
            </a:pPr>
            <a:endParaRPr lang="en-US" sz="2800">
              <a:solidFill>
                <a:srgbClr val="FFD960"/>
              </a:solidFill>
              <a:latin typeface="Arimo"/>
            </a:endParaRPr>
          </a:p>
        </p:txBody>
      </p:sp>
      <p:sp>
        <p:nvSpPr>
          <p:cNvPr id="10" name="TextBox 10"/>
          <p:cNvSpPr txBox="1"/>
          <p:nvPr/>
        </p:nvSpPr>
        <p:spPr>
          <a:xfrm>
            <a:off x="14294924" y="359727"/>
            <a:ext cx="3778879" cy="4347845"/>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191769"/>
                </a:solidFill>
                <a:latin typeface="Arimo"/>
              </a:rPr>
              <a:t>School support (training, awareness raising, young carer policy advice)</a:t>
            </a:r>
          </a:p>
          <a:p>
            <a:pPr marL="604520" lvl="1" indent="-302260">
              <a:lnSpc>
                <a:spcPts val="3919"/>
              </a:lnSpc>
              <a:buFont typeface="Arial"/>
              <a:buChar char="•"/>
            </a:pPr>
            <a:r>
              <a:rPr lang="en-US" sz="2800">
                <a:solidFill>
                  <a:srgbClr val="191769"/>
                </a:solidFill>
                <a:latin typeface="Arimo"/>
              </a:rPr>
              <a:t>Referrals to other specialist support (i.e. CAMHS)</a:t>
            </a:r>
          </a:p>
          <a:p>
            <a:pPr>
              <a:lnSpc>
                <a:spcPts val="2939"/>
              </a:lnSpc>
            </a:pPr>
            <a:endParaRPr lang="en-US" sz="2800">
              <a:solidFill>
                <a:srgbClr val="191769"/>
              </a:solidFill>
              <a:latin typeface="Arimo"/>
            </a:endParaRPr>
          </a:p>
        </p:txBody>
      </p:sp>
      <p:pic>
        <p:nvPicPr>
          <p:cNvPr id="11" name="Picture 11"/>
          <p:cNvPicPr>
            <a:picLocks noChangeAspect="1"/>
          </p:cNvPicPr>
          <p:nvPr/>
        </p:nvPicPr>
        <p:blipFill>
          <a:blip r:embed="rId4" cstate="print"/>
          <a:srcRect l="2896" r="1561"/>
          <a:stretch>
            <a:fillRect/>
          </a:stretch>
        </p:blipFill>
        <p:spPr>
          <a:xfrm>
            <a:off x="9873454" y="1196406"/>
            <a:ext cx="4207273" cy="27506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D4EA"/>
        </a:solidFill>
        <a:effectLst/>
      </p:bgPr>
    </p:bg>
    <p:spTree>
      <p:nvGrpSpPr>
        <p:cNvPr id="1" name=""/>
        <p:cNvGrpSpPr/>
        <p:nvPr/>
      </p:nvGrpSpPr>
      <p:grpSpPr>
        <a:xfrm>
          <a:off x="0" y="0"/>
          <a:ext cx="0" cy="0"/>
          <a:chOff x="0" y="0"/>
          <a:chExt cx="0" cy="0"/>
        </a:xfrm>
      </p:grpSpPr>
      <p:sp>
        <p:nvSpPr>
          <p:cNvPr id="2" name="AutoShape 2"/>
          <p:cNvSpPr/>
          <p:nvPr/>
        </p:nvSpPr>
        <p:spPr>
          <a:xfrm>
            <a:off x="6134821" y="0"/>
            <a:ext cx="6058235" cy="10287000"/>
          </a:xfrm>
          <a:prstGeom prst="rect">
            <a:avLst/>
          </a:prstGeom>
          <a:solidFill>
            <a:srgbClr val="FFD960"/>
          </a:solidFill>
        </p:spPr>
      </p:sp>
      <p:sp>
        <p:nvSpPr>
          <p:cNvPr id="3" name="AutoShape 3"/>
          <p:cNvSpPr/>
          <p:nvPr/>
        </p:nvSpPr>
        <p:spPr>
          <a:xfrm>
            <a:off x="12193056" y="0"/>
            <a:ext cx="6094944" cy="10287000"/>
          </a:xfrm>
          <a:prstGeom prst="rect">
            <a:avLst/>
          </a:prstGeom>
          <a:solidFill>
            <a:srgbClr val="4AC073"/>
          </a:solidFill>
        </p:spPr>
      </p:sp>
      <p:pic>
        <p:nvPicPr>
          <p:cNvPr id="4" name="Picture 4"/>
          <p:cNvPicPr>
            <a:picLocks noChangeAspect="1"/>
          </p:cNvPicPr>
          <p:nvPr/>
        </p:nvPicPr>
        <p:blipFill>
          <a:blip r:embed="rId2" cstate="print"/>
          <a:srcRect l="3332" r="3332"/>
          <a:stretch>
            <a:fillRect/>
          </a:stretch>
        </p:blipFill>
        <p:spPr>
          <a:xfrm>
            <a:off x="12870240" y="1028700"/>
            <a:ext cx="4740576" cy="3387152"/>
          </a:xfrm>
          <a:prstGeom prst="rect">
            <a:avLst/>
          </a:prstGeom>
        </p:spPr>
      </p:pic>
      <p:pic>
        <p:nvPicPr>
          <p:cNvPr id="5" name="Picture 5"/>
          <p:cNvPicPr>
            <a:picLocks noChangeAspect="1"/>
          </p:cNvPicPr>
          <p:nvPr/>
        </p:nvPicPr>
        <p:blipFill>
          <a:blip r:embed="rId3" cstate="print"/>
          <a:srcRect t="11226" b="2290"/>
          <a:stretch>
            <a:fillRect/>
          </a:stretch>
        </p:blipFill>
        <p:spPr>
          <a:xfrm>
            <a:off x="681942" y="3700389"/>
            <a:ext cx="5004458" cy="2886221"/>
          </a:xfrm>
          <a:prstGeom prst="rect">
            <a:avLst/>
          </a:prstGeom>
        </p:spPr>
      </p:pic>
      <p:pic>
        <p:nvPicPr>
          <p:cNvPr id="6" name="Picture 6"/>
          <p:cNvPicPr>
            <a:picLocks noChangeAspect="1"/>
          </p:cNvPicPr>
          <p:nvPr/>
        </p:nvPicPr>
        <p:blipFill>
          <a:blip r:embed="rId4" cstate="print"/>
          <a:srcRect/>
          <a:stretch>
            <a:fillRect/>
          </a:stretch>
        </p:blipFill>
        <p:spPr>
          <a:xfrm>
            <a:off x="7068875" y="6764559"/>
            <a:ext cx="4150250" cy="2766833"/>
          </a:xfrm>
          <a:prstGeom prst="rect">
            <a:avLst/>
          </a:prstGeom>
        </p:spPr>
      </p:pic>
      <p:grpSp>
        <p:nvGrpSpPr>
          <p:cNvPr id="7" name="Group 7"/>
          <p:cNvGrpSpPr/>
          <p:nvPr/>
        </p:nvGrpSpPr>
        <p:grpSpPr>
          <a:xfrm>
            <a:off x="681942" y="7018127"/>
            <a:ext cx="5235615" cy="2721802"/>
            <a:chOff x="0" y="0"/>
            <a:chExt cx="6980820" cy="3629069"/>
          </a:xfrm>
        </p:grpSpPr>
        <p:sp>
          <p:nvSpPr>
            <p:cNvPr id="8" name="TextBox 8"/>
            <p:cNvSpPr txBox="1"/>
            <p:nvPr/>
          </p:nvSpPr>
          <p:spPr>
            <a:xfrm>
              <a:off x="0" y="-19050"/>
              <a:ext cx="6980820" cy="584532"/>
            </a:xfrm>
            <a:prstGeom prst="rect">
              <a:avLst/>
            </a:prstGeom>
          </p:spPr>
          <p:txBody>
            <a:bodyPr lIns="0" tIns="0" rIns="0" bIns="0" rtlCol="0" anchor="t">
              <a:spAutoFit/>
            </a:bodyPr>
            <a:lstStyle/>
            <a:p>
              <a:pPr marL="0" lvl="0" indent="0" algn="l">
                <a:lnSpc>
                  <a:spcPts val="3583"/>
                </a:lnSpc>
                <a:spcBef>
                  <a:spcPct val="0"/>
                </a:spcBef>
              </a:pPr>
              <a:r>
                <a:rPr lang="en-US" sz="2799" u="sng" spc="-70">
                  <a:solidFill>
                    <a:srgbClr val="191819"/>
                  </a:solidFill>
                  <a:latin typeface="HK Grotesk Bold Bold"/>
                </a:rPr>
                <a:t>Young Carer ID Card</a:t>
              </a:r>
            </a:p>
          </p:txBody>
        </p:sp>
        <p:sp>
          <p:nvSpPr>
            <p:cNvPr id="9" name="TextBox 9"/>
            <p:cNvSpPr txBox="1"/>
            <p:nvPr/>
          </p:nvSpPr>
          <p:spPr>
            <a:xfrm>
              <a:off x="0" y="808399"/>
              <a:ext cx="6980820" cy="2820670"/>
            </a:xfrm>
            <a:prstGeom prst="rect">
              <a:avLst/>
            </a:prstGeom>
          </p:spPr>
          <p:txBody>
            <a:bodyPr lIns="0" tIns="0" rIns="0" bIns="0" rtlCol="0" anchor="t">
              <a:spAutoFit/>
            </a:bodyPr>
            <a:lstStyle/>
            <a:p>
              <a:pPr marL="0" lvl="0" indent="0" algn="l">
                <a:lnSpc>
                  <a:spcPts val="3359"/>
                </a:lnSpc>
                <a:spcBef>
                  <a:spcPct val="0"/>
                </a:spcBef>
              </a:pPr>
              <a:r>
                <a:rPr lang="en-US" sz="2399">
                  <a:solidFill>
                    <a:srgbClr val="191819"/>
                  </a:solidFill>
                  <a:latin typeface="Arimo"/>
                </a:rPr>
                <a:t>Did you know there is a Young Carers ID card for 12-16 years - to support them with identification, medication, diagnosis, prognosis, prescription collection</a:t>
              </a:r>
            </a:p>
          </p:txBody>
        </p:sp>
      </p:grpSp>
      <p:grpSp>
        <p:nvGrpSpPr>
          <p:cNvPr id="10" name="Group 10"/>
          <p:cNvGrpSpPr/>
          <p:nvPr/>
        </p:nvGrpSpPr>
        <p:grpSpPr>
          <a:xfrm>
            <a:off x="681942" y="665091"/>
            <a:ext cx="4951858" cy="2721802"/>
            <a:chOff x="0" y="0"/>
            <a:chExt cx="6602477" cy="3629069"/>
          </a:xfrm>
        </p:grpSpPr>
        <p:sp>
          <p:nvSpPr>
            <p:cNvPr id="11" name="TextBox 11"/>
            <p:cNvSpPr txBox="1"/>
            <p:nvPr/>
          </p:nvSpPr>
          <p:spPr>
            <a:xfrm>
              <a:off x="0" y="-19050"/>
              <a:ext cx="6602477" cy="584532"/>
            </a:xfrm>
            <a:prstGeom prst="rect">
              <a:avLst/>
            </a:prstGeom>
          </p:spPr>
          <p:txBody>
            <a:bodyPr lIns="0" tIns="0" rIns="0" bIns="0" rtlCol="0" anchor="t">
              <a:spAutoFit/>
            </a:bodyPr>
            <a:lstStyle/>
            <a:p>
              <a:pPr marL="0" lvl="0" indent="0" algn="l">
                <a:lnSpc>
                  <a:spcPts val="3584"/>
                </a:lnSpc>
                <a:spcBef>
                  <a:spcPct val="0"/>
                </a:spcBef>
              </a:pPr>
              <a:r>
                <a:rPr lang="en-US" sz="2800" u="sng" spc="-70">
                  <a:solidFill>
                    <a:srgbClr val="191819"/>
                  </a:solidFill>
                  <a:latin typeface="HK Grotesk Bold Bold"/>
                </a:rPr>
                <a:t>Young Carers Health</a:t>
              </a:r>
            </a:p>
          </p:txBody>
        </p:sp>
        <p:sp>
          <p:nvSpPr>
            <p:cNvPr id="12" name="TextBox 12"/>
            <p:cNvSpPr txBox="1"/>
            <p:nvPr/>
          </p:nvSpPr>
          <p:spPr>
            <a:xfrm>
              <a:off x="0" y="808399"/>
              <a:ext cx="6602477" cy="2820670"/>
            </a:xfrm>
            <a:prstGeom prst="rect">
              <a:avLst/>
            </a:prstGeom>
          </p:spPr>
          <p:txBody>
            <a:bodyPr lIns="0" tIns="0" rIns="0" bIns="0" rtlCol="0" anchor="t">
              <a:spAutoFit/>
            </a:bodyPr>
            <a:lstStyle/>
            <a:p>
              <a:pPr marL="0" lvl="0" indent="0" algn="l">
                <a:lnSpc>
                  <a:spcPts val="3359"/>
                </a:lnSpc>
                <a:spcBef>
                  <a:spcPct val="0"/>
                </a:spcBef>
              </a:pPr>
              <a:r>
                <a:rPr lang="en-US" sz="2400">
                  <a:solidFill>
                    <a:srgbClr val="191819"/>
                  </a:solidFill>
                  <a:latin typeface="Arimo"/>
                </a:rPr>
                <a:t>Young carers often prioritise the care of the cared for person and neglect to attend appointments for themselves - especially the dentist and optician</a:t>
              </a:r>
            </a:p>
          </p:txBody>
        </p:sp>
      </p:grpSp>
      <p:sp>
        <p:nvSpPr>
          <p:cNvPr id="13" name="TextBox 13"/>
          <p:cNvSpPr txBox="1"/>
          <p:nvPr/>
        </p:nvSpPr>
        <p:spPr>
          <a:xfrm>
            <a:off x="6829858" y="381121"/>
            <a:ext cx="4628283" cy="2775809"/>
          </a:xfrm>
          <a:prstGeom prst="rect">
            <a:avLst/>
          </a:prstGeom>
        </p:spPr>
        <p:txBody>
          <a:bodyPr lIns="0" tIns="0" rIns="0" bIns="0" rtlCol="0" anchor="t">
            <a:spAutoFit/>
          </a:bodyPr>
          <a:lstStyle/>
          <a:p>
            <a:pPr marL="0" lvl="0" indent="0">
              <a:lnSpc>
                <a:spcPts val="7227"/>
              </a:lnSpc>
              <a:spcBef>
                <a:spcPct val="0"/>
              </a:spcBef>
            </a:pPr>
            <a:r>
              <a:rPr lang="en-US" sz="7300">
                <a:solidFill>
                  <a:srgbClr val="C83866"/>
                </a:solidFill>
                <a:latin typeface="HK Grotesk Bold"/>
              </a:rPr>
              <a:t>Young Carers and the NHS</a:t>
            </a:r>
          </a:p>
        </p:txBody>
      </p:sp>
      <p:grpSp>
        <p:nvGrpSpPr>
          <p:cNvPr id="14" name="Group 14"/>
          <p:cNvGrpSpPr/>
          <p:nvPr/>
        </p:nvGrpSpPr>
        <p:grpSpPr>
          <a:xfrm>
            <a:off x="6829858" y="3372604"/>
            <a:ext cx="4628283" cy="3236688"/>
            <a:chOff x="0" y="-19050"/>
            <a:chExt cx="6171044" cy="4315583"/>
          </a:xfrm>
        </p:grpSpPr>
        <p:sp>
          <p:nvSpPr>
            <p:cNvPr id="15" name="TextBox 15"/>
            <p:cNvSpPr txBox="1"/>
            <p:nvPr/>
          </p:nvSpPr>
          <p:spPr>
            <a:xfrm>
              <a:off x="0" y="-19050"/>
              <a:ext cx="6171044" cy="584532"/>
            </a:xfrm>
            <a:prstGeom prst="rect">
              <a:avLst/>
            </a:prstGeom>
          </p:spPr>
          <p:txBody>
            <a:bodyPr lIns="0" tIns="0" rIns="0" bIns="0" rtlCol="0" anchor="t">
              <a:spAutoFit/>
            </a:bodyPr>
            <a:lstStyle/>
            <a:p>
              <a:pPr marL="0" lvl="0" indent="0" algn="l">
                <a:lnSpc>
                  <a:spcPts val="3584"/>
                </a:lnSpc>
                <a:spcBef>
                  <a:spcPct val="0"/>
                </a:spcBef>
              </a:pPr>
              <a:r>
                <a:rPr lang="en-US" sz="2800" u="sng" spc="-70">
                  <a:solidFill>
                    <a:srgbClr val="191819"/>
                  </a:solidFill>
                  <a:latin typeface="HK Grotesk Bold Bold"/>
                </a:rPr>
                <a:t>Hospital Discharge</a:t>
              </a:r>
            </a:p>
          </p:txBody>
        </p:sp>
        <p:sp>
          <p:nvSpPr>
            <p:cNvPr id="16" name="TextBox 16"/>
            <p:cNvSpPr txBox="1"/>
            <p:nvPr/>
          </p:nvSpPr>
          <p:spPr>
            <a:xfrm>
              <a:off x="0" y="808399"/>
              <a:ext cx="6171044" cy="3488134"/>
            </a:xfrm>
            <a:prstGeom prst="rect">
              <a:avLst/>
            </a:prstGeom>
          </p:spPr>
          <p:txBody>
            <a:bodyPr lIns="0" tIns="0" rIns="0" bIns="0" rtlCol="0" anchor="t">
              <a:spAutoFit/>
            </a:bodyPr>
            <a:lstStyle/>
            <a:p>
              <a:pPr>
                <a:lnSpc>
                  <a:spcPts val="3360"/>
                </a:lnSpc>
              </a:pPr>
              <a:r>
                <a:rPr lang="en-US" sz="2400" dirty="0" smtClean="0">
                  <a:solidFill>
                    <a:srgbClr val="191819"/>
                  </a:solidFill>
                  <a:latin typeface="Arimo"/>
                </a:rPr>
                <a:t>Young </a:t>
              </a:r>
              <a:r>
                <a:rPr lang="en-US" sz="2400" dirty="0">
                  <a:solidFill>
                    <a:srgbClr val="191819"/>
                  </a:solidFill>
                  <a:latin typeface="Arimo"/>
                </a:rPr>
                <a:t>Adult Carers who have had parents discharged from hospital, </a:t>
              </a:r>
              <a:r>
                <a:rPr lang="en-US" sz="2400" dirty="0" smtClean="0">
                  <a:solidFill>
                    <a:srgbClr val="191819"/>
                  </a:solidFill>
                  <a:latin typeface="Arimo"/>
                </a:rPr>
                <a:t>previously, </a:t>
              </a:r>
              <a:r>
                <a:rPr lang="en-US" sz="2400" dirty="0">
                  <a:solidFill>
                    <a:srgbClr val="191819"/>
                  </a:solidFill>
                  <a:latin typeface="Arimo"/>
                </a:rPr>
                <a:t>told us that none of them were consulted about the discharge.</a:t>
              </a:r>
            </a:p>
            <a:p>
              <a:pPr marL="0" lvl="0" indent="0" algn="l">
                <a:lnSpc>
                  <a:spcPts val="3359"/>
                </a:lnSpc>
                <a:spcBef>
                  <a:spcPct val="0"/>
                </a:spcBef>
              </a:pPr>
              <a:endParaRPr lang="en-US" sz="2400" dirty="0">
                <a:solidFill>
                  <a:srgbClr val="191819"/>
                </a:solidFill>
                <a:latin typeface="Arimo"/>
              </a:endParaRPr>
            </a:p>
          </p:txBody>
        </p:sp>
      </p:grpSp>
      <p:grpSp>
        <p:nvGrpSpPr>
          <p:cNvPr id="17" name="Group 17"/>
          <p:cNvGrpSpPr/>
          <p:nvPr/>
        </p:nvGrpSpPr>
        <p:grpSpPr>
          <a:xfrm>
            <a:off x="12870240" y="5143500"/>
            <a:ext cx="4740576" cy="4360102"/>
            <a:chOff x="0" y="0"/>
            <a:chExt cx="6320769" cy="5813469"/>
          </a:xfrm>
        </p:grpSpPr>
        <p:sp>
          <p:nvSpPr>
            <p:cNvPr id="18" name="TextBox 18"/>
            <p:cNvSpPr txBox="1"/>
            <p:nvPr/>
          </p:nvSpPr>
          <p:spPr>
            <a:xfrm>
              <a:off x="0" y="-19050"/>
              <a:ext cx="6320769" cy="584532"/>
            </a:xfrm>
            <a:prstGeom prst="rect">
              <a:avLst/>
            </a:prstGeom>
          </p:spPr>
          <p:txBody>
            <a:bodyPr lIns="0" tIns="0" rIns="0" bIns="0" rtlCol="0" anchor="t">
              <a:spAutoFit/>
            </a:bodyPr>
            <a:lstStyle/>
            <a:p>
              <a:pPr marL="0" lvl="0" indent="0" algn="l">
                <a:lnSpc>
                  <a:spcPts val="3583"/>
                </a:lnSpc>
                <a:spcBef>
                  <a:spcPct val="0"/>
                </a:spcBef>
              </a:pPr>
              <a:r>
                <a:rPr lang="en-US" sz="2799" u="sng" spc="-70">
                  <a:solidFill>
                    <a:srgbClr val="191819"/>
                  </a:solidFill>
                  <a:latin typeface="HK Grotesk Bold Bold"/>
                </a:rPr>
                <a:t>GP's</a:t>
              </a:r>
            </a:p>
          </p:txBody>
        </p:sp>
        <p:sp>
          <p:nvSpPr>
            <p:cNvPr id="19" name="TextBox 19"/>
            <p:cNvSpPr txBox="1"/>
            <p:nvPr/>
          </p:nvSpPr>
          <p:spPr>
            <a:xfrm>
              <a:off x="0" y="808399"/>
              <a:ext cx="6320769" cy="5005070"/>
            </a:xfrm>
            <a:prstGeom prst="rect">
              <a:avLst/>
            </a:prstGeom>
          </p:spPr>
          <p:txBody>
            <a:bodyPr lIns="0" tIns="0" rIns="0" bIns="0" rtlCol="0" anchor="t">
              <a:spAutoFit/>
            </a:bodyPr>
            <a:lstStyle/>
            <a:p>
              <a:pPr>
                <a:lnSpc>
                  <a:spcPts val="3359"/>
                </a:lnSpc>
              </a:pPr>
              <a:r>
                <a:rPr lang="en-US" sz="2399">
                  <a:solidFill>
                    <a:srgbClr val="191819"/>
                  </a:solidFill>
                  <a:latin typeface="Arimo"/>
                </a:rPr>
                <a:t>Young Carers should be registered as a young carer with their GP practice.</a:t>
              </a:r>
            </a:p>
            <a:p>
              <a:pPr>
                <a:lnSpc>
                  <a:spcPts val="3359"/>
                </a:lnSpc>
              </a:pPr>
              <a:r>
                <a:rPr lang="en-US" sz="2399">
                  <a:solidFill>
                    <a:srgbClr val="191819"/>
                  </a:solidFill>
                  <a:latin typeface="Arimo"/>
                </a:rPr>
                <a:t>We have had some young people refer themselves to us, just to receive the vaccine, but it is the GP practice and their records that are used.</a:t>
              </a:r>
            </a:p>
            <a:p>
              <a:pPr marL="0" lvl="0" indent="0" algn="l">
                <a:lnSpc>
                  <a:spcPts val="3359"/>
                </a:lnSpc>
                <a:spcBef>
                  <a:spcPct val="0"/>
                </a:spcBef>
              </a:pPr>
              <a:endParaRPr lang="en-US" sz="2399">
                <a:solidFill>
                  <a:srgbClr val="191819"/>
                </a:solidFill>
                <a:latin typeface="Arimo"/>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C44B"/>
        </a:solidFill>
        <a:effectLst/>
      </p:bgPr>
    </p:bg>
    <p:spTree>
      <p:nvGrpSpPr>
        <p:cNvPr id="1" name=""/>
        <p:cNvGrpSpPr/>
        <p:nvPr/>
      </p:nvGrpSpPr>
      <p:grpSpPr>
        <a:xfrm>
          <a:off x="0" y="0"/>
          <a:ext cx="0" cy="0"/>
          <a:chOff x="0" y="0"/>
          <a:chExt cx="0" cy="0"/>
        </a:xfrm>
      </p:grpSpPr>
      <p:sp>
        <p:nvSpPr>
          <p:cNvPr id="2" name="AutoShape 2"/>
          <p:cNvSpPr/>
          <p:nvPr/>
        </p:nvSpPr>
        <p:spPr>
          <a:xfrm>
            <a:off x="3838469" y="6117665"/>
            <a:ext cx="4647570" cy="4169335"/>
          </a:xfrm>
          <a:prstGeom prst="rect">
            <a:avLst/>
          </a:prstGeom>
          <a:solidFill>
            <a:srgbClr val="AA134E"/>
          </a:solidFill>
        </p:spPr>
      </p:sp>
      <p:sp>
        <p:nvSpPr>
          <p:cNvPr id="3" name="AutoShape 3"/>
          <p:cNvSpPr/>
          <p:nvPr/>
        </p:nvSpPr>
        <p:spPr>
          <a:xfrm>
            <a:off x="0" y="0"/>
            <a:ext cx="3838469" cy="4218408"/>
          </a:xfrm>
          <a:prstGeom prst="rect">
            <a:avLst/>
          </a:prstGeom>
          <a:solidFill>
            <a:srgbClr val="03944B"/>
          </a:solidFill>
        </p:spPr>
      </p:sp>
      <p:sp>
        <p:nvSpPr>
          <p:cNvPr id="4" name="AutoShape 4"/>
          <p:cNvSpPr/>
          <p:nvPr/>
        </p:nvSpPr>
        <p:spPr>
          <a:xfrm>
            <a:off x="7314699" y="494721"/>
            <a:ext cx="5262507" cy="6001064"/>
          </a:xfrm>
          <a:prstGeom prst="rect">
            <a:avLst/>
          </a:prstGeom>
          <a:solidFill>
            <a:srgbClr val="C1E8FE"/>
          </a:solidFill>
        </p:spPr>
      </p:sp>
      <p:sp>
        <p:nvSpPr>
          <p:cNvPr id="5" name="AutoShape 5"/>
          <p:cNvSpPr/>
          <p:nvPr/>
        </p:nvSpPr>
        <p:spPr>
          <a:xfrm>
            <a:off x="0" y="4218408"/>
            <a:ext cx="3838469" cy="6068592"/>
          </a:xfrm>
          <a:prstGeom prst="rect">
            <a:avLst/>
          </a:prstGeom>
          <a:solidFill>
            <a:srgbClr val="D3641A"/>
          </a:solidFill>
        </p:spPr>
      </p:sp>
      <p:sp>
        <p:nvSpPr>
          <p:cNvPr id="6" name="AutoShape 6"/>
          <p:cNvSpPr/>
          <p:nvPr/>
        </p:nvSpPr>
        <p:spPr>
          <a:xfrm>
            <a:off x="3682621" y="1625857"/>
            <a:ext cx="3869222" cy="5395676"/>
          </a:xfrm>
          <a:prstGeom prst="rect">
            <a:avLst/>
          </a:prstGeom>
          <a:solidFill>
            <a:srgbClr val="2967D1"/>
          </a:solidFill>
        </p:spPr>
      </p:sp>
      <p:pic>
        <p:nvPicPr>
          <p:cNvPr id="7" name="Picture 7"/>
          <p:cNvPicPr>
            <a:picLocks noChangeAspect="1"/>
          </p:cNvPicPr>
          <p:nvPr/>
        </p:nvPicPr>
        <p:blipFill>
          <a:blip r:embed="rId2" cstate="print"/>
          <a:srcRect t="10049"/>
          <a:stretch>
            <a:fillRect/>
          </a:stretch>
        </p:blipFill>
        <p:spPr>
          <a:xfrm>
            <a:off x="11386274" y="6117665"/>
            <a:ext cx="6219783" cy="3729827"/>
          </a:xfrm>
          <a:prstGeom prst="rect">
            <a:avLst/>
          </a:prstGeom>
        </p:spPr>
      </p:pic>
      <p:sp>
        <p:nvSpPr>
          <p:cNvPr id="8" name="TextBox 8"/>
          <p:cNvSpPr txBox="1"/>
          <p:nvPr/>
        </p:nvSpPr>
        <p:spPr>
          <a:xfrm>
            <a:off x="13272120" y="2094845"/>
            <a:ext cx="4706655" cy="2228850"/>
          </a:xfrm>
          <a:prstGeom prst="rect">
            <a:avLst/>
          </a:prstGeom>
        </p:spPr>
        <p:txBody>
          <a:bodyPr lIns="0" tIns="0" rIns="0" bIns="0" rtlCol="0" anchor="t">
            <a:spAutoFit/>
          </a:bodyPr>
          <a:lstStyle/>
          <a:p>
            <a:pPr marL="0" lvl="0" indent="0" algn="l">
              <a:lnSpc>
                <a:spcPts val="8549"/>
              </a:lnSpc>
              <a:spcBef>
                <a:spcPct val="0"/>
              </a:spcBef>
            </a:pPr>
            <a:r>
              <a:rPr lang="en-US" sz="8999" spc="-224">
                <a:solidFill>
                  <a:srgbClr val="191819"/>
                </a:solidFill>
                <a:latin typeface="HK Grotesk Bold Bold"/>
              </a:rPr>
              <a:t>What can you do?</a:t>
            </a:r>
          </a:p>
        </p:txBody>
      </p:sp>
      <p:sp>
        <p:nvSpPr>
          <p:cNvPr id="9" name="TextBox 9"/>
          <p:cNvSpPr txBox="1"/>
          <p:nvPr/>
        </p:nvSpPr>
        <p:spPr>
          <a:xfrm>
            <a:off x="510169" y="897890"/>
            <a:ext cx="2894589" cy="1490980"/>
          </a:xfrm>
          <a:prstGeom prst="rect">
            <a:avLst/>
          </a:prstGeom>
        </p:spPr>
        <p:txBody>
          <a:bodyPr lIns="0" tIns="0" rIns="0" bIns="0" rtlCol="0" anchor="t">
            <a:spAutoFit/>
          </a:bodyPr>
          <a:lstStyle/>
          <a:p>
            <a:pPr marL="604518" lvl="1" indent="-302259">
              <a:lnSpc>
                <a:spcPts val="3919"/>
              </a:lnSpc>
              <a:buFont typeface="Arial"/>
              <a:buChar char="•"/>
            </a:pPr>
            <a:r>
              <a:rPr lang="en-US" sz="2799">
                <a:solidFill>
                  <a:srgbClr val="FFD960"/>
                </a:solidFill>
                <a:latin typeface="Arimo"/>
              </a:rPr>
              <a:t>Ask if there are children in the household</a:t>
            </a:r>
          </a:p>
        </p:txBody>
      </p:sp>
      <p:sp>
        <p:nvSpPr>
          <p:cNvPr id="10" name="TextBox 10"/>
          <p:cNvSpPr txBox="1"/>
          <p:nvPr/>
        </p:nvSpPr>
        <p:spPr>
          <a:xfrm>
            <a:off x="7622963" y="683114"/>
            <a:ext cx="4645979" cy="545338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91819"/>
                </a:solidFill>
                <a:latin typeface="Arimo"/>
              </a:rPr>
              <a:t>Think about young carers when you are talking to individuals and families, think about the roles they are doing – are they translating, explaining health issues to the cared for person, helping more than other children would or completing inappropriate care tasks.</a:t>
            </a:r>
          </a:p>
        </p:txBody>
      </p:sp>
      <p:sp>
        <p:nvSpPr>
          <p:cNvPr id="11" name="TextBox 11"/>
          <p:cNvSpPr txBox="1"/>
          <p:nvPr/>
        </p:nvSpPr>
        <p:spPr>
          <a:xfrm>
            <a:off x="4171237" y="7177731"/>
            <a:ext cx="3542067" cy="248158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FD960"/>
                </a:solidFill>
                <a:latin typeface="Arimo"/>
              </a:rPr>
              <a:t>Provide information about young carers organisations to families</a:t>
            </a:r>
          </a:p>
        </p:txBody>
      </p:sp>
      <p:sp>
        <p:nvSpPr>
          <p:cNvPr id="12" name="TextBox 12"/>
          <p:cNvSpPr txBox="1"/>
          <p:nvPr/>
        </p:nvSpPr>
        <p:spPr>
          <a:xfrm>
            <a:off x="433711" y="5025262"/>
            <a:ext cx="2971047" cy="4378684"/>
          </a:xfrm>
          <a:prstGeom prst="rect">
            <a:avLst/>
          </a:prstGeom>
        </p:spPr>
        <p:txBody>
          <a:bodyPr lIns="0" tIns="0" rIns="0" bIns="0" rtlCol="0" anchor="t">
            <a:spAutoFit/>
          </a:bodyPr>
          <a:lstStyle/>
          <a:p>
            <a:pPr marL="590676" lvl="1" indent="-295338">
              <a:lnSpc>
                <a:spcPts val="3830"/>
              </a:lnSpc>
              <a:buFont typeface="Arial"/>
              <a:buChar char="•"/>
            </a:pPr>
            <a:r>
              <a:rPr lang="en-US" sz="2735">
                <a:solidFill>
                  <a:srgbClr val="FFD960"/>
                </a:solidFill>
                <a:latin typeface="Arimo"/>
              </a:rPr>
              <a:t>All carers must be informed and involved in the process of hospital discharge - include young carers in these conversations</a:t>
            </a:r>
          </a:p>
        </p:txBody>
      </p:sp>
      <p:sp>
        <p:nvSpPr>
          <p:cNvPr id="13" name="TextBox 13"/>
          <p:cNvSpPr txBox="1"/>
          <p:nvPr/>
        </p:nvSpPr>
        <p:spPr>
          <a:xfrm>
            <a:off x="4009417" y="2033004"/>
            <a:ext cx="2891989" cy="4462780"/>
          </a:xfrm>
          <a:prstGeom prst="rect">
            <a:avLst/>
          </a:prstGeom>
        </p:spPr>
        <p:txBody>
          <a:bodyPr lIns="0" tIns="0" rIns="0" bIns="0" rtlCol="0" anchor="t">
            <a:spAutoFit/>
          </a:bodyPr>
          <a:lstStyle/>
          <a:p>
            <a:pPr marL="604520" lvl="1" indent="-302260">
              <a:lnSpc>
                <a:spcPts val="3919"/>
              </a:lnSpc>
              <a:buFont typeface="Arial"/>
              <a:buChar char="•"/>
            </a:pPr>
            <a:r>
              <a:rPr lang="en-US" sz="2800">
                <a:solidFill>
                  <a:srgbClr val="FDF1C8"/>
                </a:solidFill>
                <a:latin typeface="Arimo"/>
              </a:rPr>
              <a:t>Make a referral to one of the young carer organisations or call us and ask for advice or more information</a:t>
            </a:r>
          </a:p>
        </p:txBody>
      </p:sp>
      <p:sp>
        <p:nvSpPr>
          <p:cNvPr id="14" name="TextBox 14"/>
          <p:cNvSpPr txBox="1"/>
          <p:nvPr/>
        </p:nvSpPr>
        <p:spPr>
          <a:xfrm>
            <a:off x="13592574" y="4775390"/>
            <a:ext cx="4065746" cy="566420"/>
          </a:xfrm>
          <a:prstGeom prst="rect">
            <a:avLst/>
          </a:prstGeom>
        </p:spPr>
        <p:txBody>
          <a:bodyPr lIns="0" tIns="0" rIns="0" bIns="0" rtlCol="0" anchor="t">
            <a:spAutoFit/>
          </a:bodyPr>
          <a:lstStyle/>
          <a:p>
            <a:pPr algn="ctr">
              <a:lnSpc>
                <a:spcPts val="4480"/>
              </a:lnSpc>
            </a:pPr>
            <a:r>
              <a:rPr lang="en-US" sz="3200">
                <a:solidFill>
                  <a:srgbClr val="191819"/>
                </a:solidFill>
                <a:latin typeface="Arimo Bold"/>
              </a:rPr>
              <a:t>#beyoungcareraware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83133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810</Words>
  <Application>Microsoft Office PowerPoint</Application>
  <PresentationFormat>Custom</PresentationFormat>
  <Paragraphs>74</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HK Grotesk Bold Bold</vt:lpstr>
      <vt:lpstr>Arimo</vt:lpstr>
      <vt:lpstr>Arimo Bold</vt:lpstr>
      <vt:lpstr>HK Grotesk Light Bold</vt:lpstr>
      <vt:lpstr>HK Grotesk Bold</vt:lpstr>
      <vt:lpstr>Montserrat Classic Bold</vt:lpstr>
      <vt:lpstr>Open Sans</vt:lpstr>
      <vt:lpstr>Open Sans Bold</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slides</dc:title>
  <dc:creator>UL3</dc:creator>
  <cp:lastModifiedBy>Keith.Lugton</cp:lastModifiedBy>
  <cp:revision>5</cp:revision>
  <dcterms:created xsi:type="dcterms:W3CDTF">2006-08-16T00:00:00Z</dcterms:created>
  <dcterms:modified xsi:type="dcterms:W3CDTF">2022-08-24T11:53:43Z</dcterms:modified>
  <dc:identifier>DAEe1TqsiBA</dc:identifier>
</cp:coreProperties>
</file>