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Arimo" charset="0"/>
      <p:regular r:id="rId14"/>
    </p:embeddedFont>
    <p:embeddedFont>
      <p:font typeface="Arimo Bold" charset="0"/>
      <p:regular r:id="rId15"/>
    </p:embeddedFont>
    <p:embeddedFont>
      <p:font typeface="Kollektif Bold" charset="0"/>
      <p:regular r:id="rId16"/>
    </p:embeddedFont>
    <p:embeddedFont>
      <p:font typeface="Kollektif" charset="0"/>
      <p:regular r:id="rId17"/>
    </p:embeddedFont>
    <p:embeddedFont>
      <p:font typeface="Open Sans" charset="0"/>
      <p:regular r:id="rId18"/>
    </p:embeddedFont>
    <p:embeddedFont>
      <p:font typeface="Open Sans Bold" charset="0"/>
      <p:regular r:id="rId19"/>
    </p:embeddedFont>
    <p:embeddedFont>
      <p:font typeface="Calibri"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0" d="100"/>
          <a:sy n="40" d="100"/>
        </p:scale>
        <p:origin x="-85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4.svg"/><Relationship Id="rId18" Type="http://schemas.openxmlformats.org/officeDocument/2006/relationships/image" Target="../media/image32.png"/><Relationship Id="rId3" Type="http://schemas.openxmlformats.org/officeDocument/2006/relationships/image" Target="../media/image24.svg"/><Relationship Id="rId21" Type="http://schemas.openxmlformats.org/officeDocument/2006/relationships/image" Target="../media/image35.png"/><Relationship Id="rId7" Type="http://schemas.openxmlformats.org/officeDocument/2006/relationships/image" Target="../media/image28.svg"/><Relationship Id="rId12" Type="http://schemas.openxmlformats.org/officeDocument/2006/relationships/image" Target="../media/image28.png"/><Relationship Id="rId17" Type="http://schemas.openxmlformats.org/officeDocument/2006/relationships/image" Target="../media/image31.png"/><Relationship Id="rId2" Type="http://schemas.openxmlformats.org/officeDocument/2006/relationships/image" Target="../media/image23.pn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27.png"/><Relationship Id="rId19" Type="http://schemas.openxmlformats.org/officeDocument/2006/relationships/image" Target="../media/image33.png"/><Relationship Id="rId4" Type="http://schemas.openxmlformats.org/officeDocument/2006/relationships/image" Target="../media/image24.png"/><Relationship Id="rId9" Type="http://schemas.openxmlformats.org/officeDocument/2006/relationships/image" Target="../media/image30.svg"/><Relationship Id="rId14" Type="http://schemas.openxmlformats.org/officeDocument/2006/relationships/image" Target="../media/image29.png"/><Relationship Id="rId22"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3E2F2"/>
        </a:solidFill>
        <a:effectLst/>
      </p:bgPr>
    </p:bg>
    <p:spTree>
      <p:nvGrpSpPr>
        <p:cNvPr id="1" name=""/>
        <p:cNvGrpSpPr/>
        <p:nvPr/>
      </p:nvGrpSpPr>
      <p:grpSpPr>
        <a:xfrm>
          <a:off x="0" y="0"/>
          <a:ext cx="0" cy="0"/>
          <a:chOff x="0" y="0"/>
          <a:chExt cx="0" cy="0"/>
        </a:xfrm>
      </p:grpSpPr>
      <p:sp>
        <p:nvSpPr>
          <p:cNvPr id="2" name="AutoShape 2"/>
          <p:cNvSpPr/>
          <p:nvPr/>
        </p:nvSpPr>
        <p:spPr>
          <a:xfrm>
            <a:off x="12677475" y="6949388"/>
            <a:ext cx="4647570" cy="4169335"/>
          </a:xfrm>
          <a:prstGeom prst="rect">
            <a:avLst/>
          </a:prstGeom>
          <a:solidFill>
            <a:srgbClr val="32439B"/>
          </a:solidFill>
        </p:spPr>
      </p:sp>
      <p:sp>
        <p:nvSpPr>
          <p:cNvPr id="3" name="AutoShape 3"/>
          <p:cNvSpPr/>
          <p:nvPr/>
        </p:nvSpPr>
        <p:spPr>
          <a:xfrm>
            <a:off x="8139064" y="6438077"/>
            <a:ext cx="5033911" cy="3603058"/>
          </a:xfrm>
          <a:prstGeom prst="rect">
            <a:avLst/>
          </a:prstGeom>
          <a:solidFill>
            <a:srgbClr val="E5C5DD"/>
          </a:solidFill>
        </p:spPr>
      </p:sp>
      <p:grpSp>
        <p:nvGrpSpPr>
          <p:cNvPr id="4" name="Group 4"/>
          <p:cNvGrpSpPr/>
          <p:nvPr/>
        </p:nvGrpSpPr>
        <p:grpSpPr>
          <a:xfrm>
            <a:off x="405440" y="291313"/>
            <a:ext cx="17460567" cy="2110355"/>
            <a:chOff x="0" y="0"/>
            <a:chExt cx="5906414" cy="713873"/>
          </a:xfrm>
        </p:grpSpPr>
        <p:sp>
          <p:nvSpPr>
            <p:cNvPr id="5" name="Freeform 5"/>
            <p:cNvSpPr/>
            <p:nvPr/>
          </p:nvSpPr>
          <p:spPr>
            <a:xfrm>
              <a:off x="0" y="0"/>
              <a:ext cx="5906414" cy="713873"/>
            </a:xfrm>
            <a:custGeom>
              <a:avLst/>
              <a:gdLst/>
              <a:ahLst/>
              <a:cxnLst/>
              <a:rect l="l" t="t" r="r" b="b"/>
              <a:pathLst>
                <a:path w="5906414" h="713873">
                  <a:moveTo>
                    <a:pt x="0" y="0"/>
                  </a:moveTo>
                  <a:lnTo>
                    <a:pt x="5906414" y="0"/>
                  </a:lnTo>
                  <a:lnTo>
                    <a:pt x="5906414" y="713873"/>
                  </a:lnTo>
                  <a:lnTo>
                    <a:pt x="0" y="713873"/>
                  </a:lnTo>
                  <a:close/>
                </a:path>
              </a:pathLst>
            </a:custGeom>
            <a:solidFill>
              <a:srgbClr val="32439B"/>
            </a:solidFill>
          </p:spPr>
        </p:sp>
      </p:grpSp>
      <p:sp>
        <p:nvSpPr>
          <p:cNvPr id="6" name="AutoShape 6"/>
          <p:cNvSpPr/>
          <p:nvPr/>
        </p:nvSpPr>
        <p:spPr>
          <a:xfrm>
            <a:off x="13854511" y="374701"/>
            <a:ext cx="3470535" cy="2026968"/>
          </a:xfrm>
          <a:prstGeom prst="rect">
            <a:avLst/>
          </a:prstGeom>
          <a:solidFill>
            <a:srgbClr val="32439B"/>
          </a:solidFill>
        </p:spPr>
      </p:sp>
      <p:sp>
        <p:nvSpPr>
          <p:cNvPr id="7" name="Freeform 7"/>
          <p:cNvSpPr/>
          <p:nvPr/>
        </p:nvSpPr>
        <p:spPr>
          <a:xfrm>
            <a:off x="1352340" y="374701"/>
            <a:ext cx="3055135" cy="1862005"/>
          </a:xfrm>
          <a:custGeom>
            <a:avLst/>
            <a:gdLst/>
            <a:ahLst/>
            <a:cxnLst/>
            <a:rect l="l" t="t" r="r" b="b"/>
            <a:pathLst>
              <a:path w="3055135" h="1862005">
                <a:moveTo>
                  <a:pt x="0" y="0"/>
                </a:moveTo>
                <a:lnTo>
                  <a:pt x="3055135" y="0"/>
                </a:lnTo>
                <a:lnTo>
                  <a:pt x="3055135" y="1862005"/>
                </a:lnTo>
                <a:lnTo>
                  <a:pt x="0" y="1862005"/>
                </a:lnTo>
                <a:lnTo>
                  <a:pt x="0" y="0"/>
                </a:lnTo>
                <a:close/>
              </a:path>
            </a:pathLst>
          </a:custGeom>
          <a:blipFill>
            <a:blip r:embed="rId2" cstate="print"/>
            <a:stretch>
              <a:fillRect/>
            </a:stretch>
          </a:blipFill>
        </p:spPr>
      </p:sp>
      <p:sp>
        <p:nvSpPr>
          <p:cNvPr id="8" name="Freeform 8"/>
          <p:cNvSpPr/>
          <p:nvPr/>
        </p:nvSpPr>
        <p:spPr>
          <a:xfrm>
            <a:off x="7377888" y="374701"/>
            <a:ext cx="3524344" cy="1862005"/>
          </a:xfrm>
          <a:custGeom>
            <a:avLst/>
            <a:gdLst/>
            <a:ahLst/>
            <a:cxnLst/>
            <a:rect l="l" t="t" r="r" b="b"/>
            <a:pathLst>
              <a:path w="3524344" h="1862005">
                <a:moveTo>
                  <a:pt x="0" y="0"/>
                </a:moveTo>
                <a:lnTo>
                  <a:pt x="3524344" y="0"/>
                </a:lnTo>
                <a:lnTo>
                  <a:pt x="3524344" y="1862005"/>
                </a:lnTo>
                <a:lnTo>
                  <a:pt x="0" y="1862005"/>
                </a:lnTo>
                <a:lnTo>
                  <a:pt x="0" y="0"/>
                </a:lnTo>
                <a:close/>
              </a:path>
            </a:pathLst>
          </a:custGeom>
          <a:blipFill>
            <a:blip r:embed="rId3" cstate="print"/>
            <a:stretch>
              <a:fillRect/>
            </a:stretch>
          </a:blipFill>
        </p:spPr>
      </p:sp>
      <p:sp>
        <p:nvSpPr>
          <p:cNvPr id="9" name="AutoShape 9"/>
          <p:cNvSpPr/>
          <p:nvPr/>
        </p:nvSpPr>
        <p:spPr>
          <a:xfrm>
            <a:off x="11455268" y="3120238"/>
            <a:ext cx="4207273" cy="3733352"/>
          </a:xfrm>
          <a:prstGeom prst="rect">
            <a:avLst/>
          </a:prstGeom>
          <a:solidFill>
            <a:srgbClr val="FFC924"/>
          </a:solidFill>
        </p:spPr>
      </p:sp>
      <p:sp>
        <p:nvSpPr>
          <p:cNvPr id="10" name="AutoShape 10"/>
          <p:cNvSpPr/>
          <p:nvPr/>
        </p:nvSpPr>
        <p:spPr>
          <a:xfrm>
            <a:off x="14401356" y="3993672"/>
            <a:ext cx="4021936" cy="3680472"/>
          </a:xfrm>
          <a:prstGeom prst="rect">
            <a:avLst/>
          </a:prstGeom>
          <a:solidFill>
            <a:srgbClr val="EF4C81"/>
          </a:solidFill>
        </p:spPr>
      </p:sp>
      <p:sp>
        <p:nvSpPr>
          <p:cNvPr id="11" name="Freeform 11"/>
          <p:cNvSpPr/>
          <p:nvPr/>
        </p:nvSpPr>
        <p:spPr>
          <a:xfrm>
            <a:off x="13172975" y="415488"/>
            <a:ext cx="3620565" cy="1862005"/>
          </a:xfrm>
          <a:custGeom>
            <a:avLst/>
            <a:gdLst/>
            <a:ahLst/>
            <a:cxnLst/>
            <a:rect l="l" t="t" r="r" b="b"/>
            <a:pathLst>
              <a:path w="3620565" h="1862005">
                <a:moveTo>
                  <a:pt x="0" y="0"/>
                </a:moveTo>
                <a:lnTo>
                  <a:pt x="3620565" y="0"/>
                </a:lnTo>
                <a:lnTo>
                  <a:pt x="3620565" y="1862006"/>
                </a:lnTo>
                <a:lnTo>
                  <a:pt x="0" y="1862006"/>
                </a:lnTo>
                <a:lnTo>
                  <a:pt x="0" y="0"/>
                </a:lnTo>
                <a:close/>
              </a:path>
            </a:pathLst>
          </a:custGeom>
          <a:blipFill>
            <a:blip r:embed="rId4" cstate="print"/>
            <a:stretch>
              <a:fillRect/>
            </a:stretch>
          </a:blipFill>
        </p:spPr>
      </p:sp>
      <p:sp>
        <p:nvSpPr>
          <p:cNvPr id="12" name="TextBox 12"/>
          <p:cNvSpPr txBox="1"/>
          <p:nvPr/>
        </p:nvSpPr>
        <p:spPr>
          <a:xfrm>
            <a:off x="1352340" y="3272638"/>
            <a:ext cx="10102928" cy="3077766"/>
          </a:xfrm>
          <a:prstGeom prst="rect">
            <a:avLst/>
          </a:prstGeom>
        </p:spPr>
        <p:txBody>
          <a:bodyPr wrap="square" lIns="0" tIns="0" rIns="0" bIns="0" rtlCol="0" anchor="t">
            <a:spAutoFit/>
          </a:bodyPr>
          <a:lstStyle/>
          <a:p>
            <a:pPr>
              <a:lnSpc>
                <a:spcPts val="8019"/>
              </a:lnSpc>
            </a:pPr>
            <a:r>
              <a:rPr lang="en-US" sz="7200" dirty="0">
                <a:solidFill>
                  <a:srgbClr val="32439B"/>
                </a:solidFill>
                <a:latin typeface="HK Grotesk Bold Bold"/>
              </a:rPr>
              <a:t>Young Carers </a:t>
            </a:r>
            <a:r>
              <a:rPr lang="en-US" sz="7200" dirty="0" smtClean="0">
                <a:solidFill>
                  <a:srgbClr val="32439B"/>
                </a:solidFill>
                <a:latin typeface="HK Grotesk Bold Bold"/>
              </a:rPr>
              <a:t>– </a:t>
            </a:r>
          </a:p>
          <a:p>
            <a:pPr>
              <a:lnSpc>
                <a:spcPts val="8019"/>
              </a:lnSpc>
            </a:pPr>
            <a:r>
              <a:rPr lang="en-US" sz="7200" dirty="0" smtClean="0">
                <a:solidFill>
                  <a:srgbClr val="32439B"/>
                </a:solidFill>
                <a:latin typeface="HK Grotesk Bold Bold"/>
              </a:rPr>
              <a:t>raising </a:t>
            </a:r>
            <a:r>
              <a:rPr lang="en-US" sz="7200" dirty="0">
                <a:solidFill>
                  <a:srgbClr val="32439B"/>
                </a:solidFill>
                <a:latin typeface="HK Grotesk Bold Bold"/>
              </a:rPr>
              <a:t>awareness and providing support</a:t>
            </a:r>
          </a:p>
        </p:txBody>
      </p:sp>
      <p:sp>
        <p:nvSpPr>
          <p:cNvPr id="13" name="TextBox 13"/>
          <p:cNvSpPr txBox="1"/>
          <p:nvPr/>
        </p:nvSpPr>
        <p:spPr>
          <a:xfrm>
            <a:off x="8303373" y="6626766"/>
            <a:ext cx="4869602" cy="3210320"/>
          </a:xfrm>
          <a:prstGeom prst="rect">
            <a:avLst/>
          </a:prstGeom>
        </p:spPr>
        <p:txBody>
          <a:bodyPr lIns="0" tIns="0" rIns="0" bIns="0" rtlCol="0" anchor="t">
            <a:spAutoFit/>
          </a:bodyPr>
          <a:lstStyle/>
          <a:p>
            <a:pPr>
              <a:lnSpc>
                <a:spcPts val="4664"/>
              </a:lnSpc>
              <a:spcBef>
                <a:spcPts val="3496"/>
              </a:spcBef>
            </a:pPr>
            <a:r>
              <a:rPr lang="en-US" sz="3216">
                <a:solidFill>
                  <a:srgbClr val="32439B"/>
                </a:solidFill>
                <a:latin typeface="Arimo"/>
              </a:rPr>
              <a:t>Shona James </a:t>
            </a:r>
          </a:p>
          <a:p>
            <a:pPr>
              <a:lnSpc>
                <a:spcPts val="4664"/>
              </a:lnSpc>
              <a:spcBef>
                <a:spcPts val="3496"/>
              </a:spcBef>
            </a:pPr>
            <a:r>
              <a:rPr lang="en-US" sz="3216">
                <a:solidFill>
                  <a:srgbClr val="32439B"/>
                </a:solidFill>
                <a:latin typeface="Arimo"/>
              </a:rPr>
              <a:t>Schools Project Worker</a:t>
            </a:r>
          </a:p>
          <a:p>
            <a:pPr>
              <a:lnSpc>
                <a:spcPts val="2991"/>
              </a:lnSpc>
            </a:pPr>
            <a:r>
              <a:rPr lang="en-US" sz="3216">
                <a:solidFill>
                  <a:srgbClr val="32439B"/>
                </a:solidFill>
                <a:latin typeface="Arimo"/>
              </a:rPr>
              <a:t>Capital Carers</a:t>
            </a:r>
          </a:p>
          <a:p>
            <a:pPr>
              <a:lnSpc>
                <a:spcPts val="2991"/>
              </a:lnSpc>
            </a:pPr>
            <a:endParaRPr lang="en-US" sz="3216">
              <a:solidFill>
                <a:srgbClr val="32439B"/>
              </a:solidFill>
              <a:latin typeface="Arimo"/>
            </a:endParaRPr>
          </a:p>
          <a:p>
            <a:pPr>
              <a:lnSpc>
                <a:spcPts val="2991"/>
              </a:lnSpc>
            </a:pPr>
            <a:endParaRPr lang="en-US" sz="3216">
              <a:solidFill>
                <a:srgbClr val="32439B"/>
              </a:solidFill>
              <a:latin typeface="Arimo"/>
            </a:endParaRPr>
          </a:p>
          <a:p>
            <a:pPr algn="l">
              <a:lnSpc>
                <a:spcPts val="2991"/>
              </a:lnSpc>
            </a:pPr>
            <a:endParaRPr lang="en-US" sz="3216">
              <a:solidFill>
                <a:srgbClr val="32439B"/>
              </a:solidFill>
              <a:latin typeface="Arim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960"/>
        </a:solidFill>
        <a:effectLst/>
      </p:bgPr>
    </p:bg>
    <p:spTree>
      <p:nvGrpSpPr>
        <p:cNvPr id="1" name=""/>
        <p:cNvGrpSpPr/>
        <p:nvPr/>
      </p:nvGrpSpPr>
      <p:grpSpPr>
        <a:xfrm>
          <a:off x="0" y="0"/>
          <a:ext cx="0" cy="0"/>
          <a:chOff x="0" y="0"/>
          <a:chExt cx="0" cy="0"/>
        </a:xfrm>
      </p:grpSpPr>
      <p:sp>
        <p:nvSpPr>
          <p:cNvPr id="2" name="Freeform 2"/>
          <p:cNvSpPr/>
          <p:nvPr/>
        </p:nvSpPr>
        <p:spPr>
          <a:xfrm>
            <a:off x="1151185" y="1275326"/>
            <a:ext cx="8155952" cy="1778061"/>
          </a:xfrm>
          <a:custGeom>
            <a:avLst/>
            <a:gdLst/>
            <a:ahLst/>
            <a:cxnLst/>
            <a:rect l="l" t="t" r="r" b="b"/>
            <a:pathLst>
              <a:path w="8155952" h="1778061">
                <a:moveTo>
                  <a:pt x="0" y="0"/>
                </a:moveTo>
                <a:lnTo>
                  <a:pt x="8155952" y="0"/>
                </a:lnTo>
                <a:lnTo>
                  <a:pt x="8155952" y="1778061"/>
                </a:lnTo>
                <a:lnTo>
                  <a:pt x="0" y="1778061"/>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100326" y="2827739"/>
            <a:ext cx="6471453" cy="1410827"/>
          </a:xfrm>
          <a:custGeom>
            <a:avLst/>
            <a:gdLst/>
            <a:ahLst/>
            <a:cxnLst/>
            <a:rect l="l" t="t" r="r" b="b"/>
            <a:pathLst>
              <a:path w="6471453" h="1410827">
                <a:moveTo>
                  <a:pt x="0" y="0"/>
                </a:moveTo>
                <a:lnTo>
                  <a:pt x="6471454" y="0"/>
                </a:lnTo>
                <a:lnTo>
                  <a:pt x="6471454" y="1410827"/>
                </a:lnTo>
                <a:lnTo>
                  <a:pt x="0" y="1410827"/>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3081177" y="4179316"/>
            <a:ext cx="4509752" cy="2069335"/>
          </a:xfrm>
          <a:custGeom>
            <a:avLst/>
            <a:gdLst/>
            <a:ahLst/>
            <a:cxnLst/>
            <a:rect l="l" t="t" r="r" b="b"/>
            <a:pathLst>
              <a:path w="4509752" h="2069335">
                <a:moveTo>
                  <a:pt x="0" y="0"/>
                </a:moveTo>
                <a:lnTo>
                  <a:pt x="4509752" y="0"/>
                </a:lnTo>
                <a:lnTo>
                  <a:pt x="4509752" y="2069335"/>
                </a:lnTo>
                <a:lnTo>
                  <a:pt x="0" y="2069335"/>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2116832" y="2565858"/>
            <a:ext cx="4588141" cy="2105304"/>
          </a:xfrm>
          <a:custGeom>
            <a:avLst/>
            <a:gdLst/>
            <a:ahLst/>
            <a:cxnLst/>
            <a:rect l="l" t="t" r="r" b="b"/>
            <a:pathLst>
              <a:path w="4588141" h="2105304">
                <a:moveTo>
                  <a:pt x="0" y="0"/>
                </a:moveTo>
                <a:lnTo>
                  <a:pt x="4588140" y="0"/>
                </a:lnTo>
                <a:lnTo>
                  <a:pt x="4588140" y="2105304"/>
                </a:lnTo>
                <a:lnTo>
                  <a:pt x="0" y="2105304"/>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1236127" y="4627542"/>
            <a:ext cx="6609703" cy="1440967"/>
          </a:xfrm>
          <a:custGeom>
            <a:avLst/>
            <a:gdLst/>
            <a:ahLst/>
            <a:cxnLst/>
            <a:rect l="l" t="t" r="r" b="b"/>
            <a:pathLst>
              <a:path w="6609703" h="1440967">
                <a:moveTo>
                  <a:pt x="0" y="0"/>
                </a:moveTo>
                <a:lnTo>
                  <a:pt x="6609703" y="0"/>
                </a:lnTo>
                <a:lnTo>
                  <a:pt x="6609703" y="1440967"/>
                </a:lnTo>
                <a:lnTo>
                  <a:pt x="0" y="1440967"/>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2236216" y="0"/>
            <a:ext cx="6199674" cy="1351577"/>
          </a:xfrm>
          <a:custGeom>
            <a:avLst/>
            <a:gdLst/>
            <a:ahLst/>
            <a:cxnLst/>
            <a:rect l="l" t="t" r="r" b="b"/>
            <a:pathLst>
              <a:path w="6199674" h="1351577">
                <a:moveTo>
                  <a:pt x="0" y="0"/>
                </a:moveTo>
                <a:lnTo>
                  <a:pt x="6199674" y="0"/>
                </a:lnTo>
                <a:lnTo>
                  <a:pt x="6199674" y="1351577"/>
                </a:lnTo>
                <a:lnTo>
                  <a:pt x="0" y="1351577"/>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10793956" y="755829"/>
            <a:ext cx="7494044" cy="1633760"/>
          </a:xfrm>
          <a:custGeom>
            <a:avLst/>
            <a:gdLst/>
            <a:ahLst/>
            <a:cxnLst/>
            <a:rect l="l" t="t" r="r" b="b"/>
            <a:pathLst>
              <a:path w="7494044" h="1633760">
                <a:moveTo>
                  <a:pt x="0" y="0"/>
                </a:moveTo>
                <a:lnTo>
                  <a:pt x="7494044" y="0"/>
                </a:lnTo>
                <a:lnTo>
                  <a:pt x="7494044" y="1633760"/>
                </a:lnTo>
                <a:lnTo>
                  <a:pt x="0" y="1633760"/>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2973530" y="853489"/>
            <a:ext cx="941018" cy="696354"/>
          </a:xfrm>
          <a:custGeom>
            <a:avLst/>
            <a:gdLst/>
            <a:ahLst/>
            <a:cxnLst/>
            <a:rect l="l" t="t" r="r" b="b"/>
            <a:pathLst>
              <a:path w="941018" h="696354">
                <a:moveTo>
                  <a:pt x="0" y="0"/>
                </a:moveTo>
                <a:lnTo>
                  <a:pt x="941018" y="0"/>
                </a:lnTo>
                <a:lnTo>
                  <a:pt x="941018" y="696354"/>
                </a:lnTo>
                <a:lnTo>
                  <a:pt x="0" y="696354"/>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sp>
        <p:nvSpPr>
          <p:cNvPr id="10" name="TextBox 10"/>
          <p:cNvSpPr txBox="1"/>
          <p:nvPr/>
        </p:nvSpPr>
        <p:spPr>
          <a:xfrm>
            <a:off x="3914548" y="2908604"/>
            <a:ext cx="2843010" cy="1191768"/>
          </a:xfrm>
          <a:prstGeom prst="rect">
            <a:avLst/>
          </a:prstGeom>
        </p:spPr>
        <p:txBody>
          <a:bodyPr lIns="0" tIns="0" rIns="0" bIns="0" rtlCol="0" anchor="t">
            <a:spAutoFit/>
          </a:bodyPr>
          <a:lstStyle/>
          <a:p>
            <a:pPr algn="ctr">
              <a:lnSpc>
                <a:spcPts val="3096"/>
              </a:lnSpc>
            </a:pPr>
            <a:r>
              <a:rPr lang="en-US" sz="2400" spc="144">
                <a:solidFill>
                  <a:srgbClr val="595959"/>
                </a:solidFill>
                <a:latin typeface="Arimo Bold"/>
              </a:rPr>
              <a:t>FAMILY AND YOUNG CARER IS CONTACTED </a:t>
            </a:r>
          </a:p>
        </p:txBody>
      </p:sp>
      <p:sp>
        <p:nvSpPr>
          <p:cNvPr id="11" name="TextBox 11"/>
          <p:cNvSpPr txBox="1"/>
          <p:nvPr/>
        </p:nvSpPr>
        <p:spPr>
          <a:xfrm>
            <a:off x="3658809" y="4486216"/>
            <a:ext cx="3354488" cy="1582293"/>
          </a:xfrm>
          <a:prstGeom prst="rect">
            <a:avLst/>
          </a:prstGeom>
        </p:spPr>
        <p:txBody>
          <a:bodyPr lIns="0" tIns="0" rIns="0" bIns="0" rtlCol="0" anchor="t">
            <a:spAutoFit/>
          </a:bodyPr>
          <a:lstStyle/>
          <a:p>
            <a:pPr algn="ctr">
              <a:lnSpc>
                <a:spcPts val="3096"/>
              </a:lnSpc>
            </a:pPr>
            <a:r>
              <a:rPr lang="en-US" sz="2400" spc="144">
                <a:solidFill>
                  <a:srgbClr val="595959"/>
                </a:solidFill>
                <a:latin typeface="Arimo Bold"/>
              </a:rPr>
              <a:t>YOUNG CARER AND FAMILY WISH TO PROCEED WITH REFERRAL</a:t>
            </a:r>
          </a:p>
        </p:txBody>
      </p:sp>
      <p:sp>
        <p:nvSpPr>
          <p:cNvPr id="12" name="Freeform 12"/>
          <p:cNvSpPr/>
          <p:nvPr/>
        </p:nvSpPr>
        <p:spPr>
          <a:xfrm rot="-1957464">
            <a:off x="3081177" y="2589002"/>
            <a:ext cx="941018" cy="696354"/>
          </a:xfrm>
          <a:custGeom>
            <a:avLst/>
            <a:gdLst/>
            <a:ahLst/>
            <a:cxnLst/>
            <a:rect l="l" t="t" r="r" b="b"/>
            <a:pathLst>
              <a:path w="941018" h="696354">
                <a:moveTo>
                  <a:pt x="0" y="0"/>
                </a:moveTo>
                <a:lnTo>
                  <a:pt x="941018" y="0"/>
                </a:lnTo>
                <a:lnTo>
                  <a:pt x="941018" y="696354"/>
                </a:lnTo>
                <a:lnTo>
                  <a:pt x="0" y="696354"/>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sp>
        <p:nvSpPr>
          <p:cNvPr id="13" name="Freeform 13"/>
          <p:cNvSpPr/>
          <p:nvPr/>
        </p:nvSpPr>
        <p:spPr>
          <a:xfrm rot="-2700000">
            <a:off x="2973530" y="4286038"/>
            <a:ext cx="941018" cy="696354"/>
          </a:xfrm>
          <a:custGeom>
            <a:avLst/>
            <a:gdLst/>
            <a:ahLst/>
            <a:cxnLst/>
            <a:rect l="l" t="t" r="r" b="b"/>
            <a:pathLst>
              <a:path w="941018" h="696354">
                <a:moveTo>
                  <a:pt x="0" y="0"/>
                </a:moveTo>
                <a:lnTo>
                  <a:pt x="941018" y="0"/>
                </a:lnTo>
                <a:lnTo>
                  <a:pt x="941018" y="696353"/>
                </a:lnTo>
                <a:lnTo>
                  <a:pt x="0" y="696353"/>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sp>
        <p:nvSpPr>
          <p:cNvPr id="14" name="Freeform 14"/>
          <p:cNvSpPr/>
          <p:nvPr/>
        </p:nvSpPr>
        <p:spPr>
          <a:xfrm rot="884685">
            <a:off x="8609021" y="455239"/>
            <a:ext cx="2011804" cy="719220"/>
          </a:xfrm>
          <a:custGeom>
            <a:avLst/>
            <a:gdLst/>
            <a:ahLst/>
            <a:cxnLst/>
            <a:rect l="l" t="t" r="r" b="b"/>
            <a:pathLst>
              <a:path w="2011804" h="719220">
                <a:moveTo>
                  <a:pt x="0" y="0"/>
                </a:moveTo>
                <a:lnTo>
                  <a:pt x="2011804" y="0"/>
                </a:lnTo>
                <a:lnTo>
                  <a:pt x="2011804" y="719220"/>
                </a:lnTo>
                <a:lnTo>
                  <a:pt x="0" y="719220"/>
                </a:lnTo>
                <a:lnTo>
                  <a:pt x="0" y="0"/>
                </a:lnTo>
                <a:close/>
              </a:path>
            </a:pathLst>
          </a:custGeom>
          <a:blipFill>
            <a:blip r:embed="rId12" cstate="print">
              <a:extLst>
                <a:ext uri="{96DAC541-7B7A-43D3-8B79-37D633B846F1}">
                  <asvg:svgBlip xmlns="" xmlns:asvg="http://schemas.microsoft.com/office/drawing/2016/SVG/main" r:embed="rId13"/>
                </a:ext>
              </a:extLst>
            </a:blip>
            <a:stretch>
              <a:fillRect/>
            </a:stretch>
          </a:blipFill>
        </p:spPr>
      </p:sp>
      <p:sp>
        <p:nvSpPr>
          <p:cNvPr id="15" name="Freeform 15"/>
          <p:cNvSpPr/>
          <p:nvPr/>
        </p:nvSpPr>
        <p:spPr>
          <a:xfrm>
            <a:off x="8101383" y="2868371"/>
            <a:ext cx="2692573" cy="1090492"/>
          </a:xfrm>
          <a:custGeom>
            <a:avLst/>
            <a:gdLst/>
            <a:ahLst/>
            <a:cxnLst/>
            <a:rect l="l" t="t" r="r" b="b"/>
            <a:pathLst>
              <a:path w="2692573" h="1090492">
                <a:moveTo>
                  <a:pt x="0" y="0"/>
                </a:moveTo>
                <a:lnTo>
                  <a:pt x="2692573" y="0"/>
                </a:lnTo>
                <a:lnTo>
                  <a:pt x="2692573" y="1090492"/>
                </a:lnTo>
                <a:lnTo>
                  <a:pt x="0" y="1090492"/>
                </a:lnTo>
                <a:lnTo>
                  <a:pt x="0" y="0"/>
                </a:lnTo>
                <a:close/>
              </a:path>
            </a:pathLst>
          </a:custGeom>
          <a:blipFill>
            <a:blip r:embed="rId14" cstate="print">
              <a:extLst>
                <a:ext uri="{96DAC541-7B7A-43D3-8B79-37D633B846F1}">
                  <asvg:svgBlip xmlns="" xmlns:asvg="http://schemas.microsoft.com/office/drawing/2016/SVG/main" r:embed="rId15"/>
                </a:ext>
              </a:extLst>
            </a:blip>
            <a:stretch>
              <a:fillRect/>
            </a:stretch>
          </a:blipFill>
        </p:spPr>
      </p:sp>
      <p:sp>
        <p:nvSpPr>
          <p:cNvPr id="16" name="Freeform 16"/>
          <p:cNvSpPr/>
          <p:nvPr/>
        </p:nvSpPr>
        <p:spPr>
          <a:xfrm rot="341947">
            <a:off x="10362595" y="5557870"/>
            <a:ext cx="1381561" cy="1381561"/>
          </a:xfrm>
          <a:custGeom>
            <a:avLst/>
            <a:gdLst/>
            <a:ahLst/>
            <a:cxnLst/>
            <a:rect l="l" t="t" r="r" b="b"/>
            <a:pathLst>
              <a:path w="1381561" h="1381561">
                <a:moveTo>
                  <a:pt x="0" y="0"/>
                </a:moveTo>
                <a:lnTo>
                  <a:pt x="1381561" y="0"/>
                </a:lnTo>
                <a:lnTo>
                  <a:pt x="1381561" y="1381561"/>
                </a:lnTo>
                <a:lnTo>
                  <a:pt x="0" y="1381561"/>
                </a:lnTo>
                <a:lnTo>
                  <a:pt x="0" y="0"/>
                </a:lnTo>
                <a:close/>
              </a:path>
            </a:pathLst>
          </a:custGeom>
          <a:blipFill>
            <a:blip r:embed="rId16" cstate="print"/>
            <a:stretch>
              <a:fillRect/>
            </a:stretch>
          </a:blipFill>
        </p:spPr>
      </p:sp>
      <p:sp>
        <p:nvSpPr>
          <p:cNvPr id="17" name="Freeform 17"/>
          <p:cNvSpPr/>
          <p:nvPr/>
        </p:nvSpPr>
        <p:spPr>
          <a:xfrm rot="-8472625">
            <a:off x="1891887" y="368674"/>
            <a:ext cx="959600" cy="1071121"/>
          </a:xfrm>
          <a:custGeom>
            <a:avLst/>
            <a:gdLst/>
            <a:ahLst/>
            <a:cxnLst/>
            <a:rect l="l" t="t" r="r" b="b"/>
            <a:pathLst>
              <a:path w="959600" h="1071121">
                <a:moveTo>
                  <a:pt x="0" y="0"/>
                </a:moveTo>
                <a:lnTo>
                  <a:pt x="959601" y="0"/>
                </a:lnTo>
                <a:lnTo>
                  <a:pt x="959601" y="1071121"/>
                </a:lnTo>
                <a:lnTo>
                  <a:pt x="0" y="1071121"/>
                </a:lnTo>
                <a:lnTo>
                  <a:pt x="0" y="0"/>
                </a:lnTo>
                <a:close/>
              </a:path>
            </a:pathLst>
          </a:custGeom>
          <a:blipFill>
            <a:blip r:embed="rId17" cstate="print"/>
            <a:stretch>
              <a:fillRect l="-5787" r="-5787"/>
            </a:stretch>
          </a:blipFill>
        </p:spPr>
      </p:sp>
      <p:sp>
        <p:nvSpPr>
          <p:cNvPr id="18" name="Freeform 18"/>
          <p:cNvSpPr/>
          <p:nvPr/>
        </p:nvSpPr>
        <p:spPr>
          <a:xfrm>
            <a:off x="7131642" y="4634214"/>
            <a:ext cx="1391102" cy="1390522"/>
          </a:xfrm>
          <a:custGeom>
            <a:avLst/>
            <a:gdLst/>
            <a:ahLst/>
            <a:cxnLst/>
            <a:rect l="l" t="t" r="r" b="b"/>
            <a:pathLst>
              <a:path w="1391102" h="1390522">
                <a:moveTo>
                  <a:pt x="0" y="0"/>
                </a:moveTo>
                <a:lnTo>
                  <a:pt x="1391101" y="0"/>
                </a:lnTo>
                <a:lnTo>
                  <a:pt x="1391101" y="1390522"/>
                </a:lnTo>
                <a:lnTo>
                  <a:pt x="0" y="1390522"/>
                </a:lnTo>
                <a:lnTo>
                  <a:pt x="0" y="0"/>
                </a:lnTo>
                <a:close/>
              </a:path>
            </a:pathLst>
          </a:custGeom>
          <a:blipFill>
            <a:blip r:embed="rId18" cstate="print"/>
            <a:stretch>
              <a:fillRect/>
            </a:stretch>
          </a:blipFill>
        </p:spPr>
      </p:sp>
      <p:sp>
        <p:nvSpPr>
          <p:cNvPr id="19" name="Freeform 19"/>
          <p:cNvSpPr/>
          <p:nvPr/>
        </p:nvSpPr>
        <p:spPr>
          <a:xfrm>
            <a:off x="7590929" y="282115"/>
            <a:ext cx="1145134" cy="1145611"/>
          </a:xfrm>
          <a:custGeom>
            <a:avLst/>
            <a:gdLst/>
            <a:ahLst/>
            <a:cxnLst/>
            <a:rect l="l" t="t" r="r" b="b"/>
            <a:pathLst>
              <a:path w="1145134" h="1145611">
                <a:moveTo>
                  <a:pt x="0" y="0"/>
                </a:moveTo>
                <a:lnTo>
                  <a:pt x="1145134" y="0"/>
                </a:lnTo>
                <a:lnTo>
                  <a:pt x="1145134" y="1145612"/>
                </a:lnTo>
                <a:lnTo>
                  <a:pt x="0" y="1145612"/>
                </a:lnTo>
                <a:lnTo>
                  <a:pt x="0" y="0"/>
                </a:lnTo>
                <a:close/>
              </a:path>
            </a:pathLst>
          </a:custGeom>
          <a:blipFill>
            <a:blip r:embed="rId19" cstate="print"/>
            <a:stretch>
              <a:fillRect/>
            </a:stretch>
          </a:blipFill>
        </p:spPr>
      </p:sp>
      <p:sp>
        <p:nvSpPr>
          <p:cNvPr id="20" name="Freeform 20"/>
          <p:cNvSpPr/>
          <p:nvPr/>
        </p:nvSpPr>
        <p:spPr>
          <a:xfrm>
            <a:off x="1459003" y="7601927"/>
            <a:ext cx="1406137" cy="1406723"/>
          </a:xfrm>
          <a:custGeom>
            <a:avLst/>
            <a:gdLst/>
            <a:ahLst/>
            <a:cxnLst/>
            <a:rect l="l" t="t" r="r" b="b"/>
            <a:pathLst>
              <a:path w="1406137" h="1406723">
                <a:moveTo>
                  <a:pt x="0" y="0"/>
                </a:moveTo>
                <a:lnTo>
                  <a:pt x="1406138" y="0"/>
                </a:lnTo>
                <a:lnTo>
                  <a:pt x="1406138" y="1406723"/>
                </a:lnTo>
                <a:lnTo>
                  <a:pt x="0" y="1406723"/>
                </a:lnTo>
                <a:lnTo>
                  <a:pt x="0" y="0"/>
                </a:lnTo>
                <a:close/>
              </a:path>
            </a:pathLst>
          </a:custGeom>
          <a:blipFill>
            <a:blip r:embed="rId20" cstate="print"/>
            <a:stretch>
              <a:fillRect/>
            </a:stretch>
          </a:blipFill>
        </p:spPr>
      </p:sp>
      <p:sp>
        <p:nvSpPr>
          <p:cNvPr id="21" name="Freeform 21"/>
          <p:cNvSpPr/>
          <p:nvPr/>
        </p:nvSpPr>
        <p:spPr>
          <a:xfrm>
            <a:off x="7131642" y="6830636"/>
            <a:ext cx="1194083" cy="1193586"/>
          </a:xfrm>
          <a:custGeom>
            <a:avLst/>
            <a:gdLst/>
            <a:ahLst/>
            <a:cxnLst/>
            <a:rect l="l" t="t" r="r" b="b"/>
            <a:pathLst>
              <a:path w="1194083" h="1193586">
                <a:moveTo>
                  <a:pt x="0" y="0"/>
                </a:moveTo>
                <a:lnTo>
                  <a:pt x="1194083" y="0"/>
                </a:lnTo>
                <a:lnTo>
                  <a:pt x="1194083" y="1193585"/>
                </a:lnTo>
                <a:lnTo>
                  <a:pt x="0" y="1193585"/>
                </a:lnTo>
                <a:lnTo>
                  <a:pt x="0" y="0"/>
                </a:lnTo>
                <a:close/>
              </a:path>
            </a:pathLst>
          </a:custGeom>
          <a:blipFill>
            <a:blip r:embed="rId21" cstate="print"/>
            <a:stretch>
              <a:fillRect/>
            </a:stretch>
          </a:blipFill>
        </p:spPr>
      </p:sp>
      <p:sp>
        <p:nvSpPr>
          <p:cNvPr id="22" name="Freeform 22"/>
          <p:cNvSpPr/>
          <p:nvPr/>
        </p:nvSpPr>
        <p:spPr>
          <a:xfrm>
            <a:off x="256896" y="111585"/>
            <a:ext cx="1788579" cy="1090081"/>
          </a:xfrm>
          <a:custGeom>
            <a:avLst/>
            <a:gdLst/>
            <a:ahLst/>
            <a:cxnLst/>
            <a:rect l="l" t="t" r="r" b="b"/>
            <a:pathLst>
              <a:path w="1788579" h="1090081">
                <a:moveTo>
                  <a:pt x="0" y="0"/>
                </a:moveTo>
                <a:lnTo>
                  <a:pt x="1788579" y="0"/>
                </a:lnTo>
                <a:lnTo>
                  <a:pt x="1788579" y="1090081"/>
                </a:lnTo>
                <a:lnTo>
                  <a:pt x="0" y="1090081"/>
                </a:lnTo>
                <a:lnTo>
                  <a:pt x="0" y="0"/>
                </a:lnTo>
                <a:close/>
              </a:path>
            </a:pathLst>
          </a:custGeom>
          <a:blipFill>
            <a:blip r:embed="rId22" cstate="print"/>
            <a:stretch>
              <a:fillRect/>
            </a:stretch>
          </a:blipFill>
        </p:spPr>
      </p:sp>
      <p:sp>
        <p:nvSpPr>
          <p:cNvPr id="23" name="TextBox 23"/>
          <p:cNvSpPr txBox="1"/>
          <p:nvPr/>
        </p:nvSpPr>
        <p:spPr>
          <a:xfrm>
            <a:off x="498620" y="1607396"/>
            <a:ext cx="9461081" cy="782193"/>
          </a:xfrm>
          <a:prstGeom prst="rect">
            <a:avLst/>
          </a:prstGeom>
        </p:spPr>
        <p:txBody>
          <a:bodyPr lIns="0" tIns="0" rIns="0" bIns="0" rtlCol="0" anchor="t">
            <a:spAutoFit/>
          </a:bodyPr>
          <a:lstStyle/>
          <a:p>
            <a:pPr algn="ctr">
              <a:lnSpc>
                <a:spcPts val="3096"/>
              </a:lnSpc>
            </a:pPr>
            <a:r>
              <a:rPr lang="en-US" sz="2400" spc="144">
                <a:solidFill>
                  <a:srgbClr val="595959"/>
                </a:solidFill>
                <a:latin typeface="Arimo Bold"/>
              </a:rPr>
              <a:t>REFERRER IS CONTACTED, YOUNG CARER IS ACCEPTED AS APROPRIATE REFERRAL</a:t>
            </a:r>
          </a:p>
        </p:txBody>
      </p:sp>
      <p:sp>
        <p:nvSpPr>
          <p:cNvPr id="24" name="TextBox 24"/>
          <p:cNvSpPr txBox="1"/>
          <p:nvPr/>
        </p:nvSpPr>
        <p:spPr>
          <a:xfrm>
            <a:off x="12570556" y="2927831"/>
            <a:ext cx="3940844" cy="1563099"/>
          </a:xfrm>
          <a:prstGeom prst="rect">
            <a:avLst/>
          </a:prstGeom>
        </p:spPr>
        <p:txBody>
          <a:bodyPr lIns="0" tIns="0" rIns="0" bIns="0" rtlCol="0" anchor="t">
            <a:spAutoFit/>
          </a:bodyPr>
          <a:lstStyle/>
          <a:p>
            <a:pPr algn="ctr">
              <a:lnSpc>
                <a:spcPts val="3096"/>
              </a:lnSpc>
            </a:pPr>
            <a:r>
              <a:rPr lang="en-US" sz="2399" spc="143">
                <a:solidFill>
                  <a:srgbClr val="1D1D1B"/>
                </a:solidFill>
                <a:latin typeface="Arimo Bold"/>
              </a:rPr>
              <a:t>YOUNG CARER AND FAMILY DO NOT WISH TO PROCEED WITH REFERRAL</a:t>
            </a:r>
          </a:p>
        </p:txBody>
      </p:sp>
      <p:sp>
        <p:nvSpPr>
          <p:cNvPr id="25" name="TextBox 25"/>
          <p:cNvSpPr txBox="1"/>
          <p:nvPr/>
        </p:nvSpPr>
        <p:spPr>
          <a:xfrm>
            <a:off x="11636308" y="4737854"/>
            <a:ext cx="5809340" cy="1191768"/>
          </a:xfrm>
          <a:prstGeom prst="rect">
            <a:avLst/>
          </a:prstGeom>
        </p:spPr>
        <p:txBody>
          <a:bodyPr lIns="0" tIns="0" rIns="0" bIns="0" rtlCol="0" anchor="t">
            <a:spAutoFit/>
          </a:bodyPr>
          <a:lstStyle/>
          <a:p>
            <a:pPr algn="ctr">
              <a:lnSpc>
                <a:spcPts val="3096"/>
              </a:lnSpc>
            </a:pPr>
            <a:r>
              <a:rPr lang="en-US" sz="2400" spc="144">
                <a:solidFill>
                  <a:srgbClr val="1D1D1B"/>
                </a:solidFill>
                <a:latin typeface="Arimo Bold"/>
              </a:rPr>
              <a:t>REFERRER IS CONTACTED, YOUNG CARER IS EXITED FROM THE SERVICE</a:t>
            </a:r>
          </a:p>
        </p:txBody>
      </p:sp>
      <p:sp>
        <p:nvSpPr>
          <p:cNvPr id="26" name="TextBox 26"/>
          <p:cNvSpPr txBox="1"/>
          <p:nvPr/>
        </p:nvSpPr>
        <p:spPr>
          <a:xfrm>
            <a:off x="1860715" y="9075742"/>
            <a:ext cx="6950677" cy="1055370"/>
          </a:xfrm>
          <a:prstGeom prst="rect">
            <a:avLst/>
          </a:prstGeom>
        </p:spPr>
        <p:txBody>
          <a:bodyPr lIns="0" tIns="0" rIns="0" bIns="0" rtlCol="0" anchor="t">
            <a:spAutoFit/>
          </a:bodyPr>
          <a:lstStyle/>
          <a:p>
            <a:pPr algn="ctr">
              <a:lnSpc>
                <a:spcPts val="2835"/>
              </a:lnSpc>
            </a:pPr>
            <a:r>
              <a:rPr lang="en-US" sz="2100" spc="210">
                <a:solidFill>
                  <a:srgbClr val="008037"/>
                </a:solidFill>
                <a:latin typeface="Arimo Bold"/>
              </a:rPr>
              <a:t>YOUNG CARER REMAINS WITH SERVICE, AND CAN ACCESS ADDITIONAL SUPPORT (when / if required)</a:t>
            </a:r>
          </a:p>
        </p:txBody>
      </p:sp>
      <p:sp>
        <p:nvSpPr>
          <p:cNvPr id="27" name="TextBox 27"/>
          <p:cNvSpPr txBox="1"/>
          <p:nvPr/>
        </p:nvSpPr>
        <p:spPr>
          <a:xfrm>
            <a:off x="3554452" y="6806926"/>
            <a:ext cx="3349418" cy="1055370"/>
          </a:xfrm>
          <a:prstGeom prst="rect">
            <a:avLst/>
          </a:prstGeom>
        </p:spPr>
        <p:txBody>
          <a:bodyPr lIns="0" tIns="0" rIns="0" bIns="0" rtlCol="0" anchor="t">
            <a:spAutoFit/>
          </a:bodyPr>
          <a:lstStyle/>
          <a:p>
            <a:pPr algn="ctr">
              <a:lnSpc>
                <a:spcPts val="2835"/>
              </a:lnSpc>
            </a:pPr>
            <a:r>
              <a:rPr lang="en-US" sz="2100" spc="210">
                <a:solidFill>
                  <a:srgbClr val="FA0A0A"/>
                </a:solidFill>
                <a:latin typeface="Arimo Bold"/>
              </a:rPr>
              <a:t>YOUNG CARER RECEIVES ONE TO ONE SUPPORT</a:t>
            </a:r>
          </a:p>
        </p:txBody>
      </p:sp>
      <p:sp>
        <p:nvSpPr>
          <p:cNvPr id="28" name="TextBox 28"/>
          <p:cNvSpPr txBox="1"/>
          <p:nvPr/>
        </p:nvSpPr>
        <p:spPr>
          <a:xfrm>
            <a:off x="3515111" y="8103259"/>
            <a:ext cx="3498186" cy="731520"/>
          </a:xfrm>
          <a:prstGeom prst="rect">
            <a:avLst/>
          </a:prstGeom>
        </p:spPr>
        <p:txBody>
          <a:bodyPr lIns="0" tIns="0" rIns="0" bIns="0" rtlCol="0" anchor="t">
            <a:spAutoFit/>
          </a:bodyPr>
          <a:lstStyle/>
          <a:p>
            <a:pPr algn="ctr">
              <a:lnSpc>
                <a:spcPts val="2835"/>
              </a:lnSpc>
            </a:pPr>
            <a:r>
              <a:rPr lang="en-US" sz="2100" spc="210">
                <a:solidFill>
                  <a:srgbClr val="F57D31"/>
                </a:solidFill>
                <a:latin typeface="Arimo Bold"/>
              </a:rPr>
              <a:t>YOUNG CARER ATTENDS GROUPS</a:t>
            </a:r>
          </a:p>
        </p:txBody>
      </p:sp>
      <p:sp>
        <p:nvSpPr>
          <p:cNvPr id="29" name="TextBox 29"/>
          <p:cNvSpPr txBox="1"/>
          <p:nvPr/>
        </p:nvSpPr>
        <p:spPr>
          <a:xfrm>
            <a:off x="9614923" y="7164194"/>
            <a:ext cx="8478808" cy="2263140"/>
          </a:xfrm>
          <a:prstGeom prst="rect">
            <a:avLst/>
          </a:prstGeom>
        </p:spPr>
        <p:txBody>
          <a:bodyPr lIns="0" tIns="0" rIns="0" bIns="0" rtlCol="0" anchor="t">
            <a:spAutoFit/>
          </a:bodyPr>
          <a:lstStyle/>
          <a:p>
            <a:pPr algn="ctr">
              <a:lnSpc>
                <a:spcPts val="2580"/>
              </a:lnSpc>
            </a:pPr>
            <a:r>
              <a:rPr lang="en-US" sz="2000" spc="120">
                <a:solidFill>
                  <a:srgbClr val="1D1D1B"/>
                </a:solidFill>
                <a:latin typeface="Arimo Bold"/>
              </a:rPr>
              <a:t>YOUNG CARER CONTINUES WITH SERVICE AS REQUIRED </a:t>
            </a:r>
          </a:p>
          <a:p>
            <a:pPr algn="ctr">
              <a:lnSpc>
                <a:spcPts val="2580"/>
              </a:lnSpc>
            </a:pPr>
            <a:r>
              <a:rPr lang="en-US" sz="2000" spc="120">
                <a:solidFill>
                  <a:srgbClr val="1D1D1B"/>
                </a:solidFill>
                <a:latin typeface="Arimo Bold"/>
              </a:rPr>
              <a:t>AN ASSESSMENT IS COMPLETED ANNUALLY AND THEIR</a:t>
            </a:r>
          </a:p>
          <a:p>
            <a:pPr algn="ctr">
              <a:lnSpc>
                <a:spcPts val="2580"/>
              </a:lnSpc>
            </a:pPr>
            <a:r>
              <a:rPr lang="en-US" sz="2000" spc="120">
                <a:solidFill>
                  <a:srgbClr val="1D1D1B"/>
                </a:solidFill>
                <a:latin typeface="Arimo Bold"/>
              </a:rPr>
              <a:t>YOUNG CARERS STATEMENT CHECKED EVERY SIX MONTHS (permission is sought to pass information on to school)</a:t>
            </a:r>
          </a:p>
          <a:p>
            <a:pPr algn="ctr">
              <a:lnSpc>
                <a:spcPts val="2580"/>
              </a:lnSpc>
            </a:pPr>
            <a:r>
              <a:rPr lang="en-US" sz="2000" spc="120">
                <a:solidFill>
                  <a:srgbClr val="1D1D1B"/>
                </a:solidFill>
                <a:latin typeface="Arimo Bold"/>
              </a:rPr>
              <a:t>IF A YOUNG CARERS ROLE ENDS DUE TO BEREAVEMENT OR OTHER CAUSE, WE WILL CONTINUE TO WORK WITH THEM FOR A MINIMUM OF SIX MONTHS</a:t>
            </a:r>
          </a:p>
        </p:txBody>
      </p:sp>
      <p:sp>
        <p:nvSpPr>
          <p:cNvPr id="30" name="TextBox 30"/>
          <p:cNvSpPr txBox="1"/>
          <p:nvPr/>
        </p:nvSpPr>
        <p:spPr>
          <a:xfrm>
            <a:off x="2728041" y="134866"/>
            <a:ext cx="5002239" cy="1066800"/>
          </a:xfrm>
          <a:prstGeom prst="rect">
            <a:avLst/>
          </a:prstGeom>
        </p:spPr>
        <p:txBody>
          <a:bodyPr lIns="0" tIns="0" rIns="0" bIns="0" rtlCol="0" anchor="t">
            <a:spAutoFit/>
          </a:bodyPr>
          <a:lstStyle/>
          <a:p>
            <a:pPr algn="ctr">
              <a:lnSpc>
                <a:spcPts val="4200"/>
              </a:lnSpc>
            </a:pPr>
            <a:r>
              <a:rPr lang="en-US" sz="3000">
                <a:solidFill>
                  <a:srgbClr val="595959"/>
                </a:solidFill>
                <a:latin typeface="Arimo Bold"/>
              </a:rPr>
              <a:t>REFERRAL IS MADE TO CCYCP</a:t>
            </a:r>
          </a:p>
        </p:txBody>
      </p:sp>
      <p:sp>
        <p:nvSpPr>
          <p:cNvPr id="31" name="TextBox 31"/>
          <p:cNvSpPr txBox="1"/>
          <p:nvPr/>
        </p:nvSpPr>
        <p:spPr>
          <a:xfrm>
            <a:off x="637607" y="6315326"/>
            <a:ext cx="10041618" cy="391668"/>
          </a:xfrm>
          <a:prstGeom prst="rect">
            <a:avLst/>
          </a:prstGeom>
        </p:spPr>
        <p:txBody>
          <a:bodyPr lIns="0" tIns="0" rIns="0" bIns="0" rtlCol="0" anchor="t">
            <a:spAutoFit/>
          </a:bodyPr>
          <a:lstStyle/>
          <a:p>
            <a:pPr algn="ctr">
              <a:lnSpc>
                <a:spcPts val="3096"/>
              </a:lnSpc>
            </a:pPr>
            <a:r>
              <a:rPr lang="en-US" sz="2400" spc="144">
                <a:solidFill>
                  <a:srgbClr val="1A1E2D"/>
                </a:solidFill>
                <a:latin typeface="Arimo Bold"/>
              </a:rPr>
              <a:t>YOUNG CARER IS OFFERED A YOUNG CARERS STATEMENT</a:t>
            </a:r>
          </a:p>
        </p:txBody>
      </p:sp>
      <p:sp>
        <p:nvSpPr>
          <p:cNvPr id="32" name="TextBox 32"/>
          <p:cNvSpPr txBox="1"/>
          <p:nvPr/>
        </p:nvSpPr>
        <p:spPr>
          <a:xfrm>
            <a:off x="10903326" y="826346"/>
            <a:ext cx="7275305" cy="1563243"/>
          </a:xfrm>
          <a:prstGeom prst="rect">
            <a:avLst/>
          </a:prstGeom>
        </p:spPr>
        <p:txBody>
          <a:bodyPr lIns="0" tIns="0" rIns="0" bIns="0" rtlCol="0" anchor="t">
            <a:spAutoFit/>
          </a:bodyPr>
          <a:lstStyle/>
          <a:p>
            <a:pPr algn="ctr">
              <a:lnSpc>
                <a:spcPts val="3096"/>
              </a:lnSpc>
            </a:pPr>
            <a:r>
              <a:rPr lang="en-US" sz="2400" spc="144">
                <a:solidFill>
                  <a:srgbClr val="1D1D1B"/>
                </a:solidFill>
                <a:latin typeface="Arimo Bold"/>
              </a:rPr>
              <a:t>IF THE REFERRAL IS INAPPROPRIATE THE REFERRER IS CONTACTED AND INFORMED OF WHY WE ARE UNABLE TO PROCEED WITH THE REFERRAL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960"/>
        </a:solidFill>
        <a:effectLst/>
      </p:bgPr>
    </p:bg>
    <p:spTree>
      <p:nvGrpSpPr>
        <p:cNvPr id="1" name=""/>
        <p:cNvGrpSpPr/>
        <p:nvPr/>
      </p:nvGrpSpPr>
      <p:grpSpPr>
        <a:xfrm>
          <a:off x="0" y="0"/>
          <a:ext cx="0" cy="0"/>
          <a:chOff x="0" y="0"/>
          <a:chExt cx="0" cy="0"/>
        </a:xfrm>
      </p:grpSpPr>
      <p:grpSp>
        <p:nvGrpSpPr>
          <p:cNvPr id="2" name="Group 2"/>
          <p:cNvGrpSpPr/>
          <p:nvPr/>
        </p:nvGrpSpPr>
        <p:grpSpPr>
          <a:xfrm>
            <a:off x="2022488" y="2089138"/>
            <a:ext cx="1939760" cy="1418466"/>
            <a:chOff x="0" y="0"/>
            <a:chExt cx="2586347" cy="1891288"/>
          </a:xfrm>
        </p:grpSpPr>
        <p:sp>
          <p:nvSpPr>
            <p:cNvPr id="3" name="Freeform 3"/>
            <p:cNvSpPr/>
            <p:nvPr/>
          </p:nvSpPr>
          <p:spPr>
            <a:xfrm>
              <a:off x="0" y="0"/>
              <a:ext cx="2586355" cy="1891284"/>
            </a:xfrm>
            <a:custGeom>
              <a:avLst/>
              <a:gdLst/>
              <a:ahLst/>
              <a:cxnLst/>
              <a:rect l="l" t="t" r="r" b="b"/>
              <a:pathLst>
                <a:path w="2586355" h="1891284">
                  <a:moveTo>
                    <a:pt x="0" y="0"/>
                  </a:moveTo>
                  <a:lnTo>
                    <a:pt x="2586355" y="0"/>
                  </a:lnTo>
                  <a:lnTo>
                    <a:pt x="2586355" y="1891284"/>
                  </a:lnTo>
                  <a:lnTo>
                    <a:pt x="0" y="1891284"/>
                  </a:lnTo>
                  <a:lnTo>
                    <a:pt x="0" y="0"/>
                  </a:lnTo>
                  <a:close/>
                </a:path>
              </a:pathLst>
            </a:custGeom>
            <a:blipFill>
              <a:blip r:embed="rId2" cstate="print"/>
              <a:stretch>
                <a:fillRect t="-13" b="-13"/>
              </a:stretch>
            </a:blipFill>
          </p:spPr>
        </p:sp>
      </p:grpSp>
      <p:grpSp>
        <p:nvGrpSpPr>
          <p:cNvPr id="4" name="Group 4"/>
          <p:cNvGrpSpPr/>
          <p:nvPr/>
        </p:nvGrpSpPr>
        <p:grpSpPr>
          <a:xfrm>
            <a:off x="1584387" y="3976012"/>
            <a:ext cx="2681443" cy="1655212"/>
            <a:chOff x="0" y="0"/>
            <a:chExt cx="3575257" cy="2206949"/>
          </a:xfrm>
        </p:grpSpPr>
        <p:sp>
          <p:nvSpPr>
            <p:cNvPr id="5" name="Freeform 5"/>
            <p:cNvSpPr/>
            <p:nvPr/>
          </p:nvSpPr>
          <p:spPr>
            <a:xfrm>
              <a:off x="0" y="0"/>
              <a:ext cx="3575304" cy="2207006"/>
            </a:xfrm>
            <a:custGeom>
              <a:avLst/>
              <a:gdLst/>
              <a:ahLst/>
              <a:cxnLst/>
              <a:rect l="l" t="t" r="r" b="b"/>
              <a:pathLst>
                <a:path w="3575304" h="2207006">
                  <a:moveTo>
                    <a:pt x="0" y="0"/>
                  </a:moveTo>
                  <a:lnTo>
                    <a:pt x="3575304" y="0"/>
                  </a:lnTo>
                  <a:lnTo>
                    <a:pt x="3575304" y="2207006"/>
                  </a:lnTo>
                  <a:lnTo>
                    <a:pt x="0" y="2207006"/>
                  </a:lnTo>
                  <a:lnTo>
                    <a:pt x="0" y="0"/>
                  </a:lnTo>
                  <a:close/>
                </a:path>
              </a:pathLst>
            </a:custGeom>
            <a:blipFill>
              <a:blip r:embed="rId3" cstate="print"/>
              <a:stretch>
                <a:fillRect r="1" b="2"/>
              </a:stretch>
            </a:blipFill>
          </p:spPr>
        </p:sp>
      </p:grpSp>
      <p:grpSp>
        <p:nvGrpSpPr>
          <p:cNvPr id="6" name="Group 6"/>
          <p:cNvGrpSpPr/>
          <p:nvPr/>
        </p:nvGrpSpPr>
        <p:grpSpPr>
          <a:xfrm>
            <a:off x="2022488" y="5923594"/>
            <a:ext cx="1819756" cy="1819756"/>
            <a:chOff x="0" y="0"/>
            <a:chExt cx="2426341" cy="2426341"/>
          </a:xfrm>
        </p:grpSpPr>
        <p:sp>
          <p:nvSpPr>
            <p:cNvPr id="7" name="Freeform 7"/>
            <p:cNvSpPr/>
            <p:nvPr/>
          </p:nvSpPr>
          <p:spPr>
            <a:xfrm>
              <a:off x="0" y="0"/>
              <a:ext cx="2426335" cy="2426335"/>
            </a:xfrm>
            <a:custGeom>
              <a:avLst/>
              <a:gdLst/>
              <a:ahLst/>
              <a:cxnLst/>
              <a:rect l="l" t="t" r="r" b="b"/>
              <a:pathLst>
                <a:path w="2426335" h="2426335">
                  <a:moveTo>
                    <a:pt x="0" y="0"/>
                  </a:moveTo>
                  <a:lnTo>
                    <a:pt x="2426335" y="0"/>
                  </a:lnTo>
                  <a:lnTo>
                    <a:pt x="2426335" y="2426335"/>
                  </a:lnTo>
                  <a:lnTo>
                    <a:pt x="0" y="2426335"/>
                  </a:lnTo>
                  <a:lnTo>
                    <a:pt x="0" y="0"/>
                  </a:lnTo>
                  <a:close/>
                </a:path>
              </a:pathLst>
            </a:custGeom>
            <a:blipFill>
              <a:blip r:embed="rId4" cstate="print"/>
              <a:stretch>
                <a:fillRect/>
              </a:stretch>
            </a:blipFill>
          </p:spPr>
        </p:sp>
      </p:grpSp>
      <p:grpSp>
        <p:nvGrpSpPr>
          <p:cNvPr id="8" name="Group 8"/>
          <p:cNvGrpSpPr/>
          <p:nvPr/>
        </p:nvGrpSpPr>
        <p:grpSpPr>
          <a:xfrm>
            <a:off x="2022488" y="8038625"/>
            <a:ext cx="1819756" cy="1257759"/>
            <a:chOff x="0" y="0"/>
            <a:chExt cx="2426341" cy="1677012"/>
          </a:xfrm>
        </p:grpSpPr>
        <p:sp>
          <p:nvSpPr>
            <p:cNvPr id="9" name="Freeform 9"/>
            <p:cNvSpPr/>
            <p:nvPr/>
          </p:nvSpPr>
          <p:spPr>
            <a:xfrm>
              <a:off x="0" y="0"/>
              <a:ext cx="2426335" cy="1677035"/>
            </a:xfrm>
            <a:custGeom>
              <a:avLst/>
              <a:gdLst/>
              <a:ahLst/>
              <a:cxnLst/>
              <a:rect l="l" t="t" r="r" b="b"/>
              <a:pathLst>
                <a:path w="2426335" h="1677035">
                  <a:moveTo>
                    <a:pt x="0" y="0"/>
                  </a:moveTo>
                  <a:lnTo>
                    <a:pt x="2426335" y="0"/>
                  </a:lnTo>
                  <a:lnTo>
                    <a:pt x="2426335" y="1677035"/>
                  </a:lnTo>
                  <a:lnTo>
                    <a:pt x="0" y="1677035"/>
                  </a:lnTo>
                  <a:lnTo>
                    <a:pt x="0" y="0"/>
                  </a:lnTo>
                  <a:close/>
                </a:path>
              </a:pathLst>
            </a:custGeom>
            <a:blipFill>
              <a:blip r:embed="rId5" cstate="print"/>
              <a:stretch>
                <a:fillRect l="-30588" r="-30589" b="1"/>
              </a:stretch>
            </a:blipFill>
          </p:spPr>
        </p:sp>
      </p:grpSp>
      <p:sp>
        <p:nvSpPr>
          <p:cNvPr id="10" name="TextBox 10"/>
          <p:cNvSpPr txBox="1"/>
          <p:nvPr/>
        </p:nvSpPr>
        <p:spPr>
          <a:xfrm>
            <a:off x="2022488" y="225437"/>
            <a:ext cx="14630400" cy="1203325"/>
          </a:xfrm>
          <a:prstGeom prst="rect">
            <a:avLst/>
          </a:prstGeom>
        </p:spPr>
        <p:txBody>
          <a:bodyPr lIns="0" tIns="0" rIns="0" bIns="0" rtlCol="0" anchor="t">
            <a:spAutoFit/>
          </a:bodyPr>
          <a:lstStyle/>
          <a:p>
            <a:pPr algn="ctr">
              <a:lnSpc>
                <a:spcPts val="9800"/>
              </a:lnSpc>
            </a:pPr>
            <a:r>
              <a:rPr lang="en-US" sz="7000">
                <a:solidFill>
                  <a:srgbClr val="6D696A"/>
                </a:solidFill>
                <a:latin typeface="Kollektif Bold"/>
              </a:rPr>
              <a:t>Other Resources - Young Carers</a:t>
            </a:r>
          </a:p>
        </p:txBody>
      </p:sp>
      <p:sp>
        <p:nvSpPr>
          <p:cNvPr id="11" name="TextBox 11"/>
          <p:cNvSpPr txBox="1"/>
          <p:nvPr/>
        </p:nvSpPr>
        <p:spPr>
          <a:xfrm>
            <a:off x="5188318" y="8372229"/>
            <a:ext cx="11952078" cy="523875"/>
          </a:xfrm>
          <a:prstGeom prst="rect">
            <a:avLst/>
          </a:prstGeom>
        </p:spPr>
        <p:txBody>
          <a:bodyPr lIns="0" tIns="0" rIns="0" bIns="0" rtlCol="0" anchor="t">
            <a:spAutoFit/>
          </a:bodyPr>
          <a:lstStyle/>
          <a:p>
            <a:pPr algn="l">
              <a:lnSpc>
                <a:spcPts val="4200"/>
              </a:lnSpc>
            </a:pPr>
            <a:r>
              <a:rPr lang="en-US" sz="3000">
                <a:solidFill>
                  <a:srgbClr val="6D696A"/>
                </a:solidFill>
                <a:latin typeface="Kollektif"/>
              </a:rPr>
              <a:t>University support - via the widening participation programmes</a:t>
            </a:r>
          </a:p>
        </p:txBody>
      </p:sp>
      <p:sp>
        <p:nvSpPr>
          <p:cNvPr id="12" name="TextBox 12"/>
          <p:cNvSpPr txBox="1"/>
          <p:nvPr/>
        </p:nvSpPr>
        <p:spPr>
          <a:xfrm>
            <a:off x="5188318" y="1969696"/>
            <a:ext cx="9885985" cy="1590675"/>
          </a:xfrm>
          <a:prstGeom prst="rect">
            <a:avLst/>
          </a:prstGeom>
        </p:spPr>
        <p:txBody>
          <a:bodyPr lIns="0" tIns="0" rIns="0" bIns="0" rtlCol="0" anchor="t">
            <a:spAutoFit/>
          </a:bodyPr>
          <a:lstStyle/>
          <a:p>
            <a:pPr algn="l">
              <a:lnSpc>
                <a:spcPts val="4200"/>
              </a:lnSpc>
            </a:pPr>
            <a:r>
              <a:rPr lang="en-US" sz="3000">
                <a:solidFill>
                  <a:srgbClr val="6D696A"/>
                </a:solidFill>
                <a:latin typeface="Kollektif"/>
              </a:rPr>
              <a:t>We Care Award - Edinburgh Young Carers</a:t>
            </a:r>
          </a:p>
          <a:p>
            <a:pPr algn="l">
              <a:lnSpc>
                <a:spcPts val="4200"/>
              </a:lnSpc>
            </a:pPr>
            <a:r>
              <a:rPr lang="en-US" sz="3000">
                <a:solidFill>
                  <a:srgbClr val="6D696A"/>
                </a:solidFill>
                <a:latin typeface="Kollektif"/>
              </a:rPr>
              <a:t>Three levels - We Recognise, We Develop, We Excel</a:t>
            </a:r>
          </a:p>
          <a:p>
            <a:pPr algn="l">
              <a:lnSpc>
                <a:spcPts val="4200"/>
              </a:lnSpc>
            </a:pPr>
            <a:r>
              <a:rPr lang="en-US" sz="3000">
                <a:solidFill>
                  <a:srgbClr val="6D696A"/>
                </a:solidFill>
                <a:latin typeface="Kollektif"/>
              </a:rPr>
              <a:t>Scotland Wide</a:t>
            </a:r>
          </a:p>
        </p:txBody>
      </p:sp>
      <p:sp>
        <p:nvSpPr>
          <p:cNvPr id="13" name="TextBox 13"/>
          <p:cNvSpPr txBox="1"/>
          <p:nvPr/>
        </p:nvSpPr>
        <p:spPr>
          <a:xfrm>
            <a:off x="5188318" y="4508343"/>
            <a:ext cx="8236607" cy="523875"/>
          </a:xfrm>
          <a:prstGeom prst="rect">
            <a:avLst/>
          </a:prstGeom>
        </p:spPr>
        <p:txBody>
          <a:bodyPr lIns="0" tIns="0" rIns="0" bIns="0" rtlCol="0" anchor="t">
            <a:spAutoFit/>
          </a:bodyPr>
          <a:lstStyle/>
          <a:p>
            <a:pPr algn="l">
              <a:lnSpc>
                <a:spcPts val="4200"/>
              </a:lnSpc>
            </a:pPr>
            <a:r>
              <a:rPr lang="en-US" sz="3000">
                <a:solidFill>
                  <a:srgbClr val="6D696A"/>
                </a:solidFill>
                <a:latin typeface="Kollektif"/>
              </a:rPr>
              <a:t>Young Scot - young carer package</a:t>
            </a:r>
          </a:p>
        </p:txBody>
      </p:sp>
      <p:sp>
        <p:nvSpPr>
          <p:cNvPr id="14" name="TextBox 14"/>
          <p:cNvSpPr txBox="1"/>
          <p:nvPr/>
        </p:nvSpPr>
        <p:spPr>
          <a:xfrm>
            <a:off x="5188318" y="6538197"/>
            <a:ext cx="7496294" cy="523875"/>
          </a:xfrm>
          <a:prstGeom prst="rect">
            <a:avLst/>
          </a:prstGeom>
        </p:spPr>
        <p:txBody>
          <a:bodyPr lIns="0" tIns="0" rIns="0" bIns="0" rtlCol="0" anchor="t">
            <a:spAutoFit/>
          </a:bodyPr>
          <a:lstStyle/>
          <a:p>
            <a:pPr>
              <a:lnSpc>
                <a:spcPts val="4200"/>
              </a:lnSpc>
            </a:pPr>
            <a:r>
              <a:rPr lang="en-US" sz="3000">
                <a:solidFill>
                  <a:srgbClr val="6D696A"/>
                </a:solidFill>
                <a:latin typeface="Kollektif"/>
              </a:rPr>
              <a:t>Young Carers Grant - 16-18 year old only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3866"/>
        </a:solidFill>
        <a:effectLst/>
      </p:bgPr>
    </p:bg>
    <p:spTree>
      <p:nvGrpSpPr>
        <p:cNvPr id="1" name=""/>
        <p:cNvGrpSpPr/>
        <p:nvPr/>
      </p:nvGrpSpPr>
      <p:grpSpPr>
        <a:xfrm>
          <a:off x="0" y="0"/>
          <a:ext cx="0" cy="0"/>
          <a:chOff x="0" y="0"/>
          <a:chExt cx="0" cy="0"/>
        </a:xfrm>
      </p:grpSpPr>
      <p:sp>
        <p:nvSpPr>
          <p:cNvPr id="2" name="AutoShape 2"/>
          <p:cNvSpPr/>
          <p:nvPr/>
        </p:nvSpPr>
        <p:spPr>
          <a:xfrm>
            <a:off x="3481163" y="1421083"/>
            <a:ext cx="14806837" cy="8865917"/>
          </a:xfrm>
          <a:prstGeom prst="rect">
            <a:avLst/>
          </a:prstGeom>
          <a:solidFill>
            <a:srgbClr val="ADD4EA"/>
          </a:solidFill>
        </p:spPr>
      </p:sp>
      <p:sp>
        <p:nvSpPr>
          <p:cNvPr id="3" name="Freeform 3"/>
          <p:cNvSpPr/>
          <p:nvPr/>
        </p:nvSpPr>
        <p:spPr>
          <a:xfrm>
            <a:off x="1028700" y="3086100"/>
            <a:ext cx="6187669" cy="4114800"/>
          </a:xfrm>
          <a:custGeom>
            <a:avLst/>
            <a:gdLst/>
            <a:ahLst/>
            <a:cxnLst/>
            <a:rect l="l" t="t" r="r" b="b"/>
            <a:pathLst>
              <a:path w="6187669" h="4114800">
                <a:moveTo>
                  <a:pt x="0" y="0"/>
                </a:moveTo>
                <a:lnTo>
                  <a:pt x="6187669" y="0"/>
                </a:lnTo>
                <a:lnTo>
                  <a:pt x="6187669" y="4114800"/>
                </a:lnTo>
                <a:lnTo>
                  <a:pt x="0" y="4114800"/>
                </a:lnTo>
                <a:lnTo>
                  <a:pt x="0" y="0"/>
                </a:lnTo>
                <a:close/>
              </a:path>
            </a:pathLst>
          </a:custGeom>
          <a:blipFill>
            <a:blip r:embed="rId2" cstate="print"/>
            <a:stretch>
              <a:fillRect/>
            </a:stretch>
          </a:blipFill>
        </p:spPr>
      </p:sp>
      <p:sp>
        <p:nvSpPr>
          <p:cNvPr id="4" name="TextBox 4"/>
          <p:cNvSpPr txBox="1"/>
          <p:nvPr/>
        </p:nvSpPr>
        <p:spPr>
          <a:xfrm>
            <a:off x="8647043" y="2914647"/>
            <a:ext cx="8915501" cy="5076831"/>
          </a:xfrm>
          <a:prstGeom prst="rect">
            <a:avLst/>
          </a:prstGeom>
        </p:spPr>
        <p:txBody>
          <a:bodyPr lIns="0" tIns="0" rIns="0" bIns="0" rtlCol="0" anchor="t">
            <a:spAutoFit/>
          </a:bodyPr>
          <a:lstStyle/>
          <a:p>
            <a:pPr marL="0" lvl="0" indent="0" algn="l">
              <a:lnSpc>
                <a:spcPts val="5562"/>
              </a:lnSpc>
              <a:spcBef>
                <a:spcPts val="4169"/>
              </a:spcBef>
            </a:pPr>
            <a:r>
              <a:rPr lang="en-US" sz="3836" u="none">
                <a:solidFill>
                  <a:srgbClr val="2967D1"/>
                </a:solidFill>
                <a:latin typeface="Open Sans"/>
              </a:rPr>
              <a:t>For questions or anything else we can help you with, please email us at; </a:t>
            </a:r>
          </a:p>
          <a:p>
            <a:pPr marL="0" lvl="0" indent="0" algn="l">
              <a:lnSpc>
                <a:spcPts val="5562"/>
              </a:lnSpc>
              <a:spcBef>
                <a:spcPts val="4169"/>
              </a:spcBef>
            </a:pPr>
            <a:r>
              <a:rPr lang="en-US" sz="3836" u="none">
                <a:solidFill>
                  <a:srgbClr val="2967D1"/>
                </a:solidFill>
                <a:latin typeface="Open Sans Bold"/>
              </a:rPr>
              <a:t>shona@nwcarers.org.uk</a:t>
            </a:r>
          </a:p>
          <a:p>
            <a:pPr marL="0" lvl="0" indent="0" algn="l">
              <a:lnSpc>
                <a:spcPts val="5562"/>
              </a:lnSpc>
              <a:spcBef>
                <a:spcPts val="4169"/>
              </a:spcBef>
            </a:pPr>
            <a:r>
              <a:rPr lang="en-US" sz="3836" u="none">
                <a:solidFill>
                  <a:srgbClr val="2967D1"/>
                </a:solidFill>
                <a:latin typeface="Open Sans Bold"/>
              </a:rPr>
              <a:t>erin@SPACESCOT.ORG</a:t>
            </a:r>
          </a:p>
          <a:p>
            <a:pPr marL="0" lvl="0" indent="0" algn="l">
              <a:lnSpc>
                <a:spcPts val="5562"/>
              </a:lnSpc>
              <a:spcBef>
                <a:spcPts val="4171"/>
              </a:spcBef>
            </a:pPr>
            <a:r>
              <a:rPr lang="en-US" sz="3836" u="none">
                <a:solidFill>
                  <a:srgbClr val="2967D1"/>
                </a:solidFill>
                <a:latin typeface="Open Sans Bold"/>
              </a:rPr>
              <a:t>tracey.stewart@youngcarers.org.uk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DD4EA"/>
        </a:solidFill>
        <a:effectLst/>
      </p:bgPr>
    </p:bg>
    <p:spTree>
      <p:nvGrpSpPr>
        <p:cNvPr id="1" name=""/>
        <p:cNvGrpSpPr/>
        <p:nvPr/>
      </p:nvGrpSpPr>
      <p:grpSpPr>
        <a:xfrm>
          <a:off x="0" y="0"/>
          <a:ext cx="0" cy="0"/>
          <a:chOff x="0" y="0"/>
          <a:chExt cx="0" cy="0"/>
        </a:xfrm>
      </p:grpSpPr>
      <p:sp>
        <p:nvSpPr>
          <p:cNvPr id="2" name="Freeform 2"/>
          <p:cNvSpPr/>
          <p:nvPr/>
        </p:nvSpPr>
        <p:spPr>
          <a:xfrm>
            <a:off x="3484028" y="0"/>
            <a:ext cx="11319945" cy="10287000"/>
          </a:xfrm>
          <a:custGeom>
            <a:avLst/>
            <a:gdLst/>
            <a:ahLst/>
            <a:cxnLst/>
            <a:rect l="l" t="t" r="r" b="b"/>
            <a:pathLst>
              <a:path w="11319945" h="10287000">
                <a:moveTo>
                  <a:pt x="0" y="0"/>
                </a:moveTo>
                <a:lnTo>
                  <a:pt x="11319944" y="0"/>
                </a:lnTo>
                <a:lnTo>
                  <a:pt x="11319944" y="10287000"/>
                </a:lnTo>
                <a:lnTo>
                  <a:pt x="0" y="10287000"/>
                </a:lnTo>
                <a:lnTo>
                  <a:pt x="0" y="0"/>
                </a:lnTo>
                <a:close/>
              </a:path>
            </a:pathLst>
          </a:custGeom>
          <a:blipFill>
            <a:blip r:embed="rId2" cstate="print"/>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1C8"/>
        </a:solidFill>
        <a:effectLst/>
      </p:bgPr>
    </p:bg>
    <p:spTree>
      <p:nvGrpSpPr>
        <p:cNvPr id="1" name=""/>
        <p:cNvGrpSpPr/>
        <p:nvPr/>
      </p:nvGrpSpPr>
      <p:grpSpPr>
        <a:xfrm>
          <a:off x="0" y="0"/>
          <a:ext cx="0" cy="0"/>
          <a:chOff x="0" y="0"/>
          <a:chExt cx="0" cy="0"/>
        </a:xfrm>
      </p:grpSpPr>
      <p:sp>
        <p:nvSpPr>
          <p:cNvPr id="2" name="TextBox 2"/>
          <p:cNvSpPr txBox="1"/>
          <p:nvPr/>
        </p:nvSpPr>
        <p:spPr>
          <a:xfrm>
            <a:off x="1028700" y="2655440"/>
            <a:ext cx="16230600" cy="5934456"/>
          </a:xfrm>
          <a:prstGeom prst="rect">
            <a:avLst/>
          </a:prstGeom>
        </p:spPr>
        <p:txBody>
          <a:bodyPr lIns="0" tIns="0" rIns="0" bIns="0" rtlCol="0" anchor="t">
            <a:spAutoFit/>
          </a:bodyPr>
          <a:lstStyle/>
          <a:p>
            <a:pPr algn="just">
              <a:lnSpc>
                <a:spcPts val="4662"/>
              </a:lnSpc>
            </a:pPr>
            <a:r>
              <a:rPr lang="en-US" sz="4200" spc="-105">
                <a:solidFill>
                  <a:srgbClr val="9F3A54"/>
                </a:solidFill>
                <a:latin typeface="Arimo Bold"/>
              </a:rPr>
              <a:t>"Young Carer’ means a carer who is under 18 years old or has attained the age of 18 years while a pupil at school and [has since remained] a pupil at…school” - Carers (Scotland) Act 2016</a:t>
            </a:r>
          </a:p>
          <a:p>
            <a:pPr algn="just">
              <a:lnSpc>
                <a:spcPts val="4662"/>
              </a:lnSpc>
            </a:pPr>
            <a:endParaRPr lang="en-US" sz="4200" spc="-105">
              <a:solidFill>
                <a:srgbClr val="9F3A54"/>
              </a:solidFill>
              <a:latin typeface="Arimo Bold"/>
            </a:endParaRPr>
          </a:p>
          <a:p>
            <a:pPr algn="just">
              <a:lnSpc>
                <a:spcPts val="4662"/>
              </a:lnSpc>
            </a:pPr>
            <a:endParaRPr lang="en-US" sz="4200" spc="-105">
              <a:solidFill>
                <a:srgbClr val="9F3A54"/>
              </a:solidFill>
              <a:latin typeface="Arimo Bold"/>
            </a:endParaRPr>
          </a:p>
          <a:p>
            <a:pPr marL="0" lvl="0" indent="0" algn="just">
              <a:lnSpc>
                <a:spcPts val="4662"/>
              </a:lnSpc>
              <a:spcBef>
                <a:spcPct val="0"/>
              </a:spcBef>
            </a:pPr>
            <a:r>
              <a:rPr lang="en-US" sz="4200" spc="-105">
                <a:solidFill>
                  <a:srgbClr val="9F3A54"/>
                </a:solidFill>
                <a:latin typeface="Arimo Bold"/>
              </a:rPr>
              <a:t>A young carer is anyone aged 5-18 years, who has practical and emotional caring responsibilities because someone in their family is disabled, elderly, has a long term illness, a mental health condition, developmental disorder or substance use disorder and can not cope without their help.</a:t>
            </a:r>
          </a:p>
        </p:txBody>
      </p:sp>
      <p:sp>
        <p:nvSpPr>
          <p:cNvPr id="3" name="Freeform 3"/>
          <p:cNvSpPr/>
          <p:nvPr/>
        </p:nvSpPr>
        <p:spPr>
          <a:xfrm>
            <a:off x="0" y="2967283"/>
            <a:ext cx="18288000" cy="8263017"/>
          </a:xfrm>
          <a:custGeom>
            <a:avLst/>
            <a:gdLst/>
            <a:ahLst/>
            <a:cxnLst/>
            <a:rect l="l" t="t" r="r" b="b"/>
            <a:pathLst>
              <a:path w="18288000" h="8263017">
                <a:moveTo>
                  <a:pt x="0" y="0"/>
                </a:moveTo>
                <a:lnTo>
                  <a:pt x="18288000" y="0"/>
                </a:lnTo>
                <a:lnTo>
                  <a:pt x="18288000" y="8263017"/>
                </a:lnTo>
                <a:lnTo>
                  <a:pt x="0" y="8263017"/>
                </a:lnTo>
                <a:lnTo>
                  <a:pt x="0" y="0"/>
                </a:lnTo>
                <a:close/>
              </a:path>
            </a:pathLst>
          </a:custGeom>
          <a:blipFill>
            <a:blip r:embed="rId2" cstate="print">
              <a:alphaModFix amt="10999"/>
            </a:blip>
            <a:stretch>
              <a:fillRect/>
            </a:stretch>
          </a:blipFill>
        </p:spPr>
      </p:sp>
      <p:sp>
        <p:nvSpPr>
          <p:cNvPr id="4" name="TextBox 4"/>
          <p:cNvSpPr txBox="1"/>
          <p:nvPr/>
        </p:nvSpPr>
        <p:spPr>
          <a:xfrm>
            <a:off x="821507" y="1162050"/>
            <a:ext cx="16644986" cy="971765"/>
          </a:xfrm>
          <a:prstGeom prst="rect">
            <a:avLst/>
          </a:prstGeom>
        </p:spPr>
        <p:txBody>
          <a:bodyPr lIns="0" tIns="0" rIns="0" bIns="0" rtlCol="0" anchor="t">
            <a:spAutoFit/>
          </a:bodyPr>
          <a:lstStyle/>
          <a:p>
            <a:pPr marL="0" lvl="0" indent="0" algn="l">
              <a:lnSpc>
                <a:spcPts val="7227"/>
              </a:lnSpc>
              <a:spcBef>
                <a:spcPct val="0"/>
              </a:spcBef>
            </a:pPr>
            <a:r>
              <a:rPr lang="en-US" sz="7300">
                <a:solidFill>
                  <a:srgbClr val="191769"/>
                </a:solidFill>
                <a:latin typeface="HK Grotesk Bold Bold"/>
              </a:rPr>
              <a:t>What is the definition of a Young Carer?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C5DD"/>
        </a:solidFill>
        <a:effectLst/>
      </p:bgPr>
    </p:bg>
    <p:spTree>
      <p:nvGrpSpPr>
        <p:cNvPr id="1" name=""/>
        <p:cNvGrpSpPr/>
        <p:nvPr/>
      </p:nvGrpSpPr>
      <p:grpSpPr>
        <a:xfrm>
          <a:off x="0" y="0"/>
          <a:ext cx="0" cy="0"/>
          <a:chOff x="0" y="0"/>
          <a:chExt cx="0" cy="0"/>
        </a:xfrm>
      </p:grpSpPr>
      <p:sp>
        <p:nvSpPr>
          <p:cNvPr id="2" name="AutoShape 2"/>
          <p:cNvSpPr/>
          <p:nvPr/>
        </p:nvSpPr>
        <p:spPr>
          <a:xfrm>
            <a:off x="9970478" y="1090240"/>
            <a:ext cx="8393722" cy="9196760"/>
          </a:xfrm>
          <a:prstGeom prst="rect">
            <a:avLst/>
          </a:prstGeom>
          <a:solidFill>
            <a:srgbClr val="FFC924"/>
          </a:solidFill>
        </p:spPr>
      </p:sp>
      <p:sp>
        <p:nvSpPr>
          <p:cNvPr id="3" name="Freeform 3"/>
          <p:cNvSpPr/>
          <p:nvPr/>
        </p:nvSpPr>
        <p:spPr>
          <a:xfrm>
            <a:off x="5685587" y="1561015"/>
            <a:ext cx="3624225" cy="2682131"/>
          </a:xfrm>
          <a:custGeom>
            <a:avLst/>
            <a:gdLst/>
            <a:ahLst/>
            <a:cxnLst/>
            <a:rect l="l" t="t" r="r" b="b"/>
            <a:pathLst>
              <a:path w="3624225" h="2682131">
                <a:moveTo>
                  <a:pt x="0" y="0"/>
                </a:moveTo>
                <a:lnTo>
                  <a:pt x="3624226" y="0"/>
                </a:lnTo>
                <a:lnTo>
                  <a:pt x="3624226" y="2682131"/>
                </a:lnTo>
                <a:lnTo>
                  <a:pt x="0" y="2682131"/>
                </a:lnTo>
                <a:lnTo>
                  <a:pt x="0" y="0"/>
                </a:lnTo>
                <a:close/>
              </a:path>
            </a:pathLst>
          </a:custGeom>
          <a:blipFill>
            <a:blip r:embed="rId2" cstate="print"/>
            <a:stretch>
              <a:fillRect t="-19823" r="-33347"/>
            </a:stretch>
          </a:blipFill>
        </p:spPr>
      </p:sp>
      <p:sp>
        <p:nvSpPr>
          <p:cNvPr id="4" name="TextBox 4"/>
          <p:cNvSpPr txBox="1"/>
          <p:nvPr/>
        </p:nvSpPr>
        <p:spPr>
          <a:xfrm>
            <a:off x="10245866" y="1695926"/>
            <a:ext cx="7511361" cy="7352348"/>
          </a:xfrm>
          <a:prstGeom prst="rect">
            <a:avLst/>
          </a:prstGeom>
        </p:spPr>
        <p:txBody>
          <a:bodyPr lIns="0" tIns="0" rIns="0" bIns="0" rtlCol="0" anchor="t">
            <a:spAutoFit/>
          </a:bodyPr>
          <a:lstStyle/>
          <a:p>
            <a:pPr marL="647700" lvl="1" indent="-323850">
              <a:lnSpc>
                <a:spcPts val="4349"/>
              </a:lnSpc>
              <a:spcBef>
                <a:spcPts val="1630"/>
              </a:spcBef>
              <a:buFont typeface="Arial"/>
              <a:buChar char="•"/>
            </a:pPr>
            <a:r>
              <a:rPr lang="en-US" sz="2999">
                <a:solidFill>
                  <a:srgbClr val="191769"/>
                </a:solidFill>
                <a:latin typeface="Arimo"/>
              </a:rPr>
              <a:t>38% of young carers feel less able to cope</a:t>
            </a:r>
          </a:p>
          <a:p>
            <a:pPr marL="647700" lvl="1" indent="-323850">
              <a:lnSpc>
                <a:spcPts val="4349"/>
              </a:lnSpc>
              <a:spcBef>
                <a:spcPts val="1630"/>
              </a:spcBef>
              <a:buFont typeface="Arial"/>
              <a:buChar char="•"/>
            </a:pPr>
            <a:r>
              <a:rPr lang="en-US" sz="2999">
                <a:solidFill>
                  <a:srgbClr val="191769"/>
                </a:solidFill>
                <a:latin typeface="Arimo"/>
              </a:rPr>
              <a:t>24% of young carers and 34% of young adult carers care for more people than they did before the pandemic</a:t>
            </a:r>
          </a:p>
          <a:p>
            <a:pPr marL="647700" lvl="1" indent="-323850">
              <a:lnSpc>
                <a:spcPts val="4349"/>
              </a:lnSpc>
              <a:spcBef>
                <a:spcPts val="1630"/>
              </a:spcBef>
              <a:buFont typeface="Arial"/>
              <a:buChar char="•"/>
            </a:pPr>
            <a:r>
              <a:rPr lang="en-US" sz="2999">
                <a:solidFill>
                  <a:srgbClr val="191769"/>
                </a:solidFill>
                <a:latin typeface="Arimo"/>
              </a:rPr>
              <a:t>59% of young carers care for more hours every week</a:t>
            </a:r>
          </a:p>
          <a:p>
            <a:pPr marL="647700" lvl="1" indent="-323850">
              <a:lnSpc>
                <a:spcPts val="4350"/>
              </a:lnSpc>
              <a:spcBef>
                <a:spcPts val="1629"/>
              </a:spcBef>
              <a:buFont typeface="Arial"/>
              <a:buChar char="•"/>
            </a:pPr>
            <a:r>
              <a:rPr lang="en-US" sz="3000">
                <a:solidFill>
                  <a:srgbClr val="191769"/>
                </a:solidFill>
                <a:latin typeface="Arimo"/>
              </a:rPr>
              <a:t>20% of young carers now care for more than 50 hours every week</a:t>
            </a:r>
          </a:p>
          <a:p>
            <a:pPr marL="647699" lvl="1" indent="-323850" algn="l">
              <a:lnSpc>
                <a:spcPts val="4349"/>
              </a:lnSpc>
              <a:spcBef>
                <a:spcPts val="1628"/>
              </a:spcBef>
              <a:buFont typeface="Arial"/>
              <a:buChar char="•"/>
            </a:pPr>
            <a:r>
              <a:rPr lang="en-US" sz="2999">
                <a:solidFill>
                  <a:srgbClr val="191769"/>
                </a:solidFill>
                <a:latin typeface="Arimo"/>
              </a:rPr>
              <a:t>1 in 10 young carers have seen their caring role increase by 30+ hours per week because of the Covid pandemic</a:t>
            </a:r>
          </a:p>
        </p:txBody>
      </p:sp>
      <p:sp>
        <p:nvSpPr>
          <p:cNvPr id="5" name="TextBox 5"/>
          <p:cNvSpPr txBox="1"/>
          <p:nvPr/>
        </p:nvSpPr>
        <p:spPr>
          <a:xfrm>
            <a:off x="2432887" y="245226"/>
            <a:ext cx="14102514" cy="943039"/>
          </a:xfrm>
          <a:prstGeom prst="rect">
            <a:avLst/>
          </a:prstGeom>
        </p:spPr>
        <p:txBody>
          <a:bodyPr wrap="square" lIns="0" tIns="0" rIns="0" bIns="0" rtlCol="0" anchor="t">
            <a:spAutoFit/>
          </a:bodyPr>
          <a:lstStyle/>
          <a:p>
            <a:pPr marL="0" lvl="0" indent="0" algn="ctr">
              <a:lnSpc>
                <a:spcPts val="7073"/>
              </a:lnSpc>
              <a:spcBef>
                <a:spcPct val="0"/>
              </a:spcBef>
            </a:pPr>
            <a:r>
              <a:rPr lang="en-US" sz="6600" b="1" dirty="0">
                <a:solidFill>
                  <a:srgbClr val="191769"/>
                </a:solidFill>
                <a:latin typeface="HK Grotesk Bold Bold"/>
              </a:rPr>
              <a:t>Young Carers and Covid-19</a:t>
            </a:r>
          </a:p>
        </p:txBody>
      </p:sp>
      <p:grpSp>
        <p:nvGrpSpPr>
          <p:cNvPr id="6" name="Group 6"/>
          <p:cNvGrpSpPr/>
          <p:nvPr/>
        </p:nvGrpSpPr>
        <p:grpSpPr>
          <a:xfrm>
            <a:off x="144475" y="1090240"/>
            <a:ext cx="4880447" cy="4386301"/>
            <a:chOff x="0" y="0"/>
            <a:chExt cx="7473465" cy="6716776"/>
          </a:xfrm>
        </p:grpSpPr>
        <p:sp>
          <p:nvSpPr>
            <p:cNvPr id="7" name="Freeform 7"/>
            <p:cNvSpPr/>
            <p:nvPr/>
          </p:nvSpPr>
          <p:spPr>
            <a:xfrm>
              <a:off x="0" y="0"/>
              <a:ext cx="7473442" cy="6716776"/>
            </a:xfrm>
            <a:custGeom>
              <a:avLst/>
              <a:gdLst/>
              <a:ahLst/>
              <a:cxnLst/>
              <a:rect l="l" t="t" r="r" b="b"/>
              <a:pathLst>
                <a:path w="7473442" h="6716776">
                  <a:moveTo>
                    <a:pt x="0" y="0"/>
                  </a:moveTo>
                  <a:lnTo>
                    <a:pt x="7473442" y="0"/>
                  </a:lnTo>
                  <a:lnTo>
                    <a:pt x="7473442" y="6716776"/>
                  </a:lnTo>
                  <a:lnTo>
                    <a:pt x="0" y="6716776"/>
                  </a:lnTo>
                  <a:lnTo>
                    <a:pt x="0" y="0"/>
                  </a:lnTo>
                  <a:close/>
                </a:path>
              </a:pathLst>
            </a:custGeom>
            <a:blipFill>
              <a:blip r:embed="rId3" cstate="print"/>
              <a:stretch>
                <a:fillRect l="-41" r="-42"/>
              </a:stretch>
            </a:blipFill>
          </p:spPr>
        </p:sp>
      </p:grpSp>
      <p:sp>
        <p:nvSpPr>
          <p:cNvPr id="8" name="TextBox 8"/>
          <p:cNvSpPr txBox="1"/>
          <p:nvPr/>
        </p:nvSpPr>
        <p:spPr>
          <a:xfrm>
            <a:off x="218207" y="1503865"/>
            <a:ext cx="4732982" cy="3088908"/>
          </a:xfrm>
          <a:prstGeom prst="rect">
            <a:avLst/>
          </a:prstGeom>
        </p:spPr>
        <p:txBody>
          <a:bodyPr lIns="0" tIns="0" rIns="0" bIns="0" rtlCol="0" anchor="t">
            <a:spAutoFit/>
          </a:bodyPr>
          <a:lstStyle/>
          <a:p>
            <a:pPr algn="ctr">
              <a:lnSpc>
                <a:spcPts val="3357"/>
              </a:lnSpc>
            </a:pPr>
            <a:r>
              <a:rPr lang="en-US" sz="2397">
                <a:solidFill>
                  <a:srgbClr val="6D696A"/>
                </a:solidFill>
                <a:latin typeface="Open Dyslexic"/>
              </a:rPr>
              <a:t>"I'M SCARED, IT'S NOT GONE AWAY, THE PERSON I CARE FOR IS ALREADY REALLY UNWELL, I WORRY IF THEY EVEN CATCH A COLD.  WHAT IF I BRING IT BACK AND GIVE IT TO THEM...."</a:t>
            </a:r>
          </a:p>
        </p:txBody>
      </p:sp>
      <p:sp>
        <p:nvSpPr>
          <p:cNvPr id="9" name="Freeform 9"/>
          <p:cNvSpPr/>
          <p:nvPr/>
        </p:nvSpPr>
        <p:spPr>
          <a:xfrm>
            <a:off x="30691" y="5414962"/>
            <a:ext cx="9988463" cy="3720702"/>
          </a:xfrm>
          <a:custGeom>
            <a:avLst/>
            <a:gdLst/>
            <a:ahLst/>
            <a:cxnLst/>
            <a:rect l="l" t="t" r="r" b="b"/>
            <a:pathLst>
              <a:path w="9988463" h="3720702">
                <a:moveTo>
                  <a:pt x="0" y="0"/>
                </a:moveTo>
                <a:lnTo>
                  <a:pt x="9988462" y="0"/>
                </a:lnTo>
                <a:lnTo>
                  <a:pt x="9988462" y="3720703"/>
                </a:lnTo>
                <a:lnTo>
                  <a:pt x="0" y="3720703"/>
                </a:lnTo>
                <a:lnTo>
                  <a:pt x="0" y="0"/>
                </a:lnTo>
                <a:close/>
              </a:path>
            </a:pathLst>
          </a:custGeom>
          <a:blipFill>
            <a:blip r:embed="rId4" cstate="print"/>
            <a:stretch>
              <a:fillRect/>
            </a:stretch>
          </a:blipFill>
        </p:spPr>
      </p:sp>
      <p:sp>
        <p:nvSpPr>
          <p:cNvPr id="10" name="TextBox 10"/>
          <p:cNvSpPr txBox="1"/>
          <p:nvPr/>
        </p:nvSpPr>
        <p:spPr>
          <a:xfrm>
            <a:off x="144475" y="9229725"/>
            <a:ext cx="17999050" cy="840359"/>
          </a:xfrm>
          <a:prstGeom prst="rect">
            <a:avLst/>
          </a:prstGeom>
        </p:spPr>
        <p:txBody>
          <a:bodyPr lIns="0" tIns="0" rIns="0" bIns="0" rtlCol="0" anchor="t">
            <a:spAutoFit/>
          </a:bodyPr>
          <a:lstStyle/>
          <a:p>
            <a:pPr algn="ctr">
              <a:lnSpc>
                <a:spcPts val="3328"/>
              </a:lnSpc>
              <a:spcBef>
                <a:spcPct val="0"/>
              </a:spcBef>
            </a:pPr>
            <a:r>
              <a:rPr lang="en-US" sz="2600" spc="-65">
                <a:solidFill>
                  <a:srgbClr val="191769"/>
                </a:solidFill>
                <a:latin typeface="HK Grotesk Light Bold"/>
              </a:rPr>
              <a:t>Information from The Carers Trust Scotland; 2020 VISION: HEAR ME, SEE ME, SUPPORT ME AND DON’T FORGET ME.</a:t>
            </a:r>
          </a:p>
          <a:p>
            <a:pPr algn="ctr">
              <a:lnSpc>
                <a:spcPts val="3328"/>
              </a:lnSpc>
              <a:spcBef>
                <a:spcPct val="0"/>
              </a:spcBef>
            </a:pPr>
            <a:r>
              <a:rPr lang="en-US" sz="2600" spc="-65">
                <a:solidFill>
                  <a:srgbClr val="191769"/>
                </a:solidFill>
                <a:latin typeface="HK Grotesk Light Bold"/>
              </a:rPr>
              <a:t>The impact of Coronavirus on young and young adult carers in Scotland, and what they want you to do next. July 2020 </a:t>
            </a:r>
          </a:p>
        </p:txBody>
      </p:sp>
      <p:sp>
        <p:nvSpPr>
          <p:cNvPr id="11" name="TextBox 11"/>
          <p:cNvSpPr txBox="1"/>
          <p:nvPr/>
        </p:nvSpPr>
        <p:spPr>
          <a:xfrm>
            <a:off x="291662" y="5581316"/>
            <a:ext cx="9466521" cy="2416251"/>
          </a:xfrm>
          <a:prstGeom prst="rect">
            <a:avLst/>
          </a:prstGeom>
        </p:spPr>
        <p:txBody>
          <a:bodyPr lIns="0" tIns="0" rIns="0" bIns="0" rtlCol="0" anchor="t">
            <a:spAutoFit/>
          </a:bodyPr>
          <a:lstStyle/>
          <a:p>
            <a:pPr algn="ctr">
              <a:lnSpc>
                <a:spcPts val="3846"/>
              </a:lnSpc>
            </a:pPr>
            <a:r>
              <a:rPr lang="en-US" sz="2748">
                <a:solidFill>
                  <a:srgbClr val="6D696A"/>
                </a:solidFill>
                <a:latin typeface="Open Dyslexic Bold"/>
              </a:rPr>
              <a:t>“the guilt from covid, not being able to be with the cared for person when they went into hospital, and subsequently died, they still talk about how awful it was.  The impact on them has been enormous, and still is.”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l="-12247" r="-12247"/>
            </a:stretch>
          </a:blipFill>
        </p:spPr>
      </p:sp>
      <p:grpSp>
        <p:nvGrpSpPr>
          <p:cNvPr id="3" name="Group 3"/>
          <p:cNvGrpSpPr/>
          <p:nvPr/>
        </p:nvGrpSpPr>
        <p:grpSpPr>
          <a:xfrm rot="-251461">
            <a:off x="1071983" y="865602"/>
            <a:ext cx="4280348" cy="3785838"/>
            <a:chOff x="0" y="0"/>
            <a:chExt cx="3770022" cy="3334470"/>
          </a:xfrm>
        </p:grpSpPr>
        <p:sp>
          <p:nvSpPr>
            <p:cNvPr id="4" name="Freeform 4"/>
            <p:cNvSpPr/>
            <p:nvPr/>
          </p:nvSpPr>
          <p:spPr>
            <a:xfrm>
              <a:off x="0" y="0"/>
              <a:ext cx="3770022" cy="3232870"/>
            </a:xfrm>
            <a:custGeom>
              <a:avLst/>
              <a:gdLst/>
              <a:ahLst/>
              <a:cxnLst/>
              <a:rect l="l" t="t" r="r" b="b"/>
              <a:pathLst>
                <a:path w="3770022" h="3232870">
                  <a:moveTo>
                    <a:pt x="0" y="0"/>
                  </a:moveTo>
                  <a:lnTo>
                    <a:pt x="3770022" y="0"/>
                  </a:lnTo>
                  <a:lnTo>
                    <a:pt x="3770022" y="3232870"/>
                  </a:lnTo>
                  <a:lnTo>
                    <a:pt x="0" y="3232870"/>
                  </a:lnTo>
                  <a:close/>
                </a:path>
              </a:pathLst>
            </a:custGeom>
            <a:solidFill>
              <a:srgbClr val="C1E8FE"/>
            </a:solidFill>
          </p:spPr>
        </p:sp>
        <p:sp>
          <p:nvSpPr>
            <p:cNvPr id="5" name="Freeform 5"/>
            <p:cNvSpPr/>
            <p:nvPr/>
          </p:nvSpPr>
          <p:spPr>
            <a:xfrm>
              <a:off x="0" y="0"/>
              <a:ext cx="3770022" cy="3232870"/>
            </a:xfrm>
            <a:custGeom>
              <a:avLst/>
              <a:gdLst/>
              <a:ahLst/>
              <a:cxnLst/>
              <a:rect l="l" t="t" r="r" b="b"/>
              <a:pathLst>
                <a:path w="3770022" h="3232870">
                  <a:moveTo>
                    <a:pt x="0" y="0"/>
                  </a:moveTo>
                  <a:lnTo>
                    <a:pt x="3770022" y="0"/>
                  </a:lnTo>
                  <a:lnTo>
                    <a:pt x="3770022" y="3232870"/>
                  </a:lnTo>
                  <a:lnTo>
                    <a:pt x="0" y="3232870"/>
                  </a:lnTo>
                  <a:lnTo>
                    <a:pt x="0" y="12700"/>
                  </a:lnTo>
                  <a:lnTo>
                    <a:pt x="12700" y="12700"/>
                  </a:lnTo>
                  <a:lnTo>
                    <a:pt x="12700" y="3220170"/>
                  </a:lnTo>
                  <a:lnTo>
                    <a:pt x="3757322" y="3220170"/>
                  </a:lnTo>
                  <a:lnTo>
                    <a:pt x="3757322" y="12700"/>
                  </a:lnTo>
                  <a:lnTo>
                    <a:pt x="0" y="12700"/>
                  </a:lnTo>
                </a:path>
              </a:pathLst>
            </a:custGeom>
            <a:solidFill>
              <a:srgbClr val="394C60">
                <a:alpha val="9804"/>
              </a:srgbClr>
            </a:solidFill>
          </p:spPr>
        </p:sp>
        <p:sp>
          <p:nvSpPr>
            <p:cNvPr id="6" name="Freeform 6"/>
            <p:cNvSpPr/>
            <p:nvPr/>
          </p:nvSpPr>
          <p:spPr>
            <a:xfrm>
              <a:off x="0" y="3232870"/>
              <a:ext cx="3770022" cy="101600"/>
            </a:xfrm>
            <a:custGeom>
              <a:avLst/>
              <a:gdLst/>
              <a:ahLst/>
              <a:cxnLst/>
              <a:rect l="l" t="t" r="r" b="b"/>
              <a:pathLst>
                <a:path w="3770022" h="101600">
                  <a:moveTo>
                    <a:pt x="0" y="0"/>
                  </a:moveTo>
                  <a:lnTo>
                    <a:pt x="3770022" y="0"/>
                  </a:lnTo>
                  <a:lnTo>
                    <a:pt x="3643022" y="101600"/>
                  </a:lnTo>
                  <a:cubicBezTo>
                    <a:pt x="3643022" y="101600"/>
                    <a:pt x="2639722" y="25400"/>
                    <a:pt x="2538122" y="25400"/>
                  </a:cubicBezTo>
                  <a:lnTo>
                    <a:pt x="1231900" y="25400"/>
                  </a:lnTo>
                  <a:cubicBezTo>
                    <a:pt x="1130300" y="25400"/>
                    <a:pt x="127000" y="101600"/>
                    <a:pt x="127000" y="101600"/>
                  </a:cubicBezTo>
                  <a:lnTo>
                    <a:pt x="0" y="0"/>
                  </a:lnTo>
                  <a:close/>
                </a:path>
              </a:pathLst>
            </a:custGeom>
            <a:solidFill>
              <a:srgbClr val="394C60">
                <a:alpha val="9804"/>
              </a:srgbClr>
            </a:solidFill>
          </p:spPr>
        </p:sp>
        <p:sp>
          <p:nvSpPr>
            <p:cNvPr id="7" name="TextBox 7"/>
            <p:cNvSpPr txBox="1"/>
            <p:nvPr/>
          </p:nvSpPr>
          <p:spPr>
            <a:xfrm>
              <a:off x="139700" y="165100"/>
              <a:ext cx="3490622" cy="2826470"/>
            </a:xfrm>
            <a:prstGeom prst="rect">
              <a:avLst/>
            </a:prstGeom>
          </p:spPr>
          <p:txBody>
            <a:bodyPr lIns="50800" tIns="50800" rIns="50800" bIns="50800" rtlCol="0" anchor="t"/>
            <a:lstStyle/>
            <a:p>
              <a:pPr>
                <a:lnSpc>
                  <a:spcPts val="3919"/>
                </a:lnSpc>
              </a:pPr>
              <a:r>
                <a:rPr lang="en-US" sz="2799">
                  <a:solidFill>
                    <a:srgbClr val="000000"/>
                  </a:solidFill>
                  <a:latin typeface="Arimo Bold"/>
                </a:rPr>
                <a:t>Child Protection - </a:t>
              </a:r>
            </a:p>
            <a:p>
              <a:pPr>
                <a:lnSpc>
                  <a:spcPts val="3919"/>
                </a:lnSpc>
              </a:pPr>
              <a:r>
                <a:rPr lang="en-US" sz="2799">
                  <a:solidFill>
                    <a:srgbClr val="000000"/>
                  </a:solidFill>
                  <a:latin typeface="Arimo"/>
                </a:rPr>
                <a:t>Safe</a:t>
              </a:r>
            </a:p>
            <a:p>
              <a:pPr>
                <a:lnSpc>
                  <a:spcPts val="3919"/>
                </a:lnSpc>
              </a:pPr>
              <a:r>
                <a:rPr lang="en-US" sz="2799">
                  <a:solidFill>
                    <a:srgbClr val="000000"/>
                  </a:solidFill>
                  <a:latin typeface="Arimo"/>
                </a:rPr>
                <a:t>Healthy</a:t>
              </a:r>
            </a:p>
            <a:p>
              <a:pPr>
                <a:lnSpc>
                  <a:spcPts val="3919"/>
                </a:lnSpc>
              </a:pPr>
              <a:r>
                <a:rPr lang="en-US" sz="2799">
                  <a:solidFill>
                    <a:srgbClr val="000000"/>
                  </a:solidFill>
                  <a:latin typeface="Arimo"/>
                </a:rPr>
                <a:t>Cared for</a:t>
              </a:r>
            </a:p>
            <a:p>
              <a:pPr>
                <a:lnSpc>
                  <a:spcPts val="3919"/>
                </a:lnSpc>
              </a:pPr>
              <a:r>
                <a:rPr lang="en-US" sz="2799">
                  <a:solidFill>
                    <a:srgbClr val="000000"/>
                  </a:solidFill>
                  <a:latin typeface="Arimo"/>
                </a:rPr>
                <a:t>Food / clothing</a:t>
              </a:r>
            </a:p>
            <a:p>
              <a:pPr>
                <a:lnSpc>
                  <a:spcPts val="3919"/>
                </a:lnSpc>
              </a:pPr>
              <a:r>
                <a:rPr lang="en-US" sz="2799">
                  <a:solidFill>
                    <a:srgbClr val="000000"/>
                  </a:solidFill>
                  <a:latin typeface="Arimo"/>
                </a:rPr>
                <a:t>Inappropriate caring role</a:t>
              </a:r>
            </a:p>
          </p:txBody>
        </p:sp>
      </p:grpSp>
      <p:grpSp>
        <p:nvGrpSpPr>
          <p:cNvPr id="8" name="Group 8"/>
          <p:cNvGrpSpPr/>
          <p:nvPr/>
        </p:nvGrpSpPr>
        <p:grpSpPr>
          <a:xfrm>
            <a:off x="7370067" y="416605"/>
            <a:ext cx="3547866" cy="3547866"/>
            <a:chOff x="0" y="0"/>
            <a:chExt cx="3048000" cy="3048000"/>
          </a:xfrm>
        </p:grpSpPr>
        <p:sp>
          <p:nvSpPr>
            <p:cNvPr id="9" name="Freeform 9"/>
            <p:cNvSpPr/>
            <p:nvPr/>
          </p:nvSpPr>
          <p:spPr>
            <a:xfrm>
              <a:off x="0" y="0"/>
              <a:ext cx="3048000" cy="2946400"/>
            </a:xfrm>
            <a:custGeom>
              <a:avLst/>
              <a:gdLst/>
              <a:ahLst/>
              <a:cxnLst/>
              <a:rect l="l" t="t" r="r" b="b"/>
              <a:pathLst>
                <a:path w="3048000" h="2946400">
                  <a:moveTo>
                    <a:pt x="0" y="0"/>
                  </a:moveTo>
                  <a:lnTo>
                    <a:pt x="3048000" y="0"/>
                  </a:lnTo>
                  <a:lnTo>
                    <a:pt x="3048000" y="2946400"/>
                  </a:lnTo>
                  <a:lnTo>
                    <a:pt x="0" y="2946400"/>
                  </a:lnTo>
                  <a:close/>
                </a:path>
              </a:pathLst>
            </a:custGeom>
            <a:solidFill>
              <a:srgbClr val="E5C5DD"/>
            </a:solidFill>
          </p:spPr>
        </p:sp>
        <p:sp>
          <p:nvSpPr>
            <p:cNvPr id="10" name="Freeform 10"/>
            <p:cNvSpPr/>
            <p:nvPr/>
          </p:nvSpPr>
          <p:spPr>
            <a:xfrm>
              <a:off x="0" y="0"/>
              <a:ext cx="3048000" cy="2946400"/>
            </a:xfrm>
            <a:custGeom>
              <a:avLst/>
              <a:gdLst/>
              <a:ahLst/>
              <a:cxnLst/>
              <a:rect l="l" t="t" r="r" b="b"/>
              <a:pathLst>
                <a:path w="3048000" h="2946400">
                  <a:moveTo>
                    <a:pt x="0" y="0"/>
                  </a:moveTo>
                  <a:lnTo>
                    <a:pt x="3048000" y="0"/>
                  </a:lnTo>
                  <a:lnTo>
                    <a:pt x="3048000" y="2946400"/>
                  </a:lnTo>
                  <a:lnTo>
                    <a:pt x="0" y="2946400"/>
                  </a:lnTo>
                  <a:lnTo>
                    <a:pt x="0" y="12700"/>
                  </a:lnTo>
                  <a:lnTo>
                    <a:pt x="12700" y="12700"/>
                  </a:lnTo>
                  <a:lnTo>
                    <a:pt x="12700" y="2933700"/>
                  </a:lnTo>
                  <a:lnTo>
                    <a:pt x="3035300" y="2933700"/>
                  </a:lnTo>
                  <a:lnTo>
                    <a:pt x="3035300" y="12700"/>
                  </a:lnTo>
                  <a:lnTo>
                    <a:pt x="0" y="12700"/>
                  </a:lnTo>
                </a:path>
              </a:pathLst>
            </a:custGeom>
            <a:solidFill>
              <a:srgbClr val="394C60">
                <a:alpha val="9804"/>
              </a:srgbClr>
            </a:solidFill>
          </p:spPr>
        </p:sp>
        <p:sp>
          <p:nvSpPr>
            <p:cNvPr id="11" name="Freeform 11"/>
            <p:cNvSpPr/>
            <p:nvPr/>
          </p:nvSpPr>
          <p:spPr>
            <a:xfrm>
              <a:off x="0" y="2946400"/>
              <a:ext cx="3048000" cy="101600"/>
            </a:xfrm>
            <a:custGeom>
              <a:avLst/>
              <a:gdLst/>
              <a:ahLst/>
              <a:cxnLst/>
              <a:rect l="l" t="t" r="r" b="b"/>
              <a:pathLst>
                <a:path w="3048000" h="101600">
                  <a:moveTo>
                    <a:pt x="0" y="0"/>
                  </a:moveTo>
                  <a:lnTo>
                    <a:pt x="3048000" y="0"/>
                  </a:lnTo>
                  <a:lnTo>
                    <a:pt x="2921000" y="101600"/>
                  </a:lnTo>
                  <a:cubicBezTo>
                    <a:pt x="2921000" y="101600"/>
                    <a:pt x="1917700" y="25400"/>
                    <a:pt x="1816100" y="25400"/>
                  </a:cubicBezTo>
                  <a:lnTo>
                    <a:pt x="1231900" y="25400"/>
                  </a:lnTo>
                  <a:cubicBezTo>
                    <a:pt x="1130300" y="25400"/>
                    <a:pt x="127000" y="101600"/>
                    <a:pt x="127000" y="101600"/>
                  </a:cubicBezTo>
                  <a:lnTo>
                    <a:pt x="0" y="0"/>
                  </a:lnTo>
                  <a:close/>
                </a:path>
              </a:pathLst>
            </a:custGeom>
            <a:solidFill>
              <a:srgbClr val="394C60">
                <a:alpha val="9804"/>
              </a:srgbClr>
            </a:solidFill>
          </p:spPr>
        </p:sp>
        <p:sp>
          <p:nvSpPr>
            <p:cNvPr id="12" name="TextBox 12"/>
            <p:cNvSpPr txBox="1"/>
            <p:nvPr/>
          </p:nvSpPr>
          <p:spPr>
            <a:xfrm>
              <a:off x="139700" y="165100"/>
              <a:ext cx="2768600" cy="2540000"/>
            </a:xfrm>
            <a:prstGeom prst="rect">
              <a:avLst/>
            </a:prstGeom>
          </p:spPr>
          <p:txBody>
            <a:bodyPr lIns="50800" tIns="50800" rIns="50800" bIns="50800" rtlCol="0" anchor="t"/>
            <a:lstStyle/>
            <a:p>
              <a:pPr>
                <a:lnSpc>
                  <a:spcPts val="3919"/>
                </a:lnSpc>
              </a:pPr>
              <a:r>
                <a:rPr lang="en-US" sz="2799">
                  <a:solidFill>
                    <a:srgbClr val="000000"/>
                  </a:solidFill>
                  <a:latin typeface="Arimo Bold"/>
                </a:rPr>
                <a:t>Carers Act 2016 - </a:t>
              </a:r>
            </a:p>
            <a:p>
              <a:pPr>
                <a:lnSpc>
                  <a:spcPts val="3919"/>
                </a:lnSpc>
              </a:pPr>
              <a:r>
                <a:rPr lang="en-US" sz="2799">
                  <a:solidFill>
                    <a:srgbClr val="000000"/>
                  </a:solidFill>
                  <a:latin typeface="Arimo"/>
                </a:rPr>
                <a:t>Young Carers Statement</a:t>
              </a:r>
            </a:p>
          </p:txBody>
        </p:sp>
      </p:grpSp>
      <p:grpSp>
        <p:nvGrpSpPr>
          <p:cNvPr id="13" name="Group 13"/>
          <p:cNvGrpSpPr/>
          <p:nvPr/>
        </p:nvGrpSpPr>
        <p:grpSpPr>
          <a:xfrm rot="-399360">
            <a:off x="1550106" y="6237243"/>
            <a:ext cx="4174293" cy="3547866"/>
            <a:chOff x="0" y="0"/>
            <a:chExt cx="3586169" cy="3048000"/>
          </a:xfrm>
        </p:grpSpPr>
        <p:sp>
          <p:nvSpPr>
            <p:cNvPr id="14" name="Freeform 14"/>
            <p:cNvSpPr/>
            <p:nvPr/>
          </p:nvSpPr>
          <p:spPr>
            <a:xfrm>
              <a:off x="0" y="0"/>
              <a:ext cx="3586169" cy="2946400"/>
            </a:xfrm>
            <a:custGeom>
              <a:avLst/>
              <a:gdLst/>
              <a:ahLst/>
              <a:cxnLst/>
              <a:rect l="l" t="t" r="r" b="b"/>
              <a:pathLst>
                <a:path w="3586169" h="2946400">
                  <a:moveTo>
                    <a:pt x="0" y="0"/>
                  </a:moveTo>
                  <a:lnTo>
                    <a:pt x="3586169" y="0"/>
                  </a:lnTo>
                  <a:lnTo>
                    <a:pt x="3586169" y="2946400"/>
                  </a:lnTo>
                  <a:lnTo>
                    <a:pt x="0" y="2946400"/>
                  </a:lnTo>
                  <a:close/>
                </a:path>
              </a:pathLst>
            </a:custGeom>
            <a:solidFill>
              <a:srgbClr val="F9F4AE"/>
            </a:solidFill>
          </p:spPr>
        </p:sp>
        <p:sp>
          <p:nvSpPr>
            <p:cNvPr id="15" name="Freeform 15"/>
            <p:cNvSpPr/>
            <p:nvPr/>
          </p:nvSpPr>
          <p:spPr>
            <a:xfrm>
              <a:off x="0" y="0"/>
              <a:ext cx="3586169" cy="2946400"/>
            </a:xfrm>
            <a:custGeom>
              <a:avLst/>
              <a:gdLst/>
              <a:ahLst/>
              <a:cxnLst/>
              <a:rect l="l" t="t" r="r" b="b"/>
              <a:pathLst>
                <a:path w="3586169" h="2946400">
                  <a:moveTo>
                    <a:pt x="0" y="0"/>
                  </a:moveTo>
                  <a:lnTo>
                    <a:pt x="3586169" y="0"/>
                  </a:lnTo>
                  <a:lnTo>
                    <a:pt x="3586169" y="2946400"/>
                  </a:lnTo>
                  <a:lnTo>
                    <a:pt x="0" y="2946400"/>
                  </a:lnTo>
                  <a:lnTo>
                    <a:pt x="0" y="12700"/>
                  </a:lnTo>
                  <a:lnTo>
                    <a:pt x="12700" y="12700"/>
                  </a:lnTo>
                  <a:lnTo>
                    <a:pt x="12700" y="2933700"/>
                  </a:lnTo>
                  <a:lnTo>
                    <a:pt x="3573469" y="2933700"/>
                  </a:lnTo>
                  <a:lnTo>
                    <a:pt x="3573469" y="12700"/>
                  </a:lnTo>
                  <a:lnTo>
                    <a:pt x="0" y="12700"/>
                  </a:lnTo>
                </a:path>
              </a:pathLst>
            </a:custGeom>
            <a:solidFill>
              <a:srgbClr val="27A45A">
                <a:alpha val="9804"/>
              </a:srgbClr>
            </a:solidFill>
          </p:spPr>
        </p:sp>
        <p:sp>
          <p:nvSpPr>
            <p:cNvPr id="16" name="Freeform 16"/>
            <p:cNvSpPr/>
            <p:nvPr/>
          </p:nvSpPr>
          <p:spPr>
            <a:xfrm>
              <a:off x="0" y="2946400"/>
              <a:ext cx="3586169" cy="101600"/>
            </a:xfrm>
            <a:custGeom>
              <a:avLst/>
              <a:gdLst/>
              <a:ahLst/>
              <a:cxnLst/>
              <a:rect l="l" t="t" r="r" b="b"/>
              <a:pathLst>
                <a:path w="3586169" h="101600">
                  <a:moveTo>
                    <a:pt x="0" y="0"/>
                  </a:moveTo>
                  <a:lnTo>
                    <a:pt x="3586169" y="0"/>
                  </a:lnTo>
                  <a:lnTo>
                    <a:pt x="3459169" y="101600"/>
                  </a:lnTo>
                  <a:cubicBezTo>
                    <a:pt x="3459169" y="101600"/>
                    <a:pt x="2455869" y="25400"/>
                    <a:pt x="2354269" y="25400"/>
                  </a:cubicBezTo>
                  <a:lnTo>
                    <a:pt x="1231900" y="25400"/>
                  </a:lnTo>
                  <a:cubicBezTo>
                    <a:pt x="1130300" y="25400"/>
                    <a:pt x="127000" y="101600"/>
                    <a:pt x="127000" y="101600"/>
                  </a:cubicBezTo>
                  <a:lnTo>
                    <a:pt x="0" y="0"/>
                  </a:lnTo>
                  <a:close/>
                </a:path>
              </a:pathLst>
            </a:custGeom>
            <a:solidFill>
              <a:srgbClr val="394C60">
                <a:alpha val="9804"/>
              </a:srgbClr>
            </a:solidFill>
          </p:spPr>
        </p:sp>
        <p:sp>
          <p:nvSpPr>
            <p:cNvPr id="17" name="TextBox 17"/>
            <p:cNvSpPr txBox="1"/>
            <p:nvPr/>
          </p:nvSpPr>
          <p:spPr>
            <a:xfrm>
              <a:off x="139700" y="165100"/>
              <a:ext cx="3306769" cy="2540000"/>
            </a:xfrm>
            <a:prstGeom prst="rect">
              <a:avLst/>
            </a:prstGeom>
          </p:spPr>
          <p:txBody>
            <a:bodyPr lIns="50800" tIns="50800" rIns="50800" bIns="50800" rtlCol="0" anchor="t"/>
            <a:lstStyle/>
            <a:p>
              <a:pPr>
                <a:lnSpc>
                  <a:spcPts val="3919"/>
                </a:lnSpc>
              </a:pPr>
              <a:r>
                <a:rPr lang="en-US" sz="2799">
                  <a:solidFill>
                    <a:srgbClr val="000000"/>
                  </a:solidFill>
                  <a:latin typeface="Arimo Bold"/>
                </a:rPr>
                <a:t>GIRFEC - </a:t>
              </a:r>
            </a:p>
            <a:p>
              <a:pPr>
                <a:lnSpc>
                  <a:spcPts val="3919"/>
                </a:lnSpc>
              </a:pPr>
              <a:r>
                <a:rPr lang="en-US" sz="2799">
                  <a:solidFill>
                    <a:srgbClr val="000000"/>
                  </a:solidFill>
                  <a:latin typeface="Arimo"/>
                </a:rPr>
                <a:t>Safe, Healthy, Active, Nurtured, Achieving, Respected, Responsible Included</a:t>
              </a:r>
            </a:p>
          </p:txBody>
        </p:sp>
      </p:grpSp>
      <p:grpSp>
        <p:nvGrpSpPr>
          <p:cNvPr id="18" name="Group 18"/>
          <p:cNvGrpSpPr/>
          <p:nvPr/>
        </p:nvGrpSpPr>
        <p:grpSpPr>
          <a:xfrm rot="168379">
            <a:off x="12444089" y="5822476"/>
            <a:ext cx="4724566" cy="3818550"/>
            <a:chOff x="0" y="0"/>
            <a:chExt cx="3965695" cy="3205206"/>
          </a:xfrm>
        </p:grpSpPr>
        <p:sp>
          <p:nvSpPr>
            <p:cNvPr id="19" name="Freeform 19"/>
            <p:cNvSpPr/>
            <p:nvPr/>
          </p:nvSpPr>
          <p:spPr>
            <a:xfrm>
              <a:off x="0" y="0"/>
              <a:ext cx="3965696" cy="3103606"/>
            </a:xfrm>
            <a:custGeom>
              <a:avLst/>
              <a:gdLst/>
              <a:ahLst/>
              <a:cxnLst/>
              <a:rect l="l" t="t" r="r" b="b"/>
              <a:pathLst>
                <a:path w="3965696" h="3103606">
                  <a:moveTo>
                    <a:pt x="0" y="0"/>
                  </a:moveTo>
                  <a:lnTo>
                    <a:pt x="3965696" y="0"/>
                  </a:lnTo>
                  <a:lnTo>
                    <a:pt x="3965696" y="3103606"/>
                  </a:lnTo>
                  <a:lnTo>
                    <a:pt x="0" y="3103606"/>
                  </a:lnTo>
                  <a:close/>
                </a:path>
              </a:pathLst>
            </a:custGeom>
            <a:solidFill>
              <a:srgbClr val="FDF1C8"/>
            </a:solidFill>
          </p:spPr>
        </p:sp>
        <p:sp>
          <p:nvSpPr>
            <p:cNvPr id="20" name="Freeform 20"/>
            <p:cNvSpPr/>
            <p:nvPr/>
          </p:nvSpPr>
          <p:spPr>
            <a:xfrm>
              <a:off x="0" y="0"/>
              <a:ext cx="3965696" cy="3103606"/>
            </a:xfrm>
            <a:custGeom>
              <a:avLst/>
              <a:gdLst/>
              <a:ahLst/>
              <a:cxnLst/>
              <a:rect l="l" t="t" r="r" b="b"/>
              <a:pathLst>
                <a:path w="3965696" h="3103606">
                  <a:moveTo>
                    <a:pt x="0" y="0"/>
                  </a:moveTo>
                  <a:lnTo>
                    <a:pt x="3965696" y="0"/>
                  </a:lnTo>
                  <a:lnTo>
                    <a:pt x="3965696" y="3103606"/>
                  </a:lnTo>
                  <a:lnTo>
                    <a:pt x="0" y="3103606"/>
                  </a:lnTo>
                  <a:lnTo>
                    <a:pt x="0" y="12700"/>
                  </a:lnTo>
                  <a:lnTo>
                    <a:pt x="12700" y="12700"/>
                  </a:lnTo>
                  <a:lnTo>
                    <a:pt x="12700" y="3090906"/>
                  </a:lnTo>
                  <a:lnTo>
                    <a:pt x="3952996" y="3090906"/>
                  </a:lnTo>
                  <a:lnTo>
                    <a:pt x="3952996" y="12700"/>
                  </a:lnTo>
                  <a:lnTo>
                    <a:pt x="0" y="12700"/>
                  </a:lnTo>
                </a:path>
              </a:pathLst>
            </a:custGeom>
            <a:solidFill>
              <a:srgbClr val="394C60">
                <a:alpha val="9804"/>
              </a:srgbClr>
            </a:solidFill>
          </p:spPr>
        </p:sp>
        <p:sp>
          <p:nvSpPr>
            <p:cNvPr id="21" name="Freeform 21"/>
            <p:cNvSpPr/>
            <p:nvPr/>
          </p:nvSpPr>
          <p:spPr>
            <a:xfrm>
              <a:off x="0" y="3103606"/>
              <a:ext cx="3965696" cy="101600"/>
            </a:xfrm>
            <a:custGeom>
              <a:avLst/>
              <a:gdLst/>
              <a:ahLst/>
              <a:cxnLst/>
              <a:rect l="l" t="t" r="r" b="b"/>
              <a:pathLst>
                <a:path w="3965696" h="101600">
                  <a:moveTo>
                    <a:pt x="0" y="0"/>
                  </a:moveTo>
                  <a:lnTo>
                    <a:pt x="3965696" y="0"/>
                  </a:lnTo>
                  <a:lnTo>
                    <a:pt x="3838696" y="101600"/>
                  </a:lnTo>
                  <a:cubicBezTo>
                    <a:pt x="3838696" y="101600"/>
                    <a:pt x="2835395" y="25400"/>
                    <a:pt x="2733795" y="25400"/>
                  </a:cubicBezTo>
                  <a:lnTo>
                    <a:pt x="1231900" y="25400"/>
                  </a:lnTo>
                  <a:cubicBezTo>
                    <a:pt x="1130300" y="25400"/>
                    <a:pt x="127000" y="101600"/>
                    <a:pt x="127000" y="101600"/>
                  </a:cubicBezTo>
                  <a:lnTo>
                    <a:pt x="0" y="0"/>
                  </a:lnTo>
                  <a:close/>
                </a:path>
              </a:pathLst>
            </a:custGeom>
            <a:solidFill>
              <a:srgbClr val="394C60">
                <a:alpha val="9804"/>
              </a:srgbClr>
            </a:solidFill>
          </p:spPr>
        </p:sp>
        <p:sp>
          <p:nvSpPr>
            <p:cNvPr id="22" name="TextBox 22"/>
            <p:cNvSpPr txBox="1"/>
            <p:nvPr/>
          </p:nvSpPr>
          <p:spPr>
            <a:xfrm>
              <a:off x="139700" y="165100"/>
              <a:ext cx="3686295" cy="2697206"/>
            </a:xfrm>
            <a:prstGeom prst="rect">
              <a:avLst/>
            </a:prstGeom>
          </p:spPr>
          <p:txBody>
            <a:bodyPr lIns="50800" tIns="50800" rIns="50800" bIns="50800" rtlCol="0" anchor="t"/>
            <a:lstStyle/>
            <a:p>
              <a:pPr>
                <a:lnSpc>
                  <a:spcPts val="3919"/>
                </a:lnSpc>
              </a:pPr>
              <a:r>
                <a:rPr lang="en-US" sz="2799">
                  <a:solidFill>
                    <a:srgbClr val="000000"/>
                  </a:solidFill>
                  <a:latin typeface="Arimo Bold"/>
                </a:rPr>
                <a:t>UNCRC -</a:t>
              </a:r>
            </a:p>
            <a:p>
              <a:pPr>
                <a:lnSpc>
                  <a:spcPts val="3919"/>
                </a:lnSpc>
              </a:pPr>
              <a:r>
                <a:rPr lang="en-US" sz="2799">
                  <a:solidFill>
                    <a:srgbClr val="000000"/>
                  </a:solidFill>
                  <a:latin typeface="Arimo"/>
                </a:rPr>
                <a:t>Children have the right to be safe, to play, to education, to be with their family, to be listened to and taken seriously</a:t>
              </a:r>
            </a:p>
          </p:txBody>
        </p:sp>
      </p:grpSp>
      <p:grpSp>
        <p:nvGrpSpPr>
          <p:cNvPr id="23" name="Group 23"/>
          <p:cNvGrpSpPr/>
          <p:nvPr/>
        </p:nvGrpSpPr>
        <p:grpSpPr>
          <a:xfrm rot="217864">
            <a:off x="12906385" y="871230"/>
            <a:ext cx="4576545" cy="3688070"/>
            <a:chOff x="0" y="0"/>
            <a:chExt cx="3782279" cy="3048000"/>
          </a:xfrm>
        </p:grpSpPr>
        <p:sp>
          <p:nvSpPr>
            <p:cNvPr id="24" name="Freeform 24"/>
            <p:cNvSpPr/>
            <p:nvPr/>
          </p:nvSpPr>
          <p:spPr>
            <a:xfrm>
              <a:off x="0" y="0"/>
              <a:ext cx="3782279" cy="2946400"/>
            </a:xfrm>
            <a:custGeom>
              <a:avLst/>
              <a:gdLst/>
              <a:ahLst/>
              <a:cxnLst/>
              <a:rect l="l" t="t" r="r" b="b"/>
              <a:pathLst>
                <a:path w="3782279" h="2946400">
                  <a:moveTo>
                    <a:pt x="0" y="0"/>
                  </a:moveTo>
                  <a:lnTo>
                    <a:pt x="3782279" y="0"/>
                  </a:lnTo>
                  <a:lnTo>
                    <a:pt x="3782279" y="2946400"/>
                  </a:lnTo>
                  <a:lnTo>
                    <a:pt x="0" y="2946400"/>
                  </a:lnTo>
                  <a:close/>
                </a:path>
              </a:pathLst>
            </a:custGeom>
            <a:solidFill>
              <a:srgbClr val="49CE7F"/>
            </a:solidFill>
          </p:spPr>
        </p:sp>
        <p:sp>
          <p:nvSpPr>
            <p:cNvPr id="25" name="Freeform 25"/>
            <p:cNvSpPr/>
            <p:nvPr/>
          </p:nvSpPr>
          <p:spPr>
            <a:xfrm>
              <a:off x="0" y="0"/>
              <a:ext cx="3782279" cy="2946400"/>
            </a:xfrm>
            <a:custGeom>
              <a:avLst/>
              <a:gdLst/>
              <a:ahLst/>
              <a:cxnLst/>
              <a:rect l="l" t="t" r="r" b="b"/>
              <a:pathLst>
                <a:path w="3782279" h="2946400">
                  <a:moveTo>
                    <a:pt x="0" y="0"/>
                  </a:moveTo>
                  <a:lnTo>
                    <a:pt x="3782279" y="0"/>
                  </a:lnTo>
                  <a:lnTo>
                    <a:pt x="3782279" y="2946400"/>
                  </a:lnTo>
                  <a:lnTo>
                    <a:pt x="0" y="2946400"/>
                  </a:lnTo>
                  <a:lnTo>
                    <a:pt x="0" y="12700"/>
                  </a:lnTo>
                  <a:lnTo>
                    <a:pt x="12700" y="12700"/>
                  </a:lnTo>
                  <a:lnTo>
                    <a:pt x="12700" y="2933700"/>
                  </a:lnTo>
                  <a:lnTo>
                    <a:pt x="3769579" y="2933700"/>
                  </a:lnTo>
                  <a:lnTo>
                    <a:pt x="3769579" y="12700"/>
                  </a:lnTo>
                  <a:lnTo>
                    <a:pt x="0" y="12700"/>
                  </a:lnTo>
                </a:path>
              </a:pathLst>
            </a:custGeom>
            <a:solidFill>
              <a:srgbClr val="394C60">
                <a:alpha val="9804"/>
              </a:srgbClr>
            </a:solidFill>
          </p:spPr>
        </p:sp>
        <p:sp>
          <p:nvSpPr>
            <p:cNvPr id="26" name="Freeform 26"/>
            <p:cNvSpPr/>
            <p:nvPr/>
          </p:nvSpPr>
          <p:spPr>
            <a:xfrm>
              <a:off x="0" y="2946400"/>
              <a:ext cx="3782279" cy="101600"/>
            </a:xfrm>
            <a:custGeom>
              <a:avLst/>
              <a:gdLst/>
              <a:ahLst/>
              <a:cxnLst/>
              <a:rect l="l" t="t" r="r" b="b"/>
              <a:pathLst>
                <a:path w="3782279" h="101600">
                  <a:moveTo>
                    <a:pt x="0" y="0"/>
                  </a:moveTo>
                  <a:lnTo>
                    <a:pt x="3782279" y="0"/>
                  </a:lnTo>
                  <a:lnTo>
                    <a:pt x="3655279" y="101600"/>
                  </a:lnTo>
                  <a:cubicBezTo>
                    <a:pt x="3655279" y="101600"/>
                    <a:pt x="2651979" y="25400"/>
                    <a:pt x="2550379" y="25400"/>
                  </a:cubicBezTo>
                  <a:lnTo>
                    <a:pt x="1231900" y="25400"/>
                  </a:lnTo>
                  <a:cubicBezTo>
                    <a:pt x="1130300" y="25400"/>
                    <a:pt x="127000" y="101600"/>
                    <a:pt x="127000" y="101600"/>
                  </a:cubicBezTo>
                  <a:lnTo>
                    <a:pt x="0" y="0"/>
                  </a:lnTo>
                  <a:close/>
                </a:path>
              </a:pathLst>
            </a:custGeom>
            <a:solidFill>
              <a:srgbClr val="394C60">
                <a:alpha val="9804"/>
              </a:srgbClr>
            </a:solidFill>
          </p:spPr>
        </p:sp>
        <p:sp>
          <p:nvSpPr>
            <p:cNvPr id="27" name="TextBox 27"/>
            <p:cNvSpPr txBox="1"/>
            <p:nvPr/>
          </p:nvSpPr>
          <p:spPr>
            <a:xfrm>
              <a:off x="139700" y="165100"/>
              <a:ext cx="3502879" cy="2540000"/>
            </a:xfrm>
            <a:prstGeom prst="rect">
              <a:avLst/>
            </a:prstGeom>
          </p:spPr>
          <p:txBody>
            <a:bodyPr lIns="50800" tIns="50800" rIns="50800" bIns="50800" rtlCol="0" anchor="t"/>
            <a:lstStyle/>
            <a:p>
              <a:pPr>
                <a:lnSpc>
                  <a:spcPts val="3919"/>
                </a:lnSpc>
              </a:pPr>
              <a:r>
                <a:rPr lang="en-US" sz="2799">
                  <a:solidFill>
                    <a:srgbClr val="000000"/>
                  </a:solidFill>
                  <a:latin typeface="Arimo Bold"/>
                </a:rPr>
                <a:t>Additional Support for Learning (ASL) Act 2009 - </a:t>
              </a:r>
            </a:p>
            <a:p>
              <a:pPr>
                <a:lnSpc>
                  <a:spcPts val="3919"/>
                </a:lnSpc>
              </a:pPr>
              <a:r>
                <a:rPr lang="en-US" sz="2799">
                  <a:solidFill>
                    <a:srgbClr val="000000"/>
                  </a:solidFill>
                  <a:latin typeface="Arimo"/>
                </a:rPr>
                <a:t>specifically includes Young Carers</a:t>
              </a:r>
            </a:p>
          </p:txBody>
        </p:sp>
      </p:grpSp>
      <p:sp>
        <p:nvSpPr>
          <p:cNvPr id="28" name="TextBox 28"/>
          <p:cNvSpPr txBox="1"/>
          <p:nvPr/>
        </p:nvSpPr>
        <p:spPr>
          <a:xfrm>
            <a:off x="4297869" y="4337508"/>
            <a:ext cx="9692262" cy="2600326"/>
          </a:xfrm>
          <a:prstGeom prst="rect">
            <a:avLst/>
          </a:prstGeom>
        </p:spPr>
        <p:txBody>
          <a:bodyPr lIns="0" tIns="0" rIns="0" bIns="0" rtlCol="0" anchor="t">
            <a:spAutoFit/>
          </a:bodyPr>
          <a:lstStyle/>
          <a:p>
            <a:pPr algn="ctr">
              <a:lnSpc>
                <a:spcPts val="10499"/>
              </a:lnSpc>
            </a:pPr>
            <a:r>
              <a:rPr lang="en-US" sz="7499">
                <a:solidFill>
                  <a:srgbClr val="000000"/>
                </a:solidFill>
                <a:latin typeface="HK Grotesk Bold Bold"/>
              </a:rPr>
              <a:t>Policies which support Young Carers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C5DD"/>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563738"/>
          </a:xfrm>
          <a:prstGeom prst="rect">
            <a:avLst/>
          </a:prstGeom>
          <a:solidFill>
            <a:srgbClr val="32439B"/>
          </a:solidFill>
        </p:spPr>
      </p:sp>
      <p:sp>
        <p:nvSpPr>
          <p:cNvPr id="3" name="Freeform 3"/>
          <p:cNvSpPr/>
          <p:nvPr/>
        </p:nvSpPr>
        <p:spPr>
          <a:xfrm>
            <a:off x="13257262" y="505571"/>
            <a:ext cx="4330640" cy="2885289"/>
          </a:xfrm>
          <a:custGeom>
            <a:avLst/>
            <a:gdLst/>
            <a:ahLst/>
            <a:cxnLst/>
            <a:rect l="l" t="t" r="r" b="b"/>
            <a:pathLst>
              <a:path w="4330640" h="2885289">
                <a:moveTo>
                  <a:pt x="0" y="0"/>
                </a:moveTo>
                <a:lnTo>
                  <a:pt x="4330640" y="0"/>
                </a:lnTo>
                <a:lnTo>
                  <a:pt x="4330640" y="2885289"/>
                </a:lnTo>
                <a:lnTo>
                  <a:pt x="0" y="2885289"/>
                </a:lnTo>
                <a:lnTo>
                  <a:pt x="0" y="0"/>
                </a:lnTo>
                <a:close/>
              </a:path>
            </a:pathLst>
          </a:custGeom>
          <a:blipFill>
            <a:blip r:embed="rId2" cstate="print"/>
            <a:stretch>
              <a:fillRect/>
            </a:stretch>
          </a:blipFill>
        </p:spPr>
      </p:sp>
      <p:sp>
        <p:nvSpPr>
          <p:cNvPr id="4" name="Freeform 4"/>
          <p:cNvSpPr/>
          <p:nvPr/>
        </p:nvSpPr>
        <p:spPr>
          <a:xfrm>
            <a:off x="1028700" y="6844603"/>
            <a:ext cx="4360584" cy="2907964"/>
          </a:xfrm>
          <a:custGeom>
            <a:avLst/>
            <a:gdLst/>
            <a:ahLst/>
            <a:cxnLst/>
            <a:rect l="l" t="t" r="r" b="b"/>
            <a:pathLst>
              <a:path w="4360584" h="2907964">
                <a:moveTo>
                  <a:pt x="0" y="0"/>
                </a:moveTo>
                <a:lnTo>
                  <a:pt x="4360584" y="0"/>
                </a:lnTo>
                <a:lnTo>
                  <a:pt x="4360584" y="2907964"/>
                </a:lnTo>
                <a:lnTo>
                  <a:pt x="0" y="2907964"/>
                </a:lnTo>
                <a:lnTo>
                  <a:pt x="0" y="0"/>
                </a:lnTo>
                <a:close/>
              </a:path>
            </a:pathLst>
          </a:custGeom>
          <a:blipFill>
            <a:blip r:embed="rId3" cstate="print"/>
            <a:stretch>
              <a:fillRect/>
            </a:stretch>
          </a:blipFill>
        </p:spPr>
      </p:sp>
      <p:sp>
        <p:nvSpPr>
          <p:cNvPr id="5" name="Freeform 5"/>
          <p:cNvSpPr/>
          <p:nvPr/>
        </p:nvSpPr>
        <p:spPr>
          <a:xfrm>
            <a:off x="279326" y="1948216"/>
            <a:ext cx="2929666" cy="4085191"/>
          </a:xfrm>
          <a:custGeom>
            <a:avLst/>
            <a:gdLst/>
            <a:ahLst/>
            <a:cxnLst/>
            <a:rect l="l" t="t" r="r" b="b"/>
            <a:pathLst>
              <a:path w="2929666" h="4085191">
                <a:moveTo>
                  <a:pt x="0" y="0"/>
                </a:moveTo>
                <a:lnTo>
                  <a:pt x="2929666" y="0"/>
                </a:lnTo>
                <a:lnTo>
                  <a:pt x="2929666" y="4085191"/>
                </a:lnTo>
                <a:lnTo>
                  <a:pt x="0" y="4085191"/>
                </a:lnTo>
                <a:lnTo>
                  <a:pt x="0" y="0"/>
                </a:lnTo>
                <a:close/>
              </a:path>
            </a:pathLst>
          </a:custGeom>
          <a:blipFill>
            <a:blip r:embed="rId4" cstate="print"/>
            <a:stretch>
              <a:fillRect/>
            </a:stretch>
          </a:blipFill>
        </p:spPr>
      </p:sp>
      <p:sp>
        <p:nvSpPr>
          <p:cNvPr id="6" name="TextBox 6"/>
          <p:cNvSpPr txBox="1"/>
          <p:nvPr/>
        </p:nvSpPr>
        <p:spPr>
          <a:xfrm>
            <a:off x="7215359" y="3924300"/>
            <a:ext cx="9575324" cy="5334000"/>
          </a:xfrm>
          <a:prstGeom prst="rect">
            <a:avLst/>
          </a:prstGeom>
        </p:spPr>
        <p:txBody>
          <a:bodyPr lIns="0" tIns="0" rIns="0" bIns="0" rtlCol="0" anchor="t">
            <a:spAutoFit/>
          </a:bodyPr>
          <a:lstStyle/>
          <a:p>
            <a:pPr>
              <a:lnSpc>
                <a:spcPts val="4200"/>
              </a:lnSpc>
            </a:pPr>
            <a:r>
              <a:rPr lang="en-US" sz="3000">
                <a:solidFill>
                  <a:srgbClr val="32439B"/>
                </a:solidFill>
                <a:latin typeface="Arimo"/>
              </a:rPr>
              <a:t>A young carer statement is something every young carer in Scotland has a right to under the Carers Act 2016. </a:t>
            </a:r>
          </a:p>
          <a:p>
            <a:pPr>
              <a:lnSpc>
                <a:spcPts val="4200"/>
              </a:lnSpc>
            </a:pPr>
            <a:r>
              <a:rPr lang="en-US" sz="3000">
                <a:solidFill>
                  <a:srgbClr val="32439B"/>
                </a:solidFill>
                <a:latin typeface="Arimo"/>
              </a:rPr>
              <a:t>A young carer statement will help to identify and highlight a young carers personal goals and any support that they may require as a young carer, as well as record who is responsible for providing that support. </a:t>
            </a:r>
          </a:p>
          <a:p>
            <a:pPr>
              <a:lnSpc>
                <a:spcPts val="4200"/>
              </a:lnSpc>
            </a:pPr>
            <a:r>
              <a:rPr lang="en-US" sz="3000">
                <a:solidFill>
                  <a:srgbClr val="32439B"/>
                </a:solidFill>
                <a:latin typeface="Arimo"/>
              </a:rPr>
              <a:t>It’s a summary of their caring role that they can use to let people like teachers and doctors know how they can support them.</a:t>
            </a:r>
          </a:p>
          <a:p>
            <a:pPr>
              <a:lnSpc>
                <a:spcPts val="4200"/>
              </a:lnSpc>
            </a:pPr>
            <a:endParaRPr lang="en-US" sz="3000">
              <a:solidFill>
                <a:srgbClr val="32439B"/>
              </a:solidFill>
              <a:latin typeface="Arimo"/>
            </a:endParaRPr>
          </a:p>
        </p:txBody>
      </p:sp>
      <p:sp>
        <p:nvSpPr>
          <p:cNvPr id="7" name="TextBox 7"/>
          <p:cNvSpPr txBox="1"/>
          <p:nvPr/>
        </p:nvSpPr>
        <p:spPr>
          <a:xfrm>
            <a:off x="865414" y="657971"/>
            <a:ext cx="11820941" cy="1061085"/>
          </a:xfrm>
          <a:prstGeom prst="rect">
            <a:avLst/>
          </a:prstGeom>
        </p:spPr>
        <p:txBody>
          <a:bodyPr lIns="0" tIns="0" rIns="0" bIns="0" rtlCol="0" anchor="t">
            <a:spAutoFit/>
          </a:bodyPr>
          <a:lstStyle/>
          <a:p>
            <a:pPr marL="0" lvl="0" indent="0">
              <a:lnSpc>
                <a:spcPts val="7919"/>
              </a:lnSpc>
              <a:spcBef>
                <a:spcPct val="0"/>
              </a:spcBef>
            </a:pPr>
            <a:r>
              <a:rPr lang="en-US" sz="7999">
                <a:solidFill>
                  <a:srgbClr val="B3E2F2"/>
                </a:solidFill>
                <a:latin typeface="HK Grotesk Bold"/>
              </a:rPr>
              <a:t>Young Carers Statements</a:t>
            </a:r>
          </a:p>
        </p:txBody>
      </p:sp>
      <p:grpSp>
        <p:nvGrpSpPr>
          <p:cNvPr id="8" name="Group 8"/>
          <p:cNvGrpSpPr/>
          <p:nvPr/>
        </p:nvGrpSpPr>
        <p:grpSpPr>
          <a:xfrm>
            <a:off x="3530596" y="1948216"/>
            <a:ext cx="2896629" cy="4085191"/>
            <a:chOff x="0" y="0"/>
            <a:chExt cx="3171680" cy="4473103"/>
          </a:xfrm>
        </p:grpSpPr>
        <p:sp>
          <p:nvSpPr>
            <p:cNvPr id="9" name="Freeform 9"/>
            <p:cNvSpPr/>
            <p:nvPr/>
          </p:nvSpPr>
          <p:spPr>
            <a:xfrm>
              <a:off x="0" y="0"/>
              <a:ext cx="3171698" cy="4473067"/>
            </a:xfrm>
            <a:custGeom>
              <a:avLst/>
              <a:gdLst/>
              <a:ahLst/>
              <a:cxnLst/>
              <a:rect l="l" t="t" r="r" b="b"/>
              <a:pathLst>
                <a:path w="3171698" h="4473067">
                  <a:moveTo>
                    <a:pt x="0" y="0"/>
                  </a:moveTo>
                  <a:lnTo>
                    <a:pt x="3171698" y="0"/>
                  </a:lnTo>
                  <a:lnTo>
                    <a:pt x="3171698" y="4473067"/>
                  </a:lnTo>
                  <a:lnTo>
                    <a:pt x="0" y="4473067"/>
                  </a:lnTo>
                  <a:lnTo>
                    <a:pt x="0" y="0"/>
                  </a:lnTo>
                  <a:close/>
                </a:path>
              </a:pathLst>
            </a:custGeom>
            <a:blipFill>
              <a:blip r:embed="rId5" cstate="print"/>
              <a:stretch>
                <a:fillRect l="-5" r="-4"/>
              </a:stretch>
            </a:blip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DD4EA"/>
        </a:solidFill>
        <a:effectLst/>
      </p:bgPr>
    </p:bg>
    <p:spTree>
      <p:nvGrpSpPr>
        <p:cNvPr id="1" name=""/>
        <p:cNvGrpSpPr/>
        <p:nvPr/>
      </p:nvGrpSpPr>
      <p:grpSpPr>
        <a:xfrm>
          <a:off x="0" y="0"/>
          <a:ext cx="0" cy="0"/>
          <a:chOff x="0" y="0"/>
          <a:chExt cx="0" cy="0"/>
        </a:xfrm>
      </p:grpSpPr>
      <p:sp>
        <p:nvSpPr>
          <p:cNvPr id="2" name="AutoShape 2"/>
          <p:cNvSpPr/>
          <p:nvPr/>
        </p:nvSpPr>
        <p:spPr>
          <a:xfrm>
            <a:off x="6134821" y="0"/>
            <a:ext cx="6058235" cy="10287000"/>
          </a:xfrm>
          <a:prstGeom prst="rect">
            <a:avLst/>
          </a:prstGeom>
          <a:solidFill>
            <a:srgbClr val="FFD960"/>
          </a:solidFill>
        </p:spPr>
      </p:sp>
      <p:sp>
        <p:nvSpPr>
          <p:cNvPr id="3" name="AutoShape 3"/>
          <p:cNvSpPr/>
          <p:nvPr/>
        </p:nvSpPr>
        <p:spPr>
          <a:xfrm>
            <a:off x="12193056" y="0"/>
            <a:ext cx="6094944" cy="10287000"/>
          </a:xfrm>
          <a:prstGeom prst="rect">
            <a:avLst/>
          </a:prstGeom>
          <a:solidFill>
            <a:srgbClr val="4AC073"/>
          </a:solidFill>
        </p:spPr>
      </p:sp>
      <p:sp>
        <p:nvSpPr>
          <p:cNvPr id="4" name="Freeform 4"/>
          <p:cNvSpPr/>
          <p:nvPr/>
        </p:nvSpPr>
        <p:spPr>
          <a:xfrm>
            <a:off x="12870240" y="1028700"/>
            <a:ext cx="4740576" cy="3387152"/>
          </a:xfrm>
          <a:custGeom>
            <a:avLst/>
            <a:gdLst/>
            <a:ahLst/>
            <a:cxnLst/>
            <a:rect l="l" t="t" r="r" b="b"/>
            <a:pathLst>
              <a:path w="4740576" h="3387152">
                <a:moveTo>
                  <a:pt x="0" y="0"/>
                </a:moveTo>
                <a:lnTo>
                  <a:pt x="4740576" y="0"/>
                </a:lnTo>
                <a:lnTo>
                  <a:pt x="4740576" y="3387152"/>
                </a:lnTo>
                <a:lnTo>
                  <a:pt x="0" y="3387152"/>
                </a:lnTo>
                <a:lnTo>
                  <a:pt x="0" y="0"/>
                </a:lnTo>
                <a:close/>
              </a:path>
            </a:pathLst>
          </a:custGeom>
          <a:blipFill>
            <a:blip r:embed="rId2" cstate="print"/>
            <a:stretch>
              <a:fillRect l="-3570" r="-3570"/>
            </a:stretch>
          </a:blipFill>
        </p:spPr>
      </p:sp>
      <p:sp>
        <p:nvSpPr>
          <p:cNvPr id="5" name="Freeform 5"/>
          <p:cNvSpPr/>
          <p:nvPr/>
        </p:nvSpPr>
        <p:spPr>
          <a:xfrm>
            <a:off x="629342" y="3540067"/>
            <a:ext cx="5004458" cy="2886221"/>
          </a:xfrm>
          <a:custGeom>
            <a:avLst/>
            <a:gdLst/>
            <a:ahLst/>
            <a:cxnLst/>
            <a:rect l="l" t="t" r="r" b="b"/>
            <a:pathLst>
              <a:path w="5004458" h="2886221">
                <a:moveTo>
                  <a:pt x="0" y="0"/>
                </a:moveTo>
                <a:lnTo>
                  <a:pt x="5004458" y="0"/>
                </a:lnTo>
                <a:lnTo>
                  <a:pt x="5004458" y="2886221"/>
                </a:lnTo>
                <a:lnTo>
                  <a:pt x="0" y="2886221"/>
                </a:lnTo>
                <a:lnTo>
                  <a:pt x="0" y="0"/>
                </a:lnTo>
                <a:close/>
              </a:path>
            </a:pathLst>
          </a:custGeom>
          <a:blipFill>
            <a:blip r:embed="rId3" cstate="print"/>
            <a:stretch>
              <a:fillRect t="-12981" b="-2648"/>
            </a:stretch>
          </a:blipFill>
        </p:spPr>
      </p:sp>
      <p:sp>
        <p:nvSpPr>
          <p:cNvPr id="6" name="Freeform 6"/>
          <p:cNvSpPr/>
          <p:nvPr/>
        </p:nvSpPr>
        <p:spPr>
          <a:xfrm>
            <a:off x="7088814" y="7018127"/>
            <a:ext cx="4150250" cy="2766833"/>
          </a:xfrm>
          <a:custGeom>
            <a:avLst/>
            <a:gdLst/>
            <a:ahLst/>
            <a:cxnLst/>
            <a:rect l="l" t="t" r="r" b="b"/>
            <a:pathLst>
              <a:path w="4150250" h="2766833">
                <a:moveTo>
                  <a:pt x="0" y="0"/>
                </a:moveTo>
                <a:lnTo>
                  <a:pt x="4150249" y="0"/>
                </a:lnTo>
                <a:lnTo>
                  <a:pt x="4150249" y="2766834"/>
                </a:lnTo>
                <a:lnTo>
                  <a:pt x="0" y="2766834"/>
                </a:lnTo>
                <a:lnTo>
                  <a:pt x="0" y="0"/>
                </a:lnTo>
                <a:close/>
              </a:path>
            </a:pathLst>
          </a:custGeom>
          <a:blipFill>
            <a:blip r:embed="rId4" cstate="print"/>
            <a:stretch>
              <a:fillRect/>
            </a:stretch>
          </a:blipFill>
        </p:spPr>
      </p:sp>
      <p:grpSp>
        <p:nvGrpSpPr>
          <p:cNvPr id="7" name="Group 7"/>
          <p:cNvGrpSpPr/>
          <p:nvPr/>
        </p:nvGrpSpPr>
        <p:grpSpPr>
          <a:xfrm>
            <a:off x="629342" y="411057"/>
            <a:ext cx="4951858" cy="2683702"/>
            <a:chOff x="0" y="0"/>
            <a:chExt cx="6602477" cy="3578269"/>
          </a:xfrm>
        </p:grpSpPr>
        <p:sp>
          <p:nvSpPr>
            <p:cNvPr id="8" name="TextBox 8"/>
            <p:cNvSpPr txBox="1"/>
            <p:nvPr/>
          </p:nvSpPr>
          <p:spPr>
            <a:xfrm>
              <a:off x="0" y="-19050"/>
              <a:ext cx="6602477" cy="584532"/>
            </a:xfrm>
            <a:prstGeom prst="rect">
              <a:avLst/>
            </a:prstGeom>
          </p:spPr>
          <p:txBody>
            <a:bodyPr lIns="0" tIns="0" rIns="0" bIns="0" rtlCol="0" anchor="t">
              <a:spAutoFit/>
            </a:bodyPr>
            <a:lstStyle/>
            <a:p>
              <a:pPr marL="0" lvl="0" indent="0" algn="l">
                <a:lnSpc>
                  <a:spcPts val="3583"/>
                </a:lnSpc>
                <a:spcBef>
                  <a:spcPct val="0"/>
                </a:spcBef>
              </a:pPr>
              <a:r>
                <a:rPr lang="en-US" sz="2799" u="sng" spc="-69">
                  <a:solidFill>
                    <a:srgbClr val="191819"/>
                  </a:solidFill>
                  <a:latin typeface="HK Grotesk Bold Bold"/>
                </a:rPr>
                <a:t>Young Carers Health</a:t>
              </a:r>
            </a:p>
          </p:txBody>
        </p:sp>
        <p:sp>
          <p:nvSpPr>
            <p:cNvPr id="9" name="TextBox 9"/>
            <p:cNvSpPr txBox="1"/>
            <p:nvPr/>
          </p:nvSpPr>
          <p:spPr>
            <a:xfrm>
              <a:off x="0" y="808399"/>
              <a:ext cx="6602477" cy="2769870"/>
            </a:xfrm>
            <a:prstGeom prst="rect">
              <a:avLst/>
            </a:prstGeom>
          </p:spPr>
          <p:txBody>
            <a:bodyPr lIns="0" tIns="0" rIns="0" bIns="0" rtlCol="0" anchor="t">
              <a:spAutoFit/>
            </a:bodyPr>
            <a:lstStyle/>
            <a:p>
              <a:pPr marL="0" lvl="0" indent="0" algn="l">
                <a:lnSpc>
                  <a:spcPts val="3359"/>
                </a:lnSpc>
                <a:spcBef>
                  <a:spcPct val="0"/>
                </a:spcBef>
              </a:pPr>
              <a:r>
                <a:rPr lang="en-US" sz="2399">
                  <a:solidFill>
                    <a:srgbClr val="191819"/>
                  </a:solidFill>
                  <a:latin typeface="Arimo"/>
                </a:rPr>
                <a:t>Young carers often prioritise the care of the cared for person and neglect to attend appointments for themselves - especially the dentist and optician</a:t>
              </a:r>
            </a:p>
          </p:txBody>
        </p:sp>
      </p:grpSp>
      <p:sp>
        <p:nvSpPr>
          <p:cNvPr id="10" name="TextBox 10"/>
          <p:cNvSpPr txBox="1"/>
          <p:nvPr/>
        </p:nvSpPr>
        <p:spPr>
          <a:xfrm>
            <a:off x="6374991" y="544407"/>
            <a:ext cx="5538018" cy="2682240"/>
          </a:xfrm>
          <a:prstGeom prst="rect">
            <a:avLst/>
          </a:prstGeom>
        </p:spPr>
        <p:txBody>
          <a:bodyPr lIns="0" tIns="0" rIns="0" bIns="0" rtlCol="0" anchor="t">
            <a:spAutoFit/>
          </a:bodyPr>
          <a:lstStyle/>
          <a:p>
            <a:pPr marL="0" lvl="0" indent="0">
              <a:lnSpc>
                <a:spcPts val="6930"/>
              </a:lnSpc>
              <a:spcBef>
                <a:spcPct val="0"/>
              </a:spcBef>
            </a:pPr>
            <a:r>
              <a:rPr lang="en-US" sz="7000">
                <a:solidFill>
                  <a:srgbClr val="C83866"/>
                </a:solidFill>
                <a:latin typeface="HK Grotesk Bold"/>
              </a:rPr>
              <a:t>Young Carers Health and the NHS</a:t>
            </a:r>
          </a:p>
        </p:txBody>
      </p:sp>
      <p:grpSp>
        <p:nvGrpSpPr>
          <p:cNvPr id="11" name="Group 11"/>
          <p:cNvGrpSpPr/>
          <p:nvPr/>
        </p:nvGrpSpPr>
        <p:grpSpPr>
          <a:xfrm>
            <a:off x="6606228" y="3700389"/>
            <a:ext cx="5100392" cy="3519001"/>
            <a:chOff x="0" y="0"/>
            <a:chExt cx="6800523" cy="4692001"/>
          </a:xfrm>
        </p:grpSpPr>
        <p:sp>
          <p:nvSpPr>
            <p:cNvPr id="12" name="TextBox 12"/>
            <p:cNvSpPr txBox="1"/>
            <p:nvPr/>
          </p:nvSpPr>
          <p:spPr>
            <a:xfrm>
              <a:off x="0" y="-19050"/>
              <a:ext cx="6800523" cy="580664"/>
            </a:xfrm>
            <a:prstGeom prst="rect">
              <a:avLst/>
            </a:prstGeom>
          </p:spPr>
          <p:txBody>
            <a:bodyPr lIns="0" tIns="0" rIns="0" bIns="0" rtlCol="0" anchor="t">
              <a:spAutoFit/>
            </a:bodyPr>
            <a:lstStyle/>
            <a:p>
              <a:pPr marL="0" lvl="0" indent="0" algn="l">
                <a:lnSpc>
                  <a:spcPts val="3584"/>
                </a:lnSpc>
                <a:spcBef>
                  <a:spcPct val="0"/>
                </a:spcBef>
              </a:pPr>
              <a:r>
                <a:rPr lang="en-US" sz="2800" u="sng" spc="-70">
                  <a:solidFill>
                    <a:srgbClr val="191819"/>
                  </a:solidFill>
                  <a:latin typeface="HK Grotesk Bold Bold"/>
                </a:rPr>
                <a:t>Hospital Discharge</a:t>
              </a:r>
            </a:p>
          </p:txBody>
        </p:sp>
        <p:sp>
          <p:nvSpPr>
            <p:cNvPr id="13" name="TextBox 13"/>
            <p:cNvSpPr txBox="1"/>
            <p:nvPr/>
          </p:nvSpPr>
          <p:spPr>
            <a:xfrm>
              <a:off x="0" y="804531"/>
              <a:ext cx="6800523" cy="3887470"/>
            </a:xfrm>
            <a:prstGeom prst="rect">
              <a:avLst/>
            </a:prstGeom>
          </p:spPr>
          <p:txBody>
            <a:bodyPr lIns="0" tIns="0" rIns="0" bIns="0" rtlCol="0" anchor="t">
              <a:spAutoFit/>
            </a:bodyPr>
            <a:lstStyle/>
            <a:p>
              <a:pPr>
                <a:lnSpc>
                  <a:spcPts val="3360"/>
                </a:lnSpc>
              </a:pPr>
              <a:r>
                <a:rPr lang="en-US" sz="2400">
                  <a:solidFill>
                    <a:srgbClr val="191819"/>
                  </a:solidFill>
                  <a:latin typeface="Arimo"/>
                </a:rPr>
                <a:t>Young Adult Carers who have had parents discharged from hospital, told us that they were not consulted about the discharge.</a:t>
              </a:r>
            </a:p>
            <a:p>
              <a:pPr>
                <a:lnSpc>
                  <a:spcPts val="3360"/>
                </a:lnSpc>
              </a:pPr>
              <a:r>
                <a:rPr lang="en-US" sz="2400">
                  <a:solidFill>
                    <a:srgbClr val="191819"/>
                  </a:solidFill>
                  <a:latin typeface="Arimo"/>
                </a:rPr>
                <a:t>Remember to include younger family members in those discussions.</a:t>
              </a:r>
            </a:p>
            <a:p>
              <a:pPr marL="0" lvl="0" indent="0" algn="l">
                <a:lnSpc>
                  <a:spcPts val="3359"/>
                </a:lnSpc>
                <a:spcBef>
                  <a:spcPct val="0"/>
                </a:spcBef>
              </a:pPr>
              <a:endParaRPr lang="en-US" sz="2400">
                <a:solidFill>
                  <a:srgbClr val="191819"/>
                </a:solidFill>
                <a:latin typeface="Arimo"/>
              </a:endParaRPr>
            </a:p>
          </p:txBody>
        </p:sp>
      </p:grpSp>
      <p:grpSp>
        <p:nvGrpSpPr>
          <p:cNvPr id="14" name="Group 14"/>
          <p:cNvGrpSpPr/>
          <p:nvPr/>
        </p:nvGrpSpPr>
        <p:grpSpPr>
          <a:xfrm>
            <a:off x="12870240" y="5143500"/>
            <a:ext cx="4740576" cy="4360102"/>
            <a:chOff x="0" y="0"/>
            <a:chExt cx="6320769" cy="5813469"/>
          </a:xfrm>
        </p:grpSpPr>
        <p:sp>
          <p:nvSpPr>
            <p:cNvPr id="15" name="TextBox 15"/>
            <p:cNvSpPr txBox="1"/>
            <p:nvPr/>
          </p:nvSpPr>
          <p:spPr>
            <a:xfrm>
              <a:off x="0" y="-19050"/>
              <a:ext cx="6320769" cy="584532"/>
            </a:xfrm>
            <a:prstGeom prst="rect">
              <a:avLst/>
            </a:prstGeom>
          </p:spPr>
          <p:txBody>
            <a:bodyPr lIns="0" tIns="0" rIns="0" bIns="0" rtlCol="0" anchor="t">
              <a:spAutoFit/>
            </a:bodyPr>
            <a:lstStyle/>
            <a:p>
              <a:pPr marL="0" lvl="0" indent="0" algn="l">
                <a:lnSpc>
                  <a:spcPts val="3583"/>
                </a:lnSpc>
                <a:spcBef>
                  <a:spcPct val="0"/>
                </a:spcBef>
              </a:pPr>
              <a:r>
                <a:rPr lang="en-US" sz="2799" u="sng" spc="-70">
                  <a:solidFill>
                    <a:srgbClr val="191819"/>
                  </a:solidFill>
                  <a:latin typeface="HK Grotesk Bold Bold"/>
                </a:rPr>
                <a:t>GP's</a:t>
              </a:r>
            </a:p>
          </p:txBody>
        </p:sp>
        <p:sp>
          <p:nvSpPr>
            <p:cNvPr id="16" name="TextBox 16"/>
            <p:cNvSpPr txBox="1"/>
            <p:nvPr/>
          </p:nvSpPr>
          <p:spPr>
            <a:xfrm>
              <a:off x="0" y="808399"/>
              <a:ext cx="6320769" cy="5005070"/>
            </a:xfrm>
            <a:prstGeom prst="rect">
              <a:avLst/>
            </a:prstGeom>
          </p:spPr>
          <p:txBody>
            <a:bodyPr lIns="0" tIns="0" rIns="0" bIns="0" rtlCol="0" anchor="t">
              <a:spAutoFit/>
            </a:bodyPr>
            <a:lstStyle/>
            <a:p>
              <a:pPr>
                <a:lnSpc>
                  <a:spcPts val="3359"/>
                </a:lnSpc>
              </a:pPr>
              <a:r>
                <a:rPr lang="en-US" sz="2399">
                  <a:solidFill>
                    <a:srgbClr val="191819"/>
                  </a:solidFill>
                  <a:latin typeface="Arimo"/>
                </a:rPr>
                <a:t>Young Carers should be registered as a young carer with their GP practice.</a:t>
              </a:r>
            </a:p>
            <a:p>
              <a:pPr>
                <a:lnSpc>
                  <a:spcPts val="3359"/>
                </a:lnSpc>
              </a:pPr>
              <a:r>
                <a:rPr lang="en-US" sz="2399">
                  <a:solidFill>
                    <a:srgbClr val="191819"/>
                  </a:solidFill>
                  <a:latin typeface="Arimo"/>
                </a:rPr>
                <a:t>We have had some young people refer themselves to us, just to receive their Covid vaccine, as it is the GP practice and their records that are used.</a:t>
              </a:r>
            </a:p>
            <a:p>
              <a:pPr marL="0" lvl="0" indent="0" algn="l">
                <a:lnSpc>
                  <a:spcPts val="3359"/>
                </a:lnSpc>
                <a:spcBef>
                  <a:spcPct val="0"/>
                </a:spcBef>
              </a:pPr>
              <a:endParaRPr lang="en-US" sz="2399">
                <a:solidFill>
                  <a:srgbClr val="191819"/>
                </a:solidFill>
                <a:latin typeface="Arimo"/>
              </a:endParaRPr>
            </a:p>
          </p:txBody>
        </p:sp>
      </p:grpSp>
      <p:sp>
        <p:nvSpPr>
          <p:cNvPr id="17" name="TextBox 17"/>
          <p:cNvSpPr txBox="1"/>
          <p:nvPr/>
        </p:nvSpPr>
        <p:spPr>
          <a:xfrm>
            <a:off x="629342" y="6855071"/>
            <a:ext cx="4951858" cy="2929890"/>
          </a:xfrm>
          <a:prstGeom prst="rect">
            <a:avLst/>
          </a:prstGeom>
        </p:spPr>
        <p:txBody>
          <a:bodyPr lIns="0" tIns="0" rIns="0" bIns="0" rtlCol="0" anchor="t">
            <a:spAutoFit/>
          </a:bodyPr>
          <a:lstStyle/>
          <a:p>
            <a:pPr algn="ctr">
              <a:lnSpc>
                <a:spcPts val="3360"/>
              </a:lnSpc>
            </a:pPr>
            <a:r>
              <a:rPr lang="en-US" sz="2400">
                <a:solidFill>
                  <a:srgbClr val="000000"/>
                </a:solidFill>
                <a:latin typeface="Arimo"/>
              </a:rPr>
              <a:t>52% of young carers and young adult carers say they 'always' or 'usually' feel stressed due to their caring role</a:t>
            </a:r>
          </a:p>
          <a:p>
            <a:pPr algn="ctr">
              <a:lnSpc>
                <a:spcPts val="3360"/>
              </a:lnSpc>
            </a:pPr>
            <a:r>
              <a:rPr lang="en-US" sz="2400">
                <a:solidFill>
                  <a:srgbClr val="000000"/>
                </a:solidFill>
                <a:latin typeface="Arimo"/>
              </a:rPr>
              <a:t>25% of young carers and young adult carers say they don't get enough sleep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C44B"/>
        </a:solidFill>
        <a:effectLst/>
      </p:bgPr>
    </p:bg>
    <p:spTree>
      <p:nvGrpSpPr>
        <p:cNvPr id="1" name=""/>
        <p:cNvGrpSpPr/>
        <p:nvPr/>
      </p:nvGrpSpPr>
      <p:grpSpPr>
        <a:xfrm>
          <a:off x="0" y="0"/>
          <a:ext cx="0" cy="0"/>
          <a:chOff x="0" y="0"/>
          <a:chExt cx="0" cy="0"/>
        </a:xfrm>
      </p:grpSpPr>
      <p:sp>
        <p:nvSpPr>
          <p:cNvPr id="2" name="AutoShape 2"/>
          <p:cNvSpPr/>
          <p:nvPr/>
        </p:nvSpPr>
        <p:spPr>
          <a:xfrm>
            <a:off x="3838469" y="6117665"/>
            <a:ext cx="4647570" cy="4169335"/>
          </a:xfrm>
          <a:prstGeom prst="rect">
            <a:avLst/>
          </a:prstGeom>
          <a:solidFill>
            <a:srgbClr val="AA134E"/>
          </a:solidFill>
        </p:spPr>
      </p:sp>
      <p:sp>
        <p:nvSpPr>
          <p:cNvPr id="3" name="AutoShape 3"/>
          <p:cNvSpPr/>
          <p:nvPr/>
        </p:nvSpPr>
        <p:spPr>
          <a:xfrm>
            <a:off x="0" y="0"/>
            <a:ext cx="3838469" cy="4218408"/>
          </a:xfrm>
          <a:prstGeom prst="rect">
            <a:avLst/>
          </a:prstGeom>
          <a:solidFill>
            <a:srgbClr val="03944B"/>
          </a:solidFill>
        </p:spPr>
      </p:sp>
      <p:sp>
        <p:nvSpPr>
          <p:cNvPr id="4" name="AutoShape 4"/>
          <p:cNvSpPr/>
          <p:nvPr/>
        </p:nvSpPr>
        <p:spPr>
          <a:xfrm>
            <a:off x="7314699" y="494721"/>
            <a:ext cx="5262507" cy="6001064"/>
          </a:xfrm>
          <a:prstGeom prst="rect">
            <a:avLst/>
          </a:prstGeom>
          <a:solidFill>
            <a:srgbClr val="C1E8FE"/>
          </a:solidFill>
        </p:spPr>
      </p:sp>
      <p:sp>
        <p:nvSpPr>
          <p:cNvPr id="5" name="AutoShape 5"/>
          <p:cNvSpPr/>
          <p:nvPr/>
        </p:nvSpPr>
        <p:spPr>
          <a:xfrm>
            <a:off x="0" y="4218408"/>
            <a:ext cx="3838469" cy="6068592"/>
          </a:xfrm>
          <a:prstGeom prst="rect">
            <a:avLst/>
          </a:prstGeom>
          <a:solidFill>
            <a:srgbClr val="D3641A"/>
          </a:solidFill>
        </p:spPr>
      </p:sp>
      <p:sp>
        <p:nvSpPr>
          <p:cNvPr id="6" name="AutoShape 6"/>
          <p:cNvSpPr/>
          <p:nvPr/>
        </p:nvSpPr>
        <p:spPr>
          <a:xfrm>
            <a:off x="3682621" y="1625857"/>
            <a:ext cx="3869222" cy="5395676"/>
          </a:xfrm>
          <a:prstGeom prst="rect">
            <a:avLst/>
          </a:prstGeom>
          <a:solidFill>
            <a:srgbClr val="2967D1"/>
          </a:solidFill>
        </p:spPr>
      </p:sp>
      <p:sp>
        <p:nvSpPr>
          <p:cNvPr id="7" name="Freeform 7"/>
          <p:cNvSpPr/>
          <p:nvPr/>
        </p:nvSpPr>
        <p:spPr>
          <a:xfrm>
            <a:off x="11386274" y="6117665"/>
            <a:ext cx="6219783" cy="3729827"/>
          </a:xfrm>
          <a:custGeom>
            <a:avLst/>
            <a:gdLst/>
            <a:ahLst/>
            <a:cxnLst/>
            <a:rect l="l" t="t" r="r" b="b"/>
            <a:pathLst>
              <a:path w="6219783" h="3729827">
                <a:moveTo>
                  <a:pt x="0" y="0"/>
                </a:moveTo>
                <a:lnTo>
                  <a:pt x="6219784" y="0"/>
                </a:lnTo>
                <a:lnTo>
                  <a:pt x="6219784" y="3729827"/>
                </a:lnTo>
                <a:lnTo>
                  <a:pt x="0" y="3729827"/>
                </a:lnTo>
                <a:lnTo>
                  <a:pt x="0" y="0"/>
                </a:lnTo>
                <a:close/>
              </a:path>
            </a:pathLst>
          </a:custGeom>
          <a:blipFill>
            <a:blip r:embed="rId2" cstate="print"/>
            <a:stretch>
              <a:fillRect t="-11171"/>
            </a:stretch>
          </a:blipFill>
        </p:spPr>
      </p:sp>
      <p:sp>
        <p:nvSpPr>
          <p:cNvPr id="8" name="Freeform 8"/>
          <p:cNvSpPr/>
          <p:nvPr/>
        </p:nvSpPr>
        <p:spPr>
          <a:xfrm>
            <a:off x="8957228" y="7280851"/>
            <a:ext cx="1977449" cy="1977449"/>
          </a:xfrm>
          <a:custGeom>
            <a:avLst/>
            <a:gdLst/>
            <a:ahLst/>
            <a:cxnLst/>
            <a:rect l="l" t="t" r="r" b="b"/>
            <a:pathLst>
              <a:path w="1977449" h="1977449">
                <a:moveTo>
                  <a:pt x="0" y="0"/>
                </a:moveTo>
                <a:lnTo>
                  <a:pt x="1977449" y="0"/>
                </a:lnTo>
                <a:lnTo>
                  <a:pt x="1977449" y="1977449"/>
                </a:lnTo>
                <a:lnTo>
                  <a:pt x="0" y="1977449"/>
                </a:lnTo>
                <a:lnTo>
                  <a:pt x="0" y="0"/>
                </a:lnTo>
                <a:close/>
              </a:path>
            </a:pathLst>
          </a:custGeom>
          <a:blipFill>
            <a:blip r:embed="rId3" cstate="print"/>
            <a:stretch>
              <a:fillRect/>
            </a:stretch>
          </a:blipFill>
        </p:spPr>
      </p:sp>
      <p:sp>
        <p:nvSpPr>
          <p:cNvPr id="9" name="TextBox 9"/>
          <p:cNvSpPr txBox="1"/>
          <p:nvPr/>
        </p:nvSpPr>
        <p:spPr>
          <a:xfrm>
            <a:off x="13272120" y="2094845"/>
            <a:ext cx="4706655" cy="2228850"/>
          </a:xfrm>
          <a:prstGeom prst="rect">
            <a:avLst/>
          </a:prstGeom>
        </p:spPr>
        <p:txBody>
          <a:bodyPr lIns="0" tIns="0" rIns="0" bIns="0" rtlCol="0" anchor="t">
            <a:spAutoFit/>
          </a:bodyPr>
          <a:lstStyle/>
          <a:p>
            <a:pPr marL="0" lvl="0" indent="0" algn="l">
              <a:lnSpc>
                <a:spcPts val="8549"/>
              </a:lnSpc>
              <a:spcBef>
                <a:spcPct val="0"/>
              </a:spcBef>
            </a:pPr>
            <a:r>
              <a:rPr lang="en-US" sz="8999" spc="-224">
                <a:solidFill>
                  <a:srgbClr val="191819"/>
                </a:solidFill>
                <a:latin typeface="HK Grotesk Bold Bold"/>
              </a:rPr>
              <a:t>What can you do?</a:t>
            </a:r>
          </a:p>
        </p:txBody>
      </p:sp>
      <p:sp>
        <p:nvSpPr>
          <p:cNvPr id="10" name="TextBox 10"/>
          <p:cNvSpPr txBox="1"/>
          <p:nvPr/>
        </p:nvSpPr>
        <p:spPr>
          <a:xfrm>
            <a:off x="4728374" y="7767320"/>
            <a:ext cx="2894589" cy="1490980"/>
          </a:xfrm>
          <a:prstGeom prst="rect">
            <a:avLst/>
          </a:prstGeom>
        </p:spPr>
        <p:txBody>
          <a:bodyPr lIns="0" tIns="0" rIns="0" bIns="0" rtlCol="0" anchor="t">
            <a:spAutoFit/>
          </a:bodyPr>
          <a:lstStyle/>
          <a:p>
            <a:pPr marL="604518" lvl="1" indent="-302259">
              <a:lnSpc>
                <a:spcPts val="3919"/>
              </a:lnSpc>
              <a:buFont typeface="Arial"/>
              <a:buChar char="•"/>
            </a:pPr>
            <a:r>
              <a:rPr lang="en-US" sz="2799">
                <a:solidFill>
                  <a:srgbClr val="FFD960"/>
                </a:solidFill>
                <a:latin typeface="Arimo"/>
              </a:rPr>
              <a:t>Ask if there are children in the household</a:t>
            </a:r>
          </a:p>
        </p:txBody>
      </p:sp>
      <p:sp>
        <p:nvSpPr>
          <p:cNvPr id="11" name="TextBox 11"/>
          <p:cNvSpPr txBox="1"/>
          <p:nvPr/>
        </p:nvSpPr>
        <p:spPr>
          <a:xfrm>
            <a:off x="7622963" y="683114"/>
            <a:ext cx="4645979" cy="5453380"/>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191819"/>
                </a:solidFill>
                <a:latin typeface="Arimo"/>
              </a:rPr>
              <a:t>Think about young carers when you are talking to individuals and families, think about the roles they are doing – are they translating, explaining health issues to the cared for person, helping more than other children would or completing inappropriate care tasks.</a:t>
            </a:r>
          </a:p>
        </p:txBody>
      </p:sp>
      <p:sp>
        <p:nvSpPr>
          <p:cNvPr id="12" name="TextBox 12"/>
          <p:cNvSpPr txBox="1"/>
          <p:nvPr/>
        </p:nvSpPr>
        <p:spPr>
          <a:xfrm>
            <a:off x="296402" y="582664"/>
            <a:ext cx="3108356" cy="2976880"/>
          </a:xfrm>
          <a:prstGeom prst="rect">
            <a:avLst/>
          </a:prstGeom>
        </p:spPr>
        <p:txBody>
          <a:bodyPr lIns="0" tIns="0" rIns="0" bIns="0" rtlCol="0" anchor="t">
            <a:spAutoFit/>
          </a:bodyPr>
          <a:lstStyle/>
          <a:p>
            <a:pPr marL="604520" lvl="1" indent="-302260">
              <a:lnSpc>
                <a:spcPts val="3919"/>
              </a:lnSpc>
              <a:buFont typeface="Arial"/>
              <a:buChar char="•"/>
            </a:pPr>
            <a:r>
              <a:rPr lang="en-US" sz="2800">
                <a:solidFill>
                  <a:srgbClr val="FFD960"/>
                </a:solidFill>
                <a:latin typeface="Arimo"/>
              </a:rPr>
              <a:t>Provide information about young carers organisations to families</a:t>
            </a:r>
          </a:p>
        </p:txBody>
      </p:sp>
      <p:sp>
        <p:nvSpPr>
          <p:cNvPr id="13" name="TextBox 13"/>
          <p:cNvSpPr txBox="1"/>
          <p:nvPr/>
        </p:nvSpPr>
        <p:spPr>
          <a:xfrm>
            <a:off x="433711" y="5025262"/>
            <a:ext cx="2971047" cy="4378684"/>
          </a:xfrm>
          <a:prstGeom prst="rect">
            <a:avLst/>
          </a:prstGeom>
        </p:spPr>
        <p:txBody>
          <a:bodyPr lIns="0" tIns="0" rIns="0" bIns="0" rtlCol="0" anchor="t">
            <a:spAutoFit/>
          </a:bodyPr>
          <a:lstStyle/>
          <a:p>
            <a:pPr marL="590676" lvl="1" indent="-295338">
              <a:lnSpc>
                <a:spcPts val="3830"/>
              </a:lnSpc>
              <a:buFont typeface="Arial"/>
              <a:buChar char="•"/>
            </a:pPr>
            <a:r>
              <a:rPr lang="en-US" sz="2735">
                <a:solidFill>
                  <a:srgbClr val="191819"/>
                </a:solidFill>
                <a:latin typeface="Arimo"/>
              </a:rPr>
              <a:t>All carers must be informed and involved in the process of hospital discharge - include young carers in these conversations</a:t>
            </a:r>
          </a:p>
        </p:txBody>
      </p:sp>
      <p:sp>
        <p:nvSpPr>
          <p:cNvPr id="14" name="TextBox 14"/>
          <p:cNvSpPr txBox="1"/>
          <p:nvPr/>
        </p:nvSpPr>
        <p:spPr>
          <a:xfrm>
            <a:off x="4009417" y="2033004"/>
            <a:ext cx="2891989" cy="4462780"/>
          </a:xfrm>
          <a:prstGeom prst="rect">
            <a:avLst/>
          </a:prstGeom>
        </p:spPr>
        <p:txBody>
          <a:bodyPr lIns="0" tIns="0" rIns="0" bIns="0" rtlCol="0" anchor="t">
            <a:spAutoFit/>
          </a:bodyPr>
          <a:lstStyle/>
          <a:p>
            <a:pPr marL="604520" lvl="1" indent="-302260">
              <a:lnSpc>
                <a:spcPts val="3919"/>
              </a:lnSpc>
              <a:buFont typeface="Arial"/>
              <a:buChar char="•"/>
            </a:pPr>
            <a:r>
              <a:rPr lang="en-US" sz="2800">
                <a:solidFill>
                  <a:srgbClr val="FFD960"/>
                </a:solidFill>
                <a:latin typeface="Arimo"/>
              </a:rPr>
              <a:t>Make a referral to one of the young carer organisations or call us and ask for advice or more information</a:t>
            </a:r>
          </a:p>
        </p:txBody>
      </p:sp>
      <p:sp>
        <p:nvSpPr>
          <p:cNvPr id="15" name="TextBox 15"/>
          <p:cNvSpPr txBox="1"/>
          <p:nvPr/>
        </p:nvSpPr>
        <p:spPr>
          <a:xfrm>
            <a:off x="13592574" y="4775390"/>
            <a:ext cx="4065746" cy="566420"/>
          </a:xfrm>
          <a:prstGeom prst="rect">
            <a:avLst/>
          </a:prstGeom>
        </p:spPr>
        <p:txBody>
          <a:bodyPr lIns="0" tIns="0" rIns="0" bIns="0" rtlCol="0" anchor="t">
            <a:spAutoFit/>
          </a:bodyPr>
          <a:lstStyle/>
          <a:p>
            <a:pPr algn="ctr">
              <a:lnSpc>
                <a:spcPts val="4480"/>
              </a:lnSpc>
            </a:pPr>
            <a:r>
              <a:rPr lang="en-US" sz="3200">
                <a:solidFill>
                  <a:srgbClr val="191819"/>
                </a:solidFill>
                <a:latin typeface="Arimo Bold"/>
              </a:rPr>
              <a:t>#beyoungcareraware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DD4EA"/>
        </a:solidFill>
        <a:effectLst/>
      </p:bgPr>
    </p:bg>
    <p:spTree>
      <p:nvGrpSpPr>
        <p:cNvPr id="1" name=""/>
        <p:cNvGrpSpPr/>
        <p:nvPr/>
      </p:nvGrpSpPr>
      <p:grpSpPr>
        <a:xfrm>
          <a:off x="0" y="0"/>
          <a:ext cx="0" cy="0"/>
          <a:chOff x="0" y="0"/>
          <a:chExt cx="0" cy="0"/>
        </a:xfrm>
      </p:grpSpPr>
      <p:sp>
        <p:nvSpPr>
          <p:cNvPr id="2" name="AutoShape 2"/>
          <p:cNvSpPr/>
          <p:nvPr/>
        </p:nvSpPr>
        <p:spPr>
          <a:xfrm>
            <a:off x="9873454" y="5143500"/>
            <a:ext cx="4207273" cy="5143500"/>
          </a:xfrm>
          <a:prstGeom prst="rect">
            <a:avLst/>
          </a:prstGeom>
          <a:solidFill>
            <a:srgbClr val="2967D1"/>
          </a:solidFill>
        </p:spPr>
      </p:sp>
      <p:sp>
        <p:nvSpPr>
          <p:cNvPr id="3" name="AutoShape 3"/>
          <p:cNvSpPr/>
          <p:nvPr/>
        </p:nvSpPr>
        <p:spPr>
          <a:xfrm>
            <a:off x="5666181" y="0"/>
            <a:ext cx="4207273" cy="5143500"/>
          </a:xfrm>
          <a:prstGeom prst="rect">
            <a:avLst/>
          </a:prstGeom>
          <a:solidFill>
            <a:srgbClr val="C83866"/>
          </a:solidFill>
        </p:spPr>
      </p:sp>
      <p:sp>
        <p:nvSpPr>
          <p:cNvPr id="4" name="AutoShape 4"/>
          <p:cNvSpPr/>
          <p:nvPr/>
        </p:nvSpPr>
        <p:spPr>
          <a:xfrm>
            <a:off x="14080727" y="0"/>
            <a:ext cx="4207273" cy="5143500"/>
          </a:xfrm>
          <a:prstGeom prst="rect">
            <a:avLst/>
          </a:prstGeom>
          <a:solidFill>
            <a:srgbClr val="4AC073"/>
          </a:solidFill>
        </p:spPr>
      </p:sp>
      <p:sp>
        <p:nvSpPr>
          <p:cNvPr id="5" name="Freeform 5"/>
          <p:cNvSpPr/>
          <p:nvPr/>
        </p:nvSpPr>
        <p:spPr>
          <a:xfrm>
            <a:off x="5666181" y="5143500"/>
            <a:ext cx="4207273" cy="5143500"/>
          </a:xfrm>
          <a:custGeom>
            <a:avLst/>
            <a:gdLst/>
            <a:ahLst/>
            <a:cxnLst/>
            <a:rect l="l" t="t" r="r" b="b"/>
            <a:pathLst>
              <a:path w="4207273" h="5143500">
                <a:moveTo>
                  <a:pt x="0" y="0"/>
                </a:moveTo>
                <a:lnTo>
                  <a:pt x="4207273" y="0"/>
                </a:lnTo>
                <a:lnTo>
                  <a:pt x="4207273" y="5143500"/>
                </a:lnTo>
                <a:lnTo>
                  <a:pt x="0" y="5143500"/>
                </a:lnTo>
                <a:lnTo>
                  <a:pt x="0" y="0"/>
                </a:lnTo>
                <a:close/>
              </a:path>
            </a:pathLst>
          </a:custGeom>
          <a:blipFill>
            <a:blip r:embed="rId2" cstate="print"/>
            <a:stretch>
              <a:fillRect t="-17063" r="-7334"/>
            </a:stretch>
          </a:blipFill>
        </p:spPr>
      </p:sp>
      <p:sp>
        <p:nvSpPr>
          <p:cNvPr id="6" name="Freeform 6"/>
          <p:cNvSpPr/>
          <p:nvPr/>
        </p:nvSpPr>
        <p:spPr>
          <a:xfrm>
            <a:off x="14080727" y="5143500"/>
            <a:ext cx="4215607" cy="5143500"/>
          </a:xfrm>
          <a:custGeom>
            <a:avLst/>
            <a:gdLst/>
            <a:ahLst/>
            <a:cxnLst/>
            <a:rect l="l" t="t" r="r" b="b"/>
            <a:pathLst>
              <a:path w="4215607" h="5143500">
                <a:moveTo>
                  <a:pt x="0" y="0"/>
                </a:moveTo>
                <a:lnTo>
                  <a:pt x="4215607" y="0"/>
                </a:lnTo>
                <a:lnTo>
                  <a:pt x="4215607" y="5143500"/>
                </a:lnTo>
                <a:lnTo>
                  <a:pt x="0" y="5143500"/>
                </a:lnTo>
                <a:lnTo>
                  <a:pt x="0" y="0"/>
                </a:lnTo>
                <a:close/>
              </a:path>
            </a:pathLst>
          </a:custGeom>
          <a:blipFill>
            <a:blip r:embed="rId3" cstate="print"/>
            <a:stretch>
              <a:fillRect l="-39536" r="-43422"/>
            </a:stretch>
          </a:blipFill>
        </p:spPr>
      </p:sp>
      <p:sp>
        <p:nvSpPr>
          <p:cNvPr id="7" name="Freeform 7"/>
          <p:cNvSpPr/>
          <p:nvPr/>
        </p:nvSpPr>
        <p:spPr>
          <a:xfrm>
            <a:off x="9873454" y="1196406"/>
            <a:ext cx="4207273" cy="2750687"/>
          </a:xfrm>
          <a:custGeom>
            <a:avLst/>
            <a:gdLst/>
            <a:ahLst/>
            <a:cxnLst/>
            <a:rect l="l" t="t" r="r" b="b"/>
            <a:pathLst>
              <a:path w="4207273" h="2750687">
                <a:moveTo>
                  <a:pt x="0" y="0"/>
                </a:moveTo>
                <a:lnTo>
                  <a:pt x="4207273" y="0"/>
                </a:lnTo>
                <a:lnTo>
                  <a:pt x="4207273" y="2750688"/>
                </a:lnTo>
                <a:lnTo>
                  <a:pt x="0" y="2750688"/>
                </a:lnTo>
                <a:lnTo>
                  <a:pt x="0" y="0"/>
                </a:lnTo>
                <a:close/>
              </a:path>
            </a:pathLst>
          </a:custGeom>
          <a:blipFill>
            <a:blip r:embed="rId4" cstate="print"/>
            <a:stretch>
              <a:fillRect l="-3031" r="-1634"/>
            </a:stretch>
          </a:blipFill>
        </p:spPr>
      </p:sp>
      <p:sp>
        <p:nvSpPr>
          <p:cNvPr id="8" name="Freeform 8"/>
          <p:cNvSpPr/>
          <p:nvPr/>
        </p:nvSpPr>
        <p:spPr>
          <a:xfrm rot="-648102">
            <a:off x="1649580" y="6999271"/>
            <a:ext cx="2082350" cy="2082350"/>
          </a:xfrm>
          <a:custGeom>
            <a:avLst/>
            <a:gdLst/>
            <a:ahLst/>
            <a:cxnLst/>
            <a:rect l="l" t="t" r="r" b="b"/>
            <a:pathLst>
              <a:path w="2082350" h="2082350">
                <a:moveTo>
                  <a:pt x="0" y="0"/>
                </a:moveTo>
                <a:lnTo>
                  <a:pt x="2082350" y="0"/>
                </a:lnTo>
                <a:lnTo>
                  <a:pt x="2082350" y="2082350"/>
                </a:lnTo>
                <a:lnTo>
                  <a:pt x="0" y="2082350"/>
                </a:lnTo>
                <a:lnTo>
                  <a:pt x="0" y="0"/>
                </a:lnTo>
                <a:close/>
              </a:path>
            </a:pathLst>
          </a:custGeom>
          <a:blipFill>
            <a:blip r:embed="rId5" cstate="print"/>
            <a:stretch>
              <a:fillRect/>
            </a:stretch>
          </a:blipFill>
        </p:spPr>
      </p:sp>
      <p:sp>
        <p:nvSpPr>
          <p:cNvPr id="9" name="TextBox 9"/>
          <p:cNvSpPr txBox="1"/>
          <p:nvPr/>
        </p:nvSpPr>
        <p:spPr>
          <a:xfrm>
            <a:off x="844029" y="1743009"/>
            <a:ext cx="4222077" cy="4579620"/>
          </a:xfrm>
          <a:prstGeom prst="rect">
            <a:avLst/>
          </a:prstGeom>
        </p:spPr>
        <p:txBody>
          <a:bodyPr lIns="0" tIns="0" rIns="0" bIns="0" rtlCol="0" anchor="t">
            <a:spAutoFit/>
          </a:bodyPr>
          <a:lstStyle/>
          <a:p>
            <a:pPr marL="0" lvl="0" indent="0" algn="l">
              <a:lnSpc>
                <a:spcPts val="8909"/>
              </a:lnSpc>
              <a:spcBef>
                <a:spcPct val="0"/>
              </a:spcBef>
            </a:pPr>
            <a:r>
              <a:rPr lang="en-US" sz="8999">
                <a:solidFill>
                  <a:srgbClr val="191819"/>
                </a:solidFill>
                <a:latin typeface="HK Grotesk Bold"/>
              </a:rPr>
              <a:t>How we support young Carers</a:t>
            </a:r>
          </a:p>
        </p:txBody>
      </p:sp>
      <p:sp>
        <p:nvSpPr>
          <p:cNvPr id="10" name="TextBox 10"/>
          <p:cNvSpPr txBox="1"/>
          <p:nvPr/>
        </p:nvSpPr>
        <p:spPr>
          <a:xfrm>
            <a:off x="6146226" y="1310640"/>
            <a:ext cx="3247183" cy="2446020"/>
          </a:xfrm>
          <a:prstGeom prst="rect">
            <a:avLst/>
          </a:prstGeom>
        </p:spPr>
        <p:txBody>
          <a:bodyPr lIns="0" tIns="0" rIns="0" bIns="0" rtlCol="0" anchor="t">
            <a:spAutoFit/>
          </a:bodyPr>
          <a:lstStyle/>
          <a:p>
            <a:pPr marL="604520" lvl="1" indent="-302260">
              <a:lnSpc>
                <a:spcPts val="3919"/>
              </a:lnSpc>
              <a:buFont typeface="Arial"/>
              <a:buChar char="•"/>
            </a:pPr>
            <a:r>
              <a:rPr lang="en-US" sz="2800">
                <a:solidFill>
                  <a:srgbClr val="FFD960"/>
                </a:solidFill>
                <a:latin typeface="Arimo"/>
              </a:rPr>
              <a:t>Person centred</a:t>
            </a:r>
          </a:p>
          <a:p>
            <a:pPr marL="604520" lvl="1" indent="-302260">
              <a:lnSpc>
                <a:spcPts val="3919"/>
              </a:lnSpc>
              <a:buFont typeface="Arial"/>
              <a:buChar char="•"/>
            </a:pPr>
            <a:r>
              <a:rPr lang="en-US" sz="2800">
                <a:solidFill>
                  <a:srgbClr val="FFD960"/>
                </a:solidFill>
                <a:latin typeface="Arimo"/>
              </a:rPr>
              <a:t>Trauma Informed</a:t>
            </a:r>
          </a:p>
          <a:p>
            <a:pPr marL="604520" lvl="1" indent="-302260">
              <a:lnSpc>
                <a:spcPts val="3919"/>
              </a:lnSpc>
              <a:buFont typeface="Arial"/>
              <a:buChar char="•"/>
            </a:pPr>
            <a:r>
              <a:rPr lang="en-US" sz="2800">
                <a:solidFill>
                  <a:srgbClr val="FFD960"/>
                </a:solidFill>
                <a:latin typeface="Arimo"/>
              </a:rPr>
              <a:t>Rights focussed</a:t>
            </a:r>
          </a:p>
          <a:p>
            <a:pPr>
              <a:lnSpc>
                <a:spcPts val="3640"/>
              </a:lnSpc>
            </a:pPr>
            <a:endParaRPr lang="en-US" sz="2800">
              <a:solidFill>
                <a:srgbClr val="FFD960"/>
              </a:solidFill>
              <a:latin typeface="Arimo"/>
            </a:endParaRPr>
          </a:p>
        </p:txBody>
      </p:sp>
      <p:sp>
        <p:nvSpPr>
          <p:cNvPr id="11" name="TextBox 11"/>
          <p:cNvSpPr txBox="1"/>
          <p:nvPr/>
        </p:nvSpPr>
        <p:spPr>
          <a:xfrm>
            <a:off x="10263738" y="5958840"/>
            <a:ext cx="3426705" cy="3436620"/>
          </a:xfrm>
          <a:prstGeom prst="rect">
            <a:avLst/>
          </a:prstGeom>
        </p:spPr>
        <p:txBody>
          <a:bodyPr lIns="0" tIns="0" rIns="0" bIns="0" rtlCol="0" anchor="t">
            <a:spAutoFit/>
          </a:bodyPr>
          <a:lstStyle/>
          <a:p>
            <a:pPr marL="604520" lvl="1" indent="-302260">
              <a:lnSpc>
                <a:spcPts val="3919"/>
              </a:lnSpc>
              <a:buFont typeface="Arial"/>
              <a:buChar char="•"/>
            </a:pPr>
            <a:r>
              <a:rPr lang="en-US" sz="2800">
                <a:solidFill>
                  <a:srgbClr val="FFD960"/>
                </a:solidFill>
                <a:latin typeface="Arimo"/>
              </a:rPr>
              <a:t>Individual Support</a:t>
            </a:r>
          </a:p>
          <a:p>
            <a:pPr marL="604520" lvl="1" indent="-302260">
              <a:lnSpc>
                <a:spcPts val="3919"/>
              </a:lnSpc>
              <a:buFont typeface="Arial"/>
              <a:buChar char="•"/>
            </a:pPr>
            <a:r>
              <a:rPr lang="en-US" sz="2800">
                <a:solidFill>
                  <a:srgbClr val="FFD960"/>
                </a:solidFill>
                <a:latin typeface="Arimo"/>
              </a:rPr>
              <a:t>Group work</a:t>
            </a:r>
          </a:p>
          <a:p>
            <a:pPr marL="604519" lvl="1" indent="-302260">
              <a:lnSpc>
                <a:spcPts val="3919"/>
              </a:lnSpc>
              <a:buFont typeface="Arial"/>
              <a:buChar char="•"/>
            </a:pPr>
            <a:r>
              <a:rPr lang="en-US" sz="2799">
                <a:solidFill>
                  <a:srgbClr val="FFD960"/>
                </a:solidFill>
                <a:latin typeface="Arimo"/>
              </a:rPr>
              <a:t>Young Carers Statements</a:t>
            </a:r>
          </a:p>
          <a:p>
            <a:pPr marL="604520" lvl="1" indent="-302260">
              <a:lnSpc>
                <a:spcPts val="3919"/>
              </a:lnSpc>
              <a:buFont typeface="Arial"/>
              <a:buChar char="•"/>
            </a:pPr>
            <a:r>
              <a:rPr lang="en-US" sz="2800">
                <a:solidFill>
                  <a:srgbClr val="FFD960"/>
                </a:solidFill>
                <a:latin typeface="Arimo"/>
              </a:rPr>
              <a:t>Respite</a:t>
            </a:r>
          </a:p>
          <a:p>
            <a:pPr>
              <a:lnSpc>
                <a:spcPts val="3639"/>
              </a:lnSpc>
            </a:pPr>
            <a:endParaRPr lang="en-US" sz="2800">
              <a:solidFill>
                <a:srgbClr val="FFD960"/>
              </a:solidFill>
              <a:latin typeface="Arimo"/>
            </a:endParaRPr>
          </a:p>
        </p:txBody>
      </p:sp>
      <p:sp>
        <p:nvSpPr>
          <p:cNvPr id="12" name="TextBox 12"/>
          <p:cNvSpPr txBox="1"/>
          <p:nvPr/>
        </p:nvSpPr>
        <p:spPr>
          <a:xfrm>
            <a:off x="14294924" y="359727"/>
            <a:ext cx="3778879" cy="4347845"/>
          </a:xfrm>
          <a:prstGeom prst="rect">
            <a:avLst/>
          </a:prstGeom>
        </p:spPr>
        <p:txBody>
          <a:bodyPr lIns="0" tIns="0" rIns="0" bIns="0" rtlCol="0" anchor="t">
            <a:spAutoFit/>
          </a:bodyPr>
          <a:lstStyle/>
          <a:p>
            <a:pPr marL="604520" lvl="1" indent="-302260">
              <a:lnSpc>
                <a:spcPts val="3919"/>
              </a:lnSpc>
              <a:buFont typeface="Arial"/>
              <a:buChar char="•"/>
            </a:pPr>
            <a:r>
              <a:rPr lang="en-US" sz="2800">
                <a:solidFill>
                  <a:srgbClr val="191769"/>
                </a:solidFill>
                <a:latin typeface="Arimo"/>
              </a:rPr>
              <a:t>School support (training, awareness raising, young carer policy advice)</a:t>
            </a:r>
          </a:p>
          <a:p>
            <a:pPr marL="604520" lvl="1" indent="-302260">
              <a:lnSpc>
                <a:spcPts val="3919"/>
              </a:lnSpc>
              <a:buFont typeface="Arial"/>
              <a:buChar char="•"/>
            </a:pPr>
            <a:r>
              <a:rPr lang="en-US" sz="2800">
                <a:solidFill>
                  <a:srgbClr val="191769"/>
                </a:solidFill>
                <a:latin typeface="Arimo"/>
              </a:rPr>
              <a:t>Referrals to other specialist support (i.e. CAMHS)</a:t>
            </a:r>
          </a:p>
          <a:p>
            <a:pPr>
              <a:lnSpc>
                <a:spcPts val="2939"/>
              </a:lnSpc>
            </a:pPr>
            <a:endParaRPr lang="en-US" sz="2800">
              <a:solidFill>
                <a:srgbClr val="191769"/>
              </a:solidFill>
              <a:latin typeface="Arim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1043</Words>
  <Application>Microsoft Office PowerPoint</Application>
  <PresentationFormat>Custom</PresentationFormat>
  <Paragraphs>94</Paragraphs>
  <Slides>12</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Arial</vt:lpstr>
      <vt:lpstr>HK Grotesk Bold Bold</vt:lpstr>
      <vt:lpstr>Arimo</vt:lpstr>
      <vt:lpstr>Arimo Bold</vt:lpstr>
      <vt:lpstr>Open Dyslexic</vt:lpstr>
      <vt:lpstr>HK Grotesk Light Bold</vt:lpstr>
      <vt:lpstr>Open Dyslexic Bold</vt:lpstr>
      <vt:lpstr>HK Grotesk Bold</vt:lpstr>
      <vt:lpstr>Kollektif Bold</vt:lpstr>
      <vt:lpstr>Kollektif</vt:lpstr>
      <vt:lpstr>Open Sans</vt:lpstr>
      <vt:lpstr>Open Sans Bold</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slides Feb 2024</dc:title>
  <dc:creator>UL3</dc:creator>
  <cp:lastModifiedBy>Keith.Lugton</cp:lastModifiedBy>
  <cp:revision>2</cp:revision>
  <dcterms:created xsi:type="dcterms:W3CDTF">2006-08-16T00:00:00Z</dcterms:created>
  <dcterms:modified xsi:type="dcterms:W3CDTF">2024-02-26T14:12:32Z</dcterms:modified>
  <dc:identifier>DAEe1TqsiBA</dc:identifier>
</cp:coreProperties>
</file>