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4"/>
  </p:notesMasterIdLst>
  <p:sldIdLst>
    <p:sldId id="256" r:id="rId5"/>
    <p:sldId id="294" r:id="rId6"/>
    <p:sldId id="299" r:id="rId7"/>
    <p:sldId id="307" r:id="rId8"/>
    <p:sldId id="305" r:id="rId9"/>
    <p:sldId id="308" r:id="rId10"/>
    <p:sldId id="258" r:id="rId11"/>
    <p:sldId id="293" r:id="rId12"/>
    <p:sldId id="285" r:id="rId13"/>
    <p:sldId id="303" r:id="rId14"/>
    <p:sldId id="304" r:id="rId15"/>
    <p:sldId id="300" r:id="rId16"/>
    <p:sldId id="288" r:id="rId17"/>
    <p:sldId id="290" r:id="rId18"/>
    <p:sldId id="291" r:id="rId19"/>
    <p:sldId id="268" r:id="rId20"/>
    <p:sldId id="269" r:id="rId21"/>
    <p:sldId id="278" r:id="rId22"/>
    <p:sldId id="266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C6"/>
    <a:srgbClr val="FEEC94"/>
    <a:srgbClr val="F9AFA5"/>
    <a:srgbClr val="FFFFFF"/>
    <a:srgbClr val="003366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>
      <p:cViewPr>
        <p:scale>
          <a:sx n="67" d="100"/>
          <a:sy n="67" d="100"/>
        </p:scale>
        <p:origin x="9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" userId="0f847060-72ec-4a0d-898b-98880359efc1" providerId="ADAL" clId="{5705F607-7AA5-4B25-B982-1E23C043D930}"/>
    <pc:docChg chg="custSel delSld modSld">
      <pc:chgData name="Olivia" userId="0f847060-72ec-4a0d-898b-98880359efc1" providerId="ADAL" clId="{5705F607-7AA5-4B25-B982-1E23C043D930}" dt="2023-06-22T10:25:03.638" v="51" actId="47"/>
      <pc:docMkLst>
        <pc:docMk/>
      </pc:docMkLst>
      <pc:sldChg chg="modSp mod">
        <pc:chgData name="Olivia" userId="0f847060-72ec-4a0d-898b-98880359efc1" providerId="ADAL" clId="{5705F607-7AA5-4B25-B982-1E23C043D930}" dt="2023-06-22T09:48:47.613" v="10" actId="20577"/>
        <pc:sldMkLst>
          <pc:docMk/>
          <pc:sldMk cId="0" sldId="256"/>
        </pc:sldMkLst>
        <pc:spChg chg="mod">
          <ac:chgData name="Olivia" userId="0f847060-72ec-4a0d-898b-98880359efc1" providerId="ADAL" clId="{5705F607-7AA5-4B25-B982-1E23C043D930}" dt="2023-06-22T09:48:47.613" v="10" actId="20577"/>
          <ac:spMkLst>
            <pc:docMk/>
            <pc:sldMk cId="0" sldId="256"/>
            <ac:spMk id="6" creationId="{E0A027EE-3E45-0B6E-94AD-4F6620DC280D}"/>
          </ac:spMkLst>
        </pc:spChg>
      </pc:sldChg>
      <pc:sldChg chg="del">
        <pc:chgData name="Olivia" userId="0f847060-72ec-4a0d-898b-98880359efc1" providerId="ADAL" clId="{5705F607-7AA5-4B25-B982-1E23C043D930}" dt="2023-06-22T10:25:03.638" v="51" actId="47"/>
        <pc:sldMkLst>
          <pc:docMk/>
          <pc:sldMk cId="2647469597" sldId="270"/>
        </pc:sldMkLst>
      </pc:sldChg>
      <pc:sldChg chg="delSp mod">
        <pc:chgData name="Olivia" userId="0f847060-72ec-4a0d-898b-98880359efc1" providerId="ADAL" clId="{5705F607-7AA5-4B25-B982-1E23C043D930}" dt="2023-06-22T09:49:09.459" v="47" actId="478"/>
        <pc:sldMkLst>
          <pc:docMk/>
          <pc:sldMk cId="3922082280" sldId="288"/>
        </pc:sldMkLst>
        <pc:picChg chg="del">
          <ac:chgData name="Olivia" userId="0f847060-72ec-4a0d-898b-98880359efc1" providerId="ADAL" clId="{5705F607-7AA5-4B25-B982-1E23C043D930}" dt="2023-06-22T09:49:09.459" v="47" actId="478"/>
          <ac:picMkLst>
            <pc:docMk/>
            <pc:sldMk cId="3922082280" sldId="288"/>
            <ac:picMk id="4" creationId="{70043D5A-6053-4520-A9AB-1D6E9CD1FD9A}"/>
          </ac:picMkLst>
        </pc:picChg>
      </pc:sldChg>
      <pc:sldChg chg="delSp mod">
        <pc:chgData name="Olivia" userId="0f847060-72ec-4a0d-898b-98880359efc1" providerId="ADAL" clId="{5705F607-7AA5-4B25-B982-1E23C043D930}" dt="2023-06-22T09:49:13.303" v="48" actId="478"/>
        <pc:sldMkLst>
          <pc:docMk/>
          <pc:sldMk cId="3413699395" sldId="290"/>
        </pc:sldMkLst>
        <pc:picChg chg="del">
          <ac:chgData name="Olivia" userId="0f847060-72ec-4a0d-898b-98880359efc1" providerId="ADAL" clId="{5705F607-7AA5-4B25-B982-1E23C043D930}" dt="2023-06-22T09:49:13.303" v="48" actId="478"/>
          <ac:picMkLst>
            <pc:docMk/>
            <pc:sldMk cId="3413699395" sldId="290"/>
            <ac:picMk id="3" creationId="{2FD91B3F-F154-C670-CB37-BC7CF79FB335}"/>
          </ac:picMkLst>
        </pc:picChg>
      </pc:sldChg>
      <pc:sldChg chg="delSp mod">
        <pc:chgData name="Olivia" userId="0f847060-72ec-4a0d-898b-98880359efc1" providerId="ADAL" clId="{5705F607-7AA5-4B25-B982-1E23C043D930}" dt="2023-06-22T09:49:17.492" v="50" actId="478"/>
        <pc:sldMkLst>
          <pc:docMk/>
          <pc:sldMk cId="268129682" sldId="291"/>
        </pc:sldMkLst>
        <pc:picChg chg="del">
          <ac:chgData name="Olivia" userId="0f847060-72ec-4a0d-898b-98880359efc1" providerId="ADAL" clId="{5705F607-7AA5-4B25-B982-1E23C043D930}" dt="2023-06-22T09:49:17.492" v="50" actId="478"/>
          <ac:picMkLst>
            <pc:docMk/>
            <pc:sldMk cId="268129682" sldId="291"/>
            <ac:picMk id="3" creationId="{D2B9509D-99DF-52A6-3D8E-5AE824E78A89}"/>
          </ac:picMkLst>
        </pc:picChg>
        <pc:picChg chg="del">
          <ac:chgData name="Olivia" userId="0f847060-72ec-4a0d-898b-98880359efc1" providerId="ADAL" clId="{5705F607-7AA5-4B25-B982-1E23C043D930}" dt="2023-06-22T09:49:15.934" v="49" actId="478"/>
          <ac:picMkLst>
            <pc:docMk/>
            <pc:sldMk cId="268129682" sldId="291"/>
            <ac:picMk id="8" creationId="{6EF01190-4C1F-961F-0174-A92FF49E68CE}"/>
          </ac:picMkLst>
        </pc:picChg>
      </pc:sldChg>
      <pc:sldChg chg="modSp mod">
        <pc:chgData name="Olivia" userId="0f847060-72ec-4a0d-898b-98880359efc1" providerId="ADAL" clId="{5705F607-7AA5-4B25-B982-1E23C043D930}" dt="2023-06-22T09:49:06.576" v="46" actId="1036"/>
        <pc:sldMkLst>
          <pc:docMk/>
          <pc:sldMk cId="2413083182" sldId="300"/>
        </pc:sldMkLst>
        <pc:spChg chg="mod">
          <ac:chgData name="Olivia" userId="0f847060-72ec-4a0d-898b-98880359efc1" providerId="ADAL" clId="{5705F607-7AA5-4B25-B982-1E23C043D930}" dt="2023-06-22T09:49:06.576" v="46" actId="1036"/>
          <ac:spMkLst>
            <pc:docMk/>
            <pc:sldMk cId="2413083182" sldId="300"/>
            <ac:spMk id="5" creationId="{C5F51A3C-C15E-02EC-2854-14016CD57E79}"/>
          </ac:spMkLst>
        </pc:spChg>
      </pc:sldChg>
    </pc:docChg>
  </pc:docChgLst>
  <pc:docChgLst>
    <pc:chgData name="Olivia" userId="0f847060-72ec-4a0d-898b-98880359efc1" providerId="ADAL" clId="{1AA44EF1-073B-45BD-9D3C-6E1C8A1FE68F}"/>
    <pc:docChg chg="custSel modSld">
      <pc:chgData name="Olivia" userId="0f847060-72ec-4a0d-898b-98880359efc1" providerId="ADAL" clId="{1AA44EF1-073B-45BD-9D3C-6E1C8A1FE68F}" dt="2024-02-26T10:33:02.590" v="17"/>
      <pc:docMkLst>
        <pc:docMk/>
      </pc:docMkLst>
      <pc:sldChg chg="addSp delSp modSp mod">
        <pc:chgData name="Olivia" userId="0f847060-72ec-4a0d-898b-98880359efc1" providerId="ADAL" clId="{1AA44EF1-073B-45BD-9D3C-6E1C8A1FE68F}" dt="2024-02-26T10:33:02.590" v="17"/>
        <pc:sldMkLst>
          <pc:docMk/>
          <pc:sldMk cId="4154803850" sldId="299"/>
        </pc:sldMkLst>
        <pc:picChg chg="add del mod">
          <ac:chgData name="Olivia" userId="0f847060-72ec-4a0d-898b-98880359efc1" providerId="ADAL" clId="{1AA44EF1-073B-45BD-9D3C-6E1C8A1FE68F}" dt="2024-02-26T10:33:02.258" v="16" actId="478"/>
          <ac:picMkLst>
            <pc:docMk/>
            <pc:sldMk cId="4154803850" sldId="299"/>
            <ac:picMk id="4" creationId="{6D2589B1-8AA1-C6D2-EE1E-2DC9C77DB69C}"/>
          </ac:picMkLst>
        </pc:picChg>
        <pc:picChg chg="add mod">
          <ac:chgData name="Olivia" userId="0f847060-72ec-4a0d-898b-98880359efc1" providerId="ADAL" clId="{1AA44EF1-073B-45BD-9D3C-6E1C8A1FE68F}" dt="2024-02-26T10:33:02.590" v="17"/>
          <ac:picMkLst>
            <pc:docMk/>
            <pc:sldMk cId="4154803850" sldId="299"/>
            <ac:picMk id="6" creationId="{75E04698-2C3E-A896-ABFD-F1D2A2917E77}"/>
          </ac:picMkLst>
        </pc:picChg>
        <pc:picChg chg="mod">
          <ac:chgData name="Olivia" userId="0f847060-72ec-4a0d-898b-98880359efc1" providerId="ADAL" clId="{1AA44EF1-073B-45BD-9D3C-6E1C8A1FE68F}" dt="2024-02-26T10:32:42.179" v="10" actId="1076"/>
          <ac:picMkLst>
            <pc:docMk/>
            <pc:sldMk cId="4154803850" sldId="299"/>
            <ac:picMk id="1032" creationId="{6AEE37EA-AAD5-B96B-C755-44575B090176}"/>
          </ac:picMkLst>
        </pc:picChg>
      </pc:sldChg>
      <pc:sldChg chg="addSp delSp modSp mod">
        <pc:chgData name="Olivia" userId="0f847060-72ec-4a0d-898b-98880359efc1" providerId="ADAL" clId="{1AA44EF1-073B-45BD-9D3C-6E1C8A1FE68F}" dt="2024-02-26T10:32:59.512" v="15" actId="1076"/>
        <pc:sldMkLst>
          <pc:docMk/>
          <pc:sldMk cId="4026543002" sldId="307"/>
        </pc:sldMkLst>
        <pc:picChg chg="add mod">
          <ac:chgData name="Olivia" userId="0f847060-72ec-4a0d-898b-98880359efc1" providerId="ADAL" clId="{1AA44EF1-073B-45BD-9D3C-6E1C8A1FE68F}" dt="2024-02-26T10:32:48.993" v="13"/>
          <ac:picMkLst>
            <pc:docMk/>
            <pc:sldMk cId="4026543002" sldId="307"/>
            <ac:picMk id="3" creationId="{C4FC0293-C227-EFA2-31A1-454B6554E6F0}"/>
          </ac:picMkLst>
        </pc:picChg>
        <pc:picChg chg="add mod">
          <ac:chgData name="Olivia" userId="0f847060-72ec-4a0d-898b-98880359efc1" providerId="ADAL" clId="{1AA44EF1-073B-45BD-9D3C-6E1C8A1FE68F}" dt="2024-02-26T10:32:59.512" v="15" actId="1076"/>
          <ac:picMkLst>
            <pc:docMk/>
            <pc:sldMk cId="4026543002" sldId="307"/>
            <ac:picMk id="4" creationId="{C9C75283-9543-A77A-E31A-96AA922568F4}"/>
          </ac:picMkLst>
        </pc:picChg>
        <pc:picChg chg="del">
          <ac:chgData name="Olivia" userId="0f847060-72ec-4a0d-898b-98880359efc1" providerId="ADAL" clId="{1AA44EF1-073B-45BD-9D3C-6E1C8A1FE68F}" dt="2024-02-26T10:32:48.730" v="12" actId="478"/>
          <ac:picMkLst>
            <pc:docMk/>
            <pc:sldMk cId="4026543002" sldId="307"/>
            <ac:picMk id="1032" creationId="{6AEE37EA-AAD5-B96B-C755-44575B090176}"/>
          </ac:picMkLst>
        </pc:picChg>
      </pc:sldChg>
    </pc:docChg>
  </pc:docChgLst>
  <pc:docChgLst>
    <pc:chgData name="Olivia" userId="0f847060-72ec-4a0d-898b-98880359efc1" providerId="ADAL" clId="{1C357E62-2CC7-46E2-8C56-7DD46FB1FD52}"/>
    <pc:docChg chg="modSld">
      <pc:chgData name="Olivia" userId="0f847060-72ec-4a0d-898b-98880359efc1" providerId="ADAL" clId="{1C357E62-2CC7-46E2-8C56-7DD46FB1FD52}" dt="2024-05-29T10:23:41.161" v="169" actId="21"/>
      <pc:docMkLst>
        <pc:docMk/>
      </pc:docMkLst>
      <pc:sldChg chg="modSp mod">
        <pc:chgData name="Olivia" userId="0f847060-72ec-4a0d-898b-98880359efc1" providerId="ADAL" clId="{1C357E62-2CC7-46E2-8C56-7DD46FB1FD52}" dt="2024-05-29T10:22:25.356" v="22" actId="20577"/>
        <pc:sldMkLst>
          <pc:docMk/>
          <pc:sldMk cId="0" sldId="256"/>
        </pc:sldMkLst>
        <pc:spChg chg="mod">
          <ac:chgData name="Olivia" userId="0f847060-72ec-4a0d-898b-98880359efc1" providerId="ADAL" clId="{1C357E62-2CC7-46E2-8C56-7DD46FB1FD52}" dt="2024-05-29T10:22:25.356" v="22" actId="20577"/>
          <ac:spMkLst>
            <pc:docMk/>
            <pc:sldMk cId="0" sldId="256"/>
            <ac:spMk id="6" creationId="{E0A027EE-3E45-0B6E-94AD-4F6620DC280D}"/>
          </ac:spMkLst>
        </pc:spChg>
      </pc:sldChg>
      <pc:sldChg chg="modSp mod">
        <pc:chgData name="Olivia" userId="0f847060-72ec-4a0d-898b-98880359efc1" providerId="ADAL" clId="{1C357E62-2CC7-46E2-8C56-7DD46FB1FD52}" dt="2024-05-29T10:23:41.161" v="169" actId="21"/>
        <pc:sldMkLst>
          <pc:docMk/>
          <pc:sldMk cId="2413083182" sldId="300"/>
        </pc:sldMkLst>
        <pc:spChg chg="mod">
          <ac:chgData name="Olivia" userId="0f847060-72ec-4a0d-898b-98880359efc1" providerId="ADAL" clId="{1C357E62-2CC7-46E2-8C56-7DD46FB1FD52}" dt="2024-05-29T10:23:41.161" v="169" actId="21"/>
          <ac:spMkLst>
            <pc:docMk/>
            <pc:sldMk cId="2413083182" sldId="300"/>
            <ac:spMk id="5" creationId="{C5F51A3C-C15E-02EC-2854-14016CD57E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48F832-1F34-420B-AC67-1BE35D1DB2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2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9B278-FEB8-4E8E-888A-C4542A287BA4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52330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2331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E34A-4A6B-41B6-8DFD-48825DFE3E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7A7D-5A01-480E-9501-7911F5D239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1675-48D8-4D1E-90ED-9981C30952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F995-9CB0-4470-9A5F-DA8B8444A5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F54-4CE6-41DB-B4DC-9ACD321361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7609-A4DF-469C-8489-3698D34437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AC00-FF18-44C3-B09A-AF5E918534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DFCB-8731-44F0-B06B-460E0DF022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4F66-7CB5-464F-AF85-445C481499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811E-9EF7-4DEB-BC8A-42208F29AD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6012-4B72-4FED-9531-A56C1AD2DA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39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0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1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2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3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4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5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6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7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8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9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1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2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3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4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5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6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7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8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9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0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1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2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3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4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5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6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7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8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9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0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1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2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3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4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5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6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7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8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9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0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1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2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3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4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5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6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7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8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9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0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1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2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3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4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5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6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7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8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9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0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1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2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3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4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5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6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7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8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9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0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1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2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3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4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5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6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7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8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9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0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1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2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3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4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5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6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7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8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9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0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1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2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3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4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5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grpSp>
          <p:nvGrpSpPr>
            <p:cNvPr id="1033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  <p:sp>
            <p:nvSpPr>
              <p:cNvPr id="1035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  <p:sp>
            <p:nvSpPr>
              <p:cNvPr id="1036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  <p:sp>
            <p:nvSpPr>
              <p:cNvPr id="1037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</p:grpSp>
      </p:grpSp>
      <p:sp>
        <p:nvSpPr>
          <p:cNvPr id="1027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30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30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31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E8CA763E-9458-4394-9825-1A87E4E933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cut/>
  </p:transition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ecopp.org.uk/" TargetMode="External"/><Relationship Id="rId4" Type="http://schemas.openxmlformats.org/officeDocument/2006/relationships/hyperlink" Target="mailto:jennifer@mecopp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24744"/>
            <a:ext cx="7290643" cy="889001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Supporting Carers with Protected Characteristics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3263792"/>
            <a:ext cx="2562508" cy="1296144"/>
          </a:xfrm>
        </p:spPr>
        <p:txBody>
          <a:bodyPr/>
          <a:lstStyle/>
          <a:p>
            <a:pPr eaLnBrk="1" hangingPunct="1"/>
            <a:r>
              <a:rPr lang="en-GB" altLang="en-US" sz="2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Olivia Nathan</a:t>
            </a:r>
          </a:p>
          <a:p>
            <a:pPr eaLnBrk="1" hangingPunct="1"/>
            <a:r>
              <a:rPr lang="en-GB" alt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Training &amp;</a:t>
            </a:r>
          </a:p>
          <a:p>
            <a:pPr eaLnBrk="1" hangingPunct="1"/>
            <a:r>
              <a:rPr lang="en-GB" alt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Officer</a:t>
            </a: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:\Logos and signatures\mecopp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42" y="651613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:\Logos and signatures\mecopp_logo.jpg">
            <a:extLst>
              <a:ext uri="{FF2B5EF4-FFF2-40B4-BE49-F238E27FC236}">
                <a16:creationId xmlns:a16="http://schemas.microsoft.com/office/drawing/2014/main" id="{251244F2-A214-454C-26C0-94385B81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0A027EE-3E45-0B6E-94AD-4F6620DC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021288"/>
            <a:ext cx="6768752" cy="4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sz="1800" b="1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MECOPP </a:t>
            </a:r>
          </a:p>
          <a:p>
            <a:pPr eaLnBrk="1" hangingPunct="1"/>
            <a:r>
              <a:rPr lang="en-GB" altLang="en-US" sz="1800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altLang="en-US" sz="1800" kern="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altLang="en-US" sz="1800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2024</a:t>
            </a: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Young boy with hand on waist">
            <a:extLst>
              <a:ext uri="{FF2B5EF4-FFF2-40B4-BE49-F238E27FC236}">
                <a16:creationId xmlns:a16="http://schemas.microsoft.com/office/drawing/2014/main" id="{BA781473-0C07-B380-BBA4-12FBE30EC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3088" y="908720"/>
            <a:ext cx="1203481" cy="3384375"/>
          </a:xfrm>
          <a:prstGeom prst="rect">
            <a:avLst/>
          </a:prstGeom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794"/>
            <a:ext cx="666553" cy="21563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C434C0-92D5-2A35-A053-1067BD85EEE8}"/>
              </a:ext>
            </a:extLst>
          </p:cNvPr>
          <p:cNvSpPr txBox="1"/>
          <p:nvPr/>
        </p:nvSpPr>
        <p:spPr>
          <a:xfrm>
            <a:off x="1547664" y="256490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Minority Ethnic groups can experience racism, stigma &amp; discrimination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6BB298-7CA2-DC14-13E5-85CC9E8ED89A}"/>
              </a:ext>
            </a:extLst>
          </p:cNvPr>
          <p:cNvSpPr txBox="1"/>
          <p:nvPr/>
        </p:nvSpPr>
        <p:spPr>
          <a:xfrm>
            <a:off x="1879761" y="3920291"/>
            <a:ext cx="4475438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Polish, Bosnian, Serb, Ukrainian, Jewish, Gypsy/ Travelling communities, Middle Eastern and South &amp; East Asian</a:t>
            </a:r>
            <a:endParaRPr lang="en-GB" sz="2000" b="1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8040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usiness woman raising hand">
            <a:extLst>
              <a:ext uri="{FF2B5EF4-FFF2-40B4-BE49-F238E27FC236}">
                <a16:creationId xmlns:a16="http://schemas.microsoft.com/office/drawing/2014/main" id="{E713ED6B-B627-A62B-44F0-64277A9B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4" y="2746129"/>
            <a:ext cx="1657055" cy="3413300"/>
          </a:xfrm>
          <a:prstGeom prst="rect">
            <a:avLst/>
          </a:prstGeom>
        </p:spPr>
      </p:pic>
      <p:pic>
        <p:nvPicPr>
          <p:cNvPr id="12" name="Picture 11" descr="Young boy with hand on waist">
            <a:extLst>
              <a:ext uri="{FF2B5EF4-FFF2-40B4-BE49-F238E27FC236}">
                <a16:creationId xmlns:a16="http://schemas.microsoft.com/office/drawing/2014/main" id="{BA781473-0C07-B380-BBA4-12FBE30EC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3088" y="908720"/>
            <a:ext cx="1203481" cy="3384375"/>
          </a:xfrm>
          <a:prstGeom prst="rect">
            <a:avLst/>
          </a:prstGeom>
        </p:spPr>
      </p:pic>
      <p:pic>
        <p:nvPicPr>
          <p:cNvPr id="16" name="Picture 15" descr="Businessman thinking">
            <a:extLst>
              <a:ext uri="{FF2B5EF4-FFF2-40B4-BE49-F238E27FC236}">
                <a16:creationId xmlns:a16="http://schemas.microsoft.com/office/drawing/2014/main" id="{3100DDE4-61BA-38EF-6D35-7191E3ECA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64" y="2765259"/>
            <a:ext cx="1276289" cy="3866211"/>
          </a:xfrm>
          <a:prstGeom prst="rect">
            <a:avLst/>
          </a:prstGeom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794"/>
            <a:ext cx="666553" cy="21563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C434C0-92D5-2A35-A053-1067BD85EEE8}"/>
              </a:ext>
            </a:extLst>
          </p:cNvPr>
          <p:cNvSpPr txBox="1"/>
          <p:nvPr/>
        </p:nvSpPr>
        <p:spPr>
          <a:xfrm>
            <a:off x="1547664" y="256490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Minority Ethnic groups can experience racism, stigma &amp; discrimination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6BB298-7CA2-DC14-13E5-85CC9E8ED89A}"/>
              </a:ext>
            </a:extLst>
          </p:cNvPr>
          <p:cNvSpPr txBox="1"/>
          <p:nvPr/>
        </p:nvSpPr>
        <p:spPr>
          <a:xfrm>
            <a:off x="1879761" y="3920291"/>
            <a:ext cx="4475438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Polish, Bosnian, Serb, Ukrainian, Jewish, Gypsy/ Travelling communities, Middle Eastern and South &amp; East Asian</a:t>
            </a:r>
            <a:endParaRPr lang="en-GB" sz="2000" b="1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0B683-37D2-1007-2EAF-4B12B2660CB2}"/>
              </a:ext>
            </a:extLst>
          </p:cNvPr>
          <p:cNvSpPr txBox="1"/>
          <p:nvPr/>
        </p:nvSpPr>
        <p:spPr>
          <a:xfrm>
            <a:off x="2832866" y="5393930"/>
            <a:ext cx="4475438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Census - 2001 to 2011 BME carers doubled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++</a:t>
            </a:r>
            <a:endParaRPr lang="en-GB" sz="2000" b="1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38591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Young boy with hand on waist">
            <a:extLst>
              <a:ext uri="{FF2B5EF4-FFF2-40B4-BE49-F238E27FC236}">
                <a16:creationId xmlns:a16="http://schemas.microsoft.com/office/drawing/2014/main" id="{BA781473-0C07-B380-BBA4-12FBE30EC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3088" y="908720"/>
            <a:ext cx="1203481" cy="3384375"/>
          </a:xfrm>
          <a:prstGeom prst="rect">
            <a:avLst/>
          </a:prstGeom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6" y="87925"/>
            <a:ext cx="666553" cy="2156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51A3C-C15E-02EC-2854-14016CD57E79}"/>
              </a:ext>
            </a:extLst>
          </p:cNvPr>
          <p:cNvSpPr txBox="1"/>
          <p:nvPr/>
        </p:nvSpPr>
        <p:spPr>
          <a:xfrm>
            <a:off x="1475656" y="4189175"/>
            <a:ext cx="4637891" cy="125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5/30 LA carers strategies have demographics of their </a:t>
            </a:r>
            <a:r>
              <a:rPr lang="en-GB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BME populations</a:t>
            </a:r>
            <a:endParaRPr lang="en-GB" dirty="0">
              <a:solidFill>
                <a:schemeClr val="tx1">
                  <a:lumMod val="50000"/>
                </a:schemeClr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8318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– inaccessible information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inese Man Sitting On Floor With A Computer Looking Frustrated-High-res  stock photo for download">
            <a:extLst>
              <a:ext uri="{FF2B5EF4-FFF2-40B4-BE49-F238E27FC236}">
                <a16:creationId xmlns:a16="http://schemas.microsoft.com/office/drawing/2014/main" id="{0F761CDD-A485-9C81-42FE-B42B9A1B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11" y="2788741"/>
            <a:ext cx="2458523" cy="36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7891E-7964-99CC-257D-06707C1A6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888650"/>
            <a:ext cx="2664296" cy="834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31FED-7A02-83D3-D013-96F7E04D6E9B}"/>
              </a:ext>
            </a:extLst>
          </p:cNvPr>
          <p:cNvSpPr txBox="1"/>
          <p:nvPr/>
        </p:nvSpPr>
        <p:spPr>
          <a:xfrm>
            <a:off x="4139952" y="2852936"/>
            <a:ext cx="4582193" cy="299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literacy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literacy,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Relying on a friend of family member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access needs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poverty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Discrimination and stigma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trust </a:t>
            </a:r>
          </a:p>
        </p:txBody>
      </p:sp>
    </p:spTree>
    <p:extLst>
      <p:ext uri="{BB962C8B-B14F-4D97-AF65-F5344CB8AC3E}">
        <p14:creationId xmlns:p14="http://schemas.microsoft.com/office/powerpoint/2010/main" val="3922082280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– I’m not a carer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C0A7D-D598-5A10-2FCE-B7099F575C81}"/>
              </a:ext>
            </a:extLst>
          </p:cNvPr>
          <p:cNvSpPr txBox="1"/>
          <p:nvPr/>
        </p:nvSpPr>
        <p:spPr>
          <a:xfrm>
            <a:off x="2843808" y="292494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simply a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mother, father, husband, daughter…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339FE-5F9D-BA46-009D-75B0B672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49" y="4077072"/>
            <a:ext cx="2978303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939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6952406" cy="1012825"/>
          </a:xfrm>
        </p:spPr>
        <p:txBody>
          <a:bodyPr/>
          <a:lstStyle/>
          <a:p>
            <a:r>
              <a:rPr lang="en-GB" sz="38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– Cultural differences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8231EAF-AA23-9289-51FE-AFC746D1FF0C}"/>
              </a:ext>
            </a:extLst>
          </p:cNvPr>
          <p:cNvSpPr/>
          <p:nvPr/>
        </p:nvSpPr>
        <p:spPr bwMode="auto">
          <a:xfrm>
            <a:off x="3788199" y="2065561"/>
            <a:ext cx="3672408" cy="216024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“I wanted to join the street party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they put on for carers week but it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was scheduled on a Friday evening.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400" b="1" dirty="0"/>
              <a:t>I’m Jewish so I was observing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Shabbat any other night that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week would have worked for me”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Emily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83B92C1-723C-A6BD-9DE3-F222AD40AFF5}"/>
              </a:ext>
            </a:extLst>
          </p:cNvPr>
          <p:cNvSpPr/>
          <p:nvPr/>
        </p:nvSpPr>
        <p:spPr bwMode="auto">
          <a:xfrm>
            <a:off x="5292080" y="4221088"/>
            <a:ext cx="3672408" cy="216024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“When they organised the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baking competition they gave us all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the ingredients which was great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but a key ingredient was gelatine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- we didn’t know if it was halal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so my son couldn’t take part.”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                   Rasheed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Casual woman with hand on hip">
            <a:extLst>
              <a:ext uri="{FF2B5EF4-FFF2-40B4-BE49-F238E27FC236}">
                <a16:creationId xmlns:a16="http://schemas.microsoft.com/office/drawing/2014/main" id="{DF265411-E777-3915-1F8F-235C4FDFC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2672583" cy="44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68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988" y="1048023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p:pic>
        <p:nvPicPr>
          <p:cNvPr id="3" name="Picture 2" descr="S:\Logos and signatures\mecopp_logo.jpg">
            <a:extLst>
              <a:ext uri="{FF2B5EF4-FFF2-40B4-BE49-F238E27FC236}">
                <a16:creationId xmlns:a16="http://schemas.microsoft.com/office/drawing/2014/main" id="{801C1795-CAA9-3ACF-F883-00725BF4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4358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9B574-2DC8-9B96-4FBF-2780B27B54F7}"/>
              </a:ext>
            </a:extLst>
          </p:cNvPr>
          <p:cNvSpPr txBox="1"/>
          <p:nvPr/>
        </p:nvSpPr>
        <p:spPr>
          <a:xfrm>
            <a:off x="1259632" y="3789040"/>
            <a:ext cx="30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Develop Strategic Responses </a:t>
            </a:r>
          </a:p>
          <a:p>
            <a:r>
              <a:rPr lang="en-GB" sz="1800" dirty="0">
                <a:latin typeface="Calibri" panose="020F0502020204030204" pitchFamily="34" charset="0"/>
              </a:rPr>
              <a:t>to gaps in service </a:t>
            </a:r>
          </a:p>
          <a:p>
            <a:r>
              <a:rPr lang="en-GB" sz="1800" dirty="0">
                <a:latin typeface="Calibri" panose="020F0502020204030204" pitchFamily="34" charset="0"/>
              </a:rPr>
              <a:t>provision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8CBF9-5F83-3BF8-A87F-BF831E68753A}"/>
              </a:ext>
            </a:extLst>
          </p:cNvPr>
          <p:cNvSpPr txBox="1"/>
          <p:nvPr/>
        </p:nvSpPr>
        <p:spPr>
          <a:xfrm>
            <a:off x="1259632" y="5085184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Assist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</a:rPr>
              <a:t>Service Providers</a:t>
            </a:r>
          </a:p>
          <a:p>
            <a:r>
              <a:rPr lang="en-GB" sz="1800" dirty="0" err="1">
                <a:latin typeface="Calibri" panose="020F0502020204030204" pitchFamily="34" charset="0"/>
              </a:rPr>
              <a:t>e.g</a:t>
            </a:r>
            <a:r>
              <a:rPr lang="en-GB" sz="1800" dirty="0">
                <a:latin typeface="Calibri" panose="020F0502020204030204" pitchFamily="34" charset="0"/>
              </a:rPr>
              <a:t> in developing cultural competency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540FC-FE7D-7073-283E-CD37518F1615}"/>
              </a:ext>
            </a:extLst>
          </p:cNvPr>
          <p:cNvSpPr txBox="1"/>
          <p:nvPr/>
        </p:nvSpPr>
        <p:spPr>
          <a:xfrm>
            <a:off x="5957987" y="3733881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Develop Opportunities</a:t>
            </a:r>
          </a:p>
          <a:p>
            <a:r>
              <a:rPr lang="en-GB" sz="1800" dirty="0">
                <a:latin typeface="Calibri" panose="020F0502020204030204" pitchFamily="34" charset="0"/>
              </a:rPr>
              <a:t>for active involvement of B&amp;ME carer voice 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33C2A-4EB4-324C-5A79-0351A864E3B8}"/>
              </a:ext>
            </a:extLst>
          </p:cNvPr>
          <p:cNvSpPr txBox="1"/>
          <p:nvPr/>
        </p:nvSpPr>
        <p:spPr>
          <a:xfrm>
            <a:off x="5957987" y="2708920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Raise Voices</a:t>
            </a:r>
          </a:p>
          <a:p>
            <a:r>
              <a:rPr lang="en-GB" sz="1800" dirty="0">
                <a:latin typeface="Calibri" panose="020F0502020204030204" pitchFamily="34" charset="0"/>
              </a:rPr>
              <a:t>Minority Ethnic carers to a national level 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A644B-8762-9225-0E4E-368F86895122}"/>
              </a:ext>
            </a:extLst>
          </p:cNvPr>
          <p:cNvSpPr txBox="1"/>
          <p:nvPr/>
        </p:nvSpPr>
        <p:spPr>
          <a:xfrm>
            <a:off x="5957987" y="4904000"/>
            <a:ext cx="2592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Work With</a:t>
            </a:r>
          </a:p>
          <a:p>
            <a:r>
              <a:rPr lang="en-GB" sz="1800" dirty="0">
                <a:latin typeface="Calibri" panose="020F0502020204030204" pitchFamily="34" charset="0"/>
              </a:rPr>
              <a:t>Chinese healthy living project, Gypsy/Traveller community, BME groups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C16B6-1064-DE1D-E12B-91CADB8A56DA}"/>
              </a:ext>
            </a:extLst>
          </p:cNvPr>
          <p:cNvSpPr txBox="1"/>
          <p:nvPr/>
        </p:nvSpPr>
        <p:spPr>
          <a:xfrm>
            <a:off x="1259632" y="2780928"/>
            <a:ext cx="2661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Support Equal Access</a:t>
            </a:r>
          </a:p>
          <a:p>
            <a:r>
              <a:rPr lang="en-GB" sz="1800" dirty="0">
                <a:latin typeface="Calibri" panose="020F0502020204030204" pitchFamily="34" charset="0"/>
              </a:rPr>
              <a:t>to appropriate services</a:t>
            </a:r>
          </a:p>
        </p:txBody>
      </p:sp>
    </p:spTree>
    <p:extLst>
      <p:ext uri="{BB962C8B-B14F-4D97-AF65-F5344CB8AC3E}">
        <p14:creationId xmlns:p14="http://schemas.microsoft.com/office/powerpoint/2010/main" val="97789841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BAADB-71E3-2B8D-CA1C-FC6C49EA21C5}"/>
              </a:ext>
            </a:extLst>
          </p:cNvPr>
          <p:cNvSpPr txBox="1"/>
          <p:nvPr/>
        </p:nvSpPr>
        <p:spPr>
          <a:xfrm>
            <a:off x="2267744" y="2710661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Multilingual advice and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9B574-2DC8-9B96-4FBF-2780B27B54F7}"/>
              </a:ext>
            </a:extLst>
          </p:cNvPr>
          <p:cNvSpPr txBox="1"/>
          <p:nvPr/>
        </p:nvSpPr>
        <p:spPr>
          <a:xfrm>
            <a:off x="2339752" y="4221088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Recreational, social &amp; therapeutic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8CBF9-5F83-3BF8-A87F-BF831E68753A}"/>
              </a:ext>
            </a:extLst>
          </p:cNvPr>
          <p:cNvSpPr txBox="1"/>
          <p:nvPr/>
        </p:nvSpPr>
        <p:spPr>
          <a:xfrm>
            <a:off x="2339752" y="5661248"/>
            <a:ext cx="2951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aining and learning opportunities including </a:t>
            </a:r>
            <a:r>
              <a:rPr lang="en-GB" sz="1800" dirty="0">
                <a:latin typeface="Calibri" panose="020F0502020204030204" pitchFamily="34" charset="0"/>
              </a:rPr>
              <a:t>Healthy living programmes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540FC-FE7D-7073-283E-CD37518F1615}"/>
              </a:ext>
            </a:extLst>
          </p:cNvPr>
          <p:cNvSpPr txBox="1"/>
          <p:nvPr/>
        </p:nvSpPr>
        <p:spPr>
          <a:xfrm>
            <a:off x="6207796" y="3429000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Advocacy and casework 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6B572-DB4A-3156-1E22-16F09934A989}"/>
              </a:ext>
            </a:extLst>
          </p:cNvPr>
          <p:cNvSpPr txBox="1"/>
          <p:nvPr/>
        </p:nvSpPr>
        <p:spPr>
          <a:xfrm>
            <a:off x="6207796" y="4847456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Policy and services development</a:t>
            </a:r>
          </a:p>
        </p:txBody>
      </p:sp>
      <p:pic>
        <p:nvPicPr>
          <p:cNvPr id="8" name="Graphic 7" descr="Subtitles outline">
            <a:extLst>
              <a:ext uri="{FF2B5EF4-FFF2-40B4-BE49-F238E27FC236}">
                <a16:creationId xmlns:a16="http://schemas.microsoft.com/office/drawing/2014/main" id="{0B185BB4-DF7A-7379-89DF-BB7651645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995" y="2525267"/>
            <a:ext cx="1047749" cy="1047749"/>
          </a:xfrm>
          <a:prstGeom prst="rect">
            <a:avLst/>
          </a:prstGeom>
        </p:spPr>
      </p:pic>
      <p:pic>
        <p:nvPicPr>
          <p:cNvPr id="21" name="Graphic 20" descr="Open hand with solid fill">
            <a:extLst>
              <a:ext uri="{FF2B5EF4-FFF2-40B4-BE49-F238E27FC236}">
                <a16:creationId xmlns:a16="http://schemas.microsoft.com/office/drawing/2014/main" id="{8EC73347-BBEC-625B-3B5B-82A36D136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3007" y="3284984"/>
            <a:ext cx="914400" cy="914400"/>
          </a:xfrm>
          <a:prstGeom prst="rect">
            <a:avLst/>
          </a:prstGeom>
        </p:spPr>
      </p:pic>
      <p:pic>
        <p:nvPicPr>
          <p:cNvPr id="23" name="Graphic 22" descr="Server outline">
            <a:extLst>
              <a:ext uri="{FF2B5EF4-FFF2-40B4-BE49-F238E27FC236}">
                <a16:creationId xmlns:a16="http://schemas.microsoft.com/office/drawing/2014/main" id="{F94975B3-E2F9-45DC-C0B1-1C52FDE9E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3396" y="4797152"/>
            <a:ext cx="914400" cy="914400"/>
          </a:xfrm>
          <a:prstGeom prst="rect">
            <a:avLst/>
          </a:prstGeom>
        </p:spPr>
      </p:pic>
      <p:pic>
        <p:nvPicPr>
          <p:cNvPr id="27" name="Graphic 26" descr="Yoga with solid fill">
            <a:extLst>
              <a:ext uri="{FF2B5EF4-FFF2-40B4-BE49-F238E27FC236}">
                <a16:creationId xmlns:a16="http://schemas.microsoft.com/office/drawing/2014/main" id="{A4B1EAA6-BA1F-70CF-1A8D-CEF335B96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4674" y="4087053"/>
            <a:ext cx="914400" cy="914400"/>
          </a:xfrm>
          <a:prstGeom prst="rect">
            <a:avLst/>
          </a:prstGeom>
        </p:spPr>
      </p:pic>
      <p:pic>
        <p:nvPicPr>
          <p:cNvPr id="29" name="Graphic 28" descr="Lunch Box outline">
            <a:extLst>
              <a:ext uri="{FF2B5EF4-FFF2-40B4-BE49-F238E27FC236}">
                <a16:creationId xmlns:a16="http://schemas.microsoft.com/office/drawing/2014/main" id="{09CC51B5-2059-DC48-7E90-25C287BBA3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1640" y="5517232"/>
            <a:ext cx="914400" cy="914400"/>
          </a:xfrm>
          <a:prstGeom prst="rect">
            <a:avLst/>
          </a:prstGeom>
        </p:spPr>
      </p:pic>
      <p:pic>
        <p:nvPicPr>
          <p:cNvPr id="31" name="Picture 30" descr="S:\Logos and signatures\mecopp_logo.jpg">
            <a:extLst>
              <a:ext uri="{FF2B5EF4-FFF2-40B4-BE49-F238E27FC236}">
                <a16:creationId xmlns:a16="http://schemas.microsoft.com/office/drawing/2014/main" id="{1BA75792-03EC-9B85-7A95-E1BB3609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40128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264047"/>
            <a:ext cx="6304333" cy="1012825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MECOPP supports Health and Social  care practitioners by</a:t>
            </a:r>
            <a:br>
              <a:rPr lang="en-GB" sz="3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GB" sz="3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BAADB-71E3-2B8D-CA1C-FC6C49EA21C5}"/>
              </a:ext>
            </a:extLst>
          </p:cNvPr>
          <p:cNvSpPr txBox="1"/>
          <p:nvPr/>
        </p:nvSpPr>
        <p:spPr>
          <a:xfrm>
            <a:off x="2267744" y="2710661"/>
            <a:ext cx="25922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Sharing good practice and resources in accessible formats</a:t>
            </a:r>
            <a:r>
              <a:rPr lang="en-GB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9B574-2DC8-9B96-4FBF-2780B27B54F7}"/>
              </a:ext>
            </a:extLst>
          </p:cNvPr>
          <p:cNvSpPr txBox="1"/>
          <p:nvPr/>
        </p:nvSpPr>
        <p:spPr>
          <a:xfrm>
            <a:off x="2254005" y="4193212"/>
            <a:ext cx="25922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Full or half day training including ‘achieving cultural competency.</a:t>
            </a: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540FC-FE7D-7073-283E-CD37518F1615}"/>
              </a:ext>
            </a:extLst>
          </p:cNvPr>
          <p:cNvSpPr txBox="1"/>
          <p:nvPr/>
        </p:nvSpPr>
        <p:spPr>
          <a:xfrm>
            <a:off x="6309375" y="2636912"/>
            <a:ext cx="2592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MECOPP and COCIS have established a network for staff supporting BME carers.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6B572-DB4A-3156-1E22-16F09934A989}"/>
              </a:ext>
            </a:extLst>
          </p:cNvPr>
          <p:cNvSpPr txBox="1"/>
          <p:nvPr/>
        </p:nvSpPr>
        <p:spPr>
          <a:xfrm>
            <a:off x="6207796" y="5157192"/>
            <a:ext cx="25922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Ongoing development of Carers and Equalities E-Network to share good practice, disseminate information.</a:t>
            </a:r>
            <a:endParaRPr lang="en-GB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31" name="Picture 30" descr="S:\Logos and signatures\mecopp_logo.jpg">
            <a:extLst>
              <a:ext uri="{FF2B5EF4-FFF2-40B4-BE49-F238E27FC236}">
                <a16:creationId xmlns:a16="http://schemas.microsoft.com/office/drawing/2014/main" id="{1BA75792-03EC-9B85-7A95-E1BB3609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ycle with people outline">
            <a:extLst>
              <a:ext uri="{FF2B5EF4-FFF2-40B4-BE49-F238E27FC236}">
                <a16:creationId xmlns:a16="http://schemas.microsoft.com/office/drawing/2014/main" id="{1549F257-E8E8-886A-622A-9B6A98673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6167" y="2564904"/>
            <a:ext cx="1237073" cy="1237073"/>
          </a:xfrm>
          <a:prstGeom prst="rect">
            <a:avLst/>
          </a:prstGeom>
        </p:spPr>
      </p:pic>
      <p:pic>
        <p:nvPicPr>
          <p:cNvPr id="12" name="Graphic 11" descr="Artificial Intelligence with solid fill">
            <a:extLst>
              <a:ext uri="{FF2B5EF4-FFF2-40B4-BE49-F238E27FC236}">
                <a16:creationId xmlns:a16="http://schemas.microsoft.com/office/drawing/2014/main" id="{6EDFF31B-9E7E-8354-1AFA-09270D0A9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8323" y="4149080"/>
            <a:ext cx="914400" cy="914400"/>
          </a:xfrm>
          <a:prstGeom prst="rect">
            <a:avLst/>
          </a:prstGeom>
        </p:spPr>
      </p:pic>
      <p:pic>
        <p:nvPicPr>
          <p:cNvPr id="15" name="Graphic 14" descr="Aspiration with solid fill">
            <a:extLst>
              <a:ext uri="{FF2B5EF4-FFF2-40B4-BE49-F238E27FC236}">
                <a16:creationId xmlns:a16="http://schemas.microsoft.com/office/drawing/2014/main" id="{CDB8E5B7-B9F8-1156-F2D9-B38C8B87A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9317" y="4061444"/>
            <a:ext cx="914400" cy="939888"/>
          </a:xfrm>
          <a:prstGeom prst="rect">
            <a:avLst/>
          </a:prstGeom>
        </p:spPr>
      </p:pic>
      <p:pic>
        <p:nvPicPr>
          <p:cNvPr id="17" name="Graphic 16" descr="Blog outline">
            <a:extLst>
              <a:ext uri="{FF2B5EF4-FFF2-40B4-BE49-F238E27FC236}">
                <a16:creationId xmlns:a16="http://schemas.microsoft.com/office/drawing/2014/main" id="{32F28111-B082-A391-573A-C67A89291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0072" y="5297424"/>
            <a:ext cx="914400" cy="939888"/>
          </a:xfrm>
          <a:prstGeom prst="rect">
            <a:avLst/>
          </a:prstGeom>
        </p:spPr>
      </p:pic>
      <p:pic>
        <p:nvPicPr>
          <p:cNvPr id="19" name="Graphic 18" descr="Business Growth with solid fill">
            <a:extLst>
              <a:ext uri="{FF2B5EF4-FFF2-40B4-BE49-F238E27FC236}">
                <a16:creationId xmlns:a16="http://schemas.microsoft.com/office/drawing/2014/main" id="{61C5603E-672B-DCB9-B0B8-1349493D78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3344" y="5542356"/>
            <a:ext cx="914400" cy="939888"/>
          </a:xfrm>
          <a:prstGeom prst="rect">
            <a:avLst/>
          </a:prstGeom>
        </p:spPr>
      </p:pic>
      <p:pic>
        <p:nvPicPr>
          <p:cNvPr id="22" name="Graphic 21" descr="Chat outline">
            <a:extLst>
              <a:ext uri="{FF2B5EF4-FFF2-40B4-BE49-F238E27FC236}">
                <a16:creationId xmlns:a16="http://schemas.microsoft.com/office/drawing/2014/main" id="{ACBA0A82-A468-DF96-BDA7-B713238807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12748" y="2623535"/>
            <a:ext cx="914400" cy="9398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02C20D-B50B-608C-63E1-C34F1828ED61}"/>
              </a:ext>
            </a:extLst>
          </p:cNvPr>
          <p:cNvSpPr txBox="1"/>
          <p:nvPr/>
        </p:nvSpPr>
        <p:spPr>
          <a:xfrm>
            <a:off x="2254005" y="5405026"/>
            <a:ext cx="2705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Delivery of awareness raising sessions on equality requirements within the Carers Act.</a:t>
            </a:r>
            <a:endParaRPr lang="en-GB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49D78-FF9C-835E-9A46-96225A37C420}"/>
              </a:ext>
            </a:extLst>
          </p:cNvPr>
          <p:cNvSpPr txBox="1"/>
          <p:nvPr/>
        </p:nvSpPr>
        <p:spPr>
          <a:xfrm>
            <a:off x="6316486" y="4284385"/>
            <a:ext cx="2349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Support with equality impact assessments.</a:t>
            </a:r>
          </a:p>
        </p:txBody>
      </p:sp>
    </p:spTree>
    <p:extLst>
      <p:ext uri="{BB962C8B-B14F-4D97-AF65-F5344CB8AC3E}">
        <p14:creationId xmlns:p14="http://schemas.microsoft.com/office/powerpoint/2010/main" val="806952752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1A17-F4D9-5C63-E12C-DA998AF3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712EC-CDA6-2697-DBC7-10855DB3A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8010847" cy="388143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CA9D096C-B7CE-4E00-2205-408B4A402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05" y="2294168"/>
            <a:ext cx="5297443" cy="3680792"/>
          </a:xfrm>
          <a:prstGeom prst="rect">
            <a:avLst/>
          </a:prstGeom>
        </p:spPr>
      </p:pic>
      <p:pic>
        <p:nvPicPr>
          <p:cNvPr id="4" name="Picture 3" descr="S:\Logos and signatures\mecopp_logo.jpg">
            <a:extLst>
              <a:ext uri="{FF2B5EF4-FFF2-40B4-BE49-F238E27FC236}">
                <a16:creationId xmlns:a16="http://schemas.microsoft.com/office/drawing/2014/main" id="{B36BA218-946F-CDCE-3895-04BD2E79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868080-FDBA-3850-4CAF-7B6E09FF1055}"/>
              </a:ext>
            </a:extLst>
          </p:cNvPr>
          <p:cNvSpPr txBox="1">
            <a:spLocks/>
          </p:cNvSpPr>
          <p:nvPr/>
        </p:nvSpPr>
        <p:spPr bwMode="auto">
          <a:xfrm>
            <a:off x="1475655" y="5805264"/>
            <a:ext cx="7028741" cy="109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4000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7402D-7FC7-245F-7363-8B804126292A}"/>
              </a:ext>
            </a:extLst>
          </p:cNvPr>
          <p:cNvSpPr txBox="1"/>
          <p:nvPr/>
        </p:nvSpPr>
        <p:spPr>
          <a:xfrm>
            <a:off x="6632708" y="2426404"/>
            <a:ext cx="23205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MECOPP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57 Norton Park, Albion Road, 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Edinburgh, EH7 5QY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Tel: 0131 467 2994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Email: info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@mecopp.org.uk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www.mecopp.org.uk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Twitter: @MECOPP1</a:t>
            </a:r>
          </a:p>
        </p:txBody>
      </p:sp>
    </p:spTree>
    <p:extLst>
      <p:ext uri="{BB962C8B-B14F-4D97-AF65-F5344CB8AC3E}">
        <p14:creationId xmlns:p14="http://schemas.microsoft.com/office/powerpoint/2010/main" val="2708021309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Our commitment to Equality - Breathe">
            <a:extLst>
              <a:ext uri="{FF2B5EF4-FFF2-40B4-BE49-F238E27FC236}">
                <a16:creationId xmlns:a16="http://schemas.microsoft.com/office/drawing/2014/main" id="{BC6774D9-2C90-A428-AE2B-692224A7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54293"/>
            <a:ext cx="8100392" cy="69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2C828D-4450-25A5-5178-53839F462B4B}"/>
              </a:ext>
            </a:extLst>
          </p:cNvPr>
          <p:cNvSpPr/>
          <p:nvPr/>
        </p:nvSpPr>
        <p:spPr>
          <a:xfrm rot="16200000">
            <a:off x="-2272232" y="3212456"/>
            <a:ext cx="5747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Protected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576486676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Millicent Fawcett statue">
            <a:extLst>
              <a:ext uri="{FF2B5EF4-FFF2-40B4-BE49-F238E27FC236}">
                <a16:creationId xmlns:a16="http://schemas.microsoft.com/office/drawing/2014/main" id="{6AEE37EA-AAD5-B96B-C755-44575B09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7" y="328245"/>
            <a:ext cx="3027461" cy="17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25D8A-9759-05C9-BBA1-E4683A9AD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58" y="620688"/>
            <a:ext cx="5301113" cy="2413007"/>
          </a:xfrm>
          <a:prstGeom prst="rect">
            <a:avLst/>
          </a:prstGeom>
        </p:spPr>
      </p:pic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75E04698-2C3E-A896-ABFD-F1D2A2917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31192"/>
            <a:ext cx="4291553" cy="22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0385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ayor of Hackney on Twitter: &quot;Bold, British, Black &amp;amp; Beautiful just  like the #Windrush Generation they celebrate. So so proud of Hackney today,  the team that made it happen, the residents who shaped it &amp;amp; Thomas J  Price for working with us to ...">
            <a:extLst>
              <a:ext uri="{FF2B5EF4-FFF2-40B4-BE49-F238E27FC236}">
                <a16:creationId xmlns:a16="http://schemas.microsoft.com/office/drawing/2014/main" id="{B392EE55-3F79-E2D2-4022-AAEE0CEC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03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Millicent Fawcett statue">
            <a:extLst>
              <a:ext uri="{FF2B5EF4-FFF2-40B4-BE49-F238E27FC236}">
                <a16:creationId xmlns:a16="http://schemas.microsoft.com/office/drawing/2014/main" id="{C4FC0293-C227-EFA2-31A1-454B6554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7" y="328245"/>
            <a:ext cx="3027461" cy="17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C9C75283-9543-A77A-E31A-96AA92256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31192"/>
            <a:ext cx="4291553" cy="22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4300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ayor of Hackney on Twitter: &quot;Bold, British, Black &amp;amp; Beautiful just  like the #Windrush Generation they celebrate. So so proud of Hackney today,  the team that made it happen, the residents who shaped it &amp;amp; Thomas J  Price for working with us to ...">
            <a:extLst>
              <a:ext uri="{FF2B5EF4-FFF2-40B4-BE49-F238E27FC236}">
                <a16:creationId xmlns:a16="http://schemas.microsoft.com/office/drawing/2014/main" id="{B392EE55-3F79-E2D2-4022-AAEE0CEC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03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llicent Fawcett statue">
            <a:extLst>
              <a:ext uri="{FF2B5EF4-FFF2-40B4-BE49-F238E27FC236}">
                <a16:creationId xmlns:a16="http://schemas.microsoft.com/office/drawing/2014/main" id="{6AEE37EA-AAD5-B96B-C755-44575B09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0" y="620688"/>
            <a:ext cx="3539518" cy="1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udy Heumann demonstrating at a protest">
            <a:extLst>
              <a:ext uri="{FF2B5EF4-FFF2-40B4-BE49-F238E27FC236}">
                <a16:creationId xmlns:a16="http://schemas.microsoft.com/office/drawing/2014/main" id="{6C2295FA-FA03-9739-2E57-CCFF45C5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4" y="3284984"/>
            <a:ext cx="4117154" cy="28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93750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ayor of Hackney on Twitter: &quot;Bold, British, Black &amp;amp; Beautiful just  like the #Windrush Generation they celebrate. So so proud of Hackney today,  the team that made it happen, the residents who shaped it &amp;amp; Thomas J  Price for working with us to ...">
            <a:extLst>
              <a:ext uri="{FF2B5EF4-FFF2-40B4-BE49-F238E27FC236}">
                <a16:creationId xmlns:a16="http://schemas.microsoft.com/office/drawing/2014/main" id="{B392EE55-3F79-E2D2-4022-AAEE0CEC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03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llicent Fawcett statue">
            <a:extLst>
              <a:ext uri="{FF2B5EF4-FFF2-40B4-BE49-F238E27FC236}">
                <a16:creationId xmlns:a16="http://schemas.microsoft.com/office/drawing/2014/main" id="{6AEE37EA-AAD5-B96B-C755-44575B09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0" y="620688"/>
            <a:ext cx="3539518" cy="1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udy Heumann demonstrating at a protest">
            <a:extLst>
              <a:ext uri="{FF2B5EF4-FFF2-40B4-BE49-F238E27FC236}">
                <a16:creationId xmlns:a16="http://schemas.microsoft.com/office/drawing/2014/main" id="{6C2295FA-FA03-9739-2E57-CCFF45C5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4" y="3284984"/>
            <a:ext cx="4117154" cy="28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GBT+ | Scotland.org">
            <a:extLst>
              <a:ext uri="{FF2B5EF4-FFF2-40B4-BE49-F238E27FC236}">
                <a16:creationId xmlns:a16="http://schemas.microsoft.com/office/drawing/2014/main" id="{1EBDD4B1-E965-5542-2BF1-8D3D0596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689598" cy="15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1314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:\Logos and signatures\mecopp_logo.jpg">
            <a:extLst>
              <a:ext uri="{FF2B5EF4-FFF2-40B4-BE49-F238E27FC236}">
                <a16:creationId xmlns:a16="http://schemas.microsoft.com/office/drawing/2014/main" id="{3665350D-EF4A-1368-3EB6-B5007F2E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485A9E-7747-101A-63E4-ADCE4578982D}"/>
              </a:ext>
            </a:extLst>
          </p:cNvPr>
          <p:cNvSpPr txBox="1"/>
          <p:nvPr/>
        </p:nvSpPr>
        <p:spPr>
          <a:xfrm>
            <a:off x="1187624" y="1146390"/>
            <a:ext cx="6192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Scotland’s only dedicated Black and Minority Ethnic carers’ organisation</a:t>
            </a:r>
          </a:p>
          <a:p>
            <a:pPr algn="ctr"/>
            <a:endParaRPr lang="en-GB" b="1" i="1" dirty="0">
              <a:latin typeface="Calibri" panose="020F0502020204030204" pitchFamily="34" charset="0"/>
            </a:endParaRPr>
          </a:p>
        </p:txBody>
      </p:sp>
      <p:pic>
        <p:nvPicPr>
          <p:cNvPr id="4" name="Picture 3" descr="Two women smiling">
            <a:extLst>
              <a:ext uri="{FF2B5EF4-FFF2-40B4-BE49-F238E27FC236}">
                <a16:creationId xmlns:a16="http://schemas.microsoft.com/office/drawing/2014/main" id="{99B09DD8-0104-A9DD-98D2-290DCC8F3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72" y="2492896"/>
            <a:ext cx="4166244" cy="2777496"/>
          </a:xfrm>
          <a:prstGeom prst="rect">
            <a:avLst/>
          </a:prstGeom>
        </p:spPr>
      </p:pic>
      <p:pic>
        <p:nvPicPr>
          <p:cNvPr id="5" name="Picture 4" descr="S:\Logos and signatures\mecopp_logo.jpg">
            <a:extLst>
              <a:ext uri="{FF2B5EF4-FFF2-40B4-BE49-F238E27FC236}">
                <a16:creationId xmlns:a16="http://schemas.microsoft.com/office/drawing/2014/main" id="{A652FC87-B876-C459-1306-6B55C1FB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2160240" cy="28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D8079-C706-E37F-AEC3-1DEEFFAE2027}"/>
              </a:ext>
            </a:extLst>
          </p:cNvPr>
          <p:cNvSpPr txBox="1"/>
          <p:nvPr/>
        </p:nvSpPr>
        <p:spPr>
          <a:xfrm>
            <a:off x="1475656" y="5660171"/>
            <a:ext cx="685800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b="1" i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local knowledge to improve national outcomes for Black and Minority Ethnic Carers’</a:t>
            </a:r>
            <a:endParaRPr lang="en-GB" b="1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9041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:\Logos and signatures\mecopp_logo.jpg">
            <a:extLst>
              <a:ext uri="{FF2B5EF4-FFF2-40B4-BE49-F238E27FC236}">
                <a16:creationId xmlns:a16="http://schemas.microsoft.com/office/drawing/2014/main" id="{3665350D-EF4A-1368-3EB6-B5007F2E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tonese - Wikipedia">
            <a:extLst>
              <a:ext uri="{FF2B5EF4-FFF2-40B4-BE49-F238E27FC236}">
                <a16:creationId xmlns:a16="http://schemas.microsoft.com/office/drawing/2014/main" id="{C2C9B2EF-36AD-50B1-44CF-DEF2CB30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35" y="3545738"/>
            <a:ext cx="2152972" cy="31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ndi - Wikipedia">
            <a:extLst>
              <a:ext uri="{FF2B5EF4-FFF2-40B4-BE49-F238E27FC236}">
                <a16:creationId xmlns:a16="http://schemas.microsoft.com/office/drawing/2014/main" id="{44AA791B-514A-FFD0-AB21-B190754E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0" y="3398890"/>
            <a:ext cx="3028001" cy="16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ish language course for foreigners | Gdańsk University of Technology">
            <a:extLst>
              <a:ext uri="{FF2B5EF4-FFF2-40B4-BE49-F238E27FC236}">
                <a16:creationId xmlns:a16="http://schemas.microsoft.com/office/drawing/2014/main" id="{68CAD816-9FF1-D1CC-CD69-41B32683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98" y="277948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ina - Wikipedia">
            <a:extLst>
              <a:ext uri="{FF2B5EF4-FFF2-40B4-BE49-F238E27FC236}">
                <a16:creationId xmlns:a16="http://schemas.microsoft.com/office/drawing/2014/main" id="{BAE03045-98C8-02DF-06AA-B23157EB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42" y="1969561"/>
            <a:ext cx="2084938" cy="138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rdu - Wikipedia">
            <a:extLst>
              <a:ext uri="{FF2B5EF4-FFF2-40B4-BE49-F238E27FC236}">
                <a16:creationId xmlns:a16="http://schemas.microsoft.com/office/drawing/2014/main" id="{E00B999E-AF44-4B6E-F195-F1F3AC92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277948"/>
            <a:ext cx="175085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abic alphabet - Wikipedia">
            <a:extLst>
              <a:ext uri="{FF2B5EF4-FFF2-40B4-BE49-F238E27FC236}">
                <a16:creationId xmlns:a16="http://schemas.microsoft.com/office/drawing/2014/main" id="{D2E29AF1-E1F3-3370-33B9-B771C891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17640"/>
            <a:ext cx="284802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ujarati language - Wikipedia">
            <a:extLst>
              <a:ext uri="{FF2B5EF4-FFF2-40B4-BE49-F238E27FC236}">
                <a16:creationId xmlns:a16="http://schemas.microsoft.com/office/drawing/2014/main" id="{CD26EC14-C656-3134-25B3-3108114F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9" y="2004834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unjabi language - Wikipedia">
            <a:extLst>
              <a:ext uri="{FF2B5EF4-FFF2-40B4-BE49-F238E27FC236}">
                <a16:creationId xmlns:a16="http://schemas.microsoft.com/office/drawing/2014/main" id="{621776A0-3DCD-3684-BE9B-F19F5F6E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5765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engali language - Simple English Wikipedia, the free encyclopedia">
            <a:extLst>
              <a:ext uri="{FF2B5EF4-FFF2-40B4-BE49-F238E27FC236}">
                <a16:creationId xmlns:a16="http://schemas.microsoft.com/office/drawing/2014/main" id="{C9844643-7C42-50CD-38DA-E69EB957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98" y="1972853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532FE262-03DA-BD10-BD23-1176C531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51935"/>
            <a:ext cx="2459830" cy="1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510066-DF7F-0A0C-6B7E-02AB16B35C68}"/>
              </a:ext>
            </a:extLst>
          </p:cNvPr>
          <p:cNvSpPr/>
          <p:nvPr/>
        </p:nvSpPr>
        <p:spPr>
          <a:xfrm>
            <a:off x="1187624" y="5602014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63470652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794"/>
            <a:ext cx="666553" cy="21563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C434C0-92D5-2A35-A053-1067BD85EEE8}"/>
              </a:ext>
            </a:extLst>
          </p:cNvPr>
          <p:cNvSpPr txBox="1"/>
          <p:nvPr/>
        </p:nvSpPr>
        <p:spPr>
          <a:xfrm>
            <a:off x="1547664" y="256490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Minority Ethnic groups can experience racism, stigma &amp;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427970723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3e0f7a-ec52-4831-a4df-0be8b2b6f9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BCBBBDBE78849B8CA5F0267131560" ma:contentTypeVersion="6" ma:contentTypeDescription="Create a new document." ma:contentTypeScope="" ma:versionID="42ad29e1959ff4c75accc6eb32817c60">
  <xsd:schema xmlns:xsd="http://www.w3.org/2001/XMLSchema" xmlns:xs="http://www.w3.org/2001/XMLSchema" xmlns:p="http://schemas.microsoft.com/office/2006/metadata/properties" xmlns:ns3="703e0f7a-ec52-4831-a4df-0be8b2b6f99c" xmlns:ns4="e987df3d-3eab-49e0-83b6-80e705dbbf4a" targetNamespace="http://schemas.microsoft.com/office/2006/metadata/properties" ma:root="true" ma:fieldsID="272a5981f2c5edbbd574078563599758" ns3:_="" ns4:_="">
    <xsd:import namespace="703e0f7a-ec52-4831-a4df-0be8b2b6f99c"/>
    <xsd:import namespace="e987df3d-3eab-49e0-83b6-80e705dbbf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e0f7a-ec52-4831-a4df-0be8b2b6f9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7df3d-3eab-49e0-83b6-80e705dbbf4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5686EC-64DC-41D3-B570-5CAADFF5A1AA}">
  <ds:schemaRefs>
    <ds:schemaRef ds:uri="http://schemas.microsoft.com/office/infopath/2007/PartnerControls"/>
    <ds:schemaRef ds:uri="e987df3d-3eab-49e0-83b6-80e705dbbf4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703e0f7a-ec52-4831-a4df-0be8b2b6f99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F0C710-1EF3-4EC8-B14F-869347F24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9B347-FE24-4190-8C39-BAA582372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e0f7a-ec52-4831-a4df-0be8b2b6f99c"/>
    <ds:schemaRef ds:uri="e987df3d-3eab-49e0-83b6-80e705dbbf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124717</TotalTime>
  <Words>496</Words>
  <Application>Microsoft Office PowerPoint</Application>
  <PresentationFormat>On-screen Show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Calibri</vt:lpstr>
      <vt:lpstr>Roboto</vt:lpstr>
      <vt:lpstr>Times New Roman</vt:lpstr>
      <vt:lpstr>Wingdings</vt:lpstr>
      <vt:lpstr>Straight Edge</vt:lpstr>
      <vt:lpstr>Supporting Carers with Protected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BME Carers</vt:lpstr>
      <vt:lpstr>BME Carers</vt:lpstr>
      <vt:lpstr>BME Carers</vt:lpstr>
      <vt:lpstr>BME Carers</vt:lpstr>
      <vt:lpstr>Barriers – inaccessible information</vt:lpstr>
      <vt:lpstr>Barriers – I’m not a carer</vt:lpstr>
      <vt:lpstr>Barriers – Cultural differences</vt:lpstr>
      <vt:lpstr>Our Work</vt:lpstr>
      <vt:lpstr>Our work</vt:lpstr>
      <vt:lpstr>MECOPP supports Health and Social  care practitioners by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Cultural Competency in Assessments</dc:title>
  <dc:creator>Mecopp</dc:creator>
  <cp:lastModifiedBy>Olivia</cp:lastModifiedBy>
  <cp:revision>101</cp:revision>
  <cp:lastPrinted>1601-01-01T00:00:00Z</cp:lastPrinted>
  <dcterms:created xsi:type="dcterms:W3CDTF">2008-05-20T13:58:24Z</dcterms:created>
  <dcterms:modified xsi:type="dcterms:W3CDTF">2024-05-29T10:23:43Z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0x010100281BCBBBDBE78849B8CA5F0267131560</vt:lpwstr>
  </property>
</Properties>
</file>