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PT Sans Bold" charset="1" panose="020B070302020302020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383471" y="1599567"/>
            <a:ext cx="1521057" cy="1521057"/>
          </a:xfrm>
          <a:custGeom>
            <a:avLst/>
            <a:gdLst/>
            <a:ahLst/>
            <a:cxnLst/>
            <a:rect r="r" b="b" t="t" l="l"/>
            <a:pathLst>
              <a:path h="1521057" w="1521057">
                <a:moveTo>
                  <a:pt x="0" y="0"/>
                </a:moveTo>
                <a:lnTo>
                  <a:pt x="1521058" y="0"/>
                </a:lnTo>
                <a:lnTo>
                  <a:pt x="1521058" y="1521057"/>
                </a:lnTo>
                <a:lnTo>
                  <a:pt x="0" y="15210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116141" y="305433"/>
            <a:ext cx="6055718" cy="1294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69"/>
              </a:lnSpc>
            </a:pPr>
            <a:r>
              <a:rPr lang="en-US" sz="7549">
                <a:solidFill>
                  <a:srgbClr val="853F91"/>
                </a:solidFill>
                <a:latin typeface="PT Sans Bold"/>
              </a:rPr>
              <a:t>Care for Carers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747500" y="8180111"/>
            <a:ext cx="10793001" cy="1078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3"/>
              </a:lnSpc>
            </a:pPr>
            <a:r>
              <a:rPr lang="en-US" sz="6395">
                <a:solidFill>
                  <a:srgbClr val="FFFFFF"/>
                </a:solidFill>
                <a:latin typeface="PT Sans Bold"/>
              </a:rPr>
              <a:t>Short breaks services for carers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53F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53108" y="3600450"/>
            <a:ext cx="7533175" cy="5657850"/>
            <a:chOff x="0" y="0"/>
            <a:chExt cx="1984046" cy="14901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84046" cy="1490133"/>
            </a:xfrm>
            <a:custGeom>
              <a:avLst/>
              <a:gdLst/>
              <a:ahLst/>
              <a:cxnLst/>
              <a:rect r="r" b="b" t="t" l="l"/>
              <a:pathLst>
                <a:path h="1490133" w="1984046">
                  <a:moveTo>
                    <a:pt x="0" y="0"/>
                  </a:moveTo>
                  <a:lnTo>
                    <a:pt x="1984046" y="0"/>
                  </a:lnTo>
                  <a:lnTo>
                    <a:pt x="1984046" y="1490133"/>
                  </a:lnTo>
                  <a:lnTo>
                    <a:pt x="0" y="1490133"/>
                  </a:lnTo>
                  <a:close/>
                </a:path>
              </a:pathLst>
            </a:custGeom>
            <a:solidFill>
              <a:srgbClr val="3C489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984046" cy="15282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705883" y="2990474"/>
            <a:ext cx="7553417" cy="5665063"/>
          </a:xfrm>
          <a:custGeom>
            <a:avLst/>
            <a:gdLst/>
            <a:ahLst/>
            <a:cxnLst/>
            <a:rect r="r" b="b" t="t" l="l"/>
            <a:pathLst>
              <a:path h="5665063" w="7553417">
                <a:moveTo>
                  <a:pt x="0" y="0"/>
                </a:moveTo>
                <a:lnTo>
                  <a:pt x="7553417" y="0"/>
                </a:lnTo>
                <a:lnTo>
                  <a:pt x="7553417" y="5665063"/>
                </a:lnTo>
                <a:lnTo>
                  <a:pt x="0" y="56650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265226" y="616184"/>
            <a:ext cx="1521057" cy="1521057"/>
          </a:xfrm>
          <a:custGeom>
            <a:avLst/>
            <a:gdLst/>
            <a:ahLst/>
            <a:cxnLst/>
            <a:rect r="r" b="b" t="t" l="l"/>
            <a:pathLst>
              <a:path h="1521057" w="1521057">
                <a:moveTo>
                  <a:pt x="0" y="0"/>
                </a:moveTo>
                <a:lnTo>
                  <a:pt x="1521057" y="0"/>
                </a:lnTo>
                <a:lnTo>
                  <a:pt x="1521057" y="1521058"/>
                </a:lnTo>
                <a:lnTo>
                  <a:pt x="0" y="15210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10482" y="807571"/>
            <a:ext cx="11872110" cy="1033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6192">
                <a:solidFill>
                  <a:srgbClr val="FFFFFF"/>
                </a:solidFill>
                <a:latin typeface="PT Sans Bold"/>
              </a:rPr>
              <a:t>Stepping Out® - Residential Breaks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024187"/>
            <a:ext cx="8416268" cy="8074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91498" indent="-495749" lvl="1">
              <a:lnSpc>
                <a:spcPts val="6429"/>
              </a:lnSpc>
              <a:buFont typeface="Arial"/>
              <a:buChar char="•"/>
            </a:pPr>
            <a:r>
              <a:rPr lang="en-US" sz="4592">
                <a:solidFill>
                  <a:srgbClr val="FFFFFF"/>
                </a:solidFill>
                <a:latin typeface="PT Sans Bold"/>
              </a:rPr>
              <a:t>1 - 5 night breaks across Scotland</a:t>
            </a:r>
          </a:p>
          <a:p>
            <a:pPr algn="l" marL="991498" indent="-495749" lvl="1">
              <a:lnSpc>
                <a:spcPts val="6429"/>
              </a:lnSpc>
              <a:buFont typeface="Arial"/>
              <a:buChar char="•"/>
            </a:pPr>
            <a:r>
              <a:rPr lang="en-US" sz="4592">
                <a:solidFill>
                  <a:srgbClr val="FFFFFF"/>
                </a:solidFill>
                <a:latin typeface="PT Sans Bold"/>
              </a:rPr>
              <a:t>Group breaks with other carers</a:t>
            </a:r>
          </a:p>
          <a:p>
            <a:pPr algn="l" marL="991498" indent="-495749" lvl="1">
              <a:lnSpc>
                <a:spcPts val="6429"/>
              </a:lnSpc>
              <a:buFont typeface="Arial"/>
              <a:buChar char="•"/>
            </a:pPr>
            <a:r>
              <a:rPr lang="en-US" sz="4592">
                <a:solidFill>
                  <a:srgbClr val="FFFFFF"/>
                </a:solidFill>
                <a:latin typeface="PT Sans Bold"/>
              </a:rPr>
              <a:t>City breaks/remote rural/themed breaks</a:t>
            </a:r>
          </a:p>
          <a:p>
            <a:pPr algn="l" marL="991498" indent="-495749" lvl="1">
              <a:lnSpc>
                <a:spcPts val="6429"/>
              </a:lnSpc>
              <a:buFont typeface="Arial"/>
              <a:buChar char="•"/>
            </a:pPr>
            <a:r>
              <a:rPr lang="en-US" sz="4592">
                <a:solidFill>
                  <a:srgbClr val="FFFFFF"/>
                </a:solidFill>
                <a:latin typeface="PT Sans Bold"/>
              </a:rPr>
              <a:t>Fully supported by C4C staff and all accommodation, travel, meal &amp; activity costs paid for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53F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265226" y="616184"/>
            <a:ext cx="1521057" cy="1521057"/>
          </a:xfrm>
          <a:custGeom>
            <a:avLst/>
            <a:gdLst/>
            <a:ahLst/>
            <a:cxnLst/>
            <a:rect r="r" b="b" t="t" l="l"/>
            <a:pathLst>
              <a:path h="1521057" w="1521057">
                <a:moveTo>
                  <a:pt x="0" y="0"/>
                </a:moveTo>
                <a:lnTo>
                  <a:pt x="1521057" y="0"/>
                </a:lnTo>
                <a:lnTo>
                  <a:pt x="1521057" y="1521058"/>
                </a:lnTo>
                <a:lnTo>
                  <a:pt x="0" y="15210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36352" y="5143500"/>
            <a:ext cx="10230805" cy="4603862"/>
          </a:xfrm>
          <a:custGeom>
            <a:avLst/>
            <a:gdLst/>
            <a:ahLst/>
            <a:cxnLst/>
            <a:rect r="r" b="b" t="t" l="l"/>
            <a:pathLst>
              <a:path h="4603862" w="10230805">
                <a:moveTo>
                  <a:pt x="0" y="0"/>
                </a:moveTo>
                <a:lnTo>
                  <a:pt x="10230805" y="0"/>
                </a:lnTo>
                <a:lnTo>
                  <a:pt x="10230805" y="4603862"/>
                </a:lnTo>
                <a:lnTo>
                  <a:pt x="0" y="46038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36352" y="802893"/>
            <a:ext cx="10090945" cy="1042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6192">
                <a:solidFill>
                  <a:srgbClr val="FFFFFF"/>
                </a:solidFill>
                <a:latin typeface="PT Sans Bold"/>
              </a:rPr>
              <a:t>Stepping Out® - How to apply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389007"/>
            <a:ext cx="16230600" cy="2407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91498" indent="-495749" lvl="1">
              <a:lnSpc>
                <a:spcPts val="6429"/>
              </a:lnSpc>
              <a:buFont typeface="Arial"/>
              <a:buChar char="•"/>
            </a:pPr>
            <a:r>
              <a:rPr lang="en-US" sz="4592">
                <a:solidFill>
                  <a:srgbClr val="FFFFFF"/>
                </a:solidFill>
                <a:latin typeface="PT Sans Bold"/>
              </a:rPr>
              <a:t>Register with Care 4 Carers</a:t>
            </a:r>
          </a:p>
          <a:p>
            <a:pPr algn="l" marL="991498" indent="-495749" lvl="1">
              <a:lnSpc>
                <a:spcPts val="6429"/>
              </a:lnSpc>
              <a:buFont typeface="Arial"/>
              <a:buChar char="•"/>
            </a:pPr>
            <a:r>
              <a:rPr lang="en-US" sz="4592">
                <a:solidFill>
                  <a:srgbClr val="FFFFFF"/>
                </a:solidFill>
                <a:latin typeface="PT Sans Bold"/>
              </a:rPr>
              <a:t>Fill out an application form </a:t>
            </a:r>
          </a:p>
          <a:p>
            <a:pPr algn="l" marL="991498" indent="-495749" lvl="1">
              <a:lnSpc>
                <a:spcPts val="6429"/>
              </a:lnSpc>
              <a:buFont typeface="Arial"/>
              <a:buChar char="•"/>
            </a:pPr>
            <a:r>
              <a:rPr lang="en-US" sz="4592">
                <a:solidFill>
                  <a:srgbClr val="FFFFFF"/>
                </a:solidFill>
                <a:latin typeface="PT Sans Bold"/>
              </a:rPr>
              <a:t>Contact steppingout@care4carers.org.uk for any enquiries 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790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265226" y="616184"/>
            <a:ext cx="1521057" cy="1521057"/>
          </a:xfrm>
          <a:custGeom>
            <a:avLst/>
            <a:gdLst/>
            <a:ahLst/>
            <a:cxnLst/>
            <a:rect r="r" b="b" t="t" l="l"/>
            <a:pathLst>
              <a:path h="1521057" w="1521057">
                <a:moveTo>
                  <a:pt x="0" y="0"/>
                </a:moveTo>
                <a:lnTo>
                  <a:pt x="1521057" y="0"/>
                </a:lnTo>
                <a:lnTo>
                  <a:pt x="1521057" y="1521058"/>
                </a:lnTo>
                <a:lnTo>
                  <a:pt x="0" y="15210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506542" y="3600450"/>
            <a:ext cx="7533175" cy="5657850"/>
            <a:chOff x="0" y="0"/>
            <a:chExt cx="1984046" cy="14901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84046" cy="1490133"/>
            </a:xfrm>
            <a:custGeom>
              <a:avLst/>
              <a:gdLst/>
              <a:ahLst/>
              <a:cxnLst/>
              <a:rect r="r" b="b" t="t" l="l"/>
              <a:pathLst>
                <a:path h="1490133" w="1984046">
                  <a:moveTo>
                    <a:pt x="0" y="0"/>
                  </a:moveTo>
                  <a:lnTo>
                    <a:pt x="1984046" y="0"/>
                  </a:lnTo>
                  <a:lnTo>
                    <a:pt x="1984046" y="1490133"/>
                  </a:lnTo>
                  <a:lnTo>
                    <a:pt x="0" y="1490133"/>
                  </a:lnTo>
                  <a:close/>
                </a:path>
              </a:pathLst>
            </a:custGeom>
            <a:solidFill>
              <a:srgbClr val="3C489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984046" cy="15282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9755234" y="2879173"/>
            <a:ext cx="7778448" cy="5833836"/>
          </a:xfrm>
          <a:custGeom>
            <a:avLst/>
            <a:gdLst/>
            <a:ahLst/>
            <a:cxnLst/>
            <a:rect r="r" b="b" t="t" l="l"/>
            <a:pathLst>
              <a:path h="5833836" w="7778448">
                <a:moveTo>
                  <a:pt x="0" y="0"/>
                </a:moveTo>
                <a:lnTo>
                  <a:pt x="7778449" y="0"/>
                </a:lnTo>
                <a:lnTo>
                  <a:pt x="7778449" y="5833837"/>
                </a:lnTo>
                <a:lnTo>
                  <a:pt x="0" y="58338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503075" y="807571"/>
            <a:ext cx="13212082" cy="1033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6192">
                <a:solidFill>
                  <a:srgbClr val="FFFFFF"/>
                </a:solidFill>
                <a:latin typeface="PT Sans Bold"/>
              </a:rPr>
              <a:t>Still Caring - Day and evening activities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024187"/>
            <a:ext cx="8416268" cy="8074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91498" indent="-495749" lvl="1">
              <a:lnSpc>
                <a:spcPts val="6429"/>
              </a:lnSpc>
              <a:buFont typeface="Arial"/>
              <a:buChar char="•"/>
            </a:pPr>
            <a:r>
              <a:rPr lang="en-US" sz="4592">
                <a:solidFill>
                  <a:srgbClr val="FFFFFF"/>
                </a:solidFill>
                <a:latin typeface="PT Sans Bold"/>
              </a:rPr>
              <a:t>Short day/evening breaks, workshops and courses for groups of carers</a:t>
            </a:r>
          </a:p>
          <a:p>
            <a:pPr algn="l" marL="991498" indent="-495749" lvl="1">
              <a:lnSpc>
                <a:spcPts val="6429"/>
              </a:lnSpc>
              <a:buFont typeface="Arial"/>
              <a:buChar char="•"/>
            </a:pPr>
            <a:r>
              <a:rPr lang="en-US" sz="4592">
                <a:solidFill>
                  <a:srgbClr val="FFFFFF"/>
                </a:solidFill>
                <a:latin typeface="PT Sans Bold"/>
              </a:rPr>
              <a:t>Big Days Out </a:t>
            </a:r>
          </a:p>
          <a:p>
            <a:pPr algn="l" marL="991498" indent="-495749" lvl="1">
              <a:lnSpc>
                <a:spcPts val="6429"/>
              </a:lnSpc>
              <a:buFont typeface="Arial"/>
              <a:buChar char="•"/>
            </a:pPr>
            <a:r>
              <a:rPr lang="en-US" sz="4592">
                <a:solidFill>
                  <a:srgbClr val="FFFFFF"/>
                </a:solidFill>
                <a:latin typeface="PT Sans Bold"/>
              </a:rPr>
              <a:t>Wide range of activities from theatre trips to foraging walks</a:t>
            </a:r>
          </a:p>
          <a:p>
            <a:pPr algn="l" marL="991498" indent="-495749" lvl="1">
              <a:lnSpc>
                <a:spcPts val="6429"/>
              </a:lnSpc>
              <a:buFont typeface="Arial"/>
              <a:buChar char="•"/>
            </a:pPr>
            <a:r>
              <a:rPr lang="en-US" sz="4592">
                <a:solidFill>
                  <a:srgbClr val="FFFFFF"/>
                </a:solidFill>
                <a:latin typeface="PT Sans Bold"/>
              </a:rPr>
              <a:t>Some events are open to carer and cared for person to come together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790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265226" y="616184"/>
            <a:ext cx="1521057" cy="1521057"/>
          </a:xfrm>
          <a:custGeom>
            <a:avLst/>
            <a:gdLst/>
            <a:ahLst/>
            <a:cxnLst/>
            <a:rect r="r" b="b" t="t" l="l"/>
            <a:pathLst>
              <a:path h="1521057" w="1521057">
                <a:moveTo>
                  <a:pt x="0" y="0"/>
                </a:moveTo>
                <a:lnTo>
                  <a:pt x="1521057" y="0"/>
                </a:lnTo>
                <a:lnTo>
                  <a:pt x="1521057" y="1521058"/>
                </a:lnTo>
                <a:lnTo>
                  <a:pt x="0" y="15210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95947" y="2915676"/>
            <a:ext cx="4759521" cy="6342624"/>
          </a:xfrm>
          <a:custGeom>
            <a:avLst/>
            <a:gdLst/>
            <a:ahLst/>
            <a:cxnLst/>
            <a:rect r="r" b="b" t="t" l="l"/>
            <a:pathLst>
              <a:path h="6342624" w="4759521">
                <a:moveTo>
                  <a:pt x="0" y="0"/>
                </a:moveTo>
                <a:lnTo>
                  <a:pt x="4759521" y="0"/>
                </a:lnTo>
                <a:lnTo>
                  <a:pt x="4759521" y="6342624"/>
                </a:lnTo>
                <a:lnTo>
                  <a:pt x="0" y="63426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03075" y="807571"/>
            <a:ext cx="13212082" cy="1033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6192">
                <a:solidFill>
                  <a:srgbClr val="FFFFFF"/>
                </a:solidFill>
                <a:latin typeface="PT Sans Bold"/>
              </a:rPr>
              <a:t>Still Caring - Day and evening activities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389007"/>
            <a:ext cx="9037627" cy="4836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91498" indent="-495749" lvl="1">
              <a:lnSpc>
                <a:spcPts val="6429"/>
              </a:lnSpc>
              <a:buFont typeface="Arial"/>
              <a:buChar char="•"/>
            </a:pPr>
            <a:r>
              <a:rPr lang="en-US" sz="4592">
                <a:solidFill>
                  <a:srgbClr val="FFFFFF"/>
                </a:solidFill>
                <a:latin typeface="PT Sans Bold"/>
              </a:rPr>
              <a:t>Register with Care 4 Carers</a:t>
            </a:r>
          </a:p>
          <a:p>
            <a:pPr algn="l" marL="991498" indent="-495749" lvl="1">
              <a:lnSpc>
                <a:spcPts val="6429"/>
              </a:lnSpc>
              <a:buFont typeface="Arial"/>
              <a:buChar char="•"/>
            </a:pPr>
            <a:r>
              <a:rPr lang="en-US" sz="4592">
                <a:solidFill>
                  <a:srgbClr val="FFFFFF"/>
                </a:solidFill>
                <a:latin typeface="PT Sans Bold"/>
              </a:rPr>
              <a:t>Contact us to register an interest in events. </a:t>
            </a:r>
          </a:p>
          <a:p>
            <a:pPr algn="l" marL="991498" indent="-495749" lvl="1">
              <a:lnSpc>
                <a:spcPts val="6429"/>
              </a:lnSpc>
              <a:buFont typeface="Arial"/>
              <a:buChar char="•"/>
            </a:pPr>
            <a:r>
              <a:rPr lang="en-US" sz="4592">
                <a:solidFill>
                  <a:srgbClr val="FFFFFF"/>
                </a:solidFill>
                <a:latin typeface="PT Sans Bold"/>
              </a:rPr>
              <a:t>Contact stillcaring@care4carers.org.uk for any enquiries 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C48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38243" y="616184"/>
            <a:ext cx="1521057" cy="1521057"/>
          </a:xfrm>
          <a:custGeom>
            <a:avLst/>
            <a:gdLst/>
            <a:ahLst/>
            <a:cxnLst/>
            <a:rect r="r" b="b" t="t" l="l"/>
            <a:pathLst>
              <a:path h="1521057" w="1521057">
                <a:moveTo>
                  <a:pt x="0" y="0"/>
                </a:moveTo>
                <a:lnTo>
                  <a:pt x="1521057" y="0"/>
                </a:lnTo>
                <a:lnTo>
                  <a:pt x="1521057" y="1521058"/>
                </a:lnTo>
                <a:lnTo>
                  <a:pt x="0" y="15210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389007"/>
            <a:ext cx="14341942" cy="7265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91498" indent="-495749" lvl="1">
              <a:lnSpc>
                <a:spcPts val="6429"/>
              </a:lnSpc>
              <a:buFont typeface="Arial"/>
              <a:buChar char="•"/>
            </a:pPr>
            <a:r>
              <a:rPr lang="en-US" sz="4592">
                <a:solidFill>
                  <a:srgbClr val="FFFFFF"/>
                </a:solidFill>
                <a:latin typeface="PT Sans Bold"/>
              </a:rPr>
              <a:t>We are Respitality &amp; Carefree partners </a:t>
            </a:r>
          </a:p>
          <a:p>
            <a:pPr algn="l" marL="991498" indent="-495749" lvl="1">
              <a:lnSpc>
                <a:spcPts val="6429"/>
              </a:lnSpc>
              <a:buFont typeface="Arial"/>
              <a:buChar char="•"/>
            </a:pPr>
            <a:r>
              <a:rPr lang="en-US" sz="4592">
                <a:solidFill>
                  <a:srgbClr val="FFFFFF"/>
                </a:solidFill>
                <a:latin typeface="PT Sans Bold"/>
              </a:rPr>
              <a:t>Respitality:</a:t>
            </a:r>
            <a:r>
              <a:rPr lang="en-US" sz="4592">
                <a:solidFill>
                  <a:srgbClr val="DF790E"/>
                </a:solidFill>
                <a:latin typeface="PT Sans Bold"/>
              </a:rPr>
              <a:t> </a:t>
            </a:r>
            <a:r>
              <a:rPr lang="en-US" sz="4592">
                <a:solidFill>
                  <a:srgbClr val="FFFFFF"/>
                </a:solidFill>
                <a:latin typeface="PT Sans Bold"/>
              </a:rPr>
              <a:t>we will match registered carers with appropriate events, carers can take the person they care for, friends and family</a:t>
            </a:r>
          </a:p>
          <a:p>
            <a:pPr algn="l">
              <a:lnSpc>
                <a:spcPts val="6429"/>
              </a:lnSpc>
            </a:pPr>
          </a:p>
          <a:p>
            <a:pPr algn="l" marL="991498" indent="-495749" lvl="1">
              <a:lnSpc>
                <a:spcPts val="6429"/>
              </a:lnSpc>
              <a:buFont typeface="Arial"/>
              <a:buChar char="•"/>
            </a:pPr>
            <a:r>
              <a:rPr lang="en-US" sz="4592">
                <a:solidFill>
                  <a:srgbClr val="FFFFFF"/>
                </a:solidFill>
                <a:latin typeface="PT Sans Bold"/>
              </a:rPr>
              <a:t>Carefree: Carers register directly with Carefree and are sent email notifications about short breaks. Carers cannot take the person they care for but can take a friend or relative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75344" y="807571"/>
            <a:ext cx="7668656" cy="1033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6192">
                <a:solidFill>
                  <a:srgbClr val="FFFFFF"/>
                </a:solidFill>
                <a:latin typeface="PT Sans Bold"/>
              </a:rPr>
              <a:t>Respitality &amp; Carefree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DAGFM_Xvs_8</dc:identifier>
  <dcterms:modified xsi:type="dcterms:W3CDTF">2011-08-01T06:04:30Z</dcterms:modified>
  <cp:revision>1</cp:revision>
  <dc:title>Presentation for carers champion training</dc:title>
</cp:coreProperties>
</file>