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72" r:id="rId3"/>
    <p:sldId id="261" r:id="rId4"/>
    <p:sldId id="276" r:id="rId5"/>
    <p:sldId id="260" r:id="rId6"/>
    <p:sldId id="259" r:id="rId7"/>
    <p:sldId id="274" r:id="rId8"/>
    <p:sldId id="275"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600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984" autoAdjust="0"/>
    <p:restoredTop sz="94982" autoAdjust="0"/>
  </p:normalViewPr>
  <p:slideViewPr>
    <p:cSldViewPr>
      <p:cViewPr varScale="1">
        <p:scale>
          <a:sx n="109" d="100"/>
          <a:sy n="109" d="100"/>
        </p:scale>
        <p:origin x="-1674" y="-90"/>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3552" y="6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4E35F2-949D-4EA2-9D02-816888E01210}" type="datetimeFigureOut">
              <a:rPr lang="en-GB" smtClean="0"/>
              <a:pPr/>
              <a:t>23/02/2024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F40A7F-AEF9-4E92-9F71-1E1974B6314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2696" y="4355976"/>
            <a:ext cx="5486400" cy="4114800"/>
          </a:xfrm>
        </p:spPr>
        <p:txBody>
          <a:bodyPr>
            <a:normAutofit/>
          </a:bodyPr>
          <a:lstStyle/>
          <a:p>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660066"/>
                </a:solidFill>
              </a:rPr>
              <a:t>It is OUR obligation as part of the MDT and NHS Lothian</a:t>
            </a:r>
            <a:r>
              <a:rPr lang="en-GB" sz="1200" baseline="0" dirty="0">
                <a:solidFill>
                  <a:srgbClr val="660066"/>
                </a:solidFill>
              </a:rPr>
              <a:t> Employees</a:t>
            </a:r>
            <a:r>
              <a:rPr lang="en-GB" sz="1200" dirty="0">
                <a:solidFill>
                  <a:srgbClr val="660066"/>
                </a:solidFill>
              </a:rPr>
              <a:t>; to tell a carer who has been identified, as soon as possible/practical that the cared for person is going to be discharged and to work in within</a:t>
            </a:r>
            <a:r>
              <a:rPr lang="en-GB" sz="1200" baseline="0" dirty="0">
                <a:solidFill>
                  <a:srgbClr val="660066"/>
                </a:solidFill>
              </a:rPr>
              <a:t> the Equal Partnership in Care </a:t>
            </a:r>
            <a:r>
              <a:rPr lang="en-GB" sz="1200" dirty="0">
                <a:solidFill>
                  <a:srgbClr val="660066"/>
                </a:solidFill>
              </a:rPr>
              <a:t>(EPIC) principals to address any concerns and involve the carer in decision making</a:t>
            </a:r>
            <a:r>
              <a:rPr lang="en-GB" sz="1200" baseline="0" dirty="0">
                <a:solidFill>
                  <a:srgbClr val="660066"/>
                </a:solidFill>
              </a:rPr>
              <a:t> process surrounding the discharge process.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aseline="0" dirty="0">
              <a:solidFill>
                <a:srgbClr val="660066"/>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aseline="0" dirty="0">
                <a:solidFill>
                  <a:srgbClr val="660066"/>
                </a:solidFill>
              </a:rPr>
              <a:t>In my role this can mean organising additional support, offering to prepare an Adult Carer Support Plan or Young Carers Statement, or on a more personal level providing emotional support and letting the carer know that they are not alone and that although no matter how daunting this is, they can do this with our support.</a:t>
            </a:r>
            <a:endParaRPr lang="en-GB" sz="1200" dirty="0">
              <a:solidFill>
                <a:srgbClr val="660066"/>
              </a:solidFill>
            </a:endParaRPr>
          </a:p>
          <a:p>
            <a:endParaRPr lang="en-GB" dirty="0"/>
          </a:p>
        </p:txBody>
      </p:sp>
      <p:sp>
        <p:nvSpPr>
          <p:cNvPr id="4" name="Slide Number Placeholder 3"/>
          <p:cNvSpPr>
            <a:spLocks noGrp="1"/>
          </p:cNvSpPr>
          <p:nvPr>
            <p:ph type="sldNum" sz="quarter" idx="10"/>
          </p:nvPr>
        </p:nvSpPr>
        <p:spPr/>
        <p:txBody>
          <a:bodyPr/>
          <a:lstStyle/>
          <a:p>
            <a:fld id="{85F40A7F-AEF9-4E92-9F71-1E1974B63149}"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086DC3E-31E8-495D-91AA-149845986DE4}" type="datetimeFigureOut">
              <a:rPr lang="en-GB" smtClean="0"/>
              <a:pPr/>
              <a:t>23/02/2024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086DC3E-31E8-495D-91AA-149845986DE4}" type="datetimeFigureOut">
              <a:rPr lang="en-GB" smtClean="0"/>
              <a:pPr/>
              <a:t>23/02/2024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086DC3E-31E8-495D-91AA-149845986DE4}" type="datetimeFigureOut">
              <a:rPr lang="en-GB" smtClean="0"/>
              <a:pPr/>
              <a:t>23/02/2024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086DC3E-31E8-495D-91AA-149845986DE4}" type="datetimeFigureOut">
              <a:rPr lang="en-GB" smtClean="0"/>
              <a:pPr/>
              <a:t>23/02/2024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86DC3E-31E8-495D-91AA-149845986DE4}" type="datetimeFigureOut">
              <a:rPr lang="en-GB" smtClean="0"/>
              <a:pPr/>
              <a:t>23/02/2024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086DC3E-31E8-495D-91AA-149845986DE4}" type="datetimeFigureOut">
              <a:rPr lang="en-GB" smtClean="0"/>
              <a:pPr/>
              <a:t>23/02/2024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086DC3E-31E8-495D-91AA-149845986DE4}" type="datetimeFigureOut">
              <a:rPr lang="en-GB" smtClean="0"/>
              <a:pPr/>
              <a:t>23/02/2024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086DC3E-31E8-495D-91AA-149845986DE4}" type="datetimeFigureOut">
              <a:rPr lang="en-GB" smtClean="0"/>
              <a:pPr/>
              <a:t>23/02/2024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6DC3E-31E8-495D-91AA-149845986DE4}" type="datetimeFigureOut">
              <a:rPr lang="en-GB" smtClean="0"/>
              <a:pPr/>
              <a:t>23/02/2024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86DC3E-31E8-495D-91AA-149845986DE4}" type="datetimeFigureOut">
              <a:rPr lang="en-GB" smtClean="0"/>
              <a:pPr/>
              <a:t>23/02/2024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86DC3E-31E8-495D-91AA-149845986DE4}" type="datetimeFigureOut">
              <a:rPr lang="en-GB" smtClean="0"/>
              <a:pPr/>
              <a:t>23/02/2024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86DC3E-31E8-495D-91AA-149845986DE4}" type="datetimeFigureOut">
              <a:rPr lang="en-GB" smtClean="0"/>
              <a:pPr/>
              <a:t>23/02/2024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D259BF-DE94-47E2-8035-1A59ACB405D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png"/><Relationship Id="rId7"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image" Target="../media/image6.jpeg"/><Relationship Id="rId10" Type="http://schemas.openxmlformats.org/officeDocument/2006/relationships/hyperlink" Target="https://vimeo.com/362951019" TargetMode="External"/><Relationship Id="rId4" Type="http://schemas.openxmlformats.org/officeDocument/2006/relationships/image" Target="../media/image5.jpeg"/><Relationship Id="rId9" Type="http://schemas.openxmlformats.org/officeDocument/2006/relationships/image" Target="../media/image8.jpeg"/></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legislation.gov.uk/asp/2016/9/section/28"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2.jpeg"/><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7.png"/><Relationship Id="rId4" Type="http://schemas.openxmlformats.org/officeDocument/2006/relationships/image" Target="../media/image3.jpeg"/><Relationship Id="rId9"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2.jpeg"/><Relationship Id="rId7"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mailto:carer.support@nhs.scot" TargetMode="External"/><Relationship Id="rId5" Type="http://schemas.openxmlformats.org/officeDocument/2006/relationships/image" Target="../media/image7.png"/><Relationship Id="rId4" Type="http://schemas.openxmlformats.org/officeDocument/2006/relationships/image" Target="../media/image3.jpeg"/><Relationship Id="rId9"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130425"/>
            <a:ext cx="8568952" cy="1470025"/>
          </a:xfrm>
        </p:spPr>
        <p:txBody>
          <a:bodyPr>
            <a:noAutofit/>
          </a:bodyPr>
          <a:lstStyle/>
          <a:p>
            <a:r>
              <a:rPr lang="en-GB" b="1" dirty="0">
                <a:solidFill>
                  <a:srgbClr val="660066"/>
                </a:solidFill>
              </a:rPr>
              <a:t>Carer Support Hospital Discharge Service</a:t>
            </a:r>
          </a:p>
        </p:txBody>
      </p:sp>
      <p:sp>
        <p:nvSpPr>
          <p:cNvPr id="3" name="Subtitle 2"/>
          <p:cNvSpPr>
            <a:spLocks noGrp="1"/>
          </p:cNvSpPr>
          <p:nvPr>
            <p:ph type="subTitle" idx="1"/>
          </p:nvPr>
        </p:nvSpPr>
        <p:spPr>
          <a:xfrm>
            <a:off x="2411760" y="3789040"/>
            <a:ext cx="4824536" cy="1752600"/>
          </a:xfrm>
        </p:spPr>
        <p:txBody>
          <a:bodyPr>
            <a:normAutofit/>
          </a:bodyPr>
          <a:lstStyle/>
          <a:p>
            <a:endParaRPr lang="en-GB" dirty="0">
              <a:solidFill>
                <a:srgbClr val="660066"/>
              </a:solidFill>
            </a:endParaRPr>
          </a:p>
          <a:p>
            <a:r>
              <a:rPr lang="en-GB" sz="2000" dirty="0" smtClean="0">
                <a:solidFill>
                  <a:srgbClr val="660066"/>
                </a:solidFill>
              </a:rPr>
              <a:t> </a:t>
            </a:r>
            <a:endParaRPr lang="en-GB" sz="1600" dirty="0">
              <a:solidFill>
                <a:srgbClr val="660066"/>
              </a:solidFill>
            </a:endParaRPr>
          </a:p>
          <a:p>
            <a:endParaRPr lang="en-GB" sz="1600" dirty="0">
              <a:solidFill>
                <a:srgbClr val="660066"/>
              </a:solidFill>
            </a:endParaRPr>
          </a:p>
        </p:txBody>
      </p:sp>
      <p:pic>
        <p:nvPicPr>
          <p:cNvPr id="4" name="Picture 3" descr="ECST_eNewsletter_header"/>
          <p:cNvPicPr>
            <a:picLocks noChangeAspect="1" noChangeArrowheads="1"/>
          </p:cNvPicPr>
          <p:nvPr/>
        </p:nvPicPr>
        <p:blipFill>
          <a:blip r:embed="rId3" cstate="print"/>
          <a:srcRect/>
          <a:stretch>
            <a:fillRect/>
          </a:stretch>
        </p:blipFill>
        <p:spPr bwMode="auto">
          <a:xfrm>
            <a:off x="0" y="116633"/>
            <a:ext cx="9144000" cy="1678872"/>
          </a:xfrm>
          <a:prstGeom prst="rect">
            <a:avLst/>
          </a:prstGeom>
          <a:noFill/>
        </p:spPr>
      </p:pic>
      <p:pic>
        <p:nvPicPr>
          <p:cNvPr id="1026" name="Picture 2" descr="H:\Resources\ECST\ECST_eNewsletter_footer.jpg"/>
          <p:cNvPicPr>
            <a:picLocks noChangeAspect="1" noChangeArrowheads="1"/>
          </p:cNvPicPr>
          <p:nvPr/>
        </p:nvPicPr>
        <p:blipFill>
          <a:blip r:embed="rId4" cstate="print"/>
          <a:srcRect l="43556" r="2094"/>
          <a:stretch>
            <a:fillRect/>
          </a:stretch>
        </p:blipFill>
        <p:spPr bwMode="auto">
          <a:xfrm>
            <a:off x="4067944" y="5949280"/>
            <a:ext cx="5076056" cy="782191"/>
          </a:xfrm>
          <a:prstGeom prst="rect">
            <a:avLst/>
          </a:prstGeom>
          <a:noFill/>
        </p:spPr>
      </p:pic>
      <p:pic>
        <p:nvPicPr>
          <p:cNvPr id="6" name="Picture 5" descr="epic%20banner (2)"/>
          <p:cNvPicPr>
            <a:picLocks noChangeAspect="1" noChangeArrowheads="1"/>
          </p:cNvPicPr>
          <p:nvPr/>
        </p:nvPicPr>
        <p:blipFill>
          <a:blip r:embed="rId5" cstate="print"/>
          <a:srcRect/>
          <a:stretch>
            <a:fillRect/>
          </a:stretch>
        </p:blipFill>
        <p:spPr bwMode="auto">
          <a:xfrm>
            <a:off x="107504" y="5949280"/>
            <a:ext cx="1790700" cy="666750"/>
          </a:xfrm>
          <a:prstGeom prst="rect">
            <a:avLst/>
          </a:prstGeom>
          <a:noFill/>
          <a:ln w="9525">
            <a:noFill/>
            <a:miter lim="800000"/>
            <a:headEnd/>
            <a:tailEnd/>
          </a:ln>
        </p:spPr>
      </p:pic>
      <p:grpSp>
        <p:nvGrpSpPr>
          <p:cNvPr id="12" name="Group 11"/>
          <p:cNvGrpSpPr/>
          <p:nvPr/>
        </p:nvGrpSpPr>
        <p:grpSpPr>
          <a:xfrm>
            <a:off x="1944000" y="5976000"/>
            <a:ext cx="2085975" cy="476250"/>
            <a:chOff x="1953923" y="5968534"/>
            <a:chExt cx="2085975" cy="476250"/>
          </a:xfrm>
        </p:grpSpPr>
        <p:pic>
          <p:nvPicPr>
            <p:cNvPr id="13" name="Picture 12" descr="\\aah-apollo\home\madeline.martin\.EDINBURGH CHP CST\logo's\2021\Space Logo_POSITIVE_High Res.png"/>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4" name="Picture 13" descr="\\aah-apollo\home\madeline.martin\.EDINBURGH CHP CST\logo's\C4C Logo Colour.jpg"/>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15" name="Picture 14" descr="\\aah-apollo\home\madeline.martin\.EDINBURGH CHP CST\logo's\vocalMain.jpg"/>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944000" y="5976000"/>
            <a:ext cx="2085975" cy="476250"/>
            <a:chOff x="1953923" y="5968534"/>
            <a:chExt cx="2085975" cy="476250"/>
          </a:xfrm>
        </p:grpSpPr>
        <p:pic>
          <p:nvPicPr>
            <p:cNvPr id="19" name="Picture 18" descr="\\aah-apollo\home\madeline.martin\.EDINBURGH CHP CST\logo's\2021\Space Logo_POSITIVE_High Res.png"/>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20" name="Picture 19" descr="\\aah-apollo\home\madeline.martin\.EDINBURGH CHP CST\logo's\C4C Logo Colour.jp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1" name="Picture 20" descr="\\aah-apollo\home\madeline.martin\.EDINBURGH CHP CST\logo's\vocalMain.jpg"/>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pic>
        <p:nvPicPr>
          <p:cNvPr id="7" name="Picture 2" descr="H:\Resources\ECST\ECST_eNewsletter_footer.jpg"/>
          <p:cNvPicPr>
            <a:picLocks noChangeAspect="1" noChangeArrowheads="1"/>
          </p:cNvPicPr>
          <p:nvPr/>
        </p:nvPicPr>
        <p:blipFill>
          <a:blip r:embed="rId6"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7"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8"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619672" y="116632"/>
            <a:ext cx="7200800" cy="1446550"/>
          </a:xfrm>
          <a:prstGeom prst="rect">
            <a:avLst/>
          </a:prstGeom>
          <a:noFill/>
        </p:spPr>
        <p:txBody>
          <a:bodyPr wrap="square" rtlCol="0">
            <a:spAutoFit/>
          </a:bodyPr>
          <a:lstStyle/>
          <a:p>
            <a:pPr algn="ctr"/>
            <a:r>
              <a:rPr lang="en-GB" sz="4400" b="1" dirty="0">
                <a:solidFill>
                  <a:srgbClr val="660066"/>
                </a:solidFill>
                <a:effectLst>
                  <a:outerShdw blurRad="38100" dist="38100" dir="2700000" algn="tl">
                    <a:srgbClr val="000000">
                      <a:alpha val="43137"/>
                    </a:srgbClr>
                  </a:outerShdw>
                </a:effectLst>
              </a:rPr>
              <a:t>The Carers Scotland Act </a:t>
            </a:r>
          </a:p>
          <a:p>
            <a:pPr algn="ctr"/>
            <a:r>
              <a:rPr lang="en-GB" sz="4400" b="1" dirty="0">
                <a:solidFill>
                  <a:srgbClr val="660066"/>
                </a:solidFill>
                <a:effectLst>
                  <a:outerShdw blurRad="38100" dist="38100" dir="2700000" algn="tl">
                    <a:srgbClr val="000000">
                      <a:alpha val="43137"/>
                    </a:srgbClr>
                  </a:outerShdw>
                </a:effectLst>
              </a:rPr>
              <a:t>Section 28</a:t>
            </a:r>
          </a:p>
        </p:txBody>
      </p:sp>
      <p:sp>
        <p:nvSpPr>
          <p:cNvPr id="11" name="TextBox 10"/>
          <p:cNvSpPr txBox="1"/>
          <p:nvPr/>
        </p:nvSpPr>
        <p:spPr>
          <a:xfrm>
            <a:off x="251520" y="2132856"/>
            <a:ext cx="8640960" cy="3046988"/>
          </a:xfrm>
          <a:prstGeom prst="rect">
            <a:avLst/>
          </a:prstGeom>
          <a:noFill/>
        </p:spPr>
        <p:txBody>
          <a:bodyPr wrap="square" numCol="2" rtlCol="0">
            <a:spAutoFit/>
          </a:bodyPr>
          <a:lstStyle/>
          <a:p>
            <a:pPr>
              <a:buClr>
                <a:srgbClr val="660066"/>
              </a:buClr>
            </a:pPr>
            <a:endParaRPr lang="en-GB" sz="3200" b="1" dirty="0">
              <a:solidFill>
                <a:srgbClr val="660066"/>
              </a:solidFill>
            </a:endParaRPr>
          </a:p>
          <a:p>
            <a:pPr>
              <a:buClr>
                <a:srgbClr val="660066"/>
              </a:buClr>
              <a:buFont typeface="Arial" pitchFamily="34" charset="0"/>
              <a:buChar char="•"/>
            </a:pPr>
            <a:endParaRPr lang="en-GB" sz="3200" b="1" dirty="0">
              <a:solidFill>
                <a:srgbClr val="660066"/>
              </a:solidFill>
            </a:endParaRPr>
          </a:p>
          <a:p>
            <a:pPr>
              <a:buClr>
                <a:srgbClr val="660066"/>
              </a:buClr>
            </a:pPr>
            <a:r>
              <a:rPr lang="en-GB" sz="3200" u="sng" dirty="0"/>
              <a:t>  </a:t>
            </a:r>
            <a:endParaRPr lang="en-GB" sz="3200" b="1" dirty="0">
              <a:solidFill>
                <a:srgbClr val="660066"/>
              </a:solidFill>
            </a:endParaRPr>
          </a:p>
          <a:p>
            <a:pPr>
              <a:buClr>
                <a:srgbClr val="660066"/>
              </a:buClr>
              <a:buFont typeface="Arial" pitchFamily="34" charset="0"/>
              <a:buChar char="•"/>
            </a:pPr>
            <a:endParaRPr lang="en-GB" sz="3200" b="1" dirty="0">
              <a:solidFill>
                <a:srgbClr val="660066"/>
              </a:solidFill>
            </a:endParaRPr>
          </a:p>
          <a:p>
            <a:pPr>
              <a:buClr>
                <a:srgbClr val="660066"/>
              </a:buClr>
            </a:pPr>
            <a:endParaRPr lang="en-GB" sz="3200" b="1" dirty="0">
              <a:solidFill>
                <a:srgbClr val="660066"/>
              </a:solidFill>
            </a:endParaRPr>
          </a:p>
          <a:p>
            <a:pPr>
              <a:buClr>
                <a:srgbClr val="660066"/>
              </a:buClr>
            </a:pPr>
            <a:endParaRPr lang="en-GB" sz="3200" b="1" dirty="0">
              <a:solidFill>
                <a:srgbClr val="660066"/>
              </a:solidFill>
            </a:endParaRPr>
          </a:p>
          <a:p>
            <a:pPr>
              <a:buClr>
                <a:srgbClr val="660066"/>
              </a:buClr>
              <a:buFont typeface="Arial" pitchFamily="34" charset="0"/>
              <a:buChar char="•"/>
            </a:pPr>
            <a:endParaRPr lang="en-GB" sz="3200" b="1" dirty="0">
              <a:solidFill>
                <a:srgbClr val="660066"/>
              </a:solidFill>
            </a:endParaRPr>
          </a:p>
          <a:p>
            <a:pPr>
              <a:buClr>
                <a:srgbClr val="660066"/>
              </a:buClr>
              <a:buFont typeface="Arial" pitchFamily="34" charset="0"/>
              <a:buChar char="•"/>
            </a:pPr>
            <a:endParaRPr lang="en-GB" sz="3200" b="1" dirty="0">
              <a:solidFill>
                <a:srgbClr val="660066"/>
              </a:solidFill>
            </a:endParaRPr>
          </a:p>
          <a:p>
            <a:pPr>
              <a:buClr>
                <a:srgbClr val="660066"/>
              </a:buClr>
              <a:buFont typeface="Arial" pitchFamily="34" charset="0"/>
              <a:buChar char="•"/>
            </a:pPr>
            <a:endParaRPr lang="en-GB" sz="3200" b="1" dirty="0">
              <a:solidFill>
                <a:srgbClr val="660066"/>
              </a:solidFill>
            </a:endParaRPr>
          </a:p>
          <a:p>
            <a:pPr>
              <a:buClr>
                <a:srgbClr val="660066"/>
              </a:buClr>
            </a:pPr>
            <a:endParaRPr lang="en-GB" sz="3200" dirty="0"/>
          </a:p>
        </p:txBody>
      </p:sp>
      <p:sp>
        <p:nvSpPr>
          <p:cNvPr id="7172" name="AutoShape 4" descr="Image result for magnifying glass cartoon"/>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 name="Picture 9" descr="hospital.jpg"/>
          <p:cNvPicPr>
            <a:picLocks noChangeAspect="1"/>
          </p:cNvPicPr>
          <p:nvPr/>
        </p:nvPicPr>
        <p:blipFill>
          <a:blip r:embed="rId9" cstate="print">
            <a:extLst>
              <a:ext uri="{28A0092B-C50C-407E-A947-70E740481C1C}">
                <a14:useLocalDpi xmlns="" xmlns:a14="http://schemas.microsoft.com/office/drawing/2010/main" val="0"/>
              </a:ext>
            </a:extLst>
          </a:blip>
          <a:stretch>
            <a:fillRect/>
          </a:stretch>
        </p:blipFill>
        <p:spPr>
          <a:xfrm>
            <a:off x="683568" y="2564903"/>
            <a:ext cx="3672408" cy="2750761"/>
          </a:xfrm>
          <a:prstGeom prst="rect">
            <a:avLst/>
          </a:prstGeom>
        </p:spPr>
      </p:pic>
      <p:sp>
        <p:nvSpPr>
          <p:cNvPr id="13" name="Rectangle 12"/>
          <p:cNvSpPr/>
          <p:nvPr/>
        </p:nvSpPr>
        <p:spPr>
          <a:xfrm>
            <a:off x="4644008" y="2204864"/>
            <a:ext cx="4139952" cy="1200329"/>
          </a:xfrm>
          <a:prstGeom prst="rect">
            <a:avLst/>
          </a:prstGeom>
        </p:spPr>
        <p:txBody>
          <a:bodyPr wrap="square">
            <a:spAutoFit/>
          </a:bodyPr>
          <a:lstStyle/>
          <a:p>
            <a:r>
              <a:rPr lang="en-US" sz="2400" dirty="0">
                <a:latin typeface="Calibri" charset="0"/>
                <a:cs typeface="Calibri" charset="0"/>
              </a:rPr>
              <a:t>Carers must be informed and involved on the process of hospital discharge</a:t>
            </a:r>
          </a:p>
        </p:txBody>
      </p:sp>
      <p:sp>
        <p:nvSpPr>
          <p:cNvPr id="1026" name="Film"/>
          <p:cNvSpPr>
            <a:spLocks noEditPoints="1" noChangeArrowheads="1"/>
          </p:cNvSpPr>
          <p:nvPr/>
        </p:nvSpPr>
        <p:spPr bwMode="auto">
          <a:xfrm rot="2730970">
            <a:off x="6951294" y="3519807"/>
            <a:ext cx="1380330" cy="2202417"/>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4960 w 21600"/>
              <a:gd name="T17" fmla="*/ 8129 h 21600"/>
              <a:gd name="T18" fmla="*/ 17079 w 21600"/>
              <a:gd name="T19" fmla="*/ 1342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21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a:ln>
                  <a:noFill/>
                </a:ln>
                <a:solidFill>
                  <a:srgbClr val="1F497D"/>
                </a:solidFill>
                <a:effectLst/>
                <a:latin typeface="Arial" pitchFamily="34" charset="0"/>
                <a:ea typeface="Calibri" pitchFamily="34" charset="0"/>
                <a:cs typeface="Times New Roman" pitchFamily="18" charset="0"/>
                <a:hlinkClick r:id="rId10"/>
              </a:rPr>
              <a:t>https://vimeo.com/362951019</a:t>
            </a:r>
            <a:r>
              <a:rPr kumimoji="0" lang="en-GB" sz="1100" b="0" i="0" u="none" strike="noStrike" cap="none" normalizeH="0" baseline="0">
                <a:ln>
                  <a:noFill/>
                </a:ln>
                <a:solidFill>
                  <a:srgbClr val="1F497D"/>
                </a:solidFill>
                <a:effectLst/>
                <a:latin typeface="Arial" pitchFamily="34" charset="0"/>
                <a:ea typeface="Calibri" pitchFamily="34" charset="0"/>
                <a:cs typeface="Times New Roman" pitchFamily="18" charset="0"/>
              </a:rPr>
              <a:t>  </a:t>
            </a:r>
            <a:endParaRPr kumimoji="0" lang="en-GB" sz="1800" b="0" i="0" u="none" strike="noStrike" cap="none" normalizeH="0" baseline="0">
              <a:ln>
                <a:noFill/>
              </a:ln>
              <a:solidFill>
                <a:schemeClr val="tx1"/>
              </a:solidFill>
              <a:effectLst/>
              <a:latin typeface="Arial" pitchFamily="34" charset="0"/>
              <a:cs typeface="Arial" pitchFamily="34" charset="0"/>
            </a:endParaRPr>
          </a:p>
        </p:txBody>
      </p:sp>
      <p:sp>
        <p:nvSpPr>
          <p:cNvPr id="92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a:ln>
                  <a:noFill/>
                </a:ln>
                <a:solidFill>
                  <a:srgbClr val="1F497D"/>
                </a:solidFill>
                <a:effectLst/>
                <a:latin typeface="Arial" pitchFamily="34" charset="0"/>
                <a:ea typeface="Calibri" pitchFamily="34" charset="0"/>
                <a:cs typeface="Times New Roman" pitchFamily="18" charset="0"/>
                <a:hlinkClick r:id="rId10"/>
              </a:rPr>
              <a:t>https://vimeo.com/362951019</a:t>
            </a:r>
            <a:r>
              <a:rPr kumimoji="0" lang="en-GB" sz="1100" b="0" i="0" u="none" strike="noStrike" cap="none" normalizeH="0" baseline="0">
                <a:ln>
                  <a:noFill/>
                </a:ln>
                <a:solidFill>
                  <a:srgbClr val="1F497D"/>
                </a:solidFill>
                <a:effectLst/>
                <a:latin typeface="Arial" pitchFamily="34" charset="0"/>
                <a:ea typeface="Calibri" pitchFamily="34" charset="0"/>
                <a:cs typeface="Times New Roman" pitchFamily="18" charset="0"/>
              </a:rPr>
              <a:t>  </a:t>
            </a:r>
            <a:endParaRPr kumimoji="0" lang="en-GB" sz="1800" b="0" i="0" u="none" strike="noStrike" cap="none" normalizeH="0" baseline="0">
              <a:ln>
                <a:noFill/>
              </a:ln>
              <a:solidFill>
                <a:schemeClr val="tx1"/>
              </a:solidFill>
              <a:effectLst/>
              <a:latin typeface="Arial" pitchFamily="34" charset="0"/>
              <a:cs typeface="Arial" pitchFamily="34" charset="0"/>
            </a:endParaRPr>
          </a:p>
        </p:txBody>
      </p:sp>
      <p:sp>
        <p:nvSpPr>
          <p:cNvPr id="921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a:ln>
                  <a:noFill/>
                </a:ln>
                <a:solidFill>
                  <a:srgbClr val="1F497D"/>
                </a:solidFill>
                <a:effectLst/>
                <a:latin typeface="Arial" pitchFamily="34" charset="0"/>
                <a:ea typeface="Calibri" pitchFamily="34" charset="0"/>
                <a:cs typeface="Times New Roman" pitchFamily="18" charset="0"/>
                <a:hlinkClick r:id="rId10"/>
              </a:rPr>
              <a:t>https://vimeo.com/362951019</a:t>
            </a:r>
            <a:r>
              <a:rPr kumimoji="0" lang="en-GB" sz="1100" b="0" i="0" u="none" strike="noStrike" cap="none" normalizeH="0" baseline="0" dirty="0">
                <a:ln>
                  <a:noFill/>
                </a:ln>
                <a:solidFill>
                  <a:srgbClr val="1F497D"/>
                </a:solidFill>
                <a:effectLst/>
                <a:latin typeface="Arial" pitchFamily="34" charset="0"/>
                <a:ea typeface="Calibri" pitchFamily="34" charset="0"/>
                <a:cs typeface="Times New Roman" pitchFamily="18" charset="0"/>
              </a:rPr>
              <a:t>  </a:t>
            </a:r>
            <a:endParaRPr kumimoji="0" lang="en-GB" sz="1800" b="0" i="0" u="none" strike="noStrike" cap="none" normalizeH="0" baseline="0" dirty="0">
              <a:ln>
                <a:noFill/>
              </a:ln>
              <a:solidFill>
                <a:schemeClr val="tx1"/>
              </a:solidFill>
              <a:effectLst/>
              <a:latin typeface="Arial" pitchFamily="34" charset="0"/>
              <a:cs typeface="Arial" pitchFamily="34" charset="0"/>
            </a:endParaRPr>
          </a:p>
        </p:txBody>
      </p:sp>
      <p:sp>
        <p:nvSpPr>
          <p:cNvPr id="16" name="Rectangle 15"/>
          <p:cNvSpPr/>
          <p:nvPr/>
        </p:nvSpPr>
        <p:spPr>
          <a:xfrm>
            <a:off x="4499993" y="5157192"/>
            <a:ext cx="2016224" cy="646331"/>
          </a:xfrm>
          <a:prstGeom prst="rect">
            <a:avLst/>
          </a:prstGeom>
        </p:spPr>
        <p:txBody>
          <a:bodyPr wrap="square">
            <a:spAutoFit/>
          </a:bodyPr>
          <a:lstStyle/>
          <a:p>
            <a:r>
              <a:rPr lang="en-GB" dirty="0"/>
              <a:t>Link to video:</a:t>
            </a:r>
          </a:p>
          <a:p>
            <a:r>
              <a:rPr lang="en-GB" dirty="0"/>
              <a:t> </a:t>
            </a:r>
          </a:p>
        </p:txBody>
      </p:sp>
      <p:sp>
        <p:nvSpPr>
          <p:cNvPr id="17" name="Rectangle 16"/>
          <p:cNvSpPr/>
          <p:nvPr/>
        </p:nvSpPr>
        <p:spPr>
          <a:xfrm>
            <a:off x="3851920" y="5517232"/>
            <a:ext cx="3088859" cy="369332"/>
          </a:xfrm>
          <a:prstGeom prst="rect">
            <a:avLst/>
          </a:prstGeom>
        </p:spPr>
        <p:txBody>
          <a:bodyPr wrap="none">
            <a:spAutoFit/>
          </a:bodyPr>
          <a:lstStyle/>
          <a:p>
            <a:r>
              <a:rPr lang="en-GB" dirty="0">
                <a:hlinkClick r:id="rId10"/>
              </a:rPr>
              <a:t>https://vimeo.com/362951019</a:t>
            </a:r>
            <a:endParaRPr lang="en-GB"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619672" y="116632"/>
            <a:ext cx="7200800" cy="769441"/>
          </a:xfrm>
          <a:prstGeom prst="rect">
            <a:avLst/>
          </a:prstGeom>
          <a:noFill/>
        </p:spPr>
        <p:txBody>
          <a:bodyPr wrap="square" rtlCol="0">
            <a:spAutoFit/>
          </a:bodyPr>
          <a:lstStyle/>
          <a:p>
            <a:pPr algn="ctr"/>
            <a:r>
              <a:rPr lang="en-GB" sz="4400" b="1" dirty="0">
                <a:solidFill>
                  <a:srgbClr val="660066"/>
                </a:solidFill>
                <a:effectLst>
                  <a:outerShdw blurRad="38100" dist="38100" dir="2700000" algn="tl">
                    <a:srgbClr val="000000">
                      <a:alpha val="43137"/>
                    </a:srgbClr>
                  </a:outerShdw>
                </a:effectLst>
              </a:rPr>
              <a:t>Carers (Scotland Act) 2016</a:t>
            </a:r>
          </a:p>
        </p:txBody>
      </p:sp>
      <p:sp>
        <p:nvSpPr>
          <p:cNvPr id="10" name="TextBox 9"/>
          <p:cNvSpPr txBox="1"/>
          <p:nvPr/>
        </p:nvSpPr>
        <p:spPr>
          <a:xfrm>
            <a:off x="1619672" y="1052736"/>
            <a:ext cx="7272808" cy="461665"/>
          </a:xfrm>
          <a:prstGeom prst="rect">
            <a:avLst/>
          </a:prstGeom>
          <a:noFill/>
        </p:spPr>
        <p:txBody>
          <a:bodyPr wrap="square" rtlCol="0">
            <a:spAutoFit/>
          </a:bodyPr>
          <a:lstStyle/>
          <a:p>
            <a:pPr algn="ctr"/>
            <a:r>
              <a:rPr lang="en-GB" sz="2400" b="1" dirty="0">
                <a:solidFill>
                  <a:srgbClr val="660066"/>
                </a:solidFill>
              </a:rPr>
              <a:t>Section 28</a:t>
            </a:r>
          </a:p>
        </p:txBody>
      </p:sp>
      <p:sp>
        <p:nvSpPr>
          <p:cNvPr id="11" name="TextBox 10"/>
          <p:cNvSpPr txBox="1"/>
          <p:nvPr/>
        </p:nvSpPr>
        <p:spPr>
          <a:xfrm>
            <a:off x="251520" y="1628800"/>
            <a:ext cx="8640960" cy="4893647"/>
          </a:xfrm>
          <a:prstGeom prst="rect">
            <a:avLst/>
          </a:prstGeom>
          <a:noFill/>
        </p:spPr>
        <p:txBody>
          <a:bodyPr wrap="square" rtlCol="0">
            <a:spAutoFit/>
          </a:bodyPr>
          <a:lstStyle/>
          <a:p>
            <a:r>
              <a:rPr lang="en-GB" sz="1600" b="1" u="sng" dirty="0">
                <a:solidFill>
                  <a:srgbClr val="660066"/>
                </a:solidFill>
              </a:rPr>
              <a:t>Statutory Obligation:</a:t>
            </a:r>
          </a:p>
          <a:p>
            <a:r>
              <a:rPr lang="en-GB" sz="1600" dirty="0">
                <a:solidFill>
                  <a:srgbClr val="660066"/>
                </a:solidFill>
              </a:rPr>
              <a:t>1) Each health board must ensure that, before a cared-for person is discharged from hospital, it involves any carer of that person in the discharge.</a:t>
            </a:r>
          </a:p>
          <a:p>
            <a:endParaRPr lang="en-GB" sz="1600" dirty="0">
              <a:solidFill>
                <a:srgbClr val="660066"/>
              </a:solidFill>
            </a:endParaRPr>
          </a:p>
          <a:p>
            <a:r>
              <a:rPr lang="en-GB" sz="1600" dirty="0">
                <a:solidFill>
                  <a:srgbClr val="660066"/>
                </a:solidFill>
              </a:rPr>
              <a:t>2) A health Board fulfils the duty in subsection (1) by -</a:t>
            </a:r>
          </a:p>
          <a:p>
            <a:r>
              <a:rPr lang="en-GB" sz="1600" dirty="0">
                <a:solidFill>
                  <a:srgbClr val="660066"/>
                </a:solidFill>
              </a:rPr>
              <a:t>	a)  (</a:t>
            </a:r>
            <a:r>
              <a:rPr lang="en-GB" sz="1600" dirty="0" err="1">
                <a:solidFill>
                  <a:srgbClr val="660066"/>
                </a:solidFill>
              </a:rPr>
              <a:t>i</a:t>
            </a:r>
            <a:r>
              <a:rPr lang="en-GB" sz="1600" dirty="0">
                <a:solidFill>
                  <a:srgbClr val="660066"/>
                </a:solidFill>
              </a:rPr>
              <a:t>) inform the carer, as soon as reasonably practicable, of the intention to discharge the 	cared-for person, and</a:t>
            </a:r>
          </a:p>
          <a:p>
            <a:r>
              <a:rPr lang="en-GB" sz="1600" dirty="0">
                <a:solidFill>
                  <a:srgbClr val="660066"/>
                </a:solidFill>
              </a:rPr>
              <a:t>	(ii) invite the carer to give views about the discharge of the cared-for person, and</a:t>
            </a:r>
          </a:p>
          <a:p>
            <a:r>
              <a:rPr lang="en-GB" sz="1600" dirty="0">
                <a:solidFill>
                  <a:srgbClr val="660066"/>
                </a:solidFill>
              </a:rPr>
              <a:t>	</a:t>
            </a:r>
          </a:p>
          <a:p>
            <a:r>
              <a:rPr lang="en-GB" sz="1600" dirty="0">
                <a:solidFill>
                  <a:srgbClr val="660066"/>
                </a:solidFill>
              </a:rPr>
              <a:t>	(b)  taking account, so far as it is reasonable and practicable to do so, of any views given by 	the carer in making decisions relating to the discharge of the cared-for-person.</a:t>
            </a:r>
          </a:p>
          <a:p>
            <a:endParaRPr lang="en-GB" sz="1600" dirty="0">
              <a:solidFill>
                <a:srgbClr val="660066"/>
              </a:solidFill>
            </a:endParaRPr>
          </a:p>
          <a:p>
            <a:r>
              <a:rPr lang="en-GB" sz="1600" b="1" u="sng" dirty="0">
                <a:solidFill>
                  <a:srgbClr val="660066"/>
                </a:solidFill>
              </a:rPr>
              <a:t>In a snap shot:</a:t>
            </a:r>
          </a:p>
          <a:p>
            <a:r>
              <a:rPr lang="en-GB" sz="1600" dirty="0">
                <a:solidFill>
                  <a:srgbClr val="660066"/>
                </a:solidFill>
              </a:rPr>
              <a:t>It is </a:t>
            </a:r>
            <a:r>
              <a:rPr lang="en-GB" sz="1600" b="1" u="sng" dirty="0">
                <a:solidFill>
                  <a:srgbClr val="660066"/>
                </a:solidFill>
              </a:rPr>
              <a:t>OUR</a:t>
            </a:r>
            <a:r>
              <a:rPr lang="en-GB" sz="1600" dirty="0">
                <a:solidFill>
                  <a:srgbClr val="660066"/>
                </a:solidFill>
              </a:rPr>
              <a:t> obligation as part of the </a:t>
            </a:r>
            <a:r>
              <a:rPr lang="en-GB" sz="1600" b="1" u="sng" dirty="0">
                <a:solidFill>
                  <a:srgbClr val="660066"/>
                </a:solidFill>
              </a:rPr>
              <a:t>MDT/Support Organisations</a:t>
            </a:r>
            <a:r>
              <a:rPr lang="en-GB" sz="1600" dirty="0">
                <a:solidFill>
                  <a:srgbClr val="660066"/>
                </a:solidFill>
              </a:rPr>
              <a:t>; to tell a carer who has been identified, as soon as possible that the cared for person is going to be discharged and to work in partnership (</a:t>
            </a:r>
            <a:r>
              <a:rPr lang="en-GB" sz="1600" b="1" dirty="0">
                <a:solidFill>
                  <a:srgbClr val="660066"/>
                </a:solidFill>
              </a:rPr>
              <a:t>EPIC</a:t>
            </a:r>
            <a:r>
              <a:rPr lang="en-GB" sz="1600" dirty="0">
                <a:solidFill>
                  <a:srgbClr val="660066"/>
                </a:solidFill>
              </a:rPr>
              <a:t>) to address any concerns and involve the carer in decision making.</a:t>
            </a:r>
          </a:p>
          <a:p>
            <a:endParaRPr lang="en-GB" sz="1600" dirty="0">
              <a:solidFill>
                <a:srgbClr val="660066"/>
              </a:solidFill>
            </a:endParaRPr>
          </a:p>
          <a:p>
            <a:endParaRPr lang="en-GB" sz="1600" dirty="0">
              <a:solidFill>
                <a:srgbClr val="660066"/>
              </a:solidFill>
            </a:endParaRPr>
          </a:p>
          <a:p>
            <a:endParaRPr lang="en-GB" sz="1600" dirty="0">
              <a:solidFill>
                <a:srgbClr val="660066"/>
              </a:solidFill>
            </a:endParaRPr>
          </a:p>
        </p:txBody>
      </p:sp>
      <p:grpSp>
        <p:nvGrpSpPr>
          <p:cNvPr id="17" name="Group 16"/>
          <p:cNvGrpSpPr/>
          <p:nvPr/>
        </p:nvGrpSpPr>
        <p:grpSpPr>
          <a:xfrm>
            <a:off x="1944000" y="5976000"/>
            <a:ext cx="2085975" cy="476250"/>
            <a:chOff x="1953923" y="5968534"/>
            <a:chExt cx="2085975" cy="476250"/>
          </a:xfrm>
        </p:grpSpPr>
        <p:pic>
          <p:nvPicPr>
            <p:cNvPr id="18" name="Picture 17" descr="\\aah-apollo\home\madeline.martin\.EDINBURGH CHP CST\logo's\2021\Space Logo_POSITIVE_High Res.png"/>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9" name="Picture 18" descr="\\aah-apollo\home\madeline.martin\.EDINBURGH CHP CST\logo's\C4C Logo Colour.jpg"/>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0" name="Picture 19" descr="\\aah-apollo\home\madeline.martin\.EDINBURGH CHP CST\logo's\vocalMain.jpg"/>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alition of carers Hospital Discharge Infographic.jpg"/>
          <p:cNvPicPr>
            <a:picLocks noGrp="1" noChangeAspect="1"/>
          </p:cNvPicPr>
          <p:nvPr>
            <p:ph idx="1"/>
          </p:nvPr>
        </p:nvPicPr>
        <p:blipFill>
          <a:blip r:embed="rId3" cstate="print"/>
          <a:stretch>
            <a:fillRect/>
          </a:stretch>
        </p:blipFill>
        <p:spPr>
          <a:xfrm>
            <a:off x="263954" y="264150"/>
            <a:ext cx="8268486" cy="5746598"/>
          </a:xfrm>
        </p:spPr>
      </p:pic>
      <p:sp>
        <p:nvSpPr>
          <p:cNvPr id="5" name="TextBox 4"/>
          <p:cNvSpPr txBox="1"/>
          <p:nvPr/>
        </p:nvSpPr>
        <p:spPr>
          <a:xfrm>
            <a:off x="611560" y="6093296"/>
            <a:ext cx="7272808" cy="646331"/>
          </a:xfrm>
          <a:prstGeom prst="rect">
            <a:avLst/>
          </a:prstGeom>
          <a:noFill/>
        </p:spPr>
        <p:txBody>
          <a:bodyPr wrap="square" rtlCol="0">
            <a:spAutoFit/>
          </a:bodyPr>
          <a:lstStyle/>
          <a:p>
            <a:endParaRPr lang="en-GB" dirty="0"/>
          </a:p>
          <a:p>
            <a:r>
              <a:rPr lang="en-GB" dirty="0">
                <a:hlinkClick r:id="rId4"/>
              </a:rPr>
              <a:t>https://www.legislation.gov.uk/asp/2016/9/section/28</a:t>
            </a:r>
            <a:r>
              <a:rPr lang="en-GB" dirty="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259632" y="332656"/>
            <a:ext cx="7884368" cy="738664"/>
          </a:xfrm>
          <a:prstGeom prst="rect">
            <a:avLst/>
          </a:prstGeom>
          <a:noFill/>
        </p:spPr>
        <p:txBody>
          <a:bodyPr wrap="square" rtlCol="0">
            <a:spAutoFit/>
          </a:bodyPr>
          <a:lstStyle/>
          <a:p>
            <a:pPr algn="ctr"/>
            <a:r>
              <a:rPr lang="en-GB" sz="4200" b="1" dirty="0">
                <a:solidFill>
                  <a:srgbClr val="660066"/>
                </a:solidFill>
                <a:effectLst>
                  <a:outerShdw blurRad="38100" dist="38100" dir="2700000" algn="tl">
                    <a:srgbClr val="000000">
                      <a:alpha val="43137"/>
                    </a:srgbClr>
                  </a:outerShdw>
                </a:effectLst>
              </a:rPr>
              <a:t>Carer Support Workers: Our Role</a:t>
            </a:r>
          </a:p>
        </p:txBody>
      </p:sp>
      <p:sp>
        <p:nvSpPr>
          <p:cNvPr id="13" name="TextBox 12"/>
          <p:cNvSpPr txBox="1"/>
          <p:nvPr/>
        </p:nvSpPr>
        <p:spPr>
          <a:xfrm>
            <a:off x="323528" y="2420889"/>
            <a:ext cx="8280920" cy="3111108"/>
          </a:xfrm>
          <a:prstGeom prst="rect">
            <a:avLst/>
          </a:prstGeom>
          <a:noFill/>
        </p:spPr>
        <p:txBody>
          <a:bodyPr wrap="square" numCol="1" rtlCol="0">
            <a:spAutoFit/>
          </a:bodyPr>
          <a:lstStyle/>
          <a:p>
            <a:pPr>
              <a:spcAft>
                <a:spcPts val="125"/>
              </a:spcAft>
              <a:buClr>
                <a:srgbClr val="660066"/>
              </a:buClr>
              <a:buFont typeface="Arial" pitchFamily="34" charset="0"/>
              <a:buChar char="•"/>
            </a:pPr>
            <a:r>
              <a:rPr lang="en-GB" sz="2200" dirty="0">
                <a:solidFill>
                  <a:srgbClr val="660066"/>
                </a:solidFill>
              </a:rPr>
              <a:t> </a:t>
            </a:r>
            <a:r>
              <a:rPr lang="en-GB" sz="2400" dirty="0">
                <a:solidFill>
                  <a:srgbClr val="660066"/>
                </a:solidFill>
              </a:rPr>
              <a:t>Source and provide </a:t>
            </a:r>
            <a:r>
              <a:rPr lang="en-GB" sz="2400" b="1" dirty="0">
                <a:solidFill>
                  <a:srgbClr val="660066"/>
                </a:solidFill>
              </a:rPr>
              <a:t>relevant information </a:t>
            </a:r>
          </a:p>
          <a:p>
            <a:pPr>
              <a:spcAft>
                <a:spcPts val="125"/>
              </a:spcAft>
              <a:buClr>
                <a:srgbClr val="660066"/>
              </a:buClr>
              <a:buFont typeface="Arial" pitchFamily="34" charset="0"/>
              <a:buChar char="•"/>
            </a:pPr>
            <a:r>
              <a:rPr lang="en-GB" sz="2400" dirty="0">
                <a:solidFill>
                  <a:srgbClr val="660066"/>
                </a:solidFill>
              </a:rPr>
              <a:t> Offer </a:t>
            </a:r>
            <a:r>
              <a:rPr lang="en-GB" sz="2400" b="1" dirty="0">
                <a:solidFill>
                  <a:srgbClr val="660066"/>
                </a:solidFill>
              </a:rPr>
              <a:t>emotional support</a:t>
            </a:r>
          </a:p>
          <a:p>
            <a:pPr>
              <a:buClr>
                <a:srgbClr val="660066"/>
              </a:buClr>
              <a:buFont typeface="Arial" pitchFamily="34" charset="0"/>
              <a:buChar char="•"/>
            </a:pPr>
            <a:r>
              <a:rPr lang="en-GB" sz="2400" dirty="0">
                <a:solidFill>
                  <a:srgbClr val="660066"/>
                </a:solidFill>
              </a:rPr>
              <a:t> Promote </a:t>
            </a:r>
            <a:r>
              <a:rPr lang="en-GB" sz="2400" b="1" dirty="0">
                <a:solidFill>
                  <a:srgbClr val="660066"/>
                </a:solidFill>
              </a:rPr>
              <a:t>identification</a:t>
            </a:r>
            <a:r>
              <a:rPr lang="en-GB" sz="2400" dirty="0">
                <a:solidFill>
                  <a:srgbClr val="660066"/>
                </a:solidFill>
              </a:rPr>
              <a:t> and raise </a:t>
            </a:r>
            <a:r>
              <a:rPr lang="en-GB" sz="2400" b="1" dirty="0">
                <a:solidFill>
                  <a:srgbClr val="660066"/>
                </a:solidFill>
              </a:rPr>
              <a:t>awareness</a:t>
            </a:r>
            <a:r>
              <a:rPr lang="en-GB" sz="2400" dirty="0">
                <a:solidFill>
                  <a:srgbClr val="660066"/>
                </a:solidFill>
              </a:rPr>
              <a:t> of carers rights</a:t>
            </a:r>
          </a:p>
          <a:p>
            <a:pPr>
              <a:spcAft>
                <a:spcPts val="125"/>
              </a:spcAft>
              <a:buClr>
                <a:srgbClr val="660066"/>
              </a:buClr>
              <a:buFont typeface="Arial" pitchFamily="34" charset="0"/>
              <a:buChar char="•"/>
            </a:pPr>
            <a:r>
              <a:rPr lang="en-GB" sz="2400" dirty="0">
                <a:solidFill>
                  <a:srgbClr val="660066"/>
                </a:solidFill>
              </a:rPr>
              <a:t> </a:t>
            </a:r>
            <a:r>
              <a:rPr lang="en-GB" sz="2400" b="1" dirty="0">
                <a:solidFill>
                  <a:srgbClr val="660066"/>
                </a:solidFill>
              </a:rPr>
              <a:t>Prepare</a:t>
            </a:r>
            <a:r>
              <a:rPr lang="en-GB" sz="2400" dirty="0">
                <a:solidFill>
                  <a:srgbClr val="660066"/>
                </a:solidFill>
              </a:rPr>
              <a:t> Adult Carer Support Plans</a:t>
            </a:r>
          </a:p>
          <a:p>
            <a:pPr>
              <a:spcAft>
                <a:spcPts val="125"/>
              </a:spcAft>
              <a:buClr>
                <a:srgbClr val="660066"/>
              </a:buClr>
              <a:buFont typeface="Arial" pitchFamily="34" charset="0"/>
              <a:buChar char="•"/>
            </a:pPr>
            <a:r>
              <a:rPr lang="en-GB" sz="2400" dirty="0">
                <a:solidFill>
                  <a:srgbClr val="660066"/>
                </a:solidFill>
              </a:rPr>
              <a:t> Refer to community </a:t>
            </a:r>
            <a:r>
              <a:rPr lang="en-GB" sz="2400" b="1" dirty="0">
                <a:solidFill>
                  <a:srgbClr val="660066"/>
                </a:solidFill>
              </a:rPr>
              <a:t>carer services</a:t>
            </a:r>
          </a:p>
          <a:p>
            <a:pPr>
              <a:spcAft>
                <a:spcPts val="125"/>
              </a:spcAft>
              <a:buClr>
                <a:srgbClr val="660066"/>
              </a:buClr>
              <a:buFont typeface="Arial" pitchFamily="34" charset="0"/>
              <a:buChar char="•"/>
            </a:pPr>
            <a:r>
              <a:rPr lang="en-GB" sz="2400" dirty="0">
                <a:solidFill>
                  <a:srgbClr val="660066"/>
                </a:solidFill>
              </a:rPr>
              <a:t> Promote </a:t>
            </a:r>
            <a:r>
              <a:rPr lang="en-GB" sz="2400" b="1" dirty="0">
                <a:solidFill>
                  <a:srgbClr val="660066"/>
                </a:solidFill>
              </a:rPr>
              <a:t>carer involvement </a:t>
            </a:r>
            <a:r>
              <a:rPr lang="en-GB" sz="2400" dirty="0">
                <a:solidFill>
                  <a:srgbClr val="660066"/>
                </a:solidFill>
              </a:rPr>
              <a:t>in the hospital discharge process</a:t>
            </a:r>
          </a:p>
          <a:p>
            <a:pPr>
              <a:spcAft>
                <a:spcPts val="125"/>
              </a:spcAft>
              <a:buClr>
                <a:srgbClr val="660066"/>
              </a:buClr>
              <a:buFont typeface="Arial" pitchFamily="34" charset="0"/>
              <a:buChar char="•"/>
            </a:pPr>
            <a:r>
              <a:rPr lang="en-GB" sz="2400" dirty="0">
                <a:solidFill>
                  <a:srgbClr val="660066"/>
                </a:solidFill>
              </a:rPr>
              <a:t> Obtain and provide </a:t>
            </a:r>
            <a:r>
              <a:rPr lang="en-GB" sz="2400" b="1" dirty="0">
                <a:solidFill>
                  <a:srgbClr val="660066"/>
                </a:solidFill>
              </a:rPr>
              <a:t>general information on medical conditions </a:t>
            </a:r>
            <a:r>
              <a:rPr lang="en-GB" sz="2400" dirty="0">
                <a:solidFill>
                  <a:srgbClr val="660066"/>
                </a:solidFill>
              </a:rPr>
              <a:t>and treatment</a:t>
            </a:r>
            <a:endParaRPr lang="en-GB" sz="2400" dirty="0"/>
          </a:p>
        </p:txBody>
      </p:sp>
      <p:sp>
        <p:nvSpPr>
          <p:cNvPr id="14" name="TextBox 13"/>
          <p:cNvSpPr txBox="1"/>
          <p:nvPr/>
        </p:nvSpPr>
        <p:spPr>
          <a:xfrm>
            <a:off x="323528" y="1394773"/>
            <a:ext cx="8568952" cy="954107"/>
          </a:xfrm>
          <a:prstGeom prst="rect">
            <a:avLst/>
          </a:prstGeom>
          <a:noFill/>
        </p:spPr>
        <p:txBody>
          <a:bodyPr wrap="square" rtlCol="0">
            <a:spAutoFit/>
          </a:bodyPr>
          <a:lstStyle/>
          <a:p>
            <a:r>
              <a:rPr lang="en-GB" sz="2800" b="1" dirty="0">
                <a:solidFill>
                  <a:srgbClr val="660066"/>
                </a:solidFill>
              </a:rPr>
              <a:t>We provide short term support for carers leading up to and through the discharge process. </a:t>
            </a:r>
          </a:p>
        </p:txBody>
      </p:sp>
      <p:grpSp>
        <p:nvGrpSpPr>
          <p:cNvPr id="17" name="Group 16"/>
          <p:cNvGrpSpPr/>
          <p:nvPr/>
        </p:nvGrpSpPr>
        <p:grpSpPr>
          <a:xfrm>
            <a:off x="1944000" y="5976000"/>
            <a:ext cx="2085975" cy="476250"/>
            <a:chOff x="1953923" y="5968534"/>
            <a:chExt cx="2085975" cy="476250"/>
          </a:xfrm>
        </p:grpSpPr>
        <p:pic>
          <p:nvPicPr>
            <p:cNvPr id="18" name="Picture 17" descr="\\aah-apollo\home\madeline.martin\.EDINBURGH CHP CST\logo's\2021\Space Logo_POSITIVE_High Res.png"/>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9" name="Picture 18" descr="\\aah-apollo\home\madeline.martin\.EDINBURGH CHP CST\logo's\C4C Logo Colour.jpg"/>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0" name="Picture 19" descr="\\aah-apollo\home\madeline.martin\.EDINBURGH CHP CST\logo's\vocalMain.jpg"/>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10" name="TextBox 9"/>
          <p:cNvSpPr txBox="1"/>
          <p:nvPr/>
        </p:nvSpPr>
        <p:spPr>
          <a:xfrm>
            <a:off x="1547664" y="260648"/>
            <a:ext cx="7416824" cy="1569660"/>
          </a:xfrm>
          <a:prstGeom prst="rect">
            <a:avLst/>
          </a:prstGeom>
          <a:noFill/>
        </p:spPr>
        <p:txBody>
          <a:bodyPr wrap="square" rtlCol="0">
            <a:spAutoFit/>
          </a:bodyPr>
          <a:lstStyle/>
          <a:p>
            <a:pPr algn="ctr"/>
            <a:r>
              <a:rPr lang="en-GB" sz="4800" b="1" dirty="0">
                <a:solidFill>
                  <a:srgbClr val="660066"/>
                </a:solidFill>
                <a:effectLst>
                  <a:outerShdw blurRad="38100" dist="38100" dir="2700000" algn="tl">
                    <a:srgbClr val="000000">
                      <a:alpha val="43137"/>
                    </a:srgbClr>
                  </a:outerShdw>
                </a:effectLst>
              </a:rPr>
              <a:t>Hospital Discharge Service: The Benefits</a:t>
            </a:r>
          </a:p>
        </p:txBody>
      </p:sp>
      <p:sp>
        <p:nvSpPr>
          <p:cNvPr id="11" name="TextBox 10"/>
          <p:cNvSpPr txBox="1"/>
          <p:nvPr/>
        </p:nvSpPr>
        <p:spPr>
          <a:xfrm>
            <a:off x="251520" y="1772816"/>
            <a:ext cx="8640960" cy="4216539"/>
          </a:xfrm>
          <a:prstGeom prst="rect">
            <a:avLst/>
          </a:prstGeom>
          <a:noFill/>
        </p:spPr>
        <p:txBody>
          <a:bodyPr wrap="square" numCol="1" rtlCol="0">
            <a:spAutoFit/>
          </a:bodyPr>
          <a:lstStyle/>
          <a:p>
            <a:pPr>
              <a:buClr>
                <a:srgbClr val="660066"/>
              </a:buClr>
            </a:pPr>
            <a:endParaRPr lang="en-GB" sz="2400" dirty="0">
              <a:solidFill>
                <a:srgbClr val="660066"/>
              </a:solidFill>
            </a:endParaRPr>
          </a:p>
          <a:p>
            <a:pPr>
              <a:buClr>
                <a:srgbClr val="660066"/>
              </a:buClr>
              <a:buFont typeface="Wingdings" pitchFamily="2" charset="2"/>
              <a:buChar char="ü"/>
            </a:pPr>
            <a:r>
              <a:rPr lang="en-GB" sz="2400" b="1" dirty="0">
                <a:solidFill>
                  <a:srgbClr val="660066"/>
                </a:solidFill>
              </a:rPr>
              <a:t>Increasing likelihood of a successful discharge.</a:t>
            </a:r>
          </a:p>
          <a:p>
            <a:pPr>
              <a:buClr>
                <a:srgbClr val="660066"/>
              </a:buClr>
              <a:buFont typeface="Wingdings" pitchFamily="2" charset="2"/>
              <a:buChar char="ü"/>
            </a:pPr>
            <a:endParaRPr lang="en-GB" sz="2400" b="1" dirty="0">
              <a:solidFill>
                <a:srgbClr val="660066"/>
              </a:solidFill>
            </a:endParaRPr>
          </a:p>
          <a:p>
            <a:pPr>
              <a:buClr>
                <a:srgbClr val="660066"/>
              </a:buClr>
              <a:buFont typeface="Wingdings" pitchFamily="2" charset="2"/>
              <a:buChar char="ü"/>
            </a:pPr>
            <a:r>
              <a:rPr lang="en-GB" sz="2400" b="1" dirty="0">
                <a:solidFill>
                  <a:srgbClr val="660066"/>
                </a:solidFill>
              </a:rPr>
              <a:t> Increasing signposting and linking to community support.</a:t>
            </a:r>
          </a:p>
          <a:p>
            <a:pPr>
              <a:buClr>
                <a:srgbClr val="660066"/>
              </a:buClr>
              <a:buFont typeface="Wingdings" pitchFamily="2" charset="2"/>
              <a:buChar char="ü"/>
            </a:pPr>
            <a:endParaRPr lang="en-GB" sz="2400" b="1" dirty="0">
              <a:solidFill>
                <a:srgbClr val="660066"/>
              </a:solidFill>
            </a:endParaRPr>
          </a:p>
          <a:p>
            <a:pPr>
              <a:buClr>
                <a:srgbClr val="660066"/>
              </a:buClr>
              <a:buFont typeface="Wingdings" pitchFamily="2" charset="2"/>
              <a:buChar char="ü"/>
            </a:pPr>
            <a:r>
              <a:rPr lang="en-GB" sz="2400" b="1" dirty="0">
                <a:solidFill>
                  <a:srgbClr val="660066"/>
                </a:solidFill>
              </a:rPr>
              <a:t>Access to extra knowledge of the patient.</a:t>
            </a:r>
          </a:p>
          <a:p>
            <a:pPr>
              <a:buClr>
                <a:srgbClr val="660066"/>
              </a:buClr>
              <a:buFont typeface="Wingdings" pitchFamily="2" charset="2"/>
              <a:buChar char="ü"/>
            </a:pPr>
            <a:endParaRPr lang="en-GB" sz="2400" b="1" dirty="0">
              <a:solidFill>
                <a:srgbClr val="660066"/>
              </a:solidFill>
            </a:endParaRPr>
          </a:p>
          <a:p>
            <a:pPr>
              <a:buClr>
                <a:srgbClr val="660066"/>
              </a:buClr>
              <a:buFont typeface="Wingdings" pitchFamily="2" charset="2"/>
              <a:buChar char="ü"/>
            </a:pPr>
            <a:r>
              <a:rPr lang="en-GB" sz="2400" b="1" dirty="0">
                <a:solidFill>
                  <a:srgbClr val="660066"/>
                </a:solidFill>
              </a:rPr>
              <a:t>Improving patient outcomes.</a:t>
            </a:r>
          </a:p>
          <a:p>
            <a:pPr>
              <a:buClr>
                <a:srgbClr val="660066"/>
              </a:buClr>
              <a:buFont typeface="Wingdings" pitchFamily="2" charset="2"/>
              <a:buChar char="ü"/>
            </a:pPr>
            <a:endParaRPr lang="en-GB" sz="2400" b="1" dirty="0">
              <a:solidFill>
                <a:srgbClr val="660066"/>
              </a:solidFill>
            </a:endParaRPr>
          </a:p>
          <a:p>
            <a:pPr>
              <a:buClr>
                <a:srgbClr val="660066"/>
              </a:buClr>
              <a:buFont typeface="Wingdings" pitchFamily="2" charset="2"/>
              <a:buChar char="ü"/>
            </a:pPr>
            <a:r>
              <a:rPr lang="en-GB" sz="2400" b="1" dirty="0">
                <a:solidFill>
                  <a:srgbClr val="660066"/>
                </a:solidFill>
              </a:rPr>
              <a:t>Improving carer outcomes.</a:t>
            </a:r>
          </a:p>
          <a:p>
            <a:pPr>
              <a:buClr>
                <a:srgbClr val="660066"/>
              </a:buClr>
              <a:buFont typeface="Wingdings" pitchFamily="2" charset="2"/>
              <a:buChar char="ü"/>
            </a:pPr>
            <a:endParaRPr lang="en-GB" sz="2800" b="1" dirty="0">
              <a:solidFill>
                <a:srgbClr val="660066"/>
              </a:solidFill>
            </a:endParaRPr>
          </a:p>
        </p:txBody>
      </p:sp>
      <p:pic>
        <p:nvPicPr>
          <p:cNvPr id="13" name="Picture 4"/>
          <p:cNvPicPr>
            <a:picLocks noChangeAspect="1" noChangeArrowheads="1"/>
          </p:cNvPicPr>
          <p:nvPr/>
        </p:nvPicPr>
        <p:blipFill>
          <a:blip r:embed="rId6" cstate="print"/>
          <a:srcRect l="4161" t="4215" r="4288" b="27640"/>
          <a:stretch>
            <a:fillRect/>
          </a:stretch>
        </p:blipFill>
        <p:spPr bwMode="auto">
          <a:xfrm>
            <a:off x="6156176" y="3429000"/>
            <a:ext cx="2446022" cy="2371900"/>
          </a:xfrm>
          <a:prstGeom prst="rect">
            <a:avLst/>
          </a:prstGeom>
          <a:noFill/>
          <a:ln w="9525">
            <a:noFill/>
            <a:miter lim="800000"/>
            <a:headEnd/>
            <a:tailEnd/>
          </a:ln>
        </p:spPr>
      </p:pic>
      <p:grpSp>
        <p:nvGrpSpPr>
          <p:cNvPr id="14" name="Group 13"/>
          <p:cNvGrpSpPr/>
          <p:nvPr/>
        </p:nvGrpSpPr>
        <p:grpSpPr>
          <a:xfrm>
            <a:off x="1944000" y="5976000"/>
            <a:ext cx="2085975" cy="476250"/>
            <a:chOff x="1953923" y="5968534"/>
            <a:chExt cx="2085975" cy="476250"/>
          </a:xfrm>
        </p:grpSpPr>
        <p:pic>
          <p:nvPicPr>
            <p:cNvPr id="15" name="Picture 14" descr="\\aah-apollo\home\madeline.martin\.EDINBURGH CHP CST\logo's\2021\Space Logo_POSITIVE_High Res.png"/>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6" name="Picture 15" descr="\\aah-apollo\home\madeline.martin\.EDINBURGH CHP CST\logo's\C4C Logo Colour.jpg"/>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17" name="Picture 16" descr="\\aah-apollo\home\madeline.martin\.EDINBURGH CHP CST\logo's\vocalMain.jpg"/>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74638"/>
            <a:ext cx="7056784" cy="1066130"/>
          </a:xfrm>
        </p:spPr>
        <p:txBody>
          <a:bodyPr/>
          <a:lstStyle/>
          <a:p>
            <a:r>
              <a:rPr lang="en-GB" dirty="0"/>
              <a:t>  </a:t>
            </a:r>
          </a:p>
        </p:txBody>
      </p:sp>
      <p:sp>
        <p:nvSpPr>
          <p:cNvPr id="3" name="Content Placeholder 2"/>
          <p:cNvSpPr>
            <a:spLocks noGrp="1"/>
          </p:cNvSpPr>
          <p:nvPr>
            <p:ph idx="1"/>
          </p:nvPr>
        </p:nvSpPr>
        <p:spPr/>
        <p:txBody>
          <a:bodyPr>
            <a:normAutofit/>
          </a:bodyPr>
          <a:lstStyle/>
          <a:p>
            <a:pPr>
              <a:buNone/>
            </a:pPr>
            <a:r>
              <a:rPr lang="en-GB" sz="2000" dirty="0">
                <a:solidFill>
                  <a:srgbClr val="7030A0"/>
                </a:solidFill>
              </a:rPr>
              <a:t>Hospital Based Carer Support Staff</a:t>
            </a:r>
          </a:p>
        </p:txBody>
      </p:sp>
      <p:pic>
        <p:nvPicPr>
          <p:cNvPr id="4" name="Picture 4" descr="ECST_eNewsletter_header"/>
          <p:cNvPicPr>
            <a:picLocks noChangeAspect="1" noChangeArrowheads="1"/>
          </p:cNvPicPr>
          <p:nvPr/>
        </p:nvPicPr>
        <p:blipFill>
          <a:blip r:embed="rId3" cstate="print"/>
          <a:srcRect/>
          <a:stretch>
            <a:fillRect/>
          </a:stretch>
        </p:blipFill>
        <p:spPr bwMode="auto">
          <a:xfrm>
            <a:off x="827584" y="17428"/>
            <a:ext cx="7128792" cy="1395348"/>
          </a:xfrm>
          <a:prstGeom prst="rect">
            <a:avLst/>
          </a:prstGeom>
          <a:noFill/>
        </p:spPr>
      </p:pic>
      <p:sp>
        <p:nvSpPr>
          <p:cNvPr id="13" name="TextBox 12"/>
          <p:cNvSpPr txBox="1"/>
          <p:nvPr/>
        </p:nvSpPr>
        <p:spPr>
          <a:xfrm>
            <a:off x="5004048" y="4365104"/>
            <a:ext cx="1656184" cy="1384995"/>
          </a:xfrm>
          <a:prstGeom prst="rect">
            <a:avLst/>
          </a:prstGeom>
          <a:noFill/>
        </p:spPr>
        <p:txBody>
          <a:bodyPr wrap="square" rtlCol="0">
            <a:spAutoFit/>
          </a:bodyPr>
          <a:lstStyle/>
          <a:p>
            <a:r>
              <a:rPr lang="en-GB" sz="1400" dirty="0" smtClean="0"/>
              <a:t>Anna </a:t>
            </a:r>
            <a:r>
              <a:rPr lang="en-GB" sz="1400" dirty="0" err="1" smtClean="0"/>
              <a:t>Stasiewicz</a:t>
            </a:r>
            <a:endParaRPr lang="en-GB" sz="1400" dirty="0"/>
          </a:p>
          <a:p>
            <a:r>
              <a:rPr lang="en-GB" sz="1400" b="1" i="1" dirty="0"/>
              <a:t>Hospital Discharge &amp; NE Hub Carer Support Worker - WGH</a:t>
            </a:r>
          </a:p>
          <a:p>
            <a:endParaRPr lang="en-GB" sz="1400" b="1" i="1" dirty="0"/>
          </a:p>
        </p:txBody>
      </p:sp>
      <p:sp>
        <p:nvSpPr>
          <p:cNvPr id="14" name="TextBox 13"/>
          <p:cNvSpPr txBox="1"/>
          <p:nvPr/>
        </p:nvSpPr>
        <p:spPr>
          <a:xfrm>
            <a:off x="2771800" y="4149080"/>
            <a:ext cx="1656184" cy="1384995"/>
          </a:xfrm>
          <a:prstGeom prst="rect">
            <a:avLst/>
          </a:prstGeom>
          <a:noFill/>
        </p:spPr>
        <p:txBody>
          <a:bodyPr wrap="square" rtlCol="0">
            <a:spAutoFit/>
          </a:bodyPr>
          <a:lstStyle/>
          <a:p>
            <a:endParaRPr lang="en-GB" sz="1400" i="1" dirty="0"/>
          </a:p>
          <a:p>
            <a:r>
              <a:rPr lang="en-GB" sz="1400" dirty="0" smtClean="0"/>
              <a:t>VACANT</a:t>
            </a:r>
            <a:endParaRPr lang="en-GB" sz="1400" dirty="0"/>
          </a:p>
          <a:p>
            <a:r>
              <a:rPr lang="en-GB" sz="1400" b="1" i="1" dirty="0"/>
              <a:t>Hospital Discharge &amp; SE Hub Carer Support Worker - </a:t>
            </a:r>
            <a:r>
              <a:rPr lang="en-GB" sz="1400" b="1" i="1" dirty="0" smtClean="0"/>
              <a:t>RIE</a:t>
            </a:r>
            <a:endParaRPr lang="en-GB" sz="1400" b="1" i="1" dirty="0"/>
          </a:p>
        </p:txBody>
      </p:sp>
      <p:sp>
        <p:nvSpPr>
          <p:cNvPr id="15" name="TextBox 14"/>
          <p:cNvSpPr txBox="1"/>
          <p:nvPr/>
        </p:nvSpPr>
        <p:spPr>
          <a:xfrm>
            <a:off x="467544" y="4421430"/>
            <a:ext cx="1584176" cy="1169551"/>
          </a:xfrm>
          <a:prstGeom prst="rect">
            <a:avLst/>
          </a:prstGeom>
          <a:noFill/>
        </p:spPr>
        <p:txBody>
          <a:bodyPr wrap="square" rtlCol="0">
            <a:spAutoFit/>
          </a:bodyPr>
          <a:lstStyle/>
          <a:p>
            <a:r>
              <a:rPr lang="en-GB" sz="1400" dirty="0"/>
              <a:t>Rachel McNeill</a:t>
            </a:r>
          </a:p>
          <a:p>
            <a:r>
              <a:rPr lang="en-GB" sz="1400" b="1" i="1" dirty="0"/>
              <a:t>Hospital Discharge &amp; SW Hub Carer Support Worker - </a:t>
            </a:r>
            <a:r>
              <a:rPr lang="en-GB" sz="1400" b="1" i="1" dirty="0" smtClean="0"/>
              <a:t>RIE</a:t>
            </a:r>
            <a:endParaRPr lang="en-GB" sz="1400" b="1" i="1" dirty="0"/>
          </a:p>
        </p:txBody>
      </p:sp>
      <p:pic>
        <p:nvPicPr>
          <p:cNvPr id="1026" name="Picture 2"/>
          <p:cNvPicPr>
            <a:picLocks noChangeAspect="1" noChangeArrowheads="1"/>
          </p:cNvPicPr>
          <p:nvPr/>
        </p:nvPicPr>
        <p:blipFill>
          <a:blip r:embed="rId4" cstate="print"/>
          <a:stretch>
            <a:fillRect/>
          </a:stretch>
        </p:blipFill>
        <p:spPr bwMode="auto">
          <a:xfrm>
            <a:off x="683568" y="2117174"/>
            <a:ext cx="1440160" cy="2158320"/>
          </a:xfrm>
          <a:prstGeom prst="rect">
            <a:avLst/>
          </a:prstGeom>
          <a:noFill/>
          <a:ln w="9525">
            <a:solidFill>
              <a:srgbClr val="7030A0">
                <a:alpha val="96000"/>
              </a:srgbClr>
            </a:solidFill>
            <a:miter lim="800000"/>
            <a:headEnd/>
            <a:tailEnd/>
          </a:ln>
        </p:spPr>
      </p:pic>
      <p:sp>
        <p:nvSpPr>
          <p:cNvPr id="18" name="TextBox 17"/>
          <p:cNvSpPr txBox="1"/>
          <p:nvPr/>
        </p:nvSpPr>
        <p:spPr>
          <a:xfrm>
            <a:off x="7020272" y="4149080"/>
            <a:ext cx="1656184" cy="1600438"/>
          </a:xfrm>
          <a:prstGeom prst="rect">
            <a:avLst/>
          </a:prstGeom>
          <a:noFill/>
        </p:spPr>
        <p:txBody>
          <a:bodyPr wrap="square" rtlCol="0">
            <a:spAutoFit/>
          </a:bodyPr>
          <a:lstStyle/>
          <a:p>
            <a:endParaRPr lang="en-GB" sz="1400" i="1" dirty="0"/>
          </a:p>
          <a:p>
            <a:r>
              <a:rPr lang="en-GB" sz="1400" dirty="0" smtClean="0"/>
              <a:t>VACANT</a:t>
            </a:r>
            <a:endParaRPr lang="en-GB" sz="1400" dirty="0"/>
          </a:p>
          <a:p>
            <a:r>
              <a:rPr lang="en-GB" sz="1400" b="1" i="1" dirty="0"/>
              <a:t>Hospital Discharge &amp; NW Hub Carer Support Worker - WGH</a:t>
            </a:r>
            <a:endParaRPr lang="en-GB" sz="1400" b="1" i="1" dirty="0">
              <a:solidFill>
                <a:srgbClr val="7030A0"/>
              </a:solidFill>
            </a:endParaRPr>
          </a:p>
          <a:p>
            <a:endParaRPr lang="en-GB" sz="1400" b="1" i="1" dirty="0">
              <a:solidFill>
                <a:srgbClr val="7030A0"/>
              </a:solidFill>
            </a:endParaRPr>
          </a:p>
        </p:txBody>
      </p:sp>
      <p:sp>
        <p:nvSpPr>
          <p:cNvPr id="20" name="Rectangle 19"/>
          <p:cNvSpPr/>
          <p:nvPr/>
        </p:nvSpPr>
        <p:spPr>
          <a:xfrm>
            <a:off x="7092280" y="2132856"/>
            <a:ext cx="1368152" cy="21602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2843808" y="2132856"/>
            <a:ext cx="1368152" cy="21602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5076056" y="2132856"/>
            <a:ext cx="1368152" cy="21602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 name="Picture 15" descr="AS_Photo.jpg"/>
          <p:cNvPicPr>
            <a:picLocks noChangeAspect="1"/>
          </p:cNvPicPr>
          <p:nvPr/>
        </p:nvPicPr>
        <p:blipFill>
          <a:blip r:embed="rId5" cstate="print"/>
          <a:stretch>
            <a:fillRect/>
          </a:stretch>
        </p:blipFill>
        <p:spPr>
          <a:xfrm rot="5400000">
            <a:off x="4950042" y="2474894"/>
            <a:ext cx="1584176" cy="1188132"/>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74638"/>
            <a:ext cx="7056784" cy="1066130"/>
          </a:xfrm>
        </p:spPr>
        <p:txBody>
          <a:bodyPr/>
          <a:lstStyle/>
          <a:p>
            <a:r>
              <a:rPr lang="en-GB" dirty="0"/>
              <a:t>  </a:t>
            </a:r>
          </a:p>
        </p:txBody>
      </p:sp>
      <p:sp>
        <p:nvSpPr>
          <p:cNvPr id="3" name="Content Placeholder 2"/>
          <p:cNvSpPr>
            <a:spLocks noGrp="1"/>
          </p:cNvSpPr>
          <p:nvPr>
            <p:ph idx="1"/>
          </p:nvPr>
        </p:nvSpPr>
        <p:spPr/>
        <p:txBody>
          <a:bodyPr>
            <a:normAutofit/>
          </a:bodyPr>
          <a:lstStyle/>
          <a:p>
            <a:pPr>
              <a:buNone/>
            </a:pPr>
            <a:r>
              <a:rPr lang="en-GB" sz="2000" dirty="0">
                <a:solidFill>
                  <a:srgbClr val="7030A0"/>
                </a:solidFill>
              </a:rPr>
              <a:t>Hospital/Community Based Carer Support Staff</a:t>
            </a:r>
            <a:endParaRPr lang="en-GB" sz="2000" b="1" i="1" dirty="0">
              <a:solidFill>
                <a:srgbClr val="7030A0"/>
              </a:solidFill>
            </a:endParaRPr>
          </a:p>
        </p:txBody>
      </p:sp>
      <p:pic>
        <p:nvPicPr>
          <p:cNvPr id="4" name="Picture 4" descr="ECST_eNewsletter_header"/>
          <p:cNvPicPr>
            <a:picLocks noChangeAspect="1" noChangeArrowheads="1"/>
          </p:cNvPicPr>
          <p:nvPr/>
        </p:nvPicPr>
        <p:blipFill>
          <a:blip r:embed="rId3" cstate="print"/>
          <a:srcRect/>
          <a:stretch>
            <a:fillRect/>
          </a:stretch>
        </p:blipFill>
        <p:spPr bwMode="auto">
          <a:xfrm>
            <a:off x="827584" y="17428"/>
            <a:ext cx="7128792" cy="1395348"/>
          </a:xfrm>
          <a:prstGeom prst="rect">
            <a:avLst/>
          </a:prstGeom>
          <a:noFill/>
        </p:spPr>
      </p:pic>
      <p:sp>
        <p:nvSpPr>
          <p:cNvPr id="13" name="TextBox 12"/>
          <p:cNvSpPr txBox="1"/>
          <p:nvPr/>
        </p:nvSpPr>
        <p:spPr>
          <a:xfrm>
            <a:off x="2843808" y="4443608"/>
            <a:ext cx="1800200" cy="1384995"/>
          </a:xfrm>
          <a:prstGeom prst="rect">
            <a:avLst/>
          </a:prstGeom>
          <a:noFill/>
        </p:spPr>
        <p:txBody>
          <a:bodyPr wrap="square" rtlCol="0">
            <a:spAutoFit/>
          </a:bodyPr>
          <a:lstStyle/>
          <a:p>
            <a:r>
              <a:rPr lang="en-GB" sz="1400" dirty="0"/>
              <a:t>Nicole Wilson</a:t>
            </a:r>
          </a:p>
          <a:p>
            <a:r>
              <a:rPr lang="en-GB" sz="1400" b="1" i="1" dirty="0"/>
              <a:t>Senior Carer Worker - </a:t>
            </a:r>
          </a:p>
          <a:p>
            <a:r>
              <a:rPr lang="en-GB" sz="1400" b="1" i="1" dirty="0"/>
              <a:t>Edinburgh Community  Rehabilitation &amp; Support </a:t>
            </a:r>
            <a:r>
              <a:rPr lang="en-GB" sz="1400" b="1" i="1" dirty="0" smtClean="0"/>
              <a:t>Service</a:t>
            </a:r>
            <a:endParaRPr lang="en-GB" sz="1400" b="1" i="1" dirty="0"/>
          </a:p>
        </p:txBody>
      </p:sp>
      <p:sp>
        <p:nvSpPr>
          <p:cNvPr id="14" name="TextBox 13"/>
          <p:cNvSpPr txBox="1"/>
          <p:nvPr/>
        </p:nvSpPr>
        <p:spPr>
          <a:xfrm>
            <a:off x="4932040" y="4227584"/>
            <a:ext cx="1656184" cy="1384995"/>
          </a:xfrm>
          <a:prstGeom prst="rect">
            <a:avLst/>
          </a:prstGeom>
          <a:noFill/>
        </p:spPr>
        <p:txBody>
          <a:bodyPr wrap="square" rtlCol="0">
            <a:spAutoFit/>
          </a:bodyPr>
          <a:lstStyle/>
          <a:p>
            <a:endParaRPr lang="en-GB" sz="1400" i="1" dirty="0"/>
          </a:p>
          <a:p>
            <a:r>
              <a:rPr lang="en-GB" sz="1400" dirty="0" smtClean="0"/>
              <a:t>Gloria Lau</a:t>
            </a:r>
            <a:endParaRPr lang="en-GB" sz="1400" dirty="0"/>
          </a:p>
          <a:p>
            <a:r>
              <a:rPr lang="en-GB" sz="1400" b="1" i="1" dirty="0"/>
              <a:t>Hospital Discharge Carer Support Worker - </a:t>
            </a:r>
            <a:r>
              <a:rPr lang="en-GB" sz="1400" b="1" i="1" dirty="0" err="1"/>
              <a:t>Liberton</a:t>
            </a:r>
            <a:r>
              <a:rPr lang="en-GB" sz="1400" b="1" i="1" dirty="0"/>
              <a:t> </a:t>
            </a:r>
            <a:r>
              <a:rPr lang="en-GB" sz="1400" b="1" i="1" dirty="0" smtClean="0"/>
              <a:t>Hospital/AAH</a:t>
            </a:r>
            <a:endParaRPr lang="en-GB" sz="1400" b="1" i="1" dirty="0"/>
          </a:p>
        </p:txBody>
      </p:sp>
      <p:sp>
        <p:nvSpPr>
          <p:cNvPr id="15" name="TextBox 14"/>
          <p:cNvSpPr txBox="1"/>
          <p:nvPr/>
        </p:nvSpPr>
        <p:spPr>
          <a:xfrm>
            <a:off x="539552" y="4443608"/>
            <a:ext cx="1584176" cy="1384995"/>
          </a:xfrm>
          <a:prstGeom prst="rect">
            <a:avLst/>
          </a:prstGeom>
          <a:noFill/>
        </p:spPr>
        <p:txBody>
          <a:bodyPr wrap="square" rtlCol="0">
            <a:spAutoFit/>
          </a:bodyPr>
          <a:lstStyle/>
          <a:p>
            <a:r>
              <a:rPr lang="en-GB" sz="1400" dirty="0"/>
              <a:t>Kirsty Shaw</a:t>
            </a:r>
          </a:p>
          <a:p>
            <a:r>
              <a:rPr lang="en-GB" sz="1400" b="1" dirty="0"/>
              <a:t>Carer Support Officer - </a:t>
            </a:r>
          </a:p>
          <a:p>
            <a:r>
              <a:rPr lang="en-GB" sz="1400" b="1" dirty="0" smtClean="0"/>
              <a:t>Progressive Neurological Conditions, AAH</a:t>
            </a:r>
            <a:endParaRPr lang="en-GB" sz="1400" b="1" dirty="0"/>
          </a:p>
        </p:txBody>
      </p:sp>
      <p:pic>
        <p:nvPicPr>
          <p:cNvPr id="16" name="Picture 2" descr="C:\Users\madeline.martin\Pictures\Nicole Mcluskey.jpg"/>
          <p:cNvPicPr>
            <a:picLocks noChangeAspect="1" noChangeArrowheads="1"/>
          </p:cNvPicPr>
          <p:nvPr/>
        </p:nvPicPr>
        <p:blipFill>
          <a:blip r:embed="rId4" cstate="print"/>
          <a:stretch>
            <a:fillRect/>
          </a:stretch>
        </p:blipFill>
        <p:spPr bwMode="auto">
          <a:xfrm>
            <a:off x="2772440" y="2140311"/>
            <a:ext cx="1438752" cy="2156209"/>
          </a:xfrm>
          <a:prstGeom prst="rect">
            <a:avLst/>
          </a:prstGeom>
          <a:noFill/>
          <a:ln>
            <a:solidFill>
              <a:srgbClr val="7030A0">
                <a:alpha val="95000"/>
              </a:srgbClr>
            </a:solidFill>
          </a:ln>
        </p:spPr>
      </p:pic>
      <p:pic>
        <p:nvPicPr>
          <p:cNvPr id="19" name="Picture 18" descr="C:\Users\madeline.martin\Pictures\Gavin Bissett.jpg"/>
          <p:cNvPicPr/>
          <p:nvPr/>
        </p:nvPicPr>
        <p:blipFill>
          <a:blip r:embed="rId5" cstate="print"/>
          <a:stretch>
            <a:fillRect/>
          </a:stretch>
        </p:blipFill>
        <p:spPr bwMode="auto">
          <a:xfrm>
            <a:off x="683568" y="2132856"/>
            <a:ext cx="1440159" cy="2160240"/>
          </a:xfrm>
          <a:prstGeom prst="rect">
            <a:avLst/>
          </a:prstGeom>
          <a:noFill/>
          <a:ln w="9525">
            <a:solidFill>
              <a:srgbClr val="7030A0">
                <a:alpha val="79000"/>
              </a:srgbClr>
            </a:solidFill>
            <a:miter lim="800000"/>
            <a:headEnd/>
            <a:tailEnd/>
          </a:ln>
        </p:spPr>
      </p:pic>
      <p:sp>
        <p:nvSpPr>
          <p:cNvPr id="4098" name="AutoShape 2" descr="https://attachments.office.net/owa/Keith.Lugton%40nhslothian.scot.nhs.uk/service.svc/s/GetAttachmentThumbnail?id=AAMkADJlMGE1ZGE2LTg5NzItNGRkNS1iZGM3LTcxOTEyYTljYzRkNABGAAAAAACbQb24eiEATJkaa%2B8AfVU%2BBwDmBJ%2BAvsQNQYfbgeXnilAOAF56XJOGAADlc7CgHIBbTITRHyUlAJRRAADU1%2BttAAABEgAQAAnSHIasj%2BFFo54D1zxkZQ8%3D&amp;thumbnailType=2&amp;token=eyJhbGciOiJSUzI1NiIsImtpZCI6IkQ4OThGN0RDMjk2ODQ1MDk1RUUwREZGQ0MzODBBOTM5NjUwNDNFNjQiLCJ0eXAiOiJKV1QiLCJ4NXQiOiIySmozM0Nsb1JRbGU0Tl84dzRDcE9XVUVQbVEifQ.eyJvcmlnaW4iOiJodHRwczovL291dGxvb2sub2ZmaWNlLmNvbSIsInVjIjoiYzU2NTQwZWFiMDNhNDU1NjkyZDg1MDkzODcwOGViNDUiLCJzaWduaW5fc3RhdGUiOiJbXCJpbmtub3dubnR3a1wiLFwia21zaVwiXSIsInZlciI6IkV4Y2hhbmdlLkNhbGxiYWNrLlYxIiwiYXBwY3R4c2VuZGVyIjoiT3dhRG93bmxvYWRAMTBlZmUwYmQtYTAzMC00YmNhLTgwOWMtYjVlNjc0NWU0OTlhIiwiaXNzcmluZyI6IldXIiwiYXBwY3R4Ijoie1wibXNleGNocHJvdFwiOlwib3dhXCIsXCJwdWlkXCI6XCIxMTUzODAxMTE0ODYyMDAwMjEzXCIsXCJzY29wZVwiOlwiT3dhRG93bmxvYWRcIixcIm9pZFwiOlwiYzRkOGQyZTAtOWQyZC00NjM4LTg1YjctNTI3MGQ1OTIzYTRmXCIsXCJwcmltYXJ5c2lkXCI6XCJTLTEtNS0yMS0yMDE1NzgzMzczLTMzNjkyOTg3NzUtMjM2MTkwMDg3MS05MTQxNzk5XCJ9IiwibmJmIjoxNjYxMzUyMjMzLCJleHAiOjE2NjEzNTI4MzMsImlzcyI6IjAwMDAwMDAyLTAwMDAtMGZmMS1jZTAwLTAwMDAwMDAwMDAwMEAxMGVmZTBiZC1hMDMwLTRiY2EtODA5Yy1iNWU2NzQ1ZTQ5OWEiLCJhdWQiOiIwMDAwMDAwMi0wMDAwLTBmZjEtY2UwMC0wMDAwMDAwMDAwMDAvYXR0YWNobWVudHMub2ZmaWNlLm5ldEAxMGVmZTBiZC1hMDMwLTRiY2EtODA5Yy1iNWU2NzQ1ZTQ5OWEiLCJoYXBwIjoib3dhIn0.FgkXb54avsiqB6NStmEQoY7Oh-Q4ixSFI4mWY_AV3NgvQ8k5bLRKqdiAytiKHQbQoaUdxE0puFlMMK2xZOnexWnCc-po-aFJOzFhiR1YhQhTSl-KcPxn3AqFmZ2Skgpe9MqlDm7GBpowUMy8UMDzX8X5iUcTuJLLp45ZjZ-M9MAJ63d5dwhx0jGpzYnnaZZJ4GtXdX-OxCm6tz60fmXyxPy5ngV6Fd0sBlGT6sZIIgwE6ErlzF3_2NbhtmNw8CYOAWNI3k_58XeqJifchDtUNFYqRPLevQe7PsxSMl8XsDoMkgCsVyU8ou6QKgqxSWyD2tIWXSPptOzhCS2z-Fm7cA&amp;X-OWA-CANARY=nVuHCV8E6kGgpP4F3lOtWSDUCajfhdoYl5PKgKEJ26L6xzlkE_nm215niNkmhFGVXp53PKSwsik.&amp;owa=outlook.office.com&amp;scriptVer=20220729002.18&amp;animation=tru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7" name="Rectangle 16"/>
          <p:cNvSpPr/>
          <p:nvPr/>
        </p:nvSpPr>
        <p:spPr>
          <a:xfrm>
            <a:off x="5004048" y="2132856"/>
            <a:ext cx="1368152" cy="21602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Picture 11" descr="MYL_Photo.jpg"/>
          <p:cNvPicPr>
            <a:picLocks noChangeAspect="1"/>
          </p:cNvPicPr>
          <p:nvPr/>
        </p:nvPicPr>
        <p:blipFill>
          <a:blip r:embed="rId6" cstate="print"/>
          <a:stretch>
            <a:fillRect/>
          </a:stretch>
        </p:blipFill>
        <p:spPr>
          <a:xfrm rot="5400000">
            <a:off x="4864596" y="2416324"/>
            <a:ext cx="1691680" cy="126876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547664" y="188640"/>
            <a:ext cx="7200800" cy="769441"/>
          </a:xfrm>
          <a:prstGeom prst="rect">
            <a:avLst/>
          </a:prstGeom>
          <a:noFill/>
        </p:spPr>
        <p:txBody>
          <a:bodyPr wrap="square" rtlCol="0">
            <a:spAutoFit/>
          </a:bodyPr>
          <a:lstStyle/>
          <a:p>
            <a:pPr algn="ctr"/>
            <a:r>
              <a:rPr lang="en-GB" sz="4400" b="1" dirty="0">
                <a:solidFill>
                  <a:srgbClr val="660066"/>
                </a:solidFill>
                <a:effectLst>
                  <a:outerShdw blurRad="38100" dist="38100" dir="2700000" algn="tl">
                    <a:srgbClr val="000000">
                      <a:alpha val="43137"/>
                    </a:srgbClr>
                  </a:outerShdw>
                </a:effectLst>
              </a:rPr>
              <a:t>Referrals &amp; Accessing Support</a:t>
            </a:r>
          </a:p>
        </p:txBody>
      </p:sp>
      <p:sp>
        <p:nvSpPr>
          <p:cNvPr id="10" name="TextBox 9"/>
          <p:cNvSpPr txBox="1"/>
          <p:nvPr/>
        </p:nvSpPr>
        <p:spPr>
          <a:xfrm>
            <a:off x="323528" y="1628800"/>
            <a:ext cx="8568952" cy="2877711"/>
          </a:xfrm>
          <a:prstGeom prst="rect">
            <a:avLst/>
          </a:prstGeom>
          <a:noFill/>
        </p:spPr>
        <p:txBody>
          <a:bodyPr wrap="square" rtlCol="0">
            <a:spAutoFit/>
          </a:bodyPr>
          <a:lstStyle/>
          <a:p>
            <a:r>
              <a:rPr lang="en-GB" sz="2800" b="1" dirty="0">
                <a:solidFill>
                  <a:srgbClr val="660066"/>
                </a:solidFill>
              </a:rPr>
              <a:t>You can refer to this service </a:t>
            </a:r>
            <a:r>
              <a:rPr lang="en-GB" sz="2800" b="1" dirty="0" smtClean="0">
                <a:solidFill>
                  <a:srgbClr val="660066"/>
                </a:solidFill>
              </a:rPr>
              <a:t>through one of these options:</a:t>
            </a:r>
          </a:p>
          <a:p>
            <a:pPr lvl="2">
              <a:spcAft>
                <a:spcPts val="600"/>
              </a:spcAft>
              <a:buClr>
                <a:srgbClr val="660066"/>
              </a:buClr>
            </a:pPr>
            <a:endParaRPr lang="en-GB" sz="3000" b="1" dirty="0">
              <a:solidFill>
                <a:srgbClr val="660066"/>
              </a:solidFill>
            </a:endParaRPr>
          </a:p>
          <a:p>
            <a:pPr marL="0" lvl="2">
              <a:buClr>
                <a:srgbClr val="660066"/>
              </a:buClr>
            </a:pPr>
            <a:r>
              <a:rPr lang="en-GB" sz="3000" b="1" dirty="0" smtClean="0">
                <a:solidFill>
                  <a:srgbClr val="660066"/>
                </a:solidFill>
              </a:rPr>
              <a:t>    Telephone 0131 536 3371</a:t>
            </a:r>
            <a:endParaRPr lang="en-GB" sz="3000" b="1" dirty="0">
              <a:solidFill>
                <a:srgbClr val="660066"/>
              </a:solidFill>
            </a:endParaRPr>
          </a:p>
          <a:p>
            <a:pPr marL="0" lvl="2">
              <a:buClr>
                <a:srgbClr val="660066"/>
              </a:buClr>
            </a:pPr>
            <a:r>
              <a:rPr lang="en-GB" sz="3000" b="1" dirty="0" smtClean="0">
                <a:solidFill>
                  <a:srgbClr val="660066"/>
                </a:solidFill>
              </a:rPr>
              <a:t>    Email </a:t>
            </a:r>
            <a:r>
              <a:rPr lang="en-GB" sz="3000" b="1" dirty="0" smtClean="0">
                <a:solidFill>
                  <a:srgbClr val="660066"/>
                </a:solidFill>
                <a:hlinkClick r:id="rId6"/>
              </a:rPr>
              <a:t>carer.support@nhs.scot</a:t>
            </a:r>
            <a:r>
              <a:rPr lang="en-GB" sz="3000" b="1" dirty="0" smtClean="0">
                <a:solidFill>
                  <a:srgbClr val="660066"/>
                </a:solidFill>
              </a:rPr>
              <a:t>     </a:t>
            </a:r>
            <a:endParaRPr lang="en-GB" sz="3000" b="1" dirty="0">
              <a:solidFill>
                <a:srgbClr val="660066"/>
              </a:solidFill>
            </a:endParaRPr>
          </a:p>
          <a:p>
            <a:pPr marL="0" lvl="2">
              <a:buClr>
                <a:srgbClr val="660066"/>
              </a:buClr>
            </a:pPr>
            <a:r>
              <a:rPr lang="en-GB" sz="3000" b="1" dirty="0" smtClean="0">
                <a:solidFill>
                  <a:srgbClr val="660066"/>
                </a:solidFill>
              </a:rPr>
              <a:t>    AIS</a:t>
            </a:r>
            <a:r>
              <a:rPr lang="en-GB" sz="3000" dirty="0" smtClean="0"/>
              <a:t> </a:t>
            </a:r>
            <a:r>
              <a:rPr lang="en-GB" sz="3000" b="1" dirty="0">
                <a:solidFill>
                  <a:srgbClr val="660066"/>
                </a:solidFill>
              </a:rPr>
              <a:t>(CC Carer Supp Hosp Discharge or 7523)</a:t>
            </a:r>
            <a:endParaRPr lang="en-GB" sz="3000" b="1" dirty="0"/>
          </a:p>
        </p:txBody>
      </p:sp>
      <p:grpSp>
        <p:nvGrpSpPr>
          <p:cNvPr id="11" name="Group 10"/>
          <p:cNvGrpSpPr/>
          <p:nvPr/>
        </p:nvGrpSpPr>
        <p:grpSpPr>
          <a:xfrm>
            <a:off x="1944000" y="5976000"/>
            <a:ext cx="2085975" cy="476250"/>
            <a:chOff x="1953923" y="5968534"/>
            <a:chExt cx="2085975" cy="476250"/>
          </a:xfrm>
        </p:grpSpPr>
        <p:pic>
          <p:nvPicPr>
            <p:cNvPr id="13" name="Picture 12" descr="\\aah-apollo\home\madeline.martin\.EDINBURGH CHP CST\logo's\2021\Space Logo_POSITIVE_High Res.png"/>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4" name="Picture 13" descr="\\aah-apollo\home\madeline.martin\.EDINBURGH CHP CST\logo's\C4C Logo Colour.jpg"/>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15" name="Picture 14" descr="\\aah-apollo\home\madeline.martin\.EDINBURGH CHP CST\logo's\vocalMain.jpg"/>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1264</TotalTime>
  <Words>474</Words>
  <Application>Microsoft Office PowerPoint</Application>
  <PresentationFormat>On-screen Show (4:3)</PresentationFormat>
  <Paragraphs>98</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Carer Support Hospital Discharge Service</vt:lpstr>
      <vt:lpstr>Slide 2</vt:lpstr>
      <vt:lpstr>Slide 3</vt:lpstr>
      <vt:lpstr>Slide 4</vt:lpstr>
      <vt:lpstr>Slide 5</vt:lpstr>
      <vt:lpstr>Slide 6</vt:lpstr>
      <vt:lpstr>  </vt:lpstr>
      <vt:lpstr>  </vt:lpstr>
      <vt:lpstr>Slide 9</vt:lpstr>
    </vt:vector>
  </TitlesOfParts>
  <Company>NHS Lothian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Carer Support (Hospital Discharge) Service</dc:title>
  <dc:creator>Nicola Thomson</dc:creator>
  <cp:lastModifiedBy>Keith.Lugton</cp:lastModifiedBy>
  <cp:revision>137</cp:revision>
  <dcterms:created xsi:type="dcterms:W3CDTF">2016-08-25T14:51:46Z</dcterms:created>
  <dcterms:modified xsi:type="dcterms:W3CDTF">2024-02-23T10:59:41Z</dcterms:modified>
</cp:coreProperties>
</file>