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76" r:id="rId4"/>
    <p:sldId id="267" r:id="rId5"/>
    <p:sldId id="270" r:id="rId6"/>
    <p:sldId id="277" r:id="rId7"/>
    <p:sldId id="268" r:id="rId8"/>
    <p:sldId id="257" r:id="rId9"/>
    <p:sldId id="272" r:id="rId10"/>
    <p:sldId id="274" r:id="rId11"/>
    <p:sldId id="275" r:id="rId12"/>
    <p:sldId id="260" r:id="rId13"/>
    <p:sldId id="259" r:id="rId14"/>
    <p:sldId id="262" r:id="rId15"/>
    <p:sldId id="269"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4" autoAdjust="0"/>
    <p:restoredTop sz="94982" autoAdjust="0"/>
  </p:normalViewPr>
  <p:slideViewPr>
    <p:cSldViewPr>
      <p:cViewPr varScale="1">
        <p:scale>
          <a:sx n="65" d="100"/>
          <a:sy n="65" d="100"/>
        </p:scale>
        <p:origin x="-1284" y="-6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8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24/02/2023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normAutofit/>
          </a:bodyPr>
          <a:lstStyle/>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660066"/>
                </a:solidFill>
              </a:rPr>
              <a:t>It is OUR obligation as part of the MDT and NHS Lothian</a:t>
            </a:r>
            <a:r>
              <a:rPr lang="en-GB" sz="1200" baseline="0" dirty="0">
                <a:solidFill>
                  <a:srgbClr val="660066"/>
                </a:solidFill>
              </a:rPr>
              <a:t> Employees</a:t>
            </a:r>
            <a:r>
              <a:rPr lang="en-GB" sz="1200" dirty="0">
                <a:solidFill>
                  <a:srgbClr val="660066"/>
                </a:solidFill>
              </a:rPr>
              <a:t>; to tell a carer who has been identified, as soon as possible/practical that the cared for person is going to be discharged and to work in within</a:t>
            </a:r>
            <a:r>
              <a:rPr lang="en-GB" sz="1200" baseline="0" dirty="0">
                <a:solidFill>
                  <a:srgbClr val="660066"/>
                </a:solidFill>
              </a:rPr>
              <a:t> the Equal Partnership in Care </a:t>
            </a:r>
            <a:r>
              <a:rPr lang="en-GB" sz="1200" dirty="0">
                <a:solidFill>
                  <a:srgbClr val="660066"/>
                </a:solidFill>
              </a:rPr>
              <a:t>(EPIC) principals to address any concerns and involve the carer in decision making</a:t>
            </a:r>
            <a:r>
              <a:rPr lang="en-GB" sz="1200" baseline="0" dirty="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So as I was reading the State of</a:t>
            </a:r>
            <a:r>
              <a:rPr lang="en-GB" baseline="0" dirty="0"/>
              <a:t> Caring 2017 updating the previous stats... And I came across these three quotes... </a:t>
            </a:r>
          </a:p>
          <a:p>
            <a:endParaRPr lang="en-GB" baseline="0" dirty="0"/>
          </a:p>
          <a:p>
            <a:r>
              <a:rPr lang="en-GB" baseline="0" dirty="0"/>
              <a:t>Honestly I think that they sum up in the first two instances everything that can go wrong... And finally the standard that we should all be looking to achieve.</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Talk through.</a:t>
            </a:r>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Talk through.</a:t>
            </a:r>
          </a:p>
        </p:txBody>
      </p:sp>
      <p:sp>
        <p:nvSpPr>
          <p:cNvPr id="4" name="Slide Number Placeholder 3"/>
          <p:cNvSpPr>
            <a:spLocks noGrp="1"/>
          </p:cNvSpPr>
          <p:nvPr>
            <p:ph type="sldNum" sz="quarter" idx="10"/>
          </p:nvPr>
        </p:nvSpPr>
        <p:spPr/>
        <p:txBody>
          <a:bodyPr/>
          <a:lstStyle/>
          <a:p>
            <a:fld id="{85F40A7F-AEF9-4E92-9F71-1E1974B63149}" type="slidenum">
              <a:rPr lang="en-GB" smtClean="0"/>
              <a:pPr/>
              <a:t>6</a:t>
            </a:fld>
            <a:endParaRPr lang="en-GB"/>
          </a:p>
        </p:txBody>
      </p:sp>
    </p:spTree>
    <p:extLst>
      <p:ext uri="{BB962C8B-B14F-4D97-AF65-F5344CB8AC3E}">
        <p14:creationId xmlns="" xmlns:p14="http://schemas.microsoft.com/office/powerpoint/2010/main" val="398471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24/02/2023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24/02/2023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jpeg"/><Relationship Id="rId7"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Rachel.McNeill@nhslothian.scot.nhs.uk" TargetMode="External"/><Relationship Id="rId5" Type="http://schemas.openxmlformats.org/officeDocument/2006/relationships/hyperlink" Target="mailto:Gavin.bisset@nhslothian.scot.nhs.uk" TargetMode="External"/><Relationship Id="rId4" Type="http://schemas.openxmlformats.org/officeDocument/2006/relationships/hyperlink" Target="mailto:Anne.glover@nhslothian.scot.nhs.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mailto:Jazmin.Gentry@nhslothian.scot.nhs.uk" TargetMode="External"/><Relationship Id="rId4" Type="http://schemas.openxmlformats.org/officeDocument/2006/relationships/hyperlink" Target="mailto:Rachel.McNeill@nhslothian.scot.nhs.uk"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hyperlink" Target="mailto:carersupport.wgh@nhslothian.scot.nhs.uk" TargetMode="External"/><Relationship Id="rId5" Type="http://schemas.openxmlformats.org/officeDocument/2006/relationships/image" Target="../media/image7.png"/><Relationship Id="rId10" Type="http://schemas.openxmlformats.org/officeDocument/2006/relationships/hyperlink" Target="mailto:carersupport.rie@nhslothian.scot.nhs.uk" TargetMode="External"/><Relationship Id="rId4" Type="http://schemas.openxmlformats.org/officeDocument/2006/relationships/image" Target="../media/image3.jpeg"/><Relationship Id="rId9" Type="http://schemas.openxmlformats.org/officeDocument/2006/relationships/hyperlink" Target="mailto:carer.support@nhslothian.scot.nhs.uk"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knowledge.scot.nhs.uk/home/portals-and-topics/equal-partners-in-care/about-equal-partners-in-care.aspx" TargetMode="External"/><Relationship Id="rId3" Type="http://schemas.openxmlformats.org/officeDocument/2006/relationships/image" Target="../media/image2.jpeg"/><Relationship Id="rId7" Type="http://schemas.openxmlformats.org/officeDocument/2006/relationships/hyperlink" Target="https://www.carersuk.org/for-professionals/policy/policy-library/state-of-caring-report-2017"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www.carersuk.org/images/Looking_after_someone_guides/Carers_Scotland_LAS2018_WEB.pdf" TargetMode="External"/><Relationship Id="rId11" Type="http://schemas.openxmlformats.org/officeDocument/2006/relationships/image" Target="../media/image6.jpeg"/><Relationship Id="rId5" Type="http://schemas.openxmlformats.org/officeDocument/2006/relationships/image" Target="../media/image7.png"/><Relationship Id="rId10" Type="http://schemas.openxmlformats.org/officeDocument/2006/relationships/image" Target="../media/image5.jpeg"/><Relationship Id="rId4" Type="http://schemas.openxmlformats.org/officeDocument/2006/relationships/image" Target="../media/image3.jpeg"/><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legislation.gov.uk/asp/2016/9/section/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carersuk.org/images/News_and_campaigns/Carers_experiences_of_hospital_discharge_report_2021.pdf" TargetMode="External"/><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ahUKEwiM2qachO7OAhWLOxQKHaNODTIQjRwIBw&amp;url=http://www.clipartof.com/gallery/clipart/helping_hand.html&amp;bvm=bv.131286987,d.ZGg&amp;psig=AFQjCNHC8UTEXN1peyUl8VwTdy4S3hEF5w&amp;ust=1472814543016257" TargetMode="External"/><Relationship Id="rId13"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9.jpeg"/><Relationship Id="rId12"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ahUKEwjosdSkg-7OAhVEXRQKHa2PApoQjRwIBw&amp;url=http://cliparting.com/magnifying-glass-clipart/&amp;psig=AFQjCNFQ8Q8th95gNXoO2smNrfRJmtEzpw&amp;ust=1472814353607666" TargetMode="External"/><Relationship Id="rId11" Type="http://schemas.openxmlformats.org/officeDocument/2006/relationships/image" Target="../media/image11.gif"/><Relationship Id="rId5" Type="http://schemas.openxmlformats.org/officeDocument/2006/relationships/image" Target="../media/image7.png"/><Relationship Id="rId10" Type="http://schemas.openxmlformats.org/officeDocument/2006/relationships/hyperlink" Target="http://www.google.co.uk/url?sa=i&amp;rct=j&amp;q=&amp;esrc=s&amp;source=images&amp;cd=&amp;cad=rja&amp;uact=8&amp;ved=0ahUKEwj124quhe7OAhXHShQKHbHTCn4QjRwIBw&amp;url=http://www.lib.nchu.edu.tw/index.php/faculty/textbook&amp;bvm=bv.131286987,d.ZGg&amp;psig=AFQjCNHnv9oaT0ZLG5UsMjzhwh9fjBE3KA&amp;ust=1472814879475581" TargetMode="External"/><Relationship Id="rId4" Type="http://schemas.openxmlformats.org/officeDocument/2006/relationships/image" Target="../media/image3.jpeg"/><Relationship Id="rId9" Type="http://schemas.openxmlformats.org/officeDocument/2006/relationships/image" Target="../media/image10.jpeg"/><Relationship Id="rId14"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10" Type="http://schemas.openxmlformats.org/officeDocument/2006/relationships/hyperlink" Target="https://vimeo.com/362951019" TargetMode="External"/><Relationship Id="rId4" Type="http://schemas.openxmlformats.org/officeDocument/2006/relationships/image" Target="../media/image5.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a:solidFill>
                  <a:srgbClr val="660066"/>
                </a:solidFill>
              </a:rPr>
              <a:t>Carer Support Hospital Discharge Service</a:t>
            </a: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a:solidFill>
                <a:srgbClr val="660066"/>
              </a:solidFill>
            </a:endParaRPr>
          </a:p>
          <a:p>
            <a:r>
              <a:rPr lang="en-GB" sz="2000" dirty="0">
                <a:solidFill>
                  <a:srgbClr val="660066"/>
                </a:solidFill>
              </a:rPr>
              <a:t>Carer Support Hospital Discharge Worker </a:t>
            </a:r>
            <a:endParaRPr lang="en-GB" sz="1600" dirty="0">
              <a:solidFill>
                <a:srgbClr val="660066"/>
              </a:solidFill>
            </a:endParaRPr>
          </a:p>
          <a:p>
            <a:endParaRPr lang="en-GB" sz="1600" dirty="0">
              <a:solidFill>
                <a:srgbClr val="660066"/>
              </a:solidFill>
            </a:endParaRPr>
          </a:p>
        </p:txBody>
      </p:sp>
      <p:pic>
        <p:nvPicPr>
          <p:cNvPr id="4" name="Picture 3" descr="ECST_eNewsletter_header"/>
          <p:cNvPicPr>
            <a:picLocks noChangeAspect="1" noChangeArrowheads="1"/>
          </p:cNvPicPr>
          <p:nvPr/>
        </p:nvPicPr>
        <p:blipFill>
          <a:blip r:embed="rId3"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4"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5"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 Based Carer Support Staff</a:t>
            </a: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21430"/>
            <a:ext cx="1656184" cy="2462213"/>
          </a:xfrm>
          <a:prstGeom prst="rect">
            <a:avLst/>
          </a:prstGeom>
          <a:noFill/>
        </p:spPr>
        <p:txBody>
          <a:bodyPr wrap="square" rtlCol="0">
            <a:spAutoFit/>
          </a:bodyPr>
          <a:lstStyle/>
          <a:p>
            <a:r>
              <a:rPr lang="en-GB" sz="1400" dirty="0"/>
              <a:t>Anne Glover</a:t>
            </a:r>
          </a:p>
          <a:p>
            <a:r>
              <a:rPr lang="en-GB" sz="1400" b="1" i="1" dirty="0"/>
              <a:t>Hospital Discharge &amp; NE Hub Carer Support Worker - WGH</a:t>
            </a:r>
          </a:p>
          <a:p>
            <a:r>
              <a:rPr lang="en-GB" sz="1400" b="1" dirty="0">
                <a:solidFill>
                  <a:srgbClr val="7030A0"/>
                </a:solidFill>
              </a:rPr>
              <a:t>0131 469 5579</a:t>
            </a:r>
          </a:p>
          <a:p>
            <a:r>
              <a:rPr lang="en-GB" sz="1400" b="1" dirty="0">
                <a:solidFill>
                  <a:srgbClr val="7030A0"/>
                </a:solidFill>
              </a:rPr>
              <a:t>07976-582374</a:t>
            </a:r>
          </a:p>
          <a:p>
            <a:r>
              <a:rPr lang="en-GB" sz="1400" b="1" dirty="0" err="1">
                <a:solidFill>
                  <a:srgbClr val="7030A0"/>
                </a:solidFill>
                <a:hlinkClick r:id="rId4"/>
              </a:rPr>
              <a:t>Anne.glover</a:t>
            </a:r>
            <a:r>
              <a:rPr lang="en-GB" sz="1400" b="1" dirty="0">
                <a:solidFill>
                  <a:srgbClr val="7030A0"/>
                </a:solidFill>
                <a:hlinkClick r:id="rId4"/>
              </a:rPr>
              <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r>
              <a:rPr lang="en-GB" sz="1400" b="1" dirty="0">
                <a:solidFill>
                  <a:srgbClr val="7030A0"/>
                </a:solidFill>
              </a:rPr>
              <a:t> </a:t>
            </a:r>
          </a:p>
          <a:p>
            <a:endParaRPr lang="en-GB" sz="1400" b="1" i="1" dirty="0"/>
          </a:p>
        </p:txBody>
      </p:sp>
      <p:sp>
        <p:nvSpPr>
          <p:cNvPr id="14" name="TextBox 13"/>
          <p:cNvSpPr txBox="1"/>
          <p:nvPr/>
        </p:nvSpPr>
        <p:spPr>
          <a:xfrm>
            <a:off x="4932040" y="4205406"/>
            <a:ext cx="1656184" cy="2462213"/>
          </a:xfrm>
          <a:prstGeom prst="rect">
            <a:avLst/>
          </a:prstGeom>
          <a:noFill/>
        </p:spPr>
        <p:txBody>
          <a:bodyPr wrap="square" rtlCol="0">
            <a:spAutoFit/>
          </a:bodyPr>
          <a:lstStyle/>
          <a:p>
            <a:endParaRPr lang="en-GB" sz="1400" i="1" dirty="0"/>
          </a:p>
          <a:p>
            <a:r>
              <a:rPr lang="en-GB" sz="1400" dirty="0" err="1" smtClean="0"/>
              <a:t>Lynsey</a:t>
            </a:r>
            <a:r>
              <a:rPr lang="en-GB" sz="1400" dirty="0" smtClean="0"/>
              <a:t> Walker</a:t>
            </a:r>
            <a:endParaRPr lang="en-GB" sz="1400" dirty="0"/>
          </a:p>
          <a:p>
            <a:r>
              <a:rPr lang="en-GB" sz="1400" b="1" i="1" dirty="0"/>
              <a:t>Hospital Discharge &amp; SE Hub Carer Support Worker - RIE</a:t>
            </a:r>
          </a:p>
          <a:p>
            <a:r>
              <a:rPr lang="en-GB" sz="1400" b="1" dirty="0">
                <a:solidFill>
                  <a:srgbClr val="7030A0"/>
                </a:solidFill>
              </a:rPr>
              <a:t>0131 242 7862</a:t>
            </a:r>
          </a:p>
          <a:p>
            <a:r>
              <a:rPr lang="en-GB" sz="1400" b="1" dirty="0">
                <a:solidFill>
                  <a:srgbClr val="7030A0"/>
                </a:solidFill>
              </a:rPr>
              <a:t>07980 -734671 </a:t>
            </a:r>
          </a:p>
          <a:p>
            <a:r>
              <a:rPr lang="en-GB" sz="1400" b="1" i="1" dirty="0" smtClean="0">
                <a:solidFill>
                  <a:srgbClr val="7030A0"/>
                </a:solidFill>
                <a:hlinkClick r:id="rId5"/>
              </a:rPr>
              <a:t>Lynsey.Walker5</a:t>
            </a:r>
            <a:r>
              <a:rPr lang="en-GB" sz="1400" b="1" i="1" dirty="0">
                <a:solidFill>
                  <a:srgbClr val="7030A0"/>
                </a:solidFill>
                <a:hlinkClick r:id="rId5"/>
              </a:rPr>
              <a:t/>
            </a:r>
            <a:br>
              <a:rPr lang="en-GB" sz="1400" b="1" i="1" dirty="0">
                <a:solidFill>
                  <a:srgbClr val="7030A0"/>
                </a:solidFill>
                <a:hlinkClick r:id="rId5"/>
              </a:rPr>
            </a:br>
            <a:r>
              <a:rPr lang="en-GB" sz="1400" b="1" i="1" dirty="0">
                <a:solidFill>
                  <a:srgbClr val="7030A0"/>
                </a:solidFill>
                <a:hlinkClick r:id="rId5"/>
              </a:rPr>
              <a:t>@</a:t>
            </a:r>
            <a:r>
              <a:rPr lang="en-GB" sz="1400" b="1" i="1" dirty="0" err="1">
                <a:solidFill>
                  <a:srgbClr val="7030A0"/>
                </a:solidFill>
                <a:hlinkClick r:id="rId5"/>
              </a:rPr>
              <a:t>nhslothian.scot</a:t>
            </a:r>
            <a:r>
              <a:rPr lang="en-GB" sz="1400" b="1" i="1" dirty="0">
                <a:solidFill>
                  <a:srgbClr val="7030A0"/>
                </a:solidFill>
                <a:hlinkClick r:id="rId5"/>
              </a:rPr>
              <a:t>.</a:t>
            </a:r>
            <a:br>
              <a:rPr lang="en-GB" sz="1400" b="1" i="1" dirty="0">
                <a:solidFill>
                  <a:srgbClr val="7030A0"/>
                </a:solidFill>
                <a:hlinkClick r:id="rId5"/>
              </a:rPr>
            </a:br>
            <a:r>
              <a:rPr lang="en-GB" sz="1400" b="1" i="1" dirty="0">
                <a:solidFill>
                  <a:srgbClr val="7030A0"/>
                </a:solidFill>
                <a:hlinkClick r:id="rId5"/>
              </a:rPr>
              <a:t>nhs.uk</a:t>
            </a:r>
            <a:r>
              <a:rPr lang="en-GB" sz="1400" b="1" i="1" dirty="0">
                <a:solidFill>
                  <a:srgbClr val="7030A0"/>
                </a:solidFill>
              </a:rPr>
              <a:t> </a:t>
            </a:r>
          </a:p>
        </p:txBody>
      </p:sp>
      <p:sp>
        <p:nvSpPr>
          <p:cNvPr id="15" name="TextBox 14"/>
          <p:cNvSpPr txBox="1"/>
          <p:nvPr/>
        </p:nvSpPr>
        <p:spPr>
          <a:xfrm>
            <a:off x="467544" y="4421430"/>
            <a:ext cx="1584176" cy="2246769"/>
          </a:xfrm>
          <a:prstGeom prst="rect">
            <a:avLst/>
          </a:prstGeom>
          <a:noFill/>
        </p:spPr>
        <p:txBody>
          <a:bodyPr wrap="square" rtlCol="0">
            <a:spAutoFit/>
          </a:bodyPr>
          <a:lstStyle/>
          <a:p>
            <a:r>
              <a:rPr lang="en-GB" sz="1400" dirty="0"/>
              <a:t>Rachel McNeill</a:t>
            </a:r>
          </a:p>
          <a:p>
            <a:r>
              <a:rPr lang="en-GB" sz="1400" b="1" i="1" dirty="0"/>
              <a:t>Hospital Discharge </a:t>
            </a:r>
            <a:r>
              <a:rPr lang="en-GB" sz="1400" b="1" i="1"/>
              <a:t>&amp; SW </a:t>
            </a:r>
            <a:r>
              <a:rPr lang="en-GB" sz="1400" b="1" i="1" dirty="0"/>
              <a:t>Hub Carer Support Worker - RIE</a:t>
            </a:r>
          </a:p>
          <a:p>
            <a:r>
              <a:rPr lang="en-GB" sz="1400" b="1" dirty="0">
                <a:solidFill>
                  <a:srgbClr val="7030A0"/>
                </a:solidFill>
              </a:rPr>
              <a:t>0131 242 7857 </a:t>
            </a:r>
          </a:p>
          <a:p>
            <a:r>
              <a:rPr lang="en-GB" sz="1400" b="1" dirty="0">
                <a:solidFill>
                  <a:srgbClr val="7030A0"/>
                </a:solidFill>
              </a:rPr>
              <a:t>07973-670307</a:t>
            </a:r>
          </a:p>
          <a:p>
            <a:r>
              <a:rPr lang="en-GB" sz="1400" b="1" dirty="0" err="1">
                <a:solidFill>
                  <a:srgbClr val="7030A0"/>
                </a:solidFill>
                <a:hlinkClick r:id="rId6"/>
              </a:rPr>
              <a:t>Rachel.McNeill</a:t>
            </a:r>
            <a:r>
              <a:rPr lang="en-GB" sz="1400" b="1" dirty="0">
                <a:solidFill>
                  <a:srgbClr val="7030A0"/>
                </a:solidFill>
                <a:hlinkClick r:id="rId6"/>
              </a:rPr>
              <a:t/>
            </a:r>
            <a:br>
              <a:rPr lang="en-GB" sz="1400" b="1" dirty="0">
                <a:solidFill>
                  <a:srgbClr val="7030A0"/>
                </a:solidFill>
                <a:hlinkClick r:id="rId6"/>
              </a:rPr>
            </a:br>
            <a:r>
              <a:rPr lang="en-GB" sz="1400" b="1" dirty="0">
                <a:solidFill>
                  <a:srgbClr val="7030A0"/>
                </a:solidFill>
                <a:hlinkClick r:id="rId6"/>
              </a:rPr>
              <a:t>@</a:t>
            </a:r>
            <a:r>
              <a:rPr lang="en-GB" sz="1400" b="1" dirty="0" err="1">
                <a:solidFill>
                  <a:srgbClr val="7030A0"/>
                </a:solidFill>
                <a:hlinkClick r:id="rId6"/>
              </a:rPr>
              <a:t>nhslothian.scot.nhs.uk</a:t>
            </a:r>
            <a:r>
              <a:rPr lang="en-GB" sz="1400" b="1" dirty="0">
                <a:solidFill>
                  <a:srgbClr val="7030A0"/>
                </a:solidFill>
              </a:rPr>
              <a:t> </a:t>
            </a:r>
          </a:p>
        </p:txBody>
      </p:sp>
      <p:pic>
        <p:nvPicPr>
          <p:cNvPr id="1026" name="Picture 2"/>
          <p:cNvPicPr>
            <a:picLocks noChangeAspect="1" noChangeArrowheads="1"/>
          </p:cNvPicPr>
          <p:nvPr/>
        </p:nvPicPr>
        <p:blipFill>
          <a:blip r:embed="rId7"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pic>
        <p:nvPicPr>
          <p:cNvPr id="16" name="Picture 2" descr="C:\Users\madeline.martin\Pictures\Nicole Mcluskey.jpg"/>
          <p:cNvPicPr>
            <a:picLocks noChangeAspect="1" noChangeArrowheads="1"/>
          </p:cNvPicPr>
          <p:nvPr/>
        </p:nvPicPr>
        <p:blipFill>
          <a:blip r:embed="rId8" cstate="print"/>
          <a:stretch>
            <a:fillRect/>
          </a:stretch>
        </p:blipFill>
        <p:spPr bwMode="auto">
          <a:xfrm>
            <a:off x="2772440" y="2117173"/>
            <a:ext cx="1438752" cy="2158129"/>
          </a:xfrm>
          <a:prstGeom prst="rect">
            <a:avLst/>
          </a:prstGeom>
          <a:noFill/>
          <a:ln>
            <a:solidFill>
              <a:srgbClr val="7030A0">
                <a:alpha val="95000"/>
              </a:srgbClr>
            </a:solidFill>
          </a:ln>
        </p:spPr>
      </p:pic>
      <p:sp>
        <p:nvSpPr>
          <p:cNvPr id="18" name="TextBox 17"/>
          <p:cNvSpPr txBox="1"/>
          <p:nvPr/>
        </p:nvSpPr>
        <p:spPr>
          <a:xfrm>
            <a:off x="7020272" y="4205406"/>
            <a:ext cx="1656184" cy="2246769"/>
          </a:xfrm>
          <a:prstGeom prst="rect">
            <a:avLst/>
          </a:prstGeom>
          <a:noFill/>
        </p:spPr>
        <p:txBody>
          <a:bodyPr wrap="square" rtlCol="0">
            <a:spAutoFit/>
          </a:bodyPr>
          <a:lstStyle/>
          <a:p>
            <a:endParaRPr lang="en-GB" sz="1400" i="1" dirty="0"/>
          </a:p>
          <a:p>
            <a:r>
              <a:rPr lang="en-GB" sz="1400" dirty="0" err="1" smtClean="0"/>
              <a:t>Demi</a:t>
            </a:r>
            <a:r>
              <a:rPr lang="en-GB" sz="1400" dirty="0" smtClean="0"/>
              <a:t> Hunter</a:t>
            </a:r>
            <a:endParaRPr lang="en-GB" sz="1400" dirty="0"/>
          </a:p>
          <a:p>
            <a:r>
              <a:rPr lang="en-GB" sz="1400" b="1" i="1" dirty="0"/>
              <a:t>Hospital Discharge &amp; NW Hub Carer Support Worker - WGH</a:t>
            </a:r>
            <a:endParaRPr lang="en-GB" sz="1400" b="1" i="1" dirty="0">
              <a:solidFill>
                <a:srgbClr val="7030A0"/>
              </a:solidFill>
            </a:endParaRPr>
          </a:p>
          <a:p>
            <a:r>
              <a:rPr lang="en-GB" sz="1400" b="1" dirty="0">
                <a:solidFill>
                  <a:srgbClr val="7030A0"/>
                </a:solidFill>
              </a:rPr>
              <a:t>0131 469 5579</a:t>
            </a:r>
          </a:p>
          <a:p>
            <a:r>
              <a:rPr lang="en-GB" sz="1400" b="1" dirty="0" smtClean="0">
                <a:solidFill>
                  <a:srgbClr val="7030A0"/>
                </a:solidFill>
              </a:rPr>
              <a:t>TBC</a:t>
            </a:r>
            <a:endParaRPr lang="en-GB" sz="1400" b="1" dirty="0">
              <a:solidFill>
                <a:srgbClr val="7030A0"/>
              </a:solidFill>
            </a:endParaRPr>
          </a:p>
          <a:p>
            <a:endParaRPr lang="en-GB" sz="1400" b="1" dirty="0">
              <a:solidFill>
                <a:srgbClr val="7030A0"/>
              </a:solidFill>
            </a:endParaRPr>
          </a:p>
          <a:p>
            <a:endParaRPr lang="en-GB" sz="1400" b="1" i="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Hospital/Community Based Carer Support Staff</a:t>
            </a:r>
            <a:endParaRPr lang="en-GB" sz="2000" b="1" i="1" dirty="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2246769"/>
          </a:xfrm>
          <a:prstGeom prst="rect">
            <a:avLst/>
          </a:prstGeom>
          <a:noFill/>
        </p:spPr>
        <p:txBody>
          <a:bodyPr wrap="square" rtlCol="0">
            <a:spAutoFit/>
          </a:bodyPr>
          <a:lstStyle/>
          <a:p>
            <a:r>
              <a:rPr lang="en-GB" sz="1400" dirty="0"/>
              <a:t>Nicole Wilson</a:t>
            </a:r>
          </a:p>
          <a:p>
            <a:r>
              <a:rPr lang="en-GB" sz="1400" b="1" i="1" dirty="0"/>
              <a:t>Senior Carer Worker - </a:t>
            </a:r>
          </a:p>
          <a:p>
            <a:r>
              <a:rPr lang="en-GB" sz="1400" b="1" i="1" dirty="0"/>
              <a:t>Edinburgh Community  Rehabilitation &amp; Support Service</a:t>
            </a:r>
          </a:p>
          <a:p>
            <a:r>
              <a:rPr lang="en-GB" sz="1400" b="1" dirty="0">
                <a:solidFill>
                  <a:srgbClr val="7030A0"/>
                </a:solidFill>
              </a:rPr>
              <a:t>07734-79916</a:t>
            </a:r>
          </a:p>
          <a:p>
            <a:r>
              <a:rPr lang="en-GB" sz="1400" b="1" dirty="0">
                <a:solidFill>
                  <a:srgbClr val="7030A0"/>
                </a:solidFill>
                <a:hlinkClick r:id="rId4"/>
              </a:rPr>
              <a:t>Nicole.wilson2</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endParaRPr lang="en-GB" sz="1400" b="1" dirty="0">
              <a:solidFill>
                <a:srgbClr val="7030A0"/>
              </a:solidFill>
            </a:endParaRPr>
          </a:p>
        </p:txBody>
      </p:sp>
      <p:sp>
        <p:nvSpPr>
          <p:cNvPr id="14" name="TextBox 13"/>
          <p:cNvSpPr txBox="1"/>
          <p:nvPr/>
        </p:nvSpPr>
        <p:spPr>
          <a:xfrm>
            <a:off x="4932040" y="4227584"/>
            <a:ext cx="1656184" cy="2246769"/>
          </a:xfrm>
          <a:prstGeom prst="rect">
            <a:avLst/>
          </a:prstGeom>
          <a:noFill/>
        </p:spPr>
        <p:txBody>
          <a:bodyPr wrap="square" rtlCol="0">
            <a:spAutoFit/>
          </a:bodyPr>
          <a:lstStyle/>
          <a:p>
            <a:endParaRPr lang="en-GB" sz="1400" i="1" dirty="0"/>
          </a:p>
          <a:p>
            <a:r>
              <a:rPr lang="en-GB" sz="1400" dirty="0"/>
              <a:t>Jazmin Gentry</a:t>
            </a:r>
          </a:p>
          <a:p>
            <a:r>
              <a:rPr lang="en-GB" sz="1400" b="1" i="1" dirty="0"/>
              <a:t>Hospital Discharge Carer Support Worker - </a:t>
            </a:r>
            <a:r>
              <a:rPr lang="en-GB" sz="1400" b="1" i="1" dirty="0" err="1"/>
              <a:t>Liberton</a:t>
            </a:r>
            <a:r>
              <a:rPr lang="en-GB" sz="1400" b="1" i="1" dirty="0"/>
              <a:t> Hospital/AAH</a:t>
            </a:r>
          </a:p>
          <a:p>
            <a:r>
              <a:rPr lang="en-GB" sz="1400" b="1" dirty="0">
                <a:solidFill>
                  <a:srgbClr val="7030A0"/>
                </a:solidFill>
              </a:rPr>
              <a:t>07976-973540</a:t>
            </a:r>
          </a:p>
          <a:p>
            <a:r>
              <a:rPr lang="en-GB" sz="1400" b="1" dirty="0">
                <a:solidFill>
                  <a:srgbClr val="7030A0"/>
                </a:solidFill>
                <a:hlinkClick r:id="rId5"/>
              </a:rPr>
              <a:t>Jazmin.Gentry@nhslothian.scot.nhs.uk</a:t>
            </a:r>
            <a:r>
              <a:rPr lang="en-GB" sz="1400" b="1" dirty="0">
                <a:solidFill>
                  <a:srgbClr val="7030A0"/>
                </a:solidFill>
              </a:rPr>
              <a:t> </a:t>
            </a:r>
          </a:p>
        </p:txBody>
      </p:sp>
      <p:sp>
        <p:nvSpPr>
          <p:cNvPr id="15" name="TextBox 14"/>
          <p:cNvSpPr txBox="1"/>
          <p:nvPr/>
        </p:nvSpPr>
        <p:spPr>
          <a:xfrm>
            <a:off x="539552" y="4443608"/>
            <a:ext cx="1584176" cy="2246769"/>
          </a:xfrm>
          <a:prstGeom prst="rect">
            <a:avLst/>
          </a:prstGeom>
          <a:noFill/>
        </p:spPr>
        <p:txBody>
          <a:bodyPr wrap="square" rtlCol="0">
            <a:spAutoFit/>
          </a:bodyPr>
          <a:lstStyle/>
          <a:p>
            <a:r>
              <a:rPr lang="en-GB" sz="1400" dirty="0"/>
              <a:t>Kirsty Shaw</a:t>
            </a:r>
          </a:p>
          <a:p>
            <a:r>
              <a:rPr lang="en-GB" sz="1400" b="1" dirty="0"/>
              <a:t>Carer Support Officer - </a:t>
            </a:r>
          </a:p>
          <a:p>
            <a:r>
              <a:rPr lang="en-GB" sz="1400" b="1" dirty="0" err="1"/>
              <a:t>Lanfine</a:t>
            </a:r>
            <a:r>
              <a:rPr lang="en-GB" sz="1400" b="1" dirty="0"/>
              <a:t> Service, AAH</a:t>
            </a:r>
          </a:p>
          <a:p>
            <a:r>
              <a:rPr lang="en-GB" sz="1400" b="1" dirty="0">
                <a:solidFill>
                  <a:srgbClr val="7030A0"/>
                </a:solidFill>
              </a:rPr>
              <a:t>0131 537 9087   </a:t>
            </a:r>
          </a:p>
          <a:p>
            <a:r>
              <a:rPr lang="en-GB" sz="1400" b="1" dirty="0">
                <a:solidFill>
                  <a:srgbClr val="7030A0"/>
                </a:solidFill>
              </a:rPr>
              <a:t>07972- 248861</a:t>
            </a:r>
          </a:p>
          <a:p>
            <a:r>
              <a:rPr lang="en-GB" sz="1400" b="1" dirty="0" err="1">
                <a:solidFill>
                  <a:srgbClr val="7030A0"/>
                </a:solidFill>
                <a:hlinkClick r:id="rId4"/>
              </a:rPr>
              <a:t>Kirsty.shaw</a:t>
            </a:r>
            <a:endParaRPr lang="en-GB" sz="1400" b="1" dirty="0">
              <a:solidFill>
                <a:srgbClr val="7030A0"/>
              </a:solidFill>
              <a:hlinkClick r:id="rId4"/>
            </a:endParaRPr>
          </a:p>
          <a:p>
            <a:r>
              <a:rPr lang="en-GB" sz="1400" b="1" dirty="0">
                <a:solidFill>
                  <a:srgbClr val="7030A0"/>
                </a:solidFill>
                <a:hlinkClick r:id="rId4"/>
              </a:rPr>
              <a:t>@</a:t>
            </a:r>
            <a:r>
              <a:rPr lang="en-GB" sz="1400" b="1" dirty="0" err="1">
                <a:solidFill>
                  <a:srgbClr val="7030A0"/>
                </a:solidFill>
                <a:hlinkClick r:id="rId4"/>
              </a:rPr>
              <a:t>nhslothian.scot.nhs.uk</a:t>
            </a:r>
            <a:endParaRPr lang="en-GB" sz="1400" b="1" dirty="0">
              <a:solidFill>
                <a:srgbClr val="7030A0"/>
              </a:solidFill>
            </a:endParaRPr>
          </a:p>
        </p:txBody>
      </p:sp>
      <p:pic>
        <p:nvPicPr>
          <p:cNvPr id="16" name="Picture 2" descr="C:\Users\madeline.martin\Pictures\Nicole Mcluskey.jpg"/>
          <p:cNvPicPr>
            <a:picLocks noChangeAspect="1" noChangeArrowheads="1"/>
          </p:cNvPicPr>
          <p:nvPr/>
        </p:nvPicPr>
        <p:blipFill>
          <a:blip r:embed="rId6" cstate="print"/>
          <a:stretch>
            <a:fillRect/>
          </a:stretch>
        </p:blipFill>
        <p:spPr bwMode="auto">
          <a:xfrm>
            <a:off x="2772440" y="2140311"/>
            <a:ext cx="1438752" cy="2156209"/>
          </a:xfrm>
          <a:prstGeom prst="rect">
            <a:avLst/>
          </a:prstGeom>
          <a:noFill/>
          <a:ln>
            <a:solidFill>
              <a:srgbClr val="7030A0">
                <a:alpha val="95000"/>
              </a:srgbClr>
            </a:solidFill>
          </a:ln>
        </p:spPr>
      </p:pic>
      <p:pic>
        <p:nvPicPr>
          <p:cNvPr id="19" name="Picture 18" descr="C:\Users\madeline.martin\Pictures\Gavin Bissett.jpg"/>
          <p:cNvPicPr/>
          <p:nvPr/>
        </p:nvPicPr>
        <p:blipFill>
          <a:blip r:embed="rId7"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a:solidFill>
                  <a:srgbClr val="660066"/>
                </a:solidFill>
              </a:rPr>
              <a:t> </a:t>
            </a:r>
            <a:r>
              <a:rPr lang="en-GB" sz="2400" dirty="0">
                <a:solidFill>
                  <a:srgbClr val="660066"/>
                </a:solidFill>
              </a:rPr>
              <a:t>Source and provide </a:t>
            </a:r>
            <a:r>
              <a:rPr lang="en-GB" sz="2400" b="1" dirty="0">
                <a:solidFill>
                  <a:srgbClr val="660066"/>
                </a:solidFill>
              </a:rPr>
              <a:t>relevant information </a:t>
            </a:r>
          </a:p>
          <a:p>
            <a:pPr>
              <a:spcAft>
                <a:spcPts val="125"/>
              </a:spcAft>
              <a:buClr>
                <a:srgbClr val="660066"/>
              </a:buClr>
              <a:buFont typeface="Arial" pitchFamily="34" charset="0"/>
              <a:buChar char="•"/>
            </a:pPr>
            <a:r>
              <a:rPr lang="en-GB" sz="2400" dirty="0">
                <a:solidFill>
                  <a:srgbClr val="660066"/>
                </a:solidFill>
              </a:rPr>
              <a:t> Offer </a:t>
            </a:r>
            <a:r>
              <a:rPr lang="en-GB" sz="2400" b="1" dirty="0">
                <a:solidFill>
                  <a:srgbClr val="660066"/>
                </a:solidFill>
              </a:rPr>
              <a:t>emotional support</a:t>
            </a:r>
          </a:p>
          <a:p>
            <a:pPr>
              <a:buClr>
                <a:srgbClr val="660066"/>
              </a:buClr>
              <a:buFont typeface="Arial" pitchFamily="34" charset="0"/>
              <a:buChar char="•"/>
            </a:pPr>
            <a:r>
              <a:rPr lang="en-GB" sz="2400" dirty="0">
                <a:solidFill>
                  <a:srgbClr val="660066"/>
                </a:solidFill>
              </a:rPr>
              <a:t> Promote </a:t>
            </a:r>
            <a:r>
              <a:rPr lang="en-GB" sz="2400" b="1" dirty="0">
                <a:solidFill>
                  <a:srgbClr val="660066"/>
                </a:solidFill>
              </a:rPr>
              <a:t>identification</a:t>
            </a:r>
            <a:r>
              <a:rPr lang="en-GB" sz="2400" dirty="0">
                <a:solidFill>
                  <a:srgbClr val="660066"/>
                </a:solidFill>
              </a:rPr>
              <a:t> and raise </a:t>
            </a:r>
            <a:r>
              <a:rPr lang="en-GB" sz="2400" b="1" dirty="0">
                <a:solidFill>
                  <a:srgbClr val="660066"/>
                </a:solidFill>
              </a:rPr>
              <a:t>awareness</a:t>
            </a:r>
            <a:r>
              <a:rPr lang="en-GB" sz="2400" dirty="0">
                <a:solidFill>
                  <a:srgbClr val="660066"/>
                </a:solidFill>
              </a:rPr>
              <a:t> of carers rights</a:t>
            </a:r>
          </a:p>
          <a:p>
            <a:pPr>
              <a:spcAft>
                <a:spcPts val="125"/>
              </a:spcAft>
              <a:buClr>
                <a:srgbClr val="660066"/>
              </a:buClr>
              <a:buFont typeface="Arial" pitchFamily="34" charset="0"/>
              <a:buChar char="•"/>
            </a:pPr>
            <a:r>
              <a:rPr lang="en-GB" sz="2400" dirty="0">
                <a:solidFill>
                  <a:srgbClr val="660066"/>
                </a:solidFill>
              </a:rPr>
              <a:t> </a:t>
            </a:r>
            <a:r>
              <a:rPr lang="en-GB" sz="2400" b="1" dirty="0">
                <a:solidFill>
                  <a:srgbClr val="660066"/>
                </a:solidFill>
              </a:rPr>
              <a:t>Prepare</a:t>
            </a:r>
            <a:r>
              <a:rPr lang="en-GB" sz="2400" dirty="0">
                <a:solidFill>
                  <a:srgbClr val="660066"/>
                </a:solidFill>
              </a:rPr>
              <a:t> Adult Carer Support Plans</a:t>
            </a:r>
          </a:p>
          <a:p>
            <a:pPr>
              <a:spcAft>
                <a:spcPts val="125"/>
              </a:spcAft>
              <a:buClr>
                <a:srgbClr val="660066"/>
              </a:buClr>
              <a:buFont typeface="Arial" pitchFamily="34" charset="0"/>
              <a:buChar char="•"/>
            </a:pPr>
            <a:r>
              <a:rPr lang="en-GB" sz="2400" dirty="0">
                <a:solidFill>
                  <a:srgbClr val="660066"/>
                </a:solidFill>
              </a:rPr>
              <a:t> Refer to community </a:t>
            </a:r>
            <a:r>
              <a:rPr lang="en-GB" sz="2400" b="1" dirty="0">
                <a:solidFill>
                  <a:srgbClr val="660066"/>
                </a:solidFill>
              </a:rPr>
              <a:t>carer services</a:t>
            </a:r>
          </a:p>
          <a:p>
            <a:pPr>
              <a:spcAft>
                <a:spcPts val="125"/>
              </a:spcAft>
              <a:buClr>
                <a:srgbClr val="660066"/>
              </a:buClr>
              <a:buFont typeface="Arial" pitchFamily="34" charset="0"/>
              <a:buChar char="•"/>
            </a:pPr>
            <a:r>
              <a:rPr lang="en-GB" sz="2400" dirty="0">
                <a:solidFill>
                  <a:srgbClr val="660066"/>
                </a:solidFill>
              </a:rPr>
              <a:t> Promote </a:t>
            </a:r>
            <a:r>
              <a:rPr lang="en-GB" sz="2400" b="1" dirty="0">
                <a:solidFill>
                  <a:srgbClr val="660066"/>
                </a:solidFill>
              </a:rPr>
              <a:t>carer involvement </a:t>
            </a:r>
            <a:r>
              <a:rPr lang="en-GB" sz="2400" dirty="0">
                <a:solidFill>
                  <a:srgbClr val="660066"/>
                </a:solidFill>
              </a:rPr>
              <a:t>in the hospital discharge process</a:t>
            </a:r>
          </a:p>
          <a:p>
            <a:pPr>
              <a:spcAft>
                <a:spcPts val="125"/>
              </a:spcAft>
              <a:buClr>
                <a:srgbClr val="660066"/>
              </a:buClr>
              <a:buFont typeface="Arial" pitchFamily="34" charset="0"/>
              <a:buChar char="•"/>
            </a:pPr>
            <a:r>
              <a:rPr lang="en-GB" sz="2400" dirty="0">
                <a:solidFill>
                  <a:srgbClr val="660066"/>
                </a:solidFill>
              </a:rPr>
              <a:t> Obtain and provide </a:t>
            </a:r>
            <a:r>
              <a:rPr lang="en-GB" sz="2400" b="1" dirty="0">
                <a:solidFill>
                  <a:srgbClr val="660066"/>
                </a:solidFill>
              </a:rPr>
              <a:t>general information on medical conditions </a:t>
            </a:r>
            <a:r>
              <a:rPr lang="en-GB" sz="2400" dirty="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a:solidFill>
                <a:srgbClr val="660066"/>
              </a:solidFill>
            </a:endParaRPr>
          </a:p>
          <a:p>
            <a:pPr>
              <a:buClr>
                <a:srgbClr val="660066"/>
              </a:buClr>
              <a:buFont typeface="Wingdings" pitchFamily="2" charset="2"/>
              <a:buChar char="ü"/>
            </a:pPr>
            <a:r>
              <a:rPr lang="en-GB" sz="2400" b="1" dirty="0">
                <a:solidFill>
                  <a:srgbClr val="660066"/>
                </a:solidFill>
              </a:rPr>
              <a:t>Increasing likelihood of a successful discharge.</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 Increasing signposting and linking to community support.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Access to extra knowledge of the patient.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patient outcomes.</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carer outcomes.</a:t>
            </a:r>
          </a:p>
          <a:p>
            <a:pPr>
              <a:buClr>
                <a:srgbClr val="660066"/>
              </a:buClr>
              <a:buFont typeface="Wingdings" pitchFamily="2" charset="2"/>
              <a:buChar char="ü"/>
            </a:pPr>
            <a:endParaRPr lang="en-GB" sz="2800" b="1" dirty="0">
              <a:solidFill>
                <a:srgbClr val="660066"/>
              </a:solidFill>
            </a:endParaRPr>
          </a:p>
        </p:txBody>
      </p:sp>
      <p:pic>
        <p:nvPicPr>
          <p:cNvPr id="13" name="Picture 4"/>
          <p:cNvPicPr>
            <a:picLocks noChangeAspect="1" noChangeArrowheads="1"/>
          </p:cNvPicPr>
          <p:nvPr/>
        </p:nvPicPr>
        <p:blipFill>
          <a:blip r:embed="rId6"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496944" cy="954107"/>
          </a:xfrm>
          <a:prstGeom prst="rect">
            <a:avLst/>
          </a:prstGeom>
          <a:noFill/>
        </p:spPr>
        <p:txBody>
          <a:bodyPr wrap="square" rtlCol="0">
            <a:spAutoFit/>
          </a:bodyPr>
          <a:lstStyle/>
          <a:p>
            <a:endParaRPr lang="en-GB" sz="2800" b="1" dirty="0">
              <a:solidFill>
                <a:srgbClr val="660066"/>
              </a:solidFill>
            </a:endParaRPr>
          </a:p>
          <a:p>
            <a:endParaRPr lang="en-GB" sz="2800" b="1" dirty="0">
              <a:solidFill>
                <a:srgbClr val="660066"/>
              </a:solidFill>
            </a:endParaRPr>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
        <p:nvSpPr>
          <p:cNvPr id="17" name="Rectangle 16"/>
          <p:cNvSpPr/>
          <p:nvPr/>
        </p:nvSpPr>
        <p:spPr>
          <a:xfrm>
            <a:off x="323528" y="1484784"/>
            <a:ext cx="8640960" cy="3370153"/>
          </a:xfrm>
          <a:prstGeom prst="rect">
            <a:avLst/>
          </a:prstGeom>
        </p:spPr>
        <p:txBody>
          <a:bodyPr wrap="square">
            <a:spAutoFit/>
          </a:bodyPr>
          <a:lstStyle/>
          <a:p>
            <a:r>
              <a:rPr lang="en-GB" sz="2800" b="1" dirty="0" smtClean="0">
                <a:solidFill>
                  <a:srgbClr val="660066"/>
                </a:solidFill>
              </a:rPr>
              <a:t>You can refer to this service through a number of routes:</a:t>
            </a:r>
          </a:p>
          <a:p>
            <a:pPr lvl="2">
              <a:spcAft>
                <a:spcPts val="600"/>
              </a:spcAft>
              <a:buClr>
                <a:srgbClr val="660066"/>
              </a:buClr>
            </a:pPr>
            <a:endParaRPr lang="en-GB" sz="3000" b="1" dirty="0" smtClean="0">
              <a:solidFill>
                <a:srgbClr val="660066"/>
              </a:solidFill>
            </a:endParaRPr>
          </a:p>
          <a:p>
            <a:pPr marL="0" lvl="2">
              <a:buClr>
                <a:srgbClr val="660066"/>
              </a:buClr>
            </a:pPr>
            <a:r>
              <a:rPr lang="en-GB" sz="3000" b="1" dirty="0" smtClean="0">
                <a:solidFill>
                  <a:srgbClr val="660066"/>
                </a:solidFill>
              </a:rPr>
              <a:t>    Telephone 0131 536 3371</a:t>
            </a:r>
          </a:p>
          <a:p>
            <a:pPr marL="0" lvl="2">
              <a:buClr>
                <a:srgbClr val="660066"/>
              </a:buClr>
            </a:pPr>
            <a:r>
              <a:rPr lang="en-GB" sz="3000" b="1" dirty="0" smtClean="0">
                <a:solidFill>
                  <a:srgbClr val="660066"/>
                </a:solidFill>
              </a:rPr>
              <a:t>    Email </a:t>
            </a:r>
            <a:r>
              <a:rPr lang="en-GB" sz="3000" b="1" dirty="0" smtClean="0">
                <a:solidFill>
                  <a:srgbClr val="660066"/>
                </a:solidFill>
                <a:hlinkClick r:id="rId9"/>
              </a:rPr>
              <a:t>carer.support@nhslothian.scot.nhs.uk</a:t>
            </a:r>
            <a:r>
              <a:rPr lang="en-GB" sz="3000" b="1" dirty="0" smtClean="0">
                <a:solidFill>
                  <a:srgbClr val="660066"/>
                </a:solidFill>
              </a:rPr>
              <a:t> </a:t>
            </a:r>
          </a:p>
          <a:p>
            <a:pPr marL="0" lvl="2">
              <a:buClr>
                <a:srgbClr val="660066"/>
              </a:buClr>
            </a:pPr>
            <a:r>
              <a:rPr lang="en-GB" sz="3000" b="1" dirty="0" smtClean="0">
                <a:solidFill>
                  <a:srgbClr val="660066"/>
                </a:solidFill>
              </a:rPr>
              <a:t>    RIE </a:t>
            </a:r>
            <a:r>
              <a:rPr lang="en-GB" sz="3000" b="1" dirty="0" smtClean="0">
                <a:solidFill>
                  <a:srgbClr val="660066"/>
                </a:solidFill>
                <a:hlinkClick r:id="rId10"/>
              </a:rPr>
              <a:t>carersupport.rie@nhslothian.scot.nhs.uk</a:t>
            </a:r>
            <a:r>
              <a:rPr lang="en-GB" sz="3000" b="1" dirty="0" smtClean="0">
                <a:solidFill>
                  <a:srgbClr val="660066"/>
                </a:solidFill>
              </a:rPr>
              <a:t> </a:t>
            </a:r>
          </a:p>
          <a:p>
            <a:pPr marL="0" lvl="2">
              <a:buClr>
                <a:srgbClr val="660066"/>
              </a:buClr>
            </a:pPr>
            <a:r>
              <a:rPr lang="en-GB" sz="3000" b="1" dirty="0" smtClean="0">
                <a:solidFill>
                  <a:srgbClr val="660066"/>
                </a:solidFill>
              </a:rPr>
              <a:t>    WGH </a:t>
            </a:r>
            <a:r>
              <a:rPr lang="en-GB" sz="3000" b="1" dirty="0" smtClean="0">
                <a:solidFill>
                  <a:srgbClr val="660066"/>
                </a:solidFill>
                <a:hlinkClick r:id="rId11"/>
              </a:rPr>
              <a:t>carersupport.wgh@nhslothian.scot.nhs.uk</a:t>
            </a:r>
            <a:r>
              <a:rPr lang="en-GB" sz="3000" b="1" dirty="0" smtClean="0">
                <a:solidFill>
                  <a:srgbClr val="660066"/>
                </a:solidFill>
              </a:rPr>
              <a:t> </a:t>
            </a:r>
          </a:p>
          <a:p>
            <a:pPr marL="0" lvl="2">
              <a:buClr>
                <a:srgbClr val="660066"/>
              </a:buClr>
            </a:pPr>
            <a:r>
              <a:rPr lang="en-GB" sz="3000" b="1" dirty="0" smtClean="0">
                <a:solidFill>
                  <a:srgbClr val="660066"/>
                </a:solidFill>
              </a:rPr>
              <a:t>    AIS</a:t>
            </a:r>
            <a:r>
              <a:rPr lang="en-GB" sz="3000" dirty="0" smtClean="0"/>
              <a:t> </a:t>
            </a:r>
            <a:r>
              <a:rPr lang="en-GB" sz="3000" b="1" dirty="0" smtClean="0">
                <a:solidFill>
                  <a:srgbClr val="660066"/>
                </a:solidFill>
              </a:rPr>
              <a:t>(CC Carer Supp Hosp Discharge or 7523)</a:t>
            </a:r>
            <a:endParaRPr lang="en-GB" sz="3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Useful Publications</a:t>
            </a:r>
          </a:p>
        </p:txBody>
      </p:sp>
      <p:sp>
        <p:nvSpPr>
          <p:cNvPr id="10" name="TextBox 9"/>
          <p:cNvSpPr txBox="1"/>
          <p:nvPr/>
        </p:nvSpPr>
        <p:spPr>
          <a:xfrm>
            <a:off x="323528" y="1628800"/>
            <a:ext cx="8568952" cy="3416320"/>
          </a:xfrm>
          <a:prstGeom prst="rect">
            <a:avLst/>
          </a:prstGeom>
          <a:noFill/>
        </p:spPr>
        <p:txBody>
          <a:bodyPr wrap="square" rtlCol="0">
            <a:spAutoFit/>
          </a:bodyPr>
          <a:lstStyle/>
          <a:p>
            <a:r>
              <a:rPr lang="en-GB" b="1" dirty="0">
                <a:solidFill>
                  <a:srgbClr val="660066"/>
                </a:solidFill>
              </a:rPr>
              <a:t>Looking after someone (Scotland)</a:t>
            </a:r>
          </a:p>
          <a:p>
            <a:r>
              <a:rPr lang="en-GB" dirty="0">
                <a:solidFill>
                  <a:srgbClr val="660066"/>
                </a:solidFill>
                <a:hlinkClick r:id="rId6"/>
              </a:rPr>
              <a:t>https://www.carersuk.org/images/Looking_after_someone_guides/Carers_Scotland_LAS2018_WEB.pdf</a:t>
            </a:r>
            <a:r>
              <a:rPr lang="en-GB" dirty="0">
                <a:solidFill>
                  <a:srgbClr val="660066"/>
                </a:solidFill>
              </a:rPr>
              <a:t> </a:t>
            </a:r>
          </a:p>
          <a:p>
            <a:endParaRPr lang="en-GB" dirty="0">
              <a:solidFill>
                <a:srgbClr val="660066"/>
              </a:solidFill>
            </a:endParaRPr>
          </a:p>
          <a:p>
            <a:r>
              <a:rPr lang="en-GB" b="1" dirty="0">
                <a:solidFill>
                  <a:srgbClr val="660066"/>
                </a:solidFill>
              </a:rPr>
              <a:t>State of Caring (UK)</a:t>
            </a:r>
          </a:p>
          <a:p>
            <a:r>
              <a:rPr lang="en-GB" dirty="0">
                <a:hlinkClick r:id="rId7"/>
              </a:rPr>
              <a:t>https://www.carersuk.org/for-professionals/policy/policy-library/state-of-caring-report-2017</a:t>
            </a:r>
            <a:endParaRPr lang="en-GB" dirty="0"/>
          </a:p>
          <a:p>
            <a:endParaRPr lang="en-GB" dirty="0"/>
          </a:p>
          <a:p>
            <a:r>
              <a:rPr lang="en-GB" b="1" dirty="0">
                <a:solidFill>
                  <a:srgbClr val="660066"/>
                </a:solidFill>
              </a:rPr>
              <a:t>Equal Partner in Care (EPIC)</a:t>
            </a:r>
            <a:endParaRPr lang="en-GB" dirty="0">
              <a:solidFill>
                <a:srgbClr val="660066"/>
              </a:solidFill>
            </a:endParaRPr>
          </a:p>
          <a:p>
            <a:r>
              <a:rPr lang="en-GB" dirty="0">
                <a:hlinkClick r:id="rId8"/>
              </a:rPr>
              <a:t>http://www.knowledge.scot.nhs.uk/home/portals-and-topics/equal-partners-in-care/about-equal-partners-in-care.aspx</a:t>
            </a:r>
            <a:r>
              <a:rPr lang="en-GB" dirty="0"/>
              <a:t> </a:t>
            </a:r>
          </a:p>
          <a:p>
            <a:endParaRPr lang="en-GB" dirty="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683568" y="2636912"/>
            <a:ext cx="7560840" cy="1015663"/>
          </a:xfrm>
          <a:prstGeom prst="rect">
            <a:avLst/>
          </a:prstGeom>
          <a:noFill/>
        </p:spPr>
        <p:txBody>
          <a:bodyPr wrap="square" rtlCol="0">
            <a:spAutoFit/>
          </a:bodyPr>
          <a:lstStyle/>
          <a:p>
            <a:pPr algn="ctr"/>
            <a:r>
              <a:rPr lang="en-GB" sz="6000" b="1" dirty="0">
                <a:solidFill>
                  <a:srgbClr val="660066"/>
                </a:solidFill>
                <a:effectLst>
                  <a:outerShdw blurRad="38100" dist="38100" dir="2700000" algn="tl">
                    <a:srgbClr val="000000">
                      <a:alpha val="43137"/>
                    </a:srgbClr>
                  </a:outerShdw>
                </a:effectLst>
              </a:rPr>
              <a:t>Thank You!</a:t>
            </a:r>
          </a:p>
        </p:txBody>
      </p:sp>
      <p:grpSp>
        <p:nvGrpSpPr>
          <p:cNvPr id="10" name="Group 9"/>
          <p:cNvGrpSpPr/>
          <p:nvPr/>
        </p:nvGrpSpPr>
        <p:grpSpPr>
          <a:xfrm>
            <a:off x="1944000" y="5976000"/>
            <a:ext cx="2085975" cy="476250"/>
            <a:chOff x="1953923" y="5968534"/>
            <a:chExt cx="2085975" cy="476250"/>
          </a:xfrm>
        </p:grpSpPr>
        <p:pic>
          <p:nvPicPr>
            <p:cNvPr id="11" name="Picture 10"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3" name="Picture 12"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4" name="Picture 13"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(Scotland Act) 2016</a:t>
            </a: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a:solidFill>
                  <a:srgbClr val="660066"/>
                </a:solidFill>
              </a:rPr>
              <a:t>Section 28</a:t>
            </a:r>
          </a:p>
        </p:txBody>
      </p:sp>
      <p:sp>
        <p:nvSpPr>
          <p:cNvPr id="11" name="TextBox 10"/>
          <p:cNvSpPr txBox="1"/>
          <p:nvPr/>
        </p:nvSpPr>
        <p:spPr>
          <a:xfrm>
            <a:off x="251520" y="1628800"/>
            <a:ext cx="8640960" cy="4893647"/>
          </a:xfrm>
          <a:prstGeom prst="rect">
            <a:avLst/>
          </a:prstGeom>
          <a:noFill/>
        </p:spPr>
        <p:txBody>
          <a:bodyPr wrap="square" rtlCol="0">
            <a:spAutoFit/>
          </a:bodyPr>
          <a:lstStyle/>
          <a:p>
            <a:r>
              <a:rPr lang="en-GB" sz="1600" b="1" u="sng" dirty="0">
                <a:solidFill>
                  <a:srgbClr val="660066"/>
                </a:solidFill>
              </a:rPr>
              <a:t>Statutory Obligation:</a:t>
            </a:r>
          </a:p>
          <a:p>
            <a:r>
              <a:rPr lang="en-GB" sz="1600" dirty="0">
                <a:solidFill>
                  <a:srgbClr val="660066"/>
                </a:solidFill>
              </a:rPr>
              <a:t>1) Each health board must ensure that, before a cared-for person is discharged from hospital, it involves any carer of that person in the discharge.</a:t>
            </a:r>
          </a:p>
          <a:p>
            <a:endParaRPr lang="en-GB" sz="1600" dirty="0">
              <a:solidFill>
                <a:srgbClr val="660066"/>
              </a:solidFill>
            </a:endParaRPr>
          </a:p>
          <a:p>
            <a:r>
              <a:rPr lang="en-GB" sz="1600" dirty="0">
                <a:solidFill>
                  <a:srgbClr val="660066"/>
                </a:solidFill>
              </a:rPr>
              <a:t>2) A health Board fulfils the duty in subsection (1) by -</a:t>
            </a:r>
          </a:p>
          <a:p>
            <a:r>
              <a:rPr lang="en-GB" sz="1600" dirty="0">
                <a:solidFill>
                  <a:srgbClr val="660066"/>
                </a:solidFill>
              </a:rPr>
              <a:t>	a)  (</a:t>
            </a:r>
            <a:r>
              <a:rPr lang="en-GB" sz="1600" dirty="0" err="1">
                <a:solidFill>
                  <a:srgbClr val="660066"/>
                </a:solidFill>
              </a:rPr>
              <a:t>i</a:t>
            </a:r>
            <a:r>
              <a:rPr lang="en-GB" sz="1600" dirty="0">
                <a:solidFill>
                  <a:srgbClr val="660066"/>
                </a:solidFill>
              </a:rPr>
              <a:t>) inform the carer, as soon as reasonably practicable, of the intention to discharge the 	cared-for person, and</a:t>
            </a:r>
          </a:p>
          <a:p>
            <a:r>
              <a:rPr lang="en-GB" sz="1600" dirty="0">
                <a:solidFill>
                  <a:srgbClr val="660066"/>
                </a:solidFill>
              </a:rPr>
              <a:t>	(ii) invite the carer to give views about the discharge of the cared-for person, and</a:t>
            </a:r>
          </a:p>
          <a:p>
            <a:r>
              <a:rPr lang="en-GB" sz="1600" dirty="0">
                <a:solidFill>
                  <a:srgbClr val="660066"/>
                </a:solidFill>
              </a:rPr>
              <a:t>	</a:t>
            </a:r>
          </a:p>
          <a:p>
            <a:r>
              <a:rPr lang="en-GB" sz="1600" dirty="0">
                <a:solidFill>
                  <a:srgbClr val="660066"/>
                </a:solidFill>
              </a:rPr>
              <a:t>	(b)  taking account, so far as it is reasonable and practicable to do so, of any views given by 	the carer in making decisions relating to the discharge of the cared-for-person.</a:t>
            </a:r>
          </a:p>
          <a:p>
            <a:endParaRPr lang="en-GB" sz="1600" dirty="0">
              <a:solidFill>
                <a:srgbClr val="660066"/>
              </a:solidFill>
            </a:endParaRPr>
          </a:p>
          <a:p>
            <a:r>
              <a:rPr lang="en-GB" sz="1600" b="1" u="sng" dirty="0">
                <a:solidFill>
                  <a:srgbClr val="660066"/>
                </a:solidFill>
              </a:rPr>
              <a:t>In a snap shot:</a:t>
            </a:r>
          </a:p>
          <a:p>
            <a:r>
              <a:rPr lang="en-GB" sz="1600" dirty="0">
                <a:solidFill>
                  <a:srgbClr val="660066"/>
                </a:solidFill>
              </a:rPr>
              <a:t>It is </a:t>
            </a:r>
            <a:r>
              <a:rPr lang="en-GB" sz="1600" b="1" u="sng" dirty="0">
                <a:solidFill>
                  <a:srgbClr val="660066"/>
                </a:solidFill>
              </a:rPr>
              <a:t>OUR</a:t>
            </a:r>
            <a:r>
              <a:rPr lang="en-GB" sz="1600" dirty="0">
                <a:solidFill>
                  <a:srgbClr val="660066"/>
                </a:solidFill>
              </a:rPr>
              <a:t> obligation as part of the </a:t>
            </a:r>
            <a:r>
              <a:rPr lang="en-GB" sz="1600" b="1" u="sng" dirty="0">
                <a:solidFill>
                  <a:srgbClr val="660066"/>
                </a:solidFill>
              </a:rPr>
              <a:t>MDT/Support Organisations</a:t>
            </a:r>
            <a:r>
              <a:rPr lang="en-GB" sz="1600" dirty="0">
                <a:solidFill>
                  <a:srgbClr val="660066"/>
                </a:solidFill>
              </a:rPr>
              <a:t>; to tell a carer who has been identified, as soon as possible that the cared for person is going to be discharged and to work in partnership (</a:t>
            </a:r>
            <a:r>
              <a:rPr lang="en-GB" sz="1600" b="1" dirty="0">
                <a:solidFill>
                  <a:srgbClr val="660066"/>
                </a:solidFill>
              </a:rPr>
              <a:t>EPIC</a:t>
            </a:r>
            <a:r>
              <a:rPr lang="en-GB" sz="1600" dirty="0">
                <a:solidFill>
                  <a:srgbClr val="660066"/>
                </a:solidFill>
              </a:rPr>
              <a:t>) to address any concerns and involve the carer in decision making.</a:t>
            </a:r>
          </a:p>
          <a:p>
            <a:endParaRPr lang="en-GB" sz="1600" dirty="0">
              <a:solidFill>
                <a:srgbClr val="660066"/>
              </a:solidFill>
            </a:endParaRPr>
          </a:p>
          <a:p>
            <a:endParaRPr lang="en-GB" sz="1600" dirty="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3"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a:p>
          <a:p>
            <a:r>
              <a:rPr lang="en-GB" dirty="0">
                <a:hlinkClick r:id="rId4"/>
              </a:rPr>
              <a:t>https://www.legislation.gov.uk/asp/2016/9/section/28</a:t>
            </a:r>
            <a:r>
              <a:rPr lang="en-GB"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a:solidFill>
                  <a:srgbClr val="660066"/>
                </a:solidFill>
              </a:rPr>
              <a:t>The following quotes are taken from Carer UK’s “State of Caring 2017” annual survey, which asked 6,607 carers about their experiences. </a:t>
            </a:r>
          </a:p>
        </p:txBody>
      </p:sp>
      <p:sp>
        <p:nvSpPr>
          <p:cNvPr id="11" name="TextBox 10"/>
          <p:cNvSpPr txBox="1"/>
          <p:nvPr/>
        </p:nvSpPr>
        <p:spPr>
          <a:xfrm>
            <a:off x="251520" y="2420888"/>
            <a:ext cx="8640960" cy="3293209"/>
          </a:xfrm>
          <a:prstGeom prst="rect">
            <a:avLst/>
          </a:prstGeom>
          <a:noFill/>
        </p:spPr>
        <p:txBody>
          <a:bodyPr wrap="square" rtlCol="0">
            <a:spAutoFit/>
          </a:bodyPr>
          <a:lstStyle/>
          <a:p>
            <a:r>
              <a:rPr lang="en-GB" sz="2400" b="1" dirty="0">
                <a:solidFill>
                  <a:srgbClr val="660066"/>
                </a:solidFill>
              </a:rPr>
              <a:t>The motivation for change:</a:t>
            </a:r>
          </a:p>
          <a:p>
            <a:endParaRPr lang="en-GB" dirty="0">
              <a:solidFill>
                <a:srgbClr val="660066"/>
              </a:solidFill>
            </a:endParaRPr>
          </a:p>
          <a:p>
            <a:r>
              <a:rPr lang="en-GB" sz="2000" dirty="0">
                <a:solidFill>
                  <a:srgbClr val="660066"/>
                </a:solidFill>
              </a:rPr>
              <a:t>“ There was </a:t>
            </a:r>
            <a:r>
              <a:rPr lang="en-GB" sz="2000" b="1" dirty="0">
                <a:solidFill>
                  <a:srgbClr val="660066"/>
                </a:solidFill>
              </a:rPr>
              <a:t>NO</a:t>
            </a:r>
            <a:r>
              <a:rPr lang="en-GB" sz="2000" dirty="0">
                <a:solidFill>
                  <a:srgbClr val="660066"/>
                </a:solidFill>
              </a:rPr>
              <a:t> </a:t>
            </a:r>
            <a:r>
              <a:rPr lang="en-GB" sz="2000" b="1" dirty="0">
                <a:solidFill>
                  <a:srgbClr val="660066"/>
                </a:solidFill>
              </a:rPr>
              <a:t>communication</a:t>
            </a:r>
            <a:r>
              <a:rPr lang="en-GB" sz="2000" dirty="0">
                <a:solidFill>
                  <a:srgbClr val="660066"/>
                </a:solidFill>
              </a:rPr>
              <a:t> from the hospital with me at any stage.  On discharge I received no information about medication, a care plan... </a:t>
            </a:r>
            <a:r>
              <a:rPr lang="en-GB" sz="2000" b="1" dirty="0">
                <a:solidFill>
                  <a:srgbClr val="660066"/>
                </a:solidFill>
              </a:rPr>
              <a:t>Nothing</a:t>
            </a:r>
            <a:r>
              <a:rPr lang="en-GB" sz="2000" dirty="0">
                <a:solidFill>
                  <a:srgbClr val="660066"/>
                </a:solidFill>
              </a:rPr>
              <a:t>.  I find it very hard to cope as </a:t>
            </a:r>
            <a:r>
              <a:rPr lang="en-GB" sz="2400" b="1" i="1" dirty="0">
                <a:solidFill>
                  <a:srgbClr val="660066"/>
                </a:solidFill>
              </a:rPr>
              <a:t>I feel voiceless</a:t>
            </a:r>
            <a:r>
              <a:rPr lang="en-GB" sz="2000" dirty="0">
                <a:solidFill>
                  <a:srgbClr val="660066"/>
                </a:solidFill>
              </a:rPr>
              <a:t>”</a:t>
            </a:r>
          </a:p>
          <a:p>
            <a:endParaRPr lang="en-GB" sz="2000" dirty="0">
              <a:solidFill>
                <a:srgbClr val="660066"/>
              </a:solidFill>
            </a:endParaRPr>
          </a:p>
          <a:p>
            <a:r>
              <a:rPr lang="en-GB" sz="2000" dirty="0">
                <a:solidFill>
                  <a:srgbClr val="660066"/>
                </a:solidFill>
              </a:rPr>
              <a:t>“ They tried to discharge mum before her assessment.  </a:t>
            </a:r>
            <a:r>
              <a:rPr lang="en-GB" sz="2000" b="1" dirty="0">
                <a:solidFill>
                  <a:srgbClr val="660066"/>
                </a:solidFill>
              </a:rPr>
              <a:t>Forms were filled in on my behalf incorrectly</a:t>
            </a:r>
            <a:r>
              <a:rPr lang="en-GB" sz="2000" dirty="0">
                <a:solidFill>
                  <a:srgbClr val="660066"/>
                </a:solidFill>
              </a:rPr>
              <a:t>.  At no time was I asked if I could </a:t>
            </a:r>
            <a:r>
              <a:rPr lang="en-GB" sz="2000" b="1" dirty="0">
                <a:solidFill>
                  <a:srgbClr val="660066"/>
                </a:solidFill>
              </a:rPr>
              <a:t>continue to care </a:t>
            </a:r>
            <a:r>
              <a:rPr lang="en-GB" sz="2000" dirty="0">
                <a:solidFill>
                  <a:srgbClr val="660066"/>
                </a:solidFill>
              </a:rPr>
              <a:t>for my parent, </a:t>
            </a:r>
            <a:r>
              <a:rPr lang="en-GB" sz="2400" b="1" i="1" dirty="0">
                <a:solidFill>
                  <a:srgbClr val="660066"/>
                </a:solidFill>
              </a:rPr>
              <a:t>my health was not considered</a:t>
            </a:r>
            <a:r>
              <a:rPr lang="en-GB" sz="2000" b="1" i="1" dirty="0">
                <a:solidFill>
                  <a:srgbClr val="660066"/>
                </a:solidFill>
              </a:rPr>
              <a:t>...</a:t>
            </a:r>
            <a:r>
              <a:rPr lang="en-GB" sz="2000" dirty="0">
                <a:solidFill>
                  <a:srgbClr val="660066"/>
                </a:solidFill>
              </a:rPr>
              <a:t>”</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dirty="0">
                <a:solidFill>
                  <a:srgbClr val="660066"/>
                </a:solidFill>
              </a:rPr>
              <a:t>The following figures are taken from Carer UK’s </a:t>
            </a:r>
            <a:r>
              <a:rPr lang="en-GB" sz="2400" b="1" dirty="0">
                <a:solidFill>
                  <a:srgbClr val="660066"/>
                </a:solidFill>
                <a:latin typeface="+mj-lt"/>
              </a:rPr>
              <a:t>“</a:t>
            </a:r>
            <a:r>
              <a:rPr lang="en-GB" sz="2400" b="1" i="0" dirty="0">
                <a:solidFill>
                  <a:srgbClr val="660066"/>
                </a:solidFill>
                <a:effectLst/>
              </a:rPr>
              <a:t>Carers Experiences </a:t>
            </a:r>
            <a:r>
              <a:rPr lang="en-GB" sz="2400" b="1" dirty="0">
                <a:solidFill>
                  <a:srgbClr val="660066"/>
                </a:solidFill>
              </a:rPr>
              <a:t>of Hospital Discharge - Discharge to Assess model</a:t>
            </a:r>
            <a:r>
              <a:rPr lang="en-GB" sz="2400" b="0" i="0" dirty="0">
                <a:solidFill>
                  <a:srgbClr val="660066"/>
                </a:solidFill>
                <a:effectLst/>
                <a:latin typeface="+mj-lt"/>
              </a:rPr>
              <a:t>” press release 2021.</a:t>
            </a:r>
            <a:r>
              <a:rPr lang="en-GB" sz="2400" b="1" dirty="0">
                <a:solidFill>
                  <a:srgbClr val="660066"/>
                </a:solidFill>
              </a:rPr>
              <a:t> </a:t>
            </a:r>
          </a:p>
        </p:txBody>
      </p:sp>
      <p:sp>
        <p:nvSpPr>
          <p:cNvPr id="11" name="TextBox 10"/>
          <p:cNvSpPr txBox="1"/>
          <p:nvPr/>
        </p:nvSpPr>
        <p:spPr>
          <a:xfrm>
            <a:off x="251520" y="2255961"/>
            <a:ext cx="8640960" cy="3693319"/>
          </a:xfrm>
          <a:prstGeom prst="rect">
            <a:avLst/>
          </a:prstGeom>
          <a:noFill/>
        </p:spPr>
        <p:txBody>
          <a:bodyPr wrap="square" rtlCol="0">
            <a:spAutoFit/>
          </a:bodyPr>
          <a:lstStyle/>
          <a:p>
            <a:pPr algn="l"/>
            <a:r>
              <a:rPr lang="en-GB" b="0" i="0" dirty="0">
                <a:solidFill>
                  <a:srgbClr val="660066"/>
                </a:solidFill>
                <a:effectLst/>
              </a:rPr>
              <a:t>The </a:t>
            </a:r>
            <a:r>
              <a:rPr lang="en-GB" b="1" i="0" u="sng" dirty="0">
                <a:solidFill>
                  <a:srgbClr val="660066"/>
                </a:solidFill>
                <a:effectLst/>
              </a:rPr>
              <a:t>key findings </a:t>
            </a:r>
            <a:r>
              <a:rPr lang="en-GB" b="0" i="0" dirty="0">
                <a:solidFill>
                  <a:srgbClr val="660066"/>
                </a:solidFill>
                <a:effectLst/>
              </a:rPr>
              <a:t>of the research show:</a:t>
            </a:r>
          </a:p>
          <a:p>
            <a:pPr algn="l"/>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More than half of carers (</a:t>
            </a:r>
            <a:r>
              <a:rPr lang="en-GB" b="1" i="0" dirty="0">
                <a:solidFill>
                  <a:srgbClr val="660066"/>
                </a:solidFill>
                <a:effectLst/>
              </a:rPr>
              <a:t>56%</a:t>
            </a:r>
            <a:r>
              <a:rPr lang="en-GB" b="0" i="0" dirty="0">
                <a:solidFill>
                  <a:srgbClr val="660066"/>
                </a:solidFill>
                <a:effectLst/>
              </a:rPr>
              <a:t>) providing significant care </a:t>
            </a:r>
            <a:r>
              <a:rPr lang="en-GB" b="1" i="0" dirty="0">
                <a:solidFill>
                  <a:srgbClr val="660066"/>
                </a:solidFill>
                <a:effectLst/>
              </a:rPr>
              <a:t>were not involved in decisions about hospital discharge</a:t>
            </a:r>
          </a:p>
          <a:p>
            <a:pPr algn="l">
              <a:buFont typeface="Arial" panose="020B0604020202020204" pitchFamily="34" charset="0"/>
              <a:buChar char="•"/>
            </a:pPr>
            <a:endParaRPr lang="en-GB" b="1" i="0" dirty="0">
              <a:solidFill>
                <a:srgbClr val="660066"/>
              </a:solidFill>
              <a:effectLst/>
            </a:endParaRPr>
          </a:p>
          <a:p>
            <a:pPr algn="l">
              <a:buFont typeface="Arial" panose="020B0604020202020204" pitchFamily="34" charset="0"/>
              <a:buChar char="•"/>
            </a:pPr>
            <a:r>
              <a:rPr lang="en-GB" b="0" i="0" dirty="0">
                <a:solidFill>
                  <a:srgbClr val="660066"/>
                </a:solidFill>
                <a:effectLst/>
              </a:rPr>
              <a:t> Two thirds (</a:t>
            </a:r>
            <a:r>
              <a:rPr lang="en-GB" b="1" i="0" dirty="0">
                <a:solidFill>
                  <a:srgbClr val="660066"/>
                </a:solidFill>
                <a:effectLst/>
              </a:rPr>
              <a:t>66%</a:t>
            </a:r>
            <a:r>
              <a:rPr lang="en-GB" b="0" i="0" dirty="0">
                <a:solidFill>
                  <a:srgbClr val="660066"/>
                </a:solidFill>
                <a:effectLst/>
              </a:rPr>
              <a:t>) did not feel listened to about their </a:t>
            </a:r>
            <a:r>
              <a:rPr lang="en-GB" b="1" i="0" dirty="0">
                <a:solidFill>
                  <a:srgbClr val="660066"/>
                </a:solidFill>
                <a:effectLst/>
              </a:rPr>
              <a:t>willingness and ability to care</a:t>
            </a:r>
          </a:p>
          <a:p>
            <a:pPr algn="l">
              <a:buFont typeface="Arial" panose="020B0604020202020204" pitchFamily="34" charset="0"/>
              <a:buChar char="•"/>
            </a:pPr>
            <a:endParaRPr lang="en-GB" b="1" i="0" dirty="0">
              <a:solidFill>
                <a:srgbClr val="660066"/>
              </a:solidFill>
              <a:effectLst/>
            </a:endParaRPr>
          </a:p>
          <a:p>
            <a:pPr algn="l">
              <a:buFont typeface="Arial" panose="020B0604020202020204" pitchFamily="34" charset="0"/>
              <a:buChar char="•"/>
            </a:pPr>
            <a:r>
              <a:rPr lang="en-GB" b="0" i="0" dirty="0">
                <a:solidFill>
                  <a:srgbClr val="660066"/>
                </a:solidFill>
                <a:effectLst/>
              </a:rPr>
              <a:t> A majority (</a:t>
            </a:r>
            <a:r>
              <a:rPr lang="en-GB" b="1" i="0" dirty="0">
                <a:solidFill>
                  <a:srgbClr val="660066"/>
                </a:solidFill>
                <a:effectLst/>
              </a:rPr>
              <a:t>61%</a:t>
            </a:r>
            <a:r>
              <a:rPr lang="en-GB" b="0" i="0" dirty="0">
                <a:solidFill>
                  <a:srgbClr val="660066"/>
                </a:solidFill>
                <a:effectLst/>
              </a:rPr>
              <a:t>) were </a:t>
            </a:r>
            <a:r>
              <a:rPr lang="en-GB" b="1" i="0" dirty="0">
                <a:solidFill>
                  <a:srgbClr val="660066"/>
                </a:solidFill>
                <a:effectLst/>
              </a:rPr>
              <a:t>not given enough information and advice to care safely and well</a:t>
            </a:r>
          </a:p>
          <a:p>
            <a:pPr algn="l">
              <a:buFont typeface="Arial" panose="020B0604020202020204" pitchFamily="34" charset="0"/>
              <a:buChar char="•"/>
            </a:pPr>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Most carers (</a:t>
            </a:r>
            <a:r>
              <a:rPr lang="en-GB" b="1" i="0" dirty="0">
                <a:solidFill>
                  <a:srgbClr val="660066"/>
                </a:solidFill>
                <a:effectLst/>
              </a:rPr>
              <a:t>60%</a:t>
            </a:r>
            <a:r>
              <a:rPr lang="en-GB" b="0" i="0" dirty="0">
                <a:solidFill>
                  <a:srgbClr val="660066"/>
                </a:solidFill>
                <a:effectLst/>
              </a:rPr>
              <a:t>) said </a:t>
            </a:r>
            <a:r>
              <a:rPr lang="en-GB" b="1" i="0" dirty="0">
                <a:solidFill>
                  <a:srgbClr val="660066"/>
                </a:solidFill>
                <a:effectLst/>
              </a:rPr>
              <a:t>insufficient support was provided </a:t>
            </a:r>
            <a:r>
              <a:rPr lang="en-GB" b="0" i="0" dirty="0">
                <a:solidFill>
                  <a:srgbClr val="660066"/>
                </a:solidFill>
                <a:effectLst/>
              </a:rPr>
              <a:t>to protect the health and wellbeing of the </a:t>
            </a:r>
            <a:r>
              <a:rPr lang="en-GB" b="1" i="0" u="sng" dirty="0">
                <a:solidFill>
                  <a:srgbClr val="660066"/>
                </a:solidFill>
                <a:effectLst/>
              </a:rPr>
              <a:t>patient or their own health</a:t>
            </a:r>
          </a:p>
          <a:p>
            <a:pPr algn="l">
              <a:buFont typeface="Arial" panose="020B0604020202020204" pitchFamily="34" charset="0"/>
              <a:buChar char="•"/>
            </a:pPr>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a:t>
            </a:r>
            <a:r>
              <a:rPr lang="en-GB" b="1" i="0" dirty="0">
                <a:solidFill>
                  <a:srgbClr val="660066"/>
                </a:solidFill>
                <a:effectLst/>
              </a:rPr>
              <a:t>82% </a:t>
            </a:r>
            <a:r>
              <a:rPr lang="en-GB" b="0" i="0" dirty="0">
                <a:solidFill>
                  <a:srgbClr val="660066"/>
                </a:solidFill>
                <a:effectLst/>
              </a:rPr>
              <a:t>of respondents said they had not received a carer’s assessment (ACSP / YCS).</a:t>
            </a:r>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940046"/>
            <a:ext cx="7488832" cy="1200329"/>
          </a:xfrm>
          <a:prstGeom prst="rect">
            <a:avLst/>
          </a:prstGeom>
          <a:noFill/>
        </p:spPr>
        <p:txBody>
          <a:bodyPr wrap="square" rtlCol="0">
            <a:spAutoFit/>
          </a:bodyPr>
          <a:lstStyle/>
          <a:p>
            <a:r>
              <a:rPr lang="en-GB" sz="2400" dirty="0">
                <a:solidFill>
                  <a:srgbClr val="660066"/>
                </a:solidFill>
              </a:rPr>
              <a:t>The following is taken from Carer UK’s </a:t>
            </a:r>
            <a:r>
              <a:rPr lang="en-GB" sz="2400" b="1" dirty="0">
                <a:solidFill>
                  <a:srgbClr val="660066"/>
                </a:solidFill>
              </a:rPr>
              <a:t>“</a:t>
            </a:r>
            <a:r>
              <a:rPr lang="en-GB" sz="2400" b="1" i="0" dirty="0">
                <a:solidFill>
                  <a:srgbClr val="660066"/>
                </a:solidFill>
                <a:effectLst/>
              </a:rPr>
              <a:t>Carers Experiences </a:t>
            </a:r>
            <a:r>
              <a:rPr lang="en-GB" sz="2400" b="1" dirty="0">
                <a:solidFill>
                  <a:srgbClr val="660066"/>
                </a:solidFill>
              </a:rPr>
              <a:t>of Hospital Discharge - Discharge to Assess model</a:t>
            </a:r>
            <a:r>
              <a:rPr lang="en-GB" sz="2400" b="0" i="0" dirty="0">
                <a:solidFill>
                  <a:srgbClr val="660066"/>
                </a:solidFill>
                <a:effectLst/>
              </a:rPr>
              <a:t>” press release 2021.</a:t>
            </a:r>
            <a:r>
              <a:rPr lang="en-GB" sz="2400" b="1" dirty="0">
                <a:solidFill>
                  <a:srgbClr val="660066"/>
                </a:solidFill>
              </a:rPr>
              <a:t> </a:t>
            </a:r>
          </a:p>
        </p:txBody>
      </p:sp>
      <p:sp>
        <p:nvSpPr>
          <p:cNvPr id="11" name="TextBox 10"/>
          <p:cNvSpPr txBox="1"/>
          <p:nvPr/>
        </p:nvSpPr>
        <p:spPr>
          <a:xfrm>
            <a:off x="251520" y="1844824"/>
            <a:ext cx="8640960" cy="4062651"/>
          </a:xfrm>
          <a:prstGeom prst="rect">
            <a:avLst/>
          </a:prstGeom>
          <a:noFill/>
        </p:spPr>
        <p:txBody>
          <a:bodyPr wrap="square" rtlCol="0">
            <a:spAutoFit/>
          </a:bodyPr>
          <a:lstStyle/>
          <a:p>
            <a:pPr algn="ctr"/>
            <a:r>
              <a:rPr lang="en-GB" b="1" dirty="0">
                <a:solidFill>
                  <a:srgbClr val="660066"/>
                </a:solidFill>
              </a:rPr>
              <a:t>The COVID-19 Era</a:t>
            </a:r>
          </a:p>
          <a:p>
            <a:pPr algn="l"/>
            <a:r>
              <a:rPr lang="en-GB" sz="1600" dirty="0">
                <a:solidFill>
                  <a:srgbClr val="660066"/>
                </a:solidFill>
              </a:rPr>
              <a:t>“As his wife of </a:t>
            </a:r>
            <a:r>
              <a:rPr lang="en-GB" sz="1600" b="1" dirty="0">
                <a:solidFill>
                  <a:srgbClr val="660066"/>
                </a:solidFill>
              </a:rPr>
              <a:t>47 years </a:t>
            </a:r>
            <a:r>
              <a:rPr lang="en-GB" sz="1600" dirty="0">
                <a:solidFill>
                  <a:srgbClr val="660066"/>
                </a:solidFill>
              </a:rPr>
              <a:t>and his main carer for the last ten years, I am the only person who </a:t>
            </a:r>
            <a:r>
              <a:rPr lang="en-GB" sz="1600" b="1" dirty="0">
                <a:solidFill>
                  <a:srgbClr val="660066"/>
                </a:solidFill>
              </a:rPr>
              <a:t>knows all the complexities </a:t>
            </a:r>
            <a:r>
              <a:rPr lang="en-GB" sz="1600" dirty="0">
                <a:solidFill>
                  <a:srgbClr val="660066"/>
                </a:solidFill>
              </a:rPr>
              <a:t>of his condition. His brain disease alone, never mind the added complications of his fractured hip and pelvis, means that the way that he is handled, mobilised and assisted are all extremely complex and have to be done in a specific way. </a:t>
            </a:r>
            <a:r>
              <a:rPr lang="en-GB" sz="1600" b="1" dirty="0">
                <a:solidFill>
                  <a:srgbClr val="660066"/>
                </a:solidFill>
              </a:rPr>
              <a:t>Normally, I am there with him to explain these things to the medical professionals but because of COVID-19 hospital restrictions I was not allowed to accompany him.</a:t>
            </a:r>
            <a:r>
              <a:rPr lang="en-GB" sz="1600" dirty="0">
                <a:solidFill>
                  <a:srgbClr val="660066"/>
                </a:solidFill>
              </a:rPr>
              <a:t> I felt that all </a:t>
            </a:r>
            <a:r>
              <a:rPr lang="en-GB" sz="1600" u="sng" dirty="0">
                <a:solidFill>
                  <a:srgbClr val="660066"/>
                </a:solidFill>
              </a:rPr>
              <a:t>control had been taken away from me </a:t>
            </a:r>
            <a:r>
              <a:rPr lang="en-GB" sz="1600" dirty="0">
                <a:solidFill>
                  <a:srgbClr val="660066"/>
                </a:solidFill>
              </a:rPr>
              <a:t>and I was powerless to protect him.” </a:t>
            </a:r>
          </a:p>
          <a:p>
            <a:pPr algn="l"/>
            <a:endParaRPr lang="en-GB" sz="1600" dirty="0">
              <a:solidFill>
                <a:srgbClr val="660066"/>
              </a:solidFill>
            </a:endParaRPr>
          </a:p>
          <a:p>
            <a:pPr algn="l"/>
            <a:r>
              <a:rPr lang="en-GB" sz="1600" dirty="0">
                <a:solidFill>
                  <a:srgbClr val="660066"/>
                </a:solidFill>
              </a:rPr>
              <a:t>“We were just supposed to hand over his care to the hospital staff in the </a:t>
            </a:r>
            <a:r>
              <a:rPr lang="en-GB" sz="1600" b="1" dirty="0">
                <a:solidFill>
                  <a:srgbClr val="660066"/>
                </a:solidFill>
              </a:rPr>
              <a:t>hope that they had the specialist skills that he needed</a:t>
            </a:r>
            <a:r>
              <a:rPr lang="en-GB" sz="1600" dirty="0">
                <a:solidFill>
                  <a:srgbClr val="660066"/>
                </a:solidFill>
              </a:rPr>
              <a:t>. Because there was no communication, his health and condition rapidly deteriorated. </a:t>
            </a:r>
            <a:r>
              <a:rPr lang="en-GB" sz="1600" b="1" dirty="0">
                <a:solidFill>
                  <a:srgbClr val="660066"/>
                </a:solidFill>
              </a:rPr>
              <a:t>Both Melvin and I are now suffering with post-traumatic stress and even now, to this day, we are dealing with the aftermath of our experience</a:t>
            </a:r>
            <a:r>
              <a:rPr lang="en-GB" sz="1600" dirty="0">
                <a:solidFill>
                  <a:srgbClr val="660066"/>
                </a:solidFill>
              </a:rPr>
              <a:t>”.</a:t>
            </a:r>
          </a:p>
          <a:p>
            <a:pPr algn="l"/>
            <a:endParaRPr lang="en-GB" sz="1600" dirty="0">
              <a:solidFill>
                <a:srgbClr val="660066"/>
              </a:solidFill>
            </a:endParaRPr>
          </a:p>
          <a:p>
            <a:pPr algn="l"/>
            <a:r>
              <a:rPr lang="en-GB" sz="1600" dirty="0">
                <a:solidFill>
                  <a:srgbClr val="660066"/>
                </a:solidFill>
                <a:hlinkClick r:id="rId6"/>
              </a:rPr>
              <a:t>https://www.carersuk.org/images/News_and_campaigns//Carers_experiences_of_hospital_discharge_report_2021.pdf</a:t>
            </a:r>
            <a:r>
              <a:rPr lang="en-GB" sz="1600" dirty="0">
                <a:solidFill>
                  <a:srgbClr val="660066"/>
                </a:solidFill>
              </a:rPr>
              <a:t>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extLst>
      <p:ext uri="{BB962C8B-B14F-4D97-AF65-F5344CB8AC3E}">
        <p14:creationId xmlns="" xmlns:p14="http://schemas.microsoft.com/office/powerpoint/2010/main" val="1228843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a:solidFill>
                  <a:srgbClr val="660066"/>
                </a:solidFill>
              </a:rPr>
              <a:t>The following quotes are taken from Carer UK’s “State of Caring 2017” annual survey, which asked 6,607 carers about their experiences. </a:t>
            </a:r>
          </a:p>
        </p:txBody>
      </p:sp>
      <p:sp>
        <p:nvSpPr>
          <p:cNvPr id="11" name="TextBox 10"/>
          <p:cNvSpPr txBox="1"/>
          <p:nvPr/>
        </p:nvSpPr>
        <p:spPr>
          <a:xfrm>
            <a:off x="251520" y="2492896"/>
            <a:ext cx="8640960" cy="2246769"/>
          </a:xfrm>
          <a:prstGeom prst="rect">
            <a:avLst/>
          </a:prstGeom>
          <a:noFill/>
        </p:spPr>
        <p:txBody>
          <a:bodyPr wrap="square" rtlCol="0">
            <a:spAutoFit/>
          </a:bodyPr>
          <a:lstStyle/>
          <a:p>
            <a:endParaRPr lang="en-GB" dirty="0">
              <a:solidFill>
                <a:srgbClr val="660066"/>
              </a:solidFill>
            </a:endParaRPr>
          </a:p>
          <a:p>
            <a:r>
              <a:rPr lang="en-GB" sz="2400" b="1" dirty="0">
                <a:solidFill>
                  <a:srgbClr val="660066"/>
                </a:solidFill>
              </a:rPr>
              <a:t>What would you like to feel?</a:t>
            </a:r>
          </a:p>
          <a:p>
            <a:endParaRPr lang="en-GB" sz="2000" dirty="0">
              <a:solidFill>
                <a:srgbClr val="660066"/>
              </a:solidFill>
            </a:endParaRPr>
          </a:p>
          <a:p>
            <a:r>
              <a:rPr lang="en-GB" sz="2000" dirty="0">
                <a:solidFill>
                  <a:srgbClr val="660066"/>
                </a:solidFill>
              </a:rPr>
              <a:t>“Our hospital staff were </a:t>
            </a:r>
            <a:r>
              <a:rPr lang="en-GB" sz="2000" b="1" dirty="0">
                <a:solidFill>
                  <a:srgbClr val="660066"/>
                </a:solidFill>
              </a:rPr>
              <a:t>very understanding</a:t>
            </a:r>
            <a:r>
              <a:rPr lang="en-GB" sz="2000" dirty="0">
                <a:solidFill>
                  <a:srgbClr val="660066"/>
                </a:solidFill>
              </a:rPr>
              <a:t> and </a:t>
            </a:r>
            <a:r>
              <a:rPr lang="en-GB" sz="2000" b="1" dirty="0">
                <a:solidFill>
                  <a:srgbClr val="660066"/>
                </a:solidFill>
              </a:rPr>
              <a:t>involved me</a:t>
            </a:r>
            <a:r>
              <a:rPr lang="en-GB" sz="2000" dirty="0">
                <a:solidFill>
                  <a:srgbClr val="660066"/>
                </a:solidFill>
              </a:rPr>
              <a:t> at every stage of my husband’s discharge and made sure that I was </a:t>
            </a:r>
            <a:r>
              <a:rPr lang="en-GB" sz="2000" b="1" dirty="0">
                <a:solidFill>
                  <a:srgbClr val="660066"/>
                </a:solidFill>
              </a:rPr>
              <a:t>happy and prepared </a:t>
            </a:r>
            <a:r>
              <a:rPr lang="en-GB" sz="2000" dirty="0">
                <a:solidFill>
                  <a:srgbClr val="660066"/>
                </a:solidFill>
              </a:rPr>
              <a:t>and that all </a:t>
            </a:r>
            <a:r>
              <a:rPr lang="en-GB" sz="2000" b="1" dirty="0">
                <a:solidFill>
                  <a:srgbClr val="660066"/>
                </a:solidFill>
              </a:rPr>
              <a:t>help</a:t>
            </a:r>
            <a:r>
              <a:rPr lang="en-GB" sz="2000" dirty="0">
                <a:solidFill>
                  <a:srgbClr val="660066"/>
                </a:solidFill>
              </a:rPr>
              <a:t> that I may have needed was in place </a:t>
            </a:r>
            <a:r>
              <a:rPr lang="en-GB" sz="2000" b="1" u="sng" dirty="0">
                <a:solidFill>
                  <a:srgbClr val="660066"/>
                </a:solidFill>
              </a:rPr>
              <a:t>before he came home</a:t>
            </a:r>
            <a:r>
              <a:rPr lang="en-GB" sz="2000" dirty="0">
                <a:solidFill>
                  <a:srgbClr val="660066"/>
                </a:solidFill>
              </a:rPr>
              <a:t>.”</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138773"/>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Hospital Environment</a:t>
            </a:r>
          </a:p>
          <a:p>
            <a:pPr algn="ctr"/>
            <a:r>
              <a:rPr lang="en-GB" sz="2400" b="1" dirty="0">
                <a:solidFill>
                  <a:srgbClr val="660066"/>
                </a:solidFill>
                <a:effectLst>
                  <a:outerShdw blurRad="38100" dist="38100" dir="2700000" algn="tl">
                    <a:srgbClr val="000000">
                      <a:alpha val="43137"/>
                    </a:srgbClr>
                  </a:outerShdw>
                </a:effectLst>
              </a:rPr>
              <a:t>Why do carers need support in hospitals?</a:t>
            </a:r>
            <a:endParaRPr lang="en-GB" sz="2000" b="1" dirty="0">
              <a:solidFill>
                <a:srgbClr val="660066"/>
              </a:solidFill>
              <a:effectLst>
                <a:outerShdw blurRad="38100" dist="38100" dir="2700000" algn="tl">
                  <a:srgbClr val="000000">
                    <a:alpha val="43137"/>
                  </a:srgbClr>
                </a:outerShdw>
              </a:effectLst>
            </a:endParaRPr>
          </a:p>
        </p:txBody>
      </p:sp>
      <p:sp>
        <p:nvSpPr>
          <p:cNvPr id="11" name="TextBox 10"/>
          <p:cNvSpPr txBox="1"/>
          <p:nvPr/>
        </p:nvSpPr>
        <p:spPr>
          <a:xfrm>
            <a:off x="251520" y="2132856"/>
            <a:ext cx="8640960" cy="3539430"/>
          </a:xfrm>
          <a:prstGeom prst="rect">
            <a:avLst/>
          </a:prstGeom>
          <a:noFill/>
        </p:spPr>
        <p:txBody>
          <a:bodyPr wrap="square" numCol="2" rtlCol="0">
            <a:spAutoFit/>
          </a:bodyPr>
          <a:lstStyle/>
          <a:p>
            <a:pPr>
              <a:buClr>
                <a:srgbClr val="660066"/>
              </a:buClr>
            </a:pPr>
            <a:r>
              <a:rPr lang="en-GB" sz="3200" b="1" dirty="0">
                <a:solidFill>
                  <a:srgbClr val="660066"/>
                </a:solidFill>
              </a:rPr>
              <a:t>Emotional Support</a:t>
            </a: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b="1" dirty="0">
                <a:solidFill>
                  <a:srgbClr val="660066"/>
                </a:solidFill>
              </a:rPr>
              <a:t>Early Identification</a:t>
            </a: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r>
              <a:rPr lang="en-GB" sz="3200" b="1" dirty="0">
                <a:solidFill>
                  <a:srgbClr val="660066"/>
                </a:solidFill>
              </a:rPr>
              <a:t>Information &amp; Advice</a:t>
            </a: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b="1" dirty="0">
                <a:solidFill>
                  <a:srgbClr val="660066"/>
                </a:solidFill>
              </a:rPr>
              <a:t>Equal Partners in Care</a:t>
            </a: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4" name="Picture 6" descr="Image result for magnifying glass cartoon">
            <a:hlinkClick r:id="rId6"/>
          </p:cNvPr>
          <p:cNvPicPr>
            <a:picLocks noChangeAspect="1" noChangeArrowheads="1"/>
          </p:cNvPicPr>
          <p:nvPr/>
        </p:nvPicPr>
        <p:blipFill>
          <a:blip r:embed="rId7" cstate="print"/>
          <a:srcRect t="17966" b="16157"/>
          <a:stretch>
            <a:fillRect/>
          </a:stretch>
        </p:blipFill>
        <p:spPr bwMode="auto">
          <a:xfrm>
            <a:off x="971600" y="4653136"/>
            <a:ext cx="1656183" cy="1091036"/>
          </a:xfrm>
          <a:prstGeom prst="rect">
            <a:avLst/>
          </a:prstGeom>
          <a:noFill/>
        </p:spPr>
      </p:pic>
      <p:pic>
        <p:nvPicPr>
          <p:cNvPr id="7176" name="Picture 8" descr="Image result for helping hand cartoon">
            <a:hlinkClick r:id="rId8"/>
          </p:cNvPr>
          <p:cNvPicPr>
            <a:picLocks noChangeAspect="1" noChangeArrowheads="1"/>
          </p:cNvPicPr>
          <p:nvPr/>
        </p:nvPicPr>
        <p:blipFill>
          <a:blip r:embed="rId9" cstate="print"/>
          <a:srcRect r="11879"/>
          <a:stretch>
            <a:fillRect/>
          </a:stretch>
        </p:blipFill>
        <p:spPr bwMode="auto">
          <a:xfrm rot="5400000">
            <a:off x="927721" y="2608783"/>
            <a:ext cx="1270184" cy="1326443"/>
          </a:xfrm>
          <a:prstGeom prst="rect">
            <a:avLst/>
          </a:prstGeom>
          <a:noFill/>
        </p:spPr>
      </p:pic>
      <p:pic>
        <p:nvPicPr>
          <p:cNvPr id="13" name="Picture 12" descr="epic%20banner (2)"/>
          <p:cNvPicPr>
            <a:picLocks noChangeAspect="1" noChangeArrowheads="1"/>
          </p:cNvPicPr>
          <p:nvPr/>
        </p:nvPicPr>
        <p:blipFill>
          <a:blip r:embed="rId4" cstate="print"/>
          <a:srcRect r="70987" b="7692"/>
          <a:stretch>
            <a:fillRect/>
          </a:stretch>
        </p:blipFill>
        <p:spPr bwMode="auto">
          <a:xfrm>
            <a:off x="5724128" y="4653136"/>
            <a:ext cx="1080120" cy="1178313"/>
          </a:xfrm>
          <a:prstGeom prst="rect">
            <a:avLst/>
          </a:prstGeom>
          <a:noFill/>
          <a:ln w="9525">
            <a:noFill/>
            <a:miter lim="800000"/>
            <a:headEnd/>
            <a:tailEnd/>
          </a:ln>
        </p:spPr>
      </p:pic>
      <p:pic>
        <p:nvPicPr>
          <p:cNvPr id="7180" name="Picture 12" descr="Image result for leaflet cartoon">
            <a:hlinkClick r:id="rId10"/>
          </p:cNvPr>
          <p:cNvPicPr>
            <a:picLocks noChangeAspect="1" noChangeArrowheads="1"/>
          </p:cNvPicPr>
          <p:nvPr/>
        </p:nvPicPr>
        <p:blipFill>
          <a:blip r:embed="rId11" cstate="print"/>
          <a:srcRect/>
          <a:stretch>
            <a:fillRect/>
          </a:stretch>
        </p:blipFill>
        <p:spPr bwMode="auto">
          <a:xfrm>
            <a:off x="5580112" y="2708920"/>
            <a:ext cx="1440160" cy="1257118"/>
          </a:xfrm>
          <a:prstGeom prst="rect">
            <a:avLst/>
          </a:prstGeom>
          <a:noFill/>
        </p:spPr>
      </p:pic>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6"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7"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8"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Carers Scotland Act </a:t>
            </a:r>
          </a:p>
          <a:p>
            <a:pPr algn="ctr"/>
            <a:r>
              <a:rPr lang="en-GB" sz="4400" b="1" dirty="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u="sng" dirty="0"/>
              <a:t>  </a:t>
            </a: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a:latin typeface="Calibri" charset="0"/>
                <a:cs typeface="Calibri" charset="0"/>
              </a:rPr>
              <a:t>Carers must be informed and involved on the process of hospital discharge</a:t>
            </a: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a:t>Link to video:</a:t>
            </a:r>
          </a:p>
          <a:p>
            <a:r>
              <a:rPr lang="en-GB" dirty="0"/>
              <a:t> </a:t>
            </a:r>
          </a:p>
        </p:txBody>
      </p:sp>
      <p:sp>
        <p:nvSpPr>
          <p:cNvPr id="17" name="Rectangle 16"/>
          <p:cNvSpPr/>
          <p:nvPr/>
        </p:nvSpPr>
        <p:spPr>
          <a:xfrm>
            <a:off x="3851920" y="5517232"/>
            <a:ext cx="3088859" cy="369332"/>
          </a:xfrm>
          <a:prstGeom prst="rect">
            <a:avLst/>
          </a:prstGeom>
        </p:spPr>
        <p:txBody>
          <a:bodyPr wrap="none">
            <a:spAutoFit/>
          </a:bodyPr>
          <a:lstStyle/>
          <a:p>
            <a:r>
              <a:rPr lang="en-GB" dirty="0">
                <a:hlinkClick r:id="rId10"/>
              </a:rPr>
              <a:t>https://vimeo.com/362951019</a:t>
            </a:r>
            <a:endParaRPr lang="en-GB"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1189</Words>
  <Application>Microsoft Office PowerPoint</Application>
  <PresentationFormat>On-screen Show (4:3)</PresentationFormat>
  <Paragraphs>189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Carer Support Hospital Discharge Service</vt:lpstr>
      <vt:lpstr>Slide 2</vt:lpstr>
      <vt:lpstr>Slide 3</vt:lpstr>
      <vt:lpstr>Slide 4</vt:lpstr>
      <vt:lpstr>Slide 5</vt:lpstr>
      <vt:lpstr>Slide 6</vt:lpstr>
      <vt:lpstr>Slide 7</vt:lpstr>
      <vt:lpstr>Slide 8</vt:lpstr>
      <vt:lpstr>Slide 9</vt:lpstr>
      <vt:lpstr>  </vt:lpstr>
      <vt:lpstr>  </vt:lpstr>
      <vt:lpstr>Slide 12</vt:lpstr>
      <vt:lpstr>Slide 13</vt:lpstr>
      <vt:lpstr>Slide 14</vt:lpstr>
      <vt:lpstr>Slide 15</vt:lpstr>
      <vt:lpstr>Slide 16</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Keith.Lugton</cp:lastModifiedBy>
  <cp:revision>114</cp:revision>
  <dcterms:created xsi:type="dcterms:W3CDTF">2016-08-25T14:51:46Z</dcterms:created>
  <dcterms:modified xsi:type="dcterms:W3CDTF">2023-02-24T14:01:56Z</dcterms:modified>
</cp:coreProperties>
</file>