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2" r:id="rId3"/>
    <p:sldId id="261" r:id="rId4"/>
    <p:sldId id="276" r:id="rId5"/>
    <p:sldId id="260" r:id="rId6"/>
    <p:sldId id="259" r:id="rId7"/>
    <p:sldId id="274" r:id="rId8"/>
    <p:sldId id="275"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6600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4" autoAdjust="0"/>
    <p:restoredTop sz="94982" autoAdjust="0"/>
  </p:normalViewPr>
  <p:slideViewPr>
    <p:cSldViewPr>
      <p:cViewPr varScale="1">
        <p:scale>
          <a:sx n="65" d="100"/>
          <a:sy n="65" d="100"/>
        </p:scale>
        <p:origin x="-1284" y="-11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28" y="81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4E35F2-949D-4EA2-9D02-816888E01210}" type="datetimeFigureOut">
              <a:rPr lang="en-GB" smtClean="0"/>
              <a:pPr/>
              <a:t>24/08/2022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5F40A7F-AEF9-4E92-9F71-1E1974B6314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92696" y="4355976"/>
            <a:ext cx="5486400" cy="4114800"/>
          </a:xfrm>
        </p:spPr>
        <p:txBody>
          <a:bodyPr>
            <a:normAutofit/>
          </a:bodyPr>
          <a:lstStyle/>
          <a:p>
            <a:endParaRPr lang="en-GB"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660066"/>
                </a:solidFill>
              </a:rPr>
              <a:t>It is OUR obligation as part of the MDT and NHS Lothian</a:t>
            </a:r>
            <a:r>
              <a:rPr lang="en-GB" sz="1200" baseline="0" dirty="0">
                <a:solidFill>
                  <a:srgbClr val="660066"/>
                </a:solidFill>
              </a:rPr>
              <a:t> Employees</a:t>
            </a:r>
            <a:r>
              <a:rPr lang="en-GB" sz="1200" dirty="0">
                <a:solidFill>
                  <a:srgbClr val="660066"/>
                </a:solidFill>
              </a:rPr>
              <a:t>; to tell a carer who has been identified, as soon as possible/practical that the cared for person is going to be discharged and to work in within</a:t>
            </a:r>
            <a:r>
              <a:rPr lang="en-GB" sz="1200" baseline="0" dirty="0">
                <a:solidFill>
                  <a:srgbClr val="660066"/>
                </a:solidFill>
              </a:rPr>
              <a:t> the Equal Partnership in Care </a:t>
            </a:r>
            <a:r>
              <a:rPr lang="en-GB" sz="1200" dirty="0">
                <a:solidFill>
                  <a:srgbClr val="660066"/>
                </a:solidFill>
              </a:rPr>
              <a:t>(EPIC) principals to address any concerns and involve the carer in decision making</a:t>
            </a:r>
            <a:r>
              <a:rPr lang="en-GB" sz="1200" baseline="0" dirty="0">
                <a:solidFill>
                  <a:srgbClr val="660066"/>
                </a:solidFill>
              </a:rPr>
              <a:t> process surrounding the discharge process.</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aseline="0" dirty="0">
              <a:solidFill>
                <a:srgbClr val="660066"/>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aseline="0" dirty="0">
                <a:solidFill>
                  <a:srgbClr val="660066"/>
                </a:solidFill>
              </a:rPr>
              <a:t>In my role this can mean organising additional support, offering to prepare an Adult Carer Support Plan or Young Carers Statement, or on a more personal level providing emotional support and letting the carer know that they are not alone and that although no matter how daunting this is, they can do this with our support.</a:t>
            </a:r>
            <a:endParaRPr lang="en-GB" sz="1200" dirty="0">
              <a:solidFill>
                <a:srgbClr val="660066"/>
              </a:solidFill>
            </a:endParaRPr>
          </a:p>
          <a:p>
            <a:endParaRPr lang="en-GB" dirty="0"/>
          </a:p>
        </p:txBody>
      </p:sp>
      <p:sp>
        <p:nvSpPr>
          <p:cNvPr id="4" name="Slide Number Placeholder 3"/>
          <p:cNvSpPr>
            <a:spLocks noGrp="1"/>
          </p:cNvSpPr>
          <p:nvPr>
            <p:ph type="sldNum" sz="quarter" idx="10"/>
          </p:nvPr>
        </p:nvSpPr>
        <p:spPr/>
        <p:txBody>
          <a:bodyPr/>
          <a:lstStyle/>
          <a:p>
            <a:fld id="{85F40A7F-AEF9-4E92-9F71-1E1974B63149}"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85F40A7F-AEF9-4E92-9F71-1E1974B63149}"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86DC3E-31E8-495D-91AA-149845986DE4}" type="datetimeFigureOut">
              <a:rPr lang="en-GB" smtClean="0"/>
              <a:pPr/>
              <a:t>24/08/2022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9D259BF-DE94-47E2-8035-1A59ACB405D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86DC3E-31E8-495D-91AA-149845986DE4}" type="datetimeFigureOut">
              <a:rPr lang="en-GB" smtClean="0"/>
              <a:pPr/>
              <a:t>24/08/2022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D259BF-DE94-47E2-8035-1A59ACB405D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4.png"/><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2.jpeg"/><Relationship Id="rId5" Type="http://schemas.openxmlformats.org/officeDocument/2006/relationships/image" Target="../media/image6.jpeg"/><Relationship Id="rId10" Type="http://schemas.openxmlformats.org/officeDocument/2006/relationships/hyperlink" Target="https://vimeo.com/362951019" TargetMode="External"/><Relationship Id="rId4" Type="http://schemas.openxmlformats.org/officeDocument/2006/relationships/image" Target="../media/image5.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legislation.gov.uk/asp/2016/9/section/28"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2.jpeg"/><Relationship Id="rId7"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7.png"/><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2.jpeg"/><Relationship Id="rId7"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7.png"/><Relationship Id="rId4" Type="http://schemas.openxmlformats.org/officeDocument/2006/relationships/image" Target="../media/image3.jpeg"/><Relationship Id="rId9" Type="http://schemas.openxmlformats.org/officeDocument/2006/relationships/image" Target="../media/image6.jpeg"/></Relationships>
</file>

<file path=ppt/slides/_rels/slide7.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1.jpeg"/><Relationship Id="rId7"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Rachel.McNeill@nhslothian.scot.nhs.uk" TargetMode="External"/><Relationship Id="rId5" Type="http://schemas.openxmlformats.org/officeDocument/2006/relationships/hyperlink" Target="mailto:Gavin.bisset@nhslothian.scot.nhs.uk" TargetMode="External"/><Relationship Id="rId10" Type="http://schemas.openxmlformats.org/officeDocument/2006/relationships/hyperlink" Target="mailto:Christine.aylward@nhslothian.scot.nhs.uk" TargetMode="External"/><Relationship Id="rId4" Type="http://schemas.openxmlformats.org/officeDocument/2006/relationships/hyperlink" Target="mailto:Anne.glover@nhslothian.scot.nhs.uk" TargetMode="External"/><Relationship Id="rId9" Type="http://schemas.openxmlformats.org/officeDocument/2006/relationships/image" Target="../media/image13.jpeg"/></Relationships>
</file>

<file path=ppt/slides/_rels/slide8.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jpeg"/><Relationship Id="rId7" Type="http://schemas.openxmlformats.org/officeDocument/2006/relationships/image" Target="../media/image15.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mailto:Jazmin.Gentry@nhslothian.scot.nhs.uk" TargetMode="External"/><Relationship Id="rId4" Type="http://schemas.openxmlformats.org/officeDocument/2006/relationships/hyperlink" Target="mailto:Rachel.McNeill@nhslothian.scot.nhs.uk"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carersupport.wgh@nhslothian.scot.nhs.uk" TargetMode="External"/><Relationship Id="rId3" Type="http://schemas.openxmlformats.org/officeDocument/2006/relationships/image" Target="../media/image2.jpeg"/><Relationship Id="rId7" Type="http://schemas.openxmlformats.org/officeDocument/2006/relationships/hyperlink" Target="mailto:carersupport.rie@nhslothian.scot.nhs.uk"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mailto:carer.support@nhslothian.scot.nhs.uk" TargetMode="External"/><Relationship Id="rId11" Type="http://schemas.openxmlformats.org/officeDocument/2006/relationships/image" Target="../media/image6.jpeg"/><Relationship Id="rId5" Type="http://schemas.openxmlformats.org/officeDocument/2006/relationships/image" Target="../media/image7.png"/><Relationship Id="rId10" Type="http://schemas.openxmlformats.org/officeDocument/2006/relationships/image" Target="../media/image5.jpeg"/><Relationship Id="rId4" Type="http://schemas.openxmlformats.org/officeDocument/2006/relationships/image" Target="../media/image3.jpeg"/><Relationship Id="rId9"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2130425"/>
            <a:ext cx="8568952" cy="1470025"/>
          </a:xfrm>
        </p:spPr>
        <p:txBody>
          <a:bodyPr>
            <a:noAutofit/>
          </a:bodyPr>
          <a:lstStyle/>
          <a:p>
            <a:r>
              <a:rPr lang="en-GB" b="1" dirty="0">
                <a:solidFill>
                  <a:srgbClr val="660066"/>
                </a:solidFill>
              </a:rPr>
              <a:t>Carer Support Hospital Discharge Service</a:t>
            </a:r>
          </a:p>
        </p:txBody>
      </p:sp>
      <p:sp>
        <p:nvSpPr>
          <p:cNvPr id="3" name="Subtitle 2"/>
          <p:cNvSpPr>
            <a:spLocks noGrp="1"/>
          </p:cNvSpPr>
          <p:nvPr>
            <p:ph type="subTitle" idx="1"/>
          </p:nvPr>
        </p:nvSpPr>
        <p:spPr>
          <a:xfrm>
            <a:off x="2411760" y="3789040"/>
            <a:ext cx="4824536" cy="1752600"/>
          </a:xfrm>
        </p:spPr>
        <p:txBody>
          <a:bodyPr>
            <a:normAutofit/>
          </a:bodyPr>
          <a:lstStyle/>
          <a:p>
            <a:endParaRPr lang="en-GB" dirty="0">
              <a:solidFill>
                <a:srgbClr val="660066"/>
              </a:solidFill>
            </a:endParaRPr>
          </a:p>
          <a:p>
            <a:r>
              <a:rPr lang="en-GB" sz="2000" dirty="0" smtClean="0">
                <a:solidFill>
                  <a:srgbClr val="660066"/>
                </a:solidFill>
              </a:rPr>
              <a:t> </a:t>
            </a:r>
            <a:endParaRPr lang="en-GB" sz="1600" dirty="0">
              <a:solidFill>
                <a:srgbClr val="660066"/>
              </a:solidFill>
            </a:endParaRPr>
          </a:p>
          <a:p>
            <a:endParaRPr lang="en-GB" sz="1600" dirty="0">
              <a:solidFill>
                <a:srgbClr val="660066"/>
              </a:solidFill>
            </a:endParaRPr>
          </a:p>
        </p:txBody>
      </p:sp>
      <p:pic>
        <p:nvPicPr>
          <p:cNvPr id="4" name="Picture 3" descr="ECST_eNewsletter_header"/>
          <p:cNvPicPr>
            <a:picLocks noChangeAspect="1" noChangeArrowheads="1"/>
          </p:cNvPicPr>
          <p:nvPr/>
        </p:nvPicPr>
        <p:blipFill>
          <a:blip r:embed="rId3" cstate="print"/>
          <a:srcRect/>
          <a:stretch>
            <a:fillRect/>
          </a:stretch>
        </p:blipFill>
        <p:spPr bwMode="auto">
          <a:xfrm>
            <a:off x="0" y="116633"/>
            <a:ext cx="9144000" cy="1678872"/>
          </a:xfrm>
          <a:prstGeom prst="rect">
            <a:avLst/>
          </a:prstGeom>
          <a:noFill/>
        </p:spPr>
      </p:pic>
      <p:pic>
        <p:nvPicPr>
          <p:cNvPr id="1026" name="Picture 2" descr="H:\Resources\ECST\ECST_eNewsletter_footer.jpg"/>
          <p:cNvPicPr>
            <a:picLocks noChangeAspect="1" noChangeArrowheads="1"/>
          </p:cNvPicPr>
          <p:nvPr/>
        </p:nvPicPr>
        <p:blipFill>
          <a:blip r:embed="rId4" cstate="print"/>
          <a:srcRect l="43556" r="2094"/>
          <a:stretch>
            <a:fillRect/>
          </a:stretch>
        </p:blipFill>
        <p:spPr bwMode="auto">
          <a:xfrm>
            <a:off x="4067944" y="5949280"/>
            <a:ext cx="5076056" cy="782191"/>
          </a:xfrm>
          <a:prstGeom prst="rect">
            <a:avLst/>
          </a:prstGeom>
          <a:noFill/>
        </p:spPr>
      </p:pic>
      <p:pic>
        <p:nvPicPr>
          <p:cNvPr id="6" name="Picture 5" descr="epic%20banner (2)"/>
          <p:cNvPicPr>
            <a:picLocks noChangeAspect="1" noChangeArrowheads="1"/>
          </p:cNvPicPr>
          <p:nvPr/>
        </p:nvPicPr>
        <p:blipFill>
          <a:blip r:embed="rId5" cstate="print"/>
          <a:srcRect/>
          <a:stretch>
            <a:fillRect/>
          </a:stretch>
        </p:blipFill>
        <p:spPr bwMode="auto">
          <a:xfrm>
            <a:off x="107504" y="5949280"/>
            <a:ext cx="1790700" cy="666750"/>
          </a:xfrm>
          <a:prstGeom prst="rect">
            <a:avLst/>
          </a:prstGeom>
          <a:noFill/>
          <a:ln w="9525">
            <a:noFill/>
            <a:miter lim="800000"/>
            <a:headEnd/>
            <a:tailEnd/>
          </a:ln>
        </p:spPr>
      </p:pic>
      <p:grpSp>
        <p:nvGrpSpPr>
          <p:cNvPr id="12" name="Group 11"/>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1944000" y="5976000"/>
            <a:ext cx="2085975" cy="476250"/>
            <a:chOff x="1953923" y="5968534"/>
            <a:chExt cx="2085975" cy="476250"/>
          </a:xfrm>
        </p:grpSpPr>
        <p:pic>
          <p:nvPicPr>
            <p:cNvPr id="19" name="Picture 18" descr="\\aah-apollo\home\madeline.martin\.EDINBURGH CHP CST\logo's\2021\Space Logo_POSITIVE_High Res.pn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20" name="Picture 19" descr="\\aah-apollo\home\madeline.martin\.EDINBURGH CHP CST\logo's\C4C Logo Colour.jpg"/>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1" name="Picture 20" descr="\\aah-apollo\home\madeline.martin\.EDINBURGH CHP CST\logo's\vocalMain.jpg"/>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pic>
        <p:nvPicPr>
          <p:cNvPr id="7" name="Picture 2" descr="H:\Resources\ECST\ECST_eNewsletter_footer.jpg"/>
          <p:cNvPicPr>
            <a:picLocks noChangeAspect="1" noChangeArrowheads="1"/>
          </p:cNvPicPr>
          <p:nvPr/>
        </p:nvPicPr>
        <p:blipFill>
          <a:blip r:embed="rId6"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7"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8"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1446550"/>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The Carers Scotland Act </a:t>
            </a:r>
          </a:p>
          <a:p>
            <a:pPr algn="ctr"/>
            <a:r>
              <a:rPr lang="en-GB" sz="4400" b="1" dirty="0">
                <a:solidFill>
                  <a:srgbClr val="660066"/>
                </a:solidFill>
                <a:effectLst>
                  <a:outerShdw blurRad="38100" dist="38100" dir="2700000" algn="tl">
                    <a:srgbClr val="000000">
                      <a:alpha val="43137"/>
                    </a:srgbClr>
                  </a:outerShdw>
                </a:effectLst>
              </a:rPr>
              <a:t>Section 28</a:t>
            </a:r>
          </a:p>
        </p:txBody>
      </p:sp>
      <p:sp>
        <p:nvSpPr>
          <p:cNvPr id="11" name="TextBox 10"/>
          <p:cNvSpPr txBox="1"/>
          <p:nvPr/>
        </p:nvSpPr>
        <p:spPr>
          <a:xfrm>
            <a:off x="251520" y="2132856"/>
            <a:ext cx="8640960" cy="3046988"/>
          </a:xfrm>
          <a:prstGeom prst="rect">
            <a:avLst/>
          </a:prstGeom>
          <a:noFill/>
        </p:spPr>
        <p:txBody>
          <a:bodyPr wrap="square" numCol="2" rtlCol="0">
            <a:spAutoFit/>
          </a:bodyPr>
          <a:lstStyle/>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r>
              <a:rPr lang="en-GB" sz="3200" u="sng" dirty="0"/>
              <a:t>  </a:t>
            </a: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buFont typeface="Arial" pitchFamily="34" charset="0"/>
              <a:buChar char="•"/>
            </a:pPr>
            <a:endParaRPr lang="en-GB" sz="3200" b="1" dirty="0">
              <a:solidFill>
                <a:srgbClr val="660066"/>
              </a:solidFill>
            </a:endParaRPr>
          </a:p>
          <a:p>
            <a:pPr>
              <a:buClr>
                <a:srgbClr val="660066"/>
              </a:buClr>
            </a:pPr>
            <a:endParaRPr lang="en-GB" sz="3200" dirty="0"/>
          </a:p>
        </p:txBody>
      </p:sp>
      <p:sp>
        <p:nvSpPr>
          <p:cNvPr id="7172" name="AutoShape 4" descr="Image result for magnifying glass cartoo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pic>
        <p:nvPicPr>
          <p:cNvPr id="10" name="Picture 9" descr="hospital.jpg"/>
          <p:cNvPicPr>
            <a:picLocks noChangeAspect="1"/>
          </p:cNvPicPr>
          <p:nvPr/>
        </p:nvPicPr>
        <p:blipFill>
          <a:blip r:embed="rId9" cstate="print">
            <a:extLst>
              <a:ext uri="{28A0092B-C50C-407E-A947-70E740481C1C}">
                <a14:useLocalDpi xmlns="" xmlns:a14="http://schemas.microsoft.com/office/drawing/2010/main" val="0"/>
              </a:ext>
            </a:extLst>
          </a:blip>
          <a:stretch>
            <a:fillRect/>
          </a:stretch>
        </p:blipFill>
        <p:spPr>
          <a:xfrm>
            <a:off x="683568" y="2564903"/>
            <a:ext cx="3672408" cy="2750761"/>
          </a:xfrm>
          <a:prstGeom prst="rect">
            <a:avLst/>
          </a:prstGeom>
        </p:spPr>
      </p:pic>
      <p:sp>
        <p:nvSpPr>
          <p:cNvPr id="13" name="Rectangle 12"/>
          <p:cNvSpPr/>
          <p:nvPr/>
        </p:nvSpPr>
        <p:spPr>
          <a:xfrm>
            <a:off x="4644008" y="2204864"/>
            <a:ext cx="4139952" cy="1200329"/>
          </a:xfrm>
          <a:prstGeom prst="rect">
            <a:avLst/>
          </a:prstGeom>
        </p:spPr>
        <p:txBody>
          <a:bodyPr wrap="square">
            <a:spAutoFit/>
          </a:bodyPr>
          <a:lstStyle/>
          <a:p>
            <a:r>
              <a:rPr lang="en-US" sz="2400" dirty="0">
                <a:latin typeface="Calibri" charset="0"/>
                <a:cs typeface="Calibri" charset="0"/>
              </a:rPr>
              <a:t>Carers must be informed and involved on the process of hospital discharge</a:t>
            </a:r>
          </a:p>
        </p:txBody>
      </p:sp>
      <p:sp>
        <p:nvSpPr>
          <p:cNvPr id="1026" name="Film"/>
          <p:cNvSpPr>
            <a:spLocks noEditPoints="1" noChangeArrowheads="1"/>
          </p:cNvSpPr>
          <p:nvPr/>
        </p:nvSpPr>
        <p:spPr bwMode="auto">
          <a:xfrm rot="2730970">
            <a:off x="6951294" y="3519807"/>
            <a:ext cx="1380330" cy="2202417"/>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4960 w 21600"/>
              <a:gd name="T17" fmla="*/ 8129 h 21600"/>
              <a:gd name="T18" fmla="*/ 17079 w 21600"/>
              <a:gd name="T19" fmla="*/ 1342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21600" y="0"/>
                </a:moveTo>
                <a:lnTo>
                  <a:pt x="21600" y="21600"/>
                </a:lnTo>
                <a:lnTo>
                  <a:pt x="0" y="21600"/>
                </a:lnTo>
                <a:lnTo>
                  <a:pt x="0" y="0"/>
                </a:lnTo>
                <a:lnTo>
                  <a:pt x="21600" y="0"/>
                </a:lnTo>
                <a:close/>
              </a:path>
              <a:path w="21600" h="21600" extrusionOk="0">
                <a:moveTo>
                  <a:pt x="3014" y="21600"/>
                </a:moveTo>
                <a:lnTo>
                  <a:pt x="3014" y="0"/>
                </a:lnTo>
                <a:lnTo>
                  <a:pt x="0" y="0"/>
                </a:lnTo>
                <a:lnTo>
                  <a:pt x="0" y="21600"/>
                </a:lnTo>
                <a:lnTo>
                  <a:pt x="3014" y="21600"/>
                </a:lnTo>
                <a:close/>
              </a:path>
              <a:path w="21600" h="21600" extrusionOk="0">
                <a:moveTo>
                  <a:pt x="21600" y="21600"/>
                </a:moveTo>
                <a:lnTo>
                  <a:pt x="21600" y="0"/>
                </a:lnTo>
                <a:lnTo>
                  <a:pt x="18586" y="0"/>
                </a:lnTo>
                <a:lnTo>
                  <a:pt x="18586" y="21600"/>
                </a:lnTo>
                <a:lnTo>
                  <a:pt x="21600" y="21600"/>
                </a:lnTo>
                <a:close/>
              </a:path>
              <a:path w="21600" h="21600" extrusionOk="0">
                <a:moveTo>
                  <a:pt x="6028" y="6574"/>
                </a:moveTo>
                <a:lnTo>
                  <a:pt x="15572" y="6574"/>
                </a:lnTo>
                <a:lnTo>
                  <a:pt x="16074" y="6574"/>
                </a:lnTo>
                <a:lnTo>
                  <a:pt x="16326" y="6457"/>
                </a:lnTo>
                <a:lnTo>
                  <a:pt x="16577" y="6339"/>
                </a:lnTo>
                <a:lnTo>
                  <a:pt x="16828" y="6222"/>
                </a:lnTo>
                <a:lnTo>
                  <a:pt x="17079" y="6222"/>
                </a:lnTo>
                <a:lnTo>
                  <a:pt x="17330" y="5987"/>
                </a:lnTo>
                <a:lnTo>
                  <a:pt x="17330" y="5870"/>
                </a:lnTo>
                <a:lnTo>
                  <a:pt x="17581" y="5635"/>
                </a:lnTo>
                <a:lnTo>
                  <a:pt x="17581" y="1526"/>
                </a:lnTo>
                <a:lnTo>
                  <a:pt x="17330" y="1291"/>
                </a:lnTo>
                <a:lnTo>
                  <a:pt x="17330" y="1174"/>
                </a:lnTo>
                <a:lnTo>
                  <a:pt x="17079" y="1057"/>
                </a:lnTo>
                <a:lnTo>
                  <a:pt x="16828" y="939"/>
                </a:lnTo>
                <a:lnTo>
                  <a:pt x="16577" y="822"/>
                </a:lnTo>
                <a:lnTo>
                  <a:pt x="16326" y="704"/>
                </a:lnTo>
                <a:lnTo>
                  <a:pt x="16074" y="704"/>
                </a:lnTo>
                <a:lnTo>
                  <a:pt x="15572" y="587"/>
                </a:lnTo>
                <a:lnTo>
                  <a:pt x="6028" y="587"/>
                </a:lnTo>
                <a:lnTo>
                  <a:pt x="5526" y="704"/>
                </a:lnTo>
                <a:lnTo>
                  <a:pt x="5274" y="704"/>
                </a:lnTo>
                <a:lnTo>
                  <a:pt x="5023" y="822"/>
                </a:lnTo>
                <a:lnTo>
                  <a:pt x="4772" y="939"/>
                </a:lnTo>
                <a:lnTo>
                  <a:pt x="4521" y="1057"/>
                </a:lnTo>
                <a:lnTo>
                  <a:pt x="4270" y="1174"/>
                </a:lnTo>
                <a:lnTo>
                  <a:pt x="4270" y="1291"/>
                </a:lnTo>
                <a:lnTo>
                  <a:pt x="4019" y="1526"/>
                </a:lnTo>
                <a:lnTo>
                  <a:pt x="4019" y="5635"/>
                </a:lnTo>
                <a:lnTo>
                  <a:pt x="4270" y="5870"/>
                </a:lnTo>
                <a:lnTo>
                  <a:pt x="4270" y="5987"/>
                </a:lnTo>
                <a:lnTo>
                  <a:pt x="4521" y="6222"/>
                </a:lnTo>
                <a:lnTo>
                  <a:pt x="4772" y="6222"/>
                </a:lnTo>
                <a:lnTo>
                  <a:pt x="5023" y="6339"/>
                </a:lnTo>
                <a:lnTo>
                  <a:pt x="5274" y="6457"/>
                </a:lnTo>
                <a:lnTo>
                  <a:pt x="5526" y="6574"/>
                </a:lnTo>
                <a:lnTo>
                  <a:pt x="6028" y="6574"/>
                </a:lnTo>
                <a:close/>
              </a:path>
              <a:path w="21600" h="21600" extrusionOk="0">
                <a:moveTo>
                  <a:pt x="6028" y="13617"/>
                </a:moveTo>
                <a:lnTo>
                  <a:pt x="15572" y="13617"/>
                </a:lnTo>
                <a:lnTo>
                  <a:pt x="16074" y="13617"/>
                </a:lnTo>
                <a:lnTo>
                  <a:pt x="16326" y="13617"/>
                </a:lnTo>
                <a:lnTo>
                  <a:pt x="16577" y="13500"/>
                </a:lnTo>
                <a:lnTo>
                  <a:pt x="16828" y="13383"/>
                </a:lnTo>
                <a:lnTo>
                  <a:pt x="17079" y="13265"/>
                </a:lnTo>
                <a:lnTo>
                  <a:pt x="17330" y="13148"/>
                </a:lnTo>
                <a:lnTo>
                  <a:pt x="17330" y="12913"/>
                </a:lnTo>
                <a:lnTo>
                  <a:pt x="17581" y="12796"/>
                </a:lnTo>
                <a:lnTo>
                  <a:pt x="17581" y="8687"/>
                </a:lnTo>
                <a:lnTo>
                  <a:pt x="17330" y="8452"/>
                </a:lnTo>
                <a:lnTo>
                  <a:pt x="17330" y="8335"/>
                </a:lnTo>
                <a:lnTo>
                  <a:pt x="17079" y="8217"/>
                </a:lnTo>
                <a:lnTo>
                  <a:pt x="16828" y="7983"/>
                </a:lnTo>
                <a:lnTo>
                  <a:pt x="16577" y="7983"/>
                </a:lnTo>
                <a:lnTo>
                  <a:pt x="16326" y="7865"/>
                </a:lnTo>
                <a:lnTo>
                  <a:pt x="16074" y="7865"/>
                </a:lnTo>
                <a:lnTo>
                  <a:pt x="15572" y="7748"/>
                </a:lnTo>
                <a:lnTo>
                  <a:pt x="6028" y="7748"/>
                </a:lnTo>
                <a:lnTo>
                  <a:pt x="5526" y="7865"/>
                </a:lnTo>
                <a:lnTo>
                  <a:pt x="5274" y="7865"/>
                </a:lnTo>
                <a:lnTo>
                  <a:pt x="5023" y="7983"/>
                </a:lnTo>
                <a:lnTo>
                  <a:pt x="4772" y="7983"/>
                </a:lnTo>
                <a:lnTo>
                  <a:pt x="4521" y="8217"/>
                </a:lnTo>
                <a:lnTo>
                  <a:pt x="4270" y="8335"/>
                </a:lnTo>
                <a:lnTo>
                  <a:pt x="4270" y="8452"/>
                </a:lnTo>
                <a:lnTo>
                  <a:pt x="4019" y="8687"/>
                </a:lnTo>
                <a:lnTo>
                  <a:pt x="4019" y="12796"/>
                </a:lnTo>
                <a:lnTo>
                  <a:pt x="4270" y="12913"/>
                </a:lnTo>
                <a:lnTo>
                  <a:pt x="4270" y="13148"/>
                </a:lnTo>
                <a:lnTo>
                  <a:pt x="4521" y="13265"/>
                </a:lnTo>
                <a:lnTo>
                  <a:pt x="4772" y="13383"/>
                </a:lnTo>
                <a:lnTo>
                  <a:pt x="5023" y="13500"/>
                </a:lnTo>
                <a:lnTo>
                  <a:pt x="5274" y="13617"/>
                </a:lnTo>
                <a:lnTo>
                  <a:pt x="5526" y="13617"/>
                </a:lnTo>
                <a:lnTo>
                  <a:pt x="6028" y="13617"/>
                </a:lnTo>
                <a:close/>
              </a:path>
              <a:path w="21600" h="21600" extrusionOk="0">
                <a:moveTo>
                  <a:pt x="6028" y="20778"/>
                </a:moveTo>
                <a:lnTo>
                  <a:pt x="15572" y="20778"/>
                </a:lnTo>
                <a:lnTo>
                  <a:pt x="16074" y="20778"/>
                </a:lnTo>
                <a:lnTo>
                  <a:pt x="16326" y="20661"/>
                </a:lnTo>
                <a:lnTo>
                  <a:pt x="16577" y="20661"/>
                </a:lnTo>
                <a:lnTo>
                  <a:pt x="16828" y="20543"/>
                </a:lnTo>
                <a:lnTo>
                  <a:pt x="17079" y="20426"/>
                </a:lnTo>
                <a:lnTo>
                  <a:pt x="17330" y="20309"/>
                </a:lnTo>
                <a:lnTo>
                  <a:pt x="17330" y="20074"/>
                </a:lnTo>
                <a:lnTo>
                  <a:pt x="17581" y="19957"/>
                </a:lnTo>
                <a:lnTo>
                  <a:pt x="17581" y="15730"/>
                </a:lnTo>
                <a:lnTo>
                  <a:pt x="17330" y="15613"/>
                </a:lnTo>
                <a:lnTo>
                  <a:pt x="17330" y="15378"/>
                </a:lnTo>
                <a:lnTo>
                  <a:pt x="17079" y="15378"/>
                </a:lnTo>
                <a:lnTo>
                  <a:pt x="16828" y="15143"/>
                </a:lnTo>
                <a:lnTo>
                  <a:pt x="16577" y="15026"/>
                </a:lnTo>
                <a:lnTo>
                  <a:pt x="16326" y="15026"/>
                </a:lnTo>
                <a:lnTo>
                  <a:pt x="16074" y="15026"/>
                </a:lnTo>
                <a:lnTo>
                  <a:pt x="15572" y="14909"/>
                </a:lnTo>
                <a:lnTo>
                  <a:pt x="6028" y="14909"/>
                </a:lnTo>
                <a:lnTo>
                  <a:pt x="5526" y="15026"/>
                </a:lnTo>
                <a:lnTo>
                  <a:pt x="5274" y="15026"/>
                </a:lnTo>
                <a:lnTo>
                  <a:pt x="5023" y="15026"/>
                </a:lnTo>
                <a:lnTo>
                  <a:pt x="4772" y="15143"/>
                </a:lnTo>
                <a:lnTo>
                  <a:pt x="4521" y="15378"/>
                </a:lnTo>
                <a:lnTo>
                  <a:pt x="4270" y="15378"/>
                </a:lnTo>
                <a:lnTo>
                  <a:pt x="4270" y="15613"/>
                </a:lnTo>
                <a:lnTo>
                  <a:pt x="4019" y="15730"/>
                </a:lnTo>
                <a:lnTo>
                  <a:pt x="4019" y="19957"/>
                </a:lnTo>
                <a:lnTo>
                  <a:pt x="4270" y="20074"/>
                </a:lnTo>
                <a:lnTo>
                  <a:pt x="4270" y="20309"/>
                </a:lnTo>
                <a:lnTo>
                  <a:pt x="4521" y="20426"/>
                </a:lnTo>
                <a:lnTo>
                  <a:pt x="4772" y="20543"/>
                </a:lnTo>
                <a:lnTo>
                  <a:pt x="5023" y="20661"/>
                </a:lnTo>
                <a:lnTo>
                  <a:pt x="5274" y="20661"/>
                </a:lnTo>
                <a:lnTo>
                  <a:pt x="5526" y="20778"/>
                </a:lnTo>
                <a:lnTo>
                  <a:pt x="6028" y="20778"/>
                </a:lnTo>
                <a:close/>
              </a:path>
              <a:path w="21600" h="21600" extrusionOk="0">
                <a:moveTo>
                  <a:pt x="753" y="1291"/>
                </a:moveTo>
                <a:lnTo>
                  <a:pt x="2260" y="1291"/>
                </a:lnTo>
                <a:lnTo>
                  <a:pt x="2260" y="235"/>
                </a:lnTo>
                <a:lnTo>
                  <a:pt x="753" y="235"/>
                </a:lnTo>
                <a:lnTo>
                  <a:pt x="753" y="1291"/>
                </a:lnTo>
                <a:close/>
              </a:path>
              <a:path w="21600" h="21600" extrusionOk="0">
                <a:moveTo>
                  <a:pt x="753" y="2700"/>
                </a:moveTo>
                <a:lnTo>
                  <a:pt x="2260" y="2700"/>
                </a:lnTo>
                <a:lnTo>
                  <a:pt x="2260" y="1643"/>
                </a:lnTo>
                <a:lnTo>
                  <a:pt x="753" y="1643"/>
                </a:lnTo>
                <a:lnTo>
                  <a:pt x="753" y="2700"/>
                </a:lnTo>
                <a:close/>
              </a:path>
              <a:path w="21600" h="21600" extrusionOk="0">
                <a:moveTo>
                  <a:pt x="753" y="4109"/>
                </a:moveTo>
                <a:lnTo>
                  <a:pt x="2260" y="4109"/>
                </a:lnTo>
                <a:lnTo>
                  <a:pt x="2260" y="3052"/>
                </a:lnTo>
                <a:lnTo>
                  <a:pt x="753" y="3052"/>
                </a:lnTo>
                <a:lnTo>
                  <a:pt x="753" y="4109"/>
                </a:lnTo>
                <a:close/>
              </a:path>
              <a:path w="21600" h="21600" extrusionOk="0">
                <a:moveTo>
                  <a:pt x="753" y="5517"/>
                </a:moveTo>
                <a:lnTo>
                  <a:pt x="2260" y="5517"/>
                </a:lnTo>
                <a:lnTo>
                  <a:pt x="2260" y="4461"/>
                </a:lnTo>
                <a:lnTo>
                  <a:pt x="753" y="4461"/>
                </a:lnTo>
                <a:lnTo>
                  <a:pt x="753" y="5517"/>
                </a:lnTo>
                <a:close/>
              </a:path>
              <a:path w="21600" h="21600" extrusionOk="0">
                <a:moveTo>
                  <a:pt x="753" y="6926"/>
                </a:moveTo>
                <a:lnTo>
                  <a:pt x="2260" y="6926"/>
                </a:lnTo>
                <a:lnTo>
                  <a:pt x="2260" y="5870"/>
                </a:lnTo>
                <a:lnTo>
                  <a:pt x="753" y="5870"/>
                </a:lnTo>
                <a:lnTo>
                  <a:pt x="753" y="6926"/>
                </a:lnTo>
                <a:close/>
              </a:path>
              <a:path w="21600" h="21600" extrusionOk="0">
                <a:moveTo>
                  <a:pt x="753" y="8335"/>
                </a:moveTo>
                <a:lnTo>
                  <a:pt x="2260" y="8335"/>
                </a:lnTo>
                <a:lnTo>
                  <a:pt x="2260" y="7278"/>
                </a:lnTo>
                <a:lnTo>
                  <a:pt x="753" y="7278"/>
                </a:lnTo>
                <a:lnTo>
                  <a:pt x="753" y="8335"/>
                </a:lnTo>
                <a:close/>
              </a:path>
              <a:path w="21600" h="21600" extrusionOk="0">
                <a:moveTo>
                  <a:pt x="753" y="9743"/>
                </a:moveTo>
                <a:lnTo>
                  <a:pt x="2260" y="9743"/>
                </a:lnTo>
                <a:lnTo>
                  <a:pt x="2260" y="8687"/>
                </a:lnTo>
                <a:lnTo>
                  <a:pt x="753" y="8687"/>
                </a:lnTo>
                <a:lnTo>
                  <a:pt x="753" y="9743"/>
                </a:lnTo>
                <a:close/>
              </a:path>
              <a:path w="21600" h="21600" extrusionOk="0">
                <a:moveTo>
                  <a:pt x="753" y="11152"/>
                </a:moveTo>
                <a:lnTo>
                  <a:pt x="2260" y="11152"/>
                </a:lnTo>
                <a:lnTo>
                  <a:pt x="2260" y="10096"/>
                </a:lnTo>
                <a:lnTo>
                  <a:pt x="753" y="10096"/>
                </a:lnTo>
                <a:lnTo>
                  <a:pt x="753" y="11152"/>
                </a:lnTo>
                <a:close/>
              </a:path>
              <a:path w="21600" h="21600" extrusionOk="0">
                <a:moveTo>
                  <a:pt x="753" y="12561"/>
                </a:moveTo>
                <a:lnTo>
                  <a:pt x="2260" y="12561"/>
                </a:lnTo>
                <a:lnTo>
                  <a:pt x="2260" y="11504"/>
                </a:lnTo>
                <a:lnTo>
                  <a:pt x="753" y="11504"/>
                </a:lnTo>
                <a:lnTo>
                  <a:pt x="753" y="12561"/>
                </a:lnTo>
                <a:close/>
              </a:path>
              <a:path w="21600" h="21600" extrusionOk="0">
                <a:moveTo>
                  <a:pt x="753" y="13970"/>
                </a:moveTo>
                <a:lnTo>
                  <a:pt x="2260" y="13970"/>
                </a:lnTo>
                <a:lnTo>
                  <a:pt x="2260" y="12913"/>
                </a:lnTo>
                <a:lnTo>
                  <a:pt x="753" y="12913"/>
                </a:lnTo>
                <a:lnTo>
                  <a:pt x="753" y="13970"/>
                </a:lnTo>
                <a:close/>
              </a:path>
              <a:path w="21600" h="21600" extrusionOk="0">
                <a:moveTo>
                  <a:pt x="753" y="15378"/>
                </a:moveTo>
                <a:lnTo>
                  <a:pt x="2260" y="15378"/>
                </a:lnTo>
                <a:lnTo>
                  <a:pt x="2260" y="14322"/>
                </a:lnTo>
                <a:lnTo>
                  <a:pt x="753" y="14322"/>
                </a:lnTo>
                <a:lnTo>
                  <a:pt x="753" y="15378"/>
                </a:lnTo>
                <a:close/>
              </a:path>
              <a:path w="21600" h="21600" extrusionOk="0">
                <a:moveTo>
                  <a:pt x="753" y="16787"/>
                </a:moveTo>
                <a:lnTo>
                  <a:pt x="2260" y="16787"/>
                </a:lnTo>
                <a:lnTo>
                  <a:pt x="2260" y="15730"/>
                </a:lnTo>
                <a:lnTo>
                  <a:pt x="753" y="15730"/>
                </a:lnTo>
                <a:lnTo>
                  <a:pt x="753" y="16787"/>
                </a:lnTo>
                <a:close/>
              </a:path>
              <a:path w="21600" h="21600" extrusionOk="0">
                <a:moveTo>
                  <a:pt x="753" y="18196"/>
                </a:moveTo>
                <a:lnTo>
                  <a:pt x="2260" y="18196"/>
                </a:lnTo>
                <a:lnTo>
                  <a:pt x="2260" y="17139"/>
                </a:lnTo>
                <a:lnTo>
                  <a:pt x="753" y="17139"/>
                </a:lnTo>
                <a:lnTo>
                  <a:pt x="753" y="18196"/>
                </a:lnTo>
                <a:close/>
              </a:path>
              <a:path w="21600" h="21600" extrusionOk="0">
                <a:moveTo>
                  <a:pt x="753" y="19604"/>
                </a:moveTo>
                <a:lnTo>
                  <a:pt x="2260" y="19604"/>
                </a:lnTo>
                <a:lnTo>
                  <a:pt x="2260" y="18548"/>
                </a:lnTo>
                <a:lnTo>
                  <a:pt x="753" y="18548"/>
                </a:lnTo>
                <a:lnTo>
                  <a:pt x="753" y="19604"/>
                </a:lnTo>
                <a:close/>
              </a:path>
              <a:path w="21600" h="21600" extrusionOk="0">
                <a:moveTo>
                  <a:pt x="753" y="21013"/>
                </a:moveTo>
                <a:lnTo>
                  <a:pt x="2260" y="21013"/>
                </a:lnTo>
                <a:lnTo>
                  <a:pt x="2260" y="19957"/>
                </a:lnTo>
                <a:lnTo>
                  <a:pt x="753" y="19957"/>
                </a:lnTo>
                <a:lnTo>
                  <a:pt x="753" y="21013"/>
                </a:lnTo>
                <a:close/>
              </a:path>
              <a:path w="21600" h="21600" extrusionOk="0">
                <a:moveTo>
                  <a:pt x="19340" y="1409"/>
                </a:moveTo>
                <a:lnTo>
                  <a:pt x="20595" y="1409"/>
                </a:lnTo>
                <a:lnTo>
                  <a:pt x="20595" y="352"/>
                </a:lnTo>
                <a:lnTo>
                  <a:pt x="19340" y="352"/>
                </a:lnTo>
                <a:lnTo>
                  <a:pt x="19340" y="1409"/>
                </a:lnTo>
                <a:close/>
              </a:path>
              <a:path w="21600" h="21600" extrusionOk="0">
                <a:moveTo>
                  <a:pt x="19340" y="2700"/>
                </a:moveTo>
                <a:lnTo>
                  <a:pt x="20595" y="2700"/>
                </a:lnTo>
                <a:lnTo>
                  <a:pt x="20595" y="1643"/>
                </a:lnTo>
                <a:lnTo>
                  <a:pt x="19340" y="1643"/>
                </a:lnTo>
                <a:lnTo>
                  <a:pt x="19340" y="2700"/>
                </a:lnTo>
                <a:close/>
              </a:path>
              <a:path w="21600" h="21600" extrusionOk="0">
                <a:moveTo>
                  <a:pt x="19340" y="4109"/>
                </a:moveTo>
                <a:lnTo>
                  <a:pt x="20595" y="4109"/>
                </a:lnTo>
                <a:lnTo>
                  <a:pt x="20595" y="3052"/>
                </a:lnTo>
                <a:lnTo>
                  <a:pt x="19340" y="3052"/>
                </a:lnTo>
                <a:lnTo>
                  <a:pt x="19340" y="4109"/>
                </a:lnTo>
                <a:close/>
              </a:path>
              <a:path w="21600" h="21600" extrusionOk="0">
                <a:moveTo>
                  <a:pt x="19340" y="5517"/>
                </a:moveTo>
                <a:lnTo>
                  <a:pt x="20595" y="5517"/>
                </a:lnTo>
                <a:lnTo>
                  <a:pt x="20595" y="4461"/>
                </a:lnTo>
                <a:lnTo>
                  <a:pt x="19340" y="4461"/>
                </a:lnTo>
                <a:lnTo>
                  <a:pt x="19340" y="5517"/>
                </a:lnTo>
                <a:close/>
              </a:path>
              <a:path w="21600" h="21600" extrusionOk="0">
                <a:moveTo>
                  <a:pt x="19340" y="6926"/>
                </a:moveTo>
                <a:lnTo>
                  <a:pt x="20595" y="6926"/>
                </a:lnTo>
                <a:lnTo>
                  <a:pt x="20595" y="5870"/>
                </a:lnTo>
                <a:lnTo>
                  <a:pt x="19340" y="5870"/>
                </a:lnTo>
                <a:lnTo>
                  <a:pt x="19340" y="6926"/>
                </a:lnTo>
                <a:close/>
              </a:path>
              <a:path w="21600" h="21600" extrusionOk="0">
                <a:moveTo>
                  <a:pt x="19340" y="8335"/>
                </a:moveTo>
                <a:lnTo>
                  <a:pt x="20595" y="8335"/>
                </a:lnTo>
                <a:lnTo>
                  <a:pt x="20595" y="7278"/>
                </a:lnTo>
                <a:lnTo>
                  <a:pt x="19340" y="7278"/>
                </a:lnTo>
                <a:lnTo>
                  <a:pt x="19340" y="8335"/>
                </a:lnTo>
                <a:close/>
              </a:path>
              <a:path w="21600" h="21600" extrusionOk="0">
                <a:moveTo>
                  <a:pt x="19340" y="9743"/>
                </a:moveTo>
                <a:lnTo>
                  <a:pt x="20595" y="9743"/>
                </a:lnTo>
                <a:lnTo>
                  <a:pt x="20595" y="8687"/>
                </a:lnTo>
                <a:lnTo>
                  <a:pt x="19340" y="8687"/>
                </a:lnTo>
                <a:lnTo>
                  <a:pt x="19340" y="9743"/>
                </a:lnTo>
                <a:close/>
              </a:path>
              <a:path w="21600" h="21600" extrusionOk="0">
                <a:moveTo>
                  <a:pt x="19340" y="11152"/>
                </a:moveTo>
                <a:lnTo>
                  <a:pt x="20595" y="11152"/>
                </a:lnTo>
                <a:lnTo>
                  <a:pt x="20595" y="10096"/>
                </a:lnTo>
                <a:lnTo>
                  <a:pt x="19340" y="10096"/>
                </a:lnTo>
                <a:lnTo>
                  <a:pt x="19340" y="11152"/>
                </a:lnTo>
                <a:close/>
              </a:path>
              <a:path w="21600" h="21600" extrusionOk="0">
                <a:moveTo>
                  <a:pt x="19340" y="12561"/>
                </a:moveTo>
                <a:lnTo>
                  <a:pt x="20595" y="12561"/>
                </a:lnTo>
                <a:lnTo>
                  <a:pt x="20595" y="11504"/>
                </a:lnTo>
                <a:lnTo>
                  <a:pt x="19340" y="11504"/>
                </a:lnTo>
                <a:lnTo>
                  <a:pt x="19340" y="12561"/>
                </a:lnTo>
                <a:close/>
              </a:path>
              <a:path w="21600" h="21600" extrusionOk="0">
                <a:moveTo>
                  <a:pt x="19340" y="13970"/>
                </a:moveTo>
                <a:lnTo>
                  <a:pt x="20595" y="13970"/>
                </a:lnTo>
                <a:lnTo>
                  <a:pt x="20595" y="12913"/>
                </a:lnTo>
                <a:lnTo>
                  <a:pt x="19340" y="12913"/>
                </a:lnTo>
                <a:lnTo>
                  <a:pt x="19340" y="13970"/>
                </a:lnTo>
                <a:close/>
              </a:path>
              <a:path w="21600" h="21600" extrusionOk="0">
                <a:moveTo>
                  <a:pt x="19340" y="15378"/>
                </a:moveTo>
                <a:lnTo>
                  <a:pt x="20595" y="15378"/>
                </a:lnTo>
                <a:lnTo>
                  <a:pt x="20595" y="14322"/>
                </a:lnTo>
                <a:lnTo>
                  <a:pt x="19340" y="14322"/>
                </a:lnTo>
                <a:lnTo>
                  <a:pt x="19340" y="15378"/>
                </a:lnTo>
                <a:close/>
              </a:path>
              <a:path w="21600" h="21600" extrusionOk="0">
                <a:moveTo>
                  <a:pt x="19340" y="16787"/>
                </a:moveTo>
                <a:lnTo>
                  <a:pt x="20595" y="16787"/>
                </a:lnTo>
                <a:lnTo>
                  <a:pt x="20595" y="15730"/>
                </a:lnTo>
                <a:lnTo>
                  <a:pt x="19340" y="15730"/>
                </a:lnTo>
                <a:lnTo>
                  <a:pt x="19340" y="16787"/>
                </a:lnTo>
                <a:close/>
              </a:path>
              <a:path w="21600" h="21600" extrusionOk="0">
                <a:moveTo>
                  <a:pt x="19340" y="18196"/>
                </a:moveTo>
                <a:lnTo>
                  <a:pt x="20595" y="18196"/>
                </a:lnTo>
                <a:lnTo>
                  <a:pt x="20595" y="17139"/>
                </a:lnTo>
                <a:lnTo>
                  <a:pt x="19340" y="17139"/>
                </a:lnTo>
                <a:lnTo>
                  <a:pt x="19340" y="18196"/>
                </a:lnTo>
                <a:close/>
              </a:path>
              <a:path w="21600" h="21600" extrusionOk="0">
                <a:moveTo>
                  <a:pt x="19340" y="19604"/>
                </a:moveTo>
                <a:lnTo>
                  <a:pt x="20595" y="19604"/>
                </a:lnTo>
                <a:lnTo>
                  <a:pt x="20595" y="18548"/>
                </a:lnTo>
                <a:lnTo>
                  <a:pt x="19340" y="18548"/>
                </a:lnTo>
                <a:lnTo>
                  <a:pt x="19340" y="19604"/>
                </a:lnTo>
                <a:close/>
              </a:path>
              <a:path w="21600" h="21600" extrusionOk="0">
                <a:moveTo>
                  <a:pt x="19340" y="21013"/>
                </a:moveTo>
                <a:lnTo>
                  <a:pt x="20595" y="21013"/>
                </a:lnTo>
                <a:lnTo>
                  <a:pt x="20595" y="19957"/>
                </a:lnTo>
                <a:lnTo>
                  <a:pt x="19340" y="19957"/>
                </a:lnTo>
                <a:lnTo>
                  <a:pt x="19340" y="21013"/>
                </a:lnTo>
                <a:close/>
              </a:path>
            </a:pathLst>
          </a:custGeom>
          <a:solidFill>
            <a:srgbClr val="FFFFCC"/>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GB"/>
          </a:p>
        </p:txBody>
      </p:sp>
      <p:sp>
        <p:nvSpPr>
          <p:cNvPr id="9217"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a:ln>
                <a:noFill/>
              </a:ln>
              <a:solidFill>
                <a:schemeClr val="tx1"/>
              </a:solidFill>
              <a:effectLst/>
              <a:latin typeface="Arial" pitchFamily="34" charset="0"/>
              <a:cs typeface="Arial" pitchFamily="34" charset="0"/>
            </a:endParaRPr>
          </a:p>
        </p:txBody>
      </p:sp>
      <p:sp>
        <p:nvSpPr>
          <p:cNvPr id="921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hlinkClick r:id="rId10"/>
              </a:rPr>
              <a:t>https://vimeo.com/362951019</a:t>
            </a:r>
            <a:r>
              <a:rPr kumimoji="0" lang="en-GB" sz="1100" b="0" i="0" u="none" strike="noStrike" cap="none" normalizeH="0" baseline="0" dirty="0">
                <a:ln>
                  <a:noFill/>
                </a:ln>
                <a:solidFill>
                  <a:srgbClr val="1F497D"/>
                </a:solidFill>
                <a:effectLst/>
                <a:latin typeface="Arial" pitchFamily="34" charset="0"/>
                <a:ea typeface="Calibri" pitchFamily="34" charset="0"/>
                <a:cs typeface="Times New Roman" pitchFamily="18" charset="0"/>
              </a:rPr>
              <a:t>  </a:t>
            </a:r>
            <a:endParaRPr kumimoji="0" lang="en-GB" sz="1800" b="0" i="0" u="none" strike="noStrike" cap="none" normalizeH="0" baseline="0" dirty="0">
              <a:ln>
                <a:noFill/>
              </a:ln>
              <a:solidFill>
                <a:schemeClr val="tx1"/>
              </a:solidFill>
              <a:effectLst/>
              <a:latin typeface="Arial" pitchFamily="34" charset="0"/>
              <a:cs typeface="Arial" pitchFamily="34" charset="0"/>
            </a:endParaRPr>
          </a:p>
        </p:txBody>
      </p:sp>
      <p:sp>
        <p:nvSpPr>
          <p:cNvPr id="16" name="Rectangle 15"/>
          <p:cNvSpPr/>
          <p:nvPr/>
        </p:nvSpPr>
        <p:spPr>
          <a:xfrm>
            <a:off x="4499993" y="5157192"/>
            <a:ext cx="2016224" cy="646331"/>
          </a:xfrm>
          <a:prstGeom prst="rect">
            <a:avLst/>
          </a:prstGeom>
        </p:spPr>
        <p:txBody>
          <a:bodyPr wrap="square">
            <a:spAutoFit/>
          </a:bodyPr>
          <a:lstStyle/>
          <a:p>
            <a:r>
              <a:rPr lang="en-GB" dirty="0"/>
              <a:t>Link to video:</a:t>
            </a:r>
          </a:p>
          <a:p>
            <a:r>
              <a:rPr lang="en-GB" dirty="0"/>
              <a:t> </a:t>
            </a:r>
          </a:p>
        </p:txBody>
      </p:sp>
      <p:sp>
        <p:nvSpPr>
          <p:cNvPr id="17" name="Rectangle 16"/>
          <p:cNvSpPr/>
          <p:nvPr/>
        </p:nvSpPr>
        <p:spPr>
          <a:xfrm>
            <a:off x="3851920" y="5517232"/>
            <a:ext cx="3088859" cy="369332"/>
          </a:xfrm>
          <a:prstGeom prst="rect">
            <a:avLst/>
          </a:prstGeom>
        </p:spPr>
        <p:txBody>
          <a:bodyPr wrap="none">
            <a:spAutoFit/>
          </a:bodyPr>
          <a:lstStyle/>
          <a:p>
            <a:r>
              <a:rPr lang="en-GB" dirty="0">
                <a:hlinkClick r:id="rId10"/>
              </a:rPr>
              <a:t>https://vimeo.com/362951019</a:t>
            </a:r>
            <a:endParaRPr lang="en-GB"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619672" y="116632"/>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Carers (Scotland Act) 2016</a:t>
            </a:r>
          </a:p>
        </p:txBody>
      </p:sp>
      <p:sp>
        <p:nvSpPr>
          <p:cNvPr id="10" name="TextBox 9"/>
          <p:cNvSpPr txBox="1"/>
          <p:nvPr/>
        </p:nvSpPr>
        <p:spPr>
          <a:xfrm>
            <a:off x="1619672" y="1052736"/>
            <a:ext cx="7272808" cy="461665"/>
          </a:xfrm>
          <a:prstGeom prst="rect">
            <a:avLst/>
          </a:prstGeom>
          <a:noFill/>
        </p:spPr>
        <p:txBody>
          <a:bodyPr wrap="square" rtlCol="0">
            <a:spAutoFit/>
          </a:bodyPr>
          <a:lstStyle/>
          <a:p>
            <a:pPr algn="ctr"/>
            <a:r>
              <a:rPr lang="en-GB" sz="2400" b="1" dirty="0">
                <a:solidFill>
                  <a:srgbClr val="660066"/>
                </a:solidFill>
              </a:rPr>
              <a:t>Section 28</a:t>
            </a:r>
          </a:p>
        </p:txBody>
      </p:sp>
      <p:sp>
        <p:nvSpPr>
          <p:cNvPr id="11" name="TextBox 10"/>
          <p:cNvSpPr txBox="1"/>
          <p:nvPr/>
        </p:nvSpPr>
        <p:spPr>
          <a:xfrm>
            <a:off x="251520" y="1628800"/>
            <a:ext cx="8640960" cy="4893647"/>
          </a:xfrm>
          <a:prstGeom prst="rect">
            <a:avLst/>
          </a:prstGeom>
          <a:noFill/>
        </p:spPr>
        <p:txBody>
          <a:bodyPr wrap="square" rtlCol="0">
            <a:spAutoFit/>
          </a:bodyPr>
          <a:lstStyle/>
          <a:p>
            <a:r>
              <a:rPr lang="en-GB" sz="1600" b="1" u="sng" dirty="0">
                <a:solidFill>
                  <a:srgbClr val="660066"/>
                </a:solidFill>
              </a:rPr>
              <a:t>Statutory Obligation:</a:t>
            </a:r>
          </a:p>
          <a:p>
            <a:r>
              <a:rPr lang="en-GB" sz="1600" dirty="0">
                <a:solidFill>
                  <a:srgbClr val="660066"/>
                </a:solidFill>
              </a:rPr>
              <a:t>1) Each health board must ensure that, before a cared-for person is discharged from hospital, it involves any carer of that person in the discharge.</a:t>
            </a:r>
          </a:p>
          <a:p>
            <a:endParaRPr lang="en-GB" sz="1600" dirty="0">
              <a:solidFill>
                <a:srgbClr val="660066"/>
              </a:solidFill>
            </a:endParaRPr>
          </a:p>
          <a:p>
            <a:r>
              <a:rPr lang="en-GB" sz="1600" dirty="0">
                <a:solidFill>
                  <a:srgbClr val="660066"/>
                </a:solidFill>
              </a:rPr>
              <a:t>2) A health Board fulfils the duty in subsection (1) by -</a:t>
            </a:r>
          </a:p>
          <a:p>
            <a:r>
              <a:rPr lang="en-GB" sz="1600" dirty="0">
                <a:solidFill>
                  <a:srgbClr val="660066"/>
                </a:solidFill>
              </a:rPr>
              <a:t>	a)  (</a:t>
            </a:r>
            <a:r>
              <a:rPr lang="en-GB" sz="1600" dirty="0" err="1">
                <a:solidFill>
                  <a:srgbClr val="660066"/>
                </a:solidFill>
              </a:rPr>
              <a:t>i</a:t>
            </a:r>
            <a:r>
              <a:rPr lang="en-GB" sz="1600" dirty="0">
                <a:solidFill>
                  <a:srgbClr val="660066"/>
                </a:solidFill>
              </a:rPr>
              <a:t>) inform the carer, as soon as reasonably practicable, of the intention to discharge the 	cared-for person, and</a:t>
            </a:r>
          </a:p>
          <a:p>
            <a:r>
              <a:rPr lang="en-GB" sz="1600" dirty="0">
                <a:solidFill>
                  <a:srgbClr val="660066"/>
                </a:solidFill>
              </a:rPr>
              <a:t>	(ii) invite the carer to give views about the discharge of the cared-for person, and</a:t>
            </a:r>
          </a:p>
          <a:p>
            <a:r>
              <a:rPr lang="en-GB" sz="1600" dirty="0">
                <a:solidFill>
                  <a:srgbClr val="660066"/>
                </a:solidFill>
              </a:rPr>
              <a:t>	</a:t>
            </a:r>
          </a:p>
          <a:p>
            <a:r>
              <a:rPr lang="en-GB" sz="1600" dirty="0">
                <a:solidFill>
                  <a:srgbClr val="660066"/>
                </a:solidFill>
              </a:rPr>
              <a:t>	(b)  taking account, so far as it is reasonable and practicable to do so, of any views given by 	the carer in making decisions relating to the discharge of the cared-for-person.</a:t>
            </a:r>
          </a:p>
          <a:p>
            <a:endParaRPr lang="en-GB" sz="1600" dirty="0">
              <a:solidFill>
                <a:srgbClr val="660066"/>
              </a:solidFill>
            </a:endParaRPr>
          </a:p>
          <a:p>
            <a:r>
              <a:rPr lang="en-GB" sz="1600" b="1" u="sng" dirty="0">
                <a:solidFill>
                  <a:srgbClr val="660066"/>
                </a:solidFill>
              </a:rPr>
              <a:t>In a snap shot:</a:t>
            </a:r>
          </a:p>
          <a:p>
            <a:r>
              <a:rPr lang="en-GB" sz="1600" dirty="0">
                <a:solidFill>
                  <a:srgbClr val="660066"/>
                </a:solidFill>
              </a:rPr>
              <a:t>It is </a:t>
            </a:r>
            <a:r>
              <a:rPr lang="en-GB" sz="1600" b="1" u="sng" dirty="0">
                <a:solidFill>
                  <a:srgbClr val="660066"/>
                </a:solidFill>
              </a:rPr>
              <a:t>OUR</a:t>
            </a:r>
            <a:r>
              <a:rPr lang="en-GB" sz="1600" dirty="0">
                <a:solidFill>
                  <a:srgbClr val="660066"/>
                </a:solidFill>
              </a:rPr>
              <a:t> obligation as part of the </a:t>
            </a:r>
            <a:r>
              <a:rPr lang="en-GB" sz="1600" b="1" u="sng" dirty="0">
                <a:solidFill>
                  <a:srgbClr val="660066"/>
                </a:solidFill>
              </a:rPr>
              <a:t>MDT/Support Organisations</a:t>
            </a:r>
            <a:r>
              <a:rPr lang="en-GB" sz="1600" dirty="0">
                <a:solidFill>
                  <a:srgbClr val="660066"/>
                </a:solidFill>
              </a:rPr>
              <a:t>; to tell a carer who has been identified, as soon as possible that the cared for person is going to be discharged and to work in partnership (</a:t>
            </a:r>
            <a:r>
              <a:rPr lang="en-GB" sz="1600" b="1" dirty="0">
                <a:solidFill>
                  <a:srgbClr val="660066"/>
                </a:solidFill>
              </a:rPr>
              <a:t>EPIC</a:t>
            </a:r>
            <a:r>
              <a:rPr lang="en-GB" sz="1600" dirty="0">
                <a:solidFill>
                  <a:srgbClr val="660066"/>
                </a:solidFill>
              </a:rPr>
              <a:t>) to address any concerns and involve the carer in decision making.</a:t>
            </a:r>
          </a:p>
          <a:p>
            <a:endParaRPr lang="en-GB" sz="1600" dirty="0">
              <a:solidFill>
                <a:srgbClr val="660066"/>
              </a:solidFill>
            </a:endParaRPr>
          </a:p>
          <a:p>
            <a:endParaRPr lang="en-GB" sz="1600" dirty="0">
              <a:solidFill>
                <a:srgbClr val="660066"/>
              </a:solidFill>
            </a:endParaRPr>
          </a:p>
          <a:p>
            <a:endParaRPr lang="en-GB" sz="1600" dirty="0">
              <a:solidFill>
                <a:srgbClr val="660066"/>
              </a:solidFill>
            </a:endParaRP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alition of carers Hospital Discharge Infographic.jpg"/>
          <p:cNvPicPr>
            <a:picLocks noGrp="1" noChangeAspect="1"/>
          </p:cNvPicPr>
          <p:nvPr>
            <p:ph idx="1"/>
          </p:nvPr>
        </p:nvPicPr>
        <p:blipFill>
          <a:blip r:embed="rId3" cstate="print"/>
          <a:stretch>
            <a:fillRect/>
          </a:stretch>
        </p:blipFill>
        <p:spPr>
          <a:xfrm>
            <a:off x="263954" y="264150"/>
            <a:ext cx="8268486" cy="5746598"/>
          </a:xfrm>
        </p:spPr>
      </p:pic>
      <p:sp>
        <p:nvSpPr>
          <p:cNvPr id="5" name="TextBox 4"/>
          <p:cNvSpPr txBox="1"/>
          <p:nvPr/>
        </p:nvSpPr>
        <p:spPr>
          <a:xfrm>
            <a:off x="611560" y="6093296"/>
            <a:ext cx="7272808" cy="646331"/>
          </a:xfrm>
          <a:prstGeom prst="rect">
            <a:avLst/>
          </a:prstGeom>
          <a:noFill/>
        </p:spPr>
        <p:txBody>
          <a:bodyPr wrap="square" rtlCol="0">
            <a:spAutoFit/>
          </a:bodyPr>
          <a:lstStyle/>
          <a:p>
            <a:endParaRPr lang="en-GB" dirty="0"/>
          </a:p>
          <a:p>
            <a:r>
              <a:rPr lang="en-GB" dirty="0">
                <a:hlinkClick r:id="rId4"/>
              </a:rPr>
              <a:t>https://www.legislation.gov.uk/asp/2016/9/section/28</a:t>
            </a:r>
            <a:r>
              <a:rPr lang="en-GB" dirty="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259632" y="332656"/>
            <a:ext cx="7884368" cy="738664"/>
          </a:xfrm>
          <a:prstGeom prst="rect">
            <a:avLst/>
          </a:prstGeom>
          <a:noFill/>
        </p:spPr>
        <p:txBody>
          <a:bodyPr wrap="square" rtlCol="0">
            <a:spAutoFit/>
          </a:bodyPr>
          <a:lstStyle/>
          <a:p>
            <a:pPr algn="ctr"/>
            <a:r>
              <a:rPr lang="en-GB" sz="4200" b="1" dirty="0">
                <a:solidFill>
                  <a:srgbClr val="660066"/>
                </a:solidFill>
                <a:effectLst>
                  <a:outerShdw blurRad="38100" dist="38100" dir="2700000" algn="tl">
                    <a:srgbClr val="000000">
                      <a:alpha val="43137"/>
                    </a:srgbClr>
                  </a:outerShdw>
                </a:effectLst>
              </a:rPr>
              <a:t>Carer Support Workers: Our Role</a:t>
            </a:r>
          </a:p>
        </p:txBody>
      </p:sp>
      <p:sp>
        <p:nvSpPr>
          <p:cNvPr id="13" name="TextBox 12"/>
          <p:cNvSpPr txBox="1"/>
          <p:nvPr/>
        </p:nvSpPr>
        <p:spPr>
          <a:xfrm>
            <a:off x="323528" y="2420889"/>
            <a:ext cx="8280920" cy="3111108"/>
          </a:xfrm>
          <a:prstGeom prst="rect">
            <a:avLst/>
          </a:prstGeom>
          <a:noFill/>
        </p:spPr>
        <p:txBody>
          <a:bodyPr wrap="square" numCol="1" rtlCol="0">
            <a:spAutoFit/>
          </a:bodyPr>
          <a:lstStyle/>
          <a:p>
            <a:pPr>
              <a:spcAft>
                <a:spcPts val="125"/>
              </a:spcAft>
              <a:buClr>
                <a:srgbClr val="660066"/>
              </a:buClr>
              <a:buFont typeface="Arial" pitchFamily="34" charset="0"/>
              <a:buChar char="•"/>
            </a:pPr>
            <a:r>
              <a:rPr lang="en-GB" sz="2200" dirty="0">
                <a:solidFill>
                  <a:srgbClr val="660066"/>
                </a:solidFill>
              </a:rPr>
              <a:t> </a:t>
            </a:r>
            <a:r>
              <a:rPr lang="en-GB" sz="2400" dirty="0">
                <a:solidFill>
                  <a:srgbClr val="660066"/>
                </a:solidFill>
              </a:rPr>
              <a:t>Source and provide </a:t>
            </a:r>
            <a:r>
              <a:rPr lang="en-GB" sz="2400" b="1" dirty="0">
                <a:solidFill>
                  <a:srgbClr val="660066"/>
                </a:solidFill>
              </a:rPr>
              <a:t>relevant information </a:t>
            </a:r>
          </a:p>
          <a:p>
            <a:pPr>
              <a:spcAft>
                <a:spcPts val="125"/>
              </a:spcAft>
              <a:buClr>
                <a:srgbClr val="660066"/>
              </a:buClr>
              <a:buFont typeface="Arial" pitchFamily="34" charset="0"/>
              <a:buChar char="•"/>
            </a:pPr>
            <a:r>
              <a:rPr lang="en-GB" sz="2400" dirty="0">
                <a:solidFill>
                  <a:srgbClr val="660066"/>
                </a:solidFill>
              </a:rPr>
              <a:t> Offer </a:t>
            </a:r>
            <a:r>
              <a:rPr lang="en-GB" sz="2400" b="1" dirty="0">
                <a:solidFill>
                  <a:srgbClr val="660066"/>
                </a:solidFill>
              </a:rPr>
              <a:t>emotional support</a:t>
            </a:r>
          </a:p>
          <a:p>
            <a:pPr>
              <a:buClr>
                <a:srgbClr val="660066"/>
              </a:buClr>
              <a:buFont typeface="Arial" pitchFamily="34" charset="0"/>
              <a:buChar char="•"/>
            </a:pPr>
            <a:r>
              <a:rPr lang="en-GB" sz="2400" dirty="0">
                <a:solidFill>
                  <a:srgbClr val="660066"/>
                </a:solidFill>
              </a:rPr>
              <a:t> Promote </a:t>
            </a:r>
            <a:r>
              <a:rPr lang="en-GB" sz="2400" b="1" dirty="0">
                <a:solidFill>
                  <a:srgbClr val="660066"/>
                </a:solidFill>
              </a:rPr>
              <a:t>identification</a:t>
            </a:r>
            <a:r>
              <a:rPr lang="en-GB" sz="2400" dirty="0">
                <a:solidFill>
                  <a:srgbClr val="660066"/>
                </a:solidFill>
              </a:rPr>
              <a:t> and raise </a:t>
            </a:r>
            <a:r>
              <a:rPr lang="en-GB" sz="2400" b="1" dirty="0">
                <a:solidFill>
                  <a:srgbClr val="660066"/>
                </a:solidFill>
              </a:rPr>
              <a:t>awareness</a:t>
            </a:r>
            <a:r>
              <a:rPr lang="en-GB" sz="2400" dirty="0">
                <a:solidFill>
                  <a:srgbClr val="660066"/>
                </a:solidFill>
              </a:rPr>
              <a:t> of carers rights</a:t>
            </a:r>
          </a:p>
          <a:p>
            <a:pPr>
              <a:spcAft>
                <a:spcPts val="125"/>
              </a:spcAft>
              <a:buClr>
                <a:srgbClr val="660066"/>
              </a:buClr>
              <a:buFont typeface="Arial" pitchFamily="34" charset="0"/>
              <a:buChar char="•"/>
            </a:pPr>
            <a:r>
              <a:rPr lang="en-GB" sz="2400" dirty="0">
                <a:solidFill>
                  <a:srgbClr val="660066"/>
                </a:solidFill>
              </a:rPr>
              <a:t> </a:t>
            </a:r>
            <a:r>
              <a:rPr lang="en-GB" sz="2400" b="1" dirty="0">
                <a:solidFill>
                  <a:srgbClr val="660066"/>
                </a:solidFill>
              </a:rPr>
              <a:t>Prepare</a:t>
            </a:r>
            <a:r>
              <a:rPr lang="en-GB" sz="2400" dirty="0">
                <a:solidFill>
                  <a:srgbClr val="660066"/>
                </a:solidFill>
              </a:rPr>
              <a:t> Adult Carer Support Plans</a:t>
            </a:r>
          </a:p>
          <a:p>
            <a:pPr>
              <a:spcAft>
                <a:spcPts val="125"/>
              </a:spcAft>
              <a:buClr>
                <a:srgbClr val="660066"/>
              </a:buClr>
              <a:buFont typeface="Arial" pitchFamily="34" charset="0"/>
              <a:buChar char="•"/>
            </a:pPr>
            <a:r>
              <a:rPr lang="en-GB" sz="2400" dirty="0">
                <a:solidFill>
                  <a:srgbClr val="660066"/>
                </a:solidFill>
              </a:rPr>
              <a:t> Refer to community </a:t>
            </a:r>
            <a:r>
              <a:rPr lang="en-GB" sz="2400" b="1" dirty="0">
                <a:solidFill>
                  <a:srgbClr val="660066"/>
                </a:solidFill>
              </a:rPr>
              <a:t>carer services</a:t>
            </a:r>
          </a:p>
          <a:p>
            <a:pPr>
              <a:spcAft>
                <a:spcPts val="125"/>
              </a:spcAft>
              <a:buClr>
                <a:srgbClr val="660066"/>
              </a:buClr>
              <a:buFont typeface="Arial" pitchFamily="34" charset="0"/>
              <a:buChar char="•"/>
            </a:pPr>
            <a:r>
              <a:rPr lang="en-GB" sz="2400" dirty="0">
                <a:solidFill>
                  <a:srgbClr val="660066"/>
                </a:solidFill>
              </a:rPr>
              <a:t> Promote </a:t>
            </a:r>
            <a:r>
              <a:rPr lang="en-GB" sz="2400" b="1" dirty="0">
                <a:solidFill>
                  <a:srgbClr val="660066"/>
                </a:solidFill>
              </a:rPr>
              <a:t>carer involvement </a:t>
            </a:r>
            <a:r>
              <a:rPr lang="en-GB" sz="2400" dirty="0">
                <a:solidFill>
                  <a:srgbClr val="660066"/>
                </a:solidFill>
              </a:rPr>
              <a:t>in the hospital discharge process</a:t>
            </a:r>
          </a:p>
          <a:p>
            <a:pPr>
              <a:spcAft>
                <a:spcPts val="125"/>
              </a:spcAft>
              <a:buClr>
                <a:srgbClr val="660066"/>
              </a:buClr>
              <a:buFont typeface="Arial" pitchFamily="34" charset="0"/>
              <a:buChar char="•"/>
            </a:pPr>
            <a:r>
              <a:rPr lang="en-GB" sz="2400" dirty="0">
                <a:solidFill>
                  <a:srgbClr val="660066"/>
                </a:solidFill>
              </a:rPr>
              <a:t> Obtain and provide </a:t>
            </a:r>
            <a:r>
              <a:rPr lang="en-GB" sz="2400" b="1" dirty="0">
                <a:solidFill>
                  <a:srgbClr val="660066"/>
                </a:solidFill>
              </a:rPr>
              <a:t>general information on medical conditions </a:t>
            </a:r>
            <a:r>
              <a:rPr lang="en-GB" sz="2400" dirty="0">
                <a:solidFill>
                  <a:srgbClr val="660066"/>
                </a:solidFill>
              </a:rPr>
              <a:t>and treatment</a:t>
            </a:r>
            <a:endParaRPr lang="en-GB" sz="2400" dirty="0"/>
          </a:p>
        </p:txBody>
      </p:sp>
      <p:sp>
        <p:nvSpPr>
          <p:cNvPr id="14" name="TextBox 13"/>
          <p:cNvSpPr txBox="1"/>
          <p:nvPr/>
        </p:nvSpPr>
        <p:spPr>
          <a:xfrm>
            <a:off x="323528" y="1394773"/>
            <a:ext cx="8568952" cy="954107"/>
          </a:xfrm>
          <a:prstGeom prst="rect">
            <a:avLst/>
          </a:prstGeom>
          <a:noFill/>
        </p:spPr>
        <p:txBody>
          <a:bodyPr wrap="square" rtlCol="0">
            <a:spAutoFit/>
          </a:bodyPr>
          <a:lstStyle/>
          <a:p>
            <a:r>
              <a:rPr lang="en-GB" sz="2800" b="1" dirty="0">
                <a:solidFill>
                  <a:srgbClr val="660066"/>
                </a:solidFill>
              </a:rPr>
              <a:t>We provide short term support for carers leading up to and through the discharge process. </a:t>
            </a:r>
          </a:p>
        </p:txBody>
      </p:sp>
      <p:grpSp>
        <p:nvGrpSpPr>
          <p:cNvPr id="17" name="Group 16"/>
          <p:cNvGrpSpPr/>
          <p:nvPr/>
        </p:nvGrpSpPr>
        <p:grpSpPr>
          <a:xfrm>
            <a:off x="1944000" y="5976000"/>
            <a:ext cx="2085975" cy="476250"/>
            <a:chOff x="1953923" y="5968534"/>
            <a:chExt cx="2085975" cy="476250"/>
          </a:xfrm>
        </p:grpSpPr>
        <p:pic>
          <p:nvPicPr>
            <p:cNvPr id="18" name="Picture 17" descr="\\aah-apollo\home\madeline.martin\.EDINBURGH CHP CST\logo's\2021\Space Logo_POSITIVE_High Res.png"/>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9" name="Picture 18" descr="\\aah-apollo\home\madeline.martin\.EDINBURGH CHP CST\logo's\C4C Logo Colour.jp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20" name="Picture 19" descr="\\aah-apollo\home\madeline.martin\.EDINBURGH CHP CST\logo's\vocalMain.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10" name="TextBox 9"/>
          <p:cNvSpPr txBox="1"/>
          <p:nvPr/>
        </p:nvSpPr>
        <p:spPr>
          <a:xfrm>
            <a:off x="1547664" y="260648"/>
            <a:ext cx="7416824" cy="1569660"/>
          </a:xfrm>
          <a:prstGeom prst="rect">
            <a:avLst/>
          </a:prstGeom>
          <a:noFill/>
        </p:spPr>
        <p:txBody>
          <a:bodyPr wrap="square" rtlCol="0">
            <a:spAutoFit/>
          </a:bodyPr>
          <a:lstStyle/>
          <a:p>
            <a:pPr algn="ctr"/>
            <a:r>
              <a:rPr lang="en-GB" sz="4800" b="1" dirty="0">
                <a:solidFill>
                  <a:srgbClr val="660066"/>
                </a:solidFill>
                <a:effectLst>
                  <a:outerShdw blurRad="38100" dist="38100" dir="2700000" algn="tl">
                    <a:srgbClr val="000000">
                      <a:alpha val="43137"/>
                    </a:srgbClr>
                  </a:outerShdw>
                </a:effectLst>
              </a:rPr>
              <a:t>Hospital Discharge Service: The Benefits</a:t>
            </a:r>
          </a:p>
        </p:txBody>
      </p:sp>
      <p:sp>
        <p:nvSpPr>
          <p:cNvPr id="11" name="TextBox 10"/>
          <p:cNvSpPr txBox="1"/>
          <p:nvPr/>
        </p:nvSpPr>
        <p:spPr>
          <a:xfrm>
            <a:off x="251520" y="1772816"/>
            <a:ext cx="8640960" cy="4216539"/>
          </a:xfrm>
          <a:prstGeom prst="rect">
            <a:avLst/>
          </a:prstGeom>
          <a:noFill/>
        </p:spPr>
        <p:txBody>
          <a:bodyPr wrap="square" numCol="1" rtlCol="0">
            <a:spAutoFit/>
          </a:bodyPr>
          <a:lstStyle/>
          <a:p>
            <a:pPr>
              <a:buClr>
                <a:srgbClr val="660066"/>
              </a:buClr>
            </a:pPr>
            <a:endParaRPr lang="en-GB" sz="2400" dirty="0">
              <a:solidFill>
                <a:srgbClr val="660066"/>
              </a:solidFill>
            </a:endParaRPr>
          </a:p>
          <a:p>
            <a:pPr>
              <a:buClr>
                <a:srgbClr val="660066"/>
              </a:buClr>
              <a:buFont typeface="Wingdings" pitchFamily="2" charset="2"/>
              <a:buChar char="ü"/>
            </a:pPr>
            <a:r>
              <a:rPr lang="en-GB" sz="2400" b="1" dirty="0">
                <a:solidFill>
                  <a:srgbClr val="660066"/>
                </a:solidFill>
              </a:rPr>
              <a:t>Increasing likelihood of a successful discharge.</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 Increasing signposting and linking to community support.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Access to extra knowledge of the patient.</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patient outcomes.</a:t>
            </a:r>
          </a:p>
          <a:p>
            <a:pPr>
              <a:buClr>
                <a:srgbClr val="660066"/>
              </a:buClr>
              <a:buFont typeface="Wingdings" pitchFamily="2" charset="2"/>
              <a:buChar char="ü"/>
            </a:pPr>
            <a:endParaRPr lang="en-GB" sz="2400" b="1" dirty="0">
              <a:solidFill>
                <a:srgbClr val="660066"/>
              </a:solidFill>
            </a:endParaRPr>
          </a:p>
          <a:p>
            <a:pPr>
              <a:buClr>
                <a:srgbClr val="660066"/>
              </a:buClr>
              <a:buFont typeface="Wingdings" pitchFamily="2" charset="2"/>
              <a:buChar char="ü"/>
            </a:pPr>
            <a:r>
              <a:rPr lang="en-GB" sz="2400" b="1" dirty="0">
                <a:solidFill>
                  <a:srgbClr val="660066"/>
                </a:solidFill>
              </a:rPr>
              <a:t>Improving carer outcomes.</a:t>
            </a:r>
          </a:p>
          <a:p>
            <a:pPr>
              <a:buClr>
                <a:srgbClr val="660066"/>
              </a:buClr>
              <a:buFont typeface="Wingdings" pitchFamily="2" charset="2"/>
              <a:buChar char="ü"/>
            </a:pPr>
            <a:endParaRPr lang="en-GB" sz="2800" b="1" dirty="0">
              <a:solidFill>
                <a:srgbClr val="660066"/>
              </a:solidFill>
            </a:endParaRPr>
          </a:p>
        </p:txBody>
      </p:sp>
      <p:pic>
        <p:nvPicPr>
          <p:cNvPr id="13" name="Picture 4"/>
          <p:cNvPicPr>
            <a:picLocks noChangeAspect="1" noChangeArrowheads="1"/>
          </p:cNvPicPr>
          <p:nvPr/>
        </p:nvPicPr>
        <p:blipFill>
          <a:blip r:embed="rId6" cstate="print"/>
          <a:srcRect l="4161" t="4215" r="4288" b="27640"/>
          <a:stretch>
            <a:fillRect/>
          </a:stretch>
        </p:blipFill>
        <p:spPr bwMode="auto">
          <a:xfrm>
            <a:off x="6156176" y="3429000"/>
            <a:ext cx="2446022" cy="2371900"/>
          </a:xfrm>
          <a:prstGeom prst="rect">
            <a:avLst/>
          </a:prstGeom>
          <a:noFill/>
          <a:ln w="9525">
            <a:noFill/>
            <a:miter lim="800000"/>
            <a:headEnd/>
            <a:tailEnd/>
          </a:ln>
        </p:spPr>
      </p:pic>
      <p:grpSp>
        <p:nvGrpSpPr>
          <p:cNvPr id="14" name="Group 13"/>
          <p:cNvGrpSpPr/>
          <p:nvPr/>
        </p:nvGrpSpPr>
        <p:grpSpPr>
          <a:xfrm>
            <a:off x="1944000" y="5976000"/>
            <a:ext cx="2085975" cy="476250"/>
            <a:chOff x="1953923" y="5968534"/>
            <a:chExt cx="2085975" cy="476250"/>
          </a:xfrm>
        </p:grpSpPr>
        <p:pic>
          <p:nvPicPr>
            <p:cNvPr id="15" name="Picture 14" descr="\\aah-apollo\home\madeline.martin\.EDINBURGH CHP CST\logo's\2021\Space Logo_POSITIVE_High Res.png"/>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6" name="Picture 15" descr="\\aah-apollo\home\madeline.martin\.EDINBURGH CHP CST\logo's\C4C Logo Colour.jpg"/>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7" name="Picture 16" descr="\\aah-apollo\home\madeline.martin\.EDINBURGH CHP CST\logo's\vocalMain.jp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 Based Carer Support Staff</a:t>
            </a: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5004048" y="4395787"/>
            <a:ext cx="1656184" cy="2462213"/>
          </a:xfrm>
          <a:prstGeom prst="rect">
            <a:avLst/>
          </a:prstGeom>
          <a:noFill/>
        </p:spPr>
        <p:txBody>
          <a:bodyPr wrap="square" rtlCol="0">
            <a:spAutoFit/>
          </a:bodyPr>
          <a:lstStyle/>
          <a:p>
            <a:r>
              <a:rPr lang="en-GB" sz="1400" dirty="0"/>
              <a:t>Anne Glover</a:t>
            </a:r>
          </a:p>
          <a:p>
            <a:r>
              <a:rPr lang="en-GB" sz="1400" b="1" i="1" dirty="0"/>
              <a:t>Hospital Discharge &amp; NE Hub Carer Support Worker - WGH</a:t>
            </a:r>
          </a:p>
          <a:p>
            <a:r>
              <a:rPr lang="en-GB" sz="1400" b="1" dirty="0">
                <a:solidFill>
                  <a:srgbClr val="7030A0"/>
                </a:solidFill>
              </a:rPr>
              <a:t>0131 469 5579</a:t>
            </a:r>
          </a:p>
          <a:p>
            <a:r>
              <a:rPr lang="en-GB" sz="1400" b="1" dirty="0">
                <a:solidFill>
                  <a:srgbClr val="7030A0"/>
                </a:solidFill>
              </a:rPr>
              <a:t>07976-582374</a:t>
            </a:r>
          </a:p>
          <a:p>
            <a:r>
              <a:rPr lang="en-GB" sz="1400" b="1" dirty="0" err="1">
                <a:solidFill>
                  <a:srgbClr val="7030A0"/>
                </a:solidFill>
                <a:hlinkClick r:id="rId4"/>
              </a:rPr>
              <a:t>Anne.glover</a:t>
            </a:r>
            <a:r>
              <a:rPr lang="en-GB" sz="1400" b="1" dirty="0">
                <a:solidFill>
                  <a:srgbClr val="7030A0"/>
                </a:solidFill>
                <a:hlinkClick r:id="rId4"/>
              </a:rPr>
              <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r>
              <a:rPr lang="en-GB" sz="1400" b="1" dirty="0">
                <a:solidFill>
                  <a:srgbClr val="7030A0"/>
                </a:solidFill>
              </a:rPr>
              <a:t> </a:t>
            </a:r>
          </a:p>
          <a:p>
            <a:endParaRPr lang="en-GB" sz="1400" b="1" i="1" dirty="0"/>
          </a:p>
        </p:txBody>
      </p:sp>
      <p:sp>
        <p:nvSpPr>
          <p:cNvPr id="14" name="TextBox 13"/>
          <p:cNvSpPr txBox="1"/>
          <p:nvPr/>
        </p:nvSpPr>
        <p:spPr>
          <a:xfrm>
            <a:off x="2771800" y="4149080"/>
            <a:ext cx="1656184" cy="2462213"/>
          </a:xfrm>
          <a:prstGeom prst="rect">
            <a:avLst/>
          </a:prstGeom>
          <a:noFill/>
        </p:spPr>
        <p:txBody>
          <a:bodyPr wrap="square" rtlCol="0">
            <a:spAutoFit/>
          </a:bodyPr>
          <a:lstStyle/>
          <a:p>
            <a:endParaRPr lang="en-GB" sz="1400" i="1" dirty="0"/>
          </a:p>
          <a:p>
            <a:r>
              <a:rPr lang="en-GB" sz="1400" dirty="0"/>
              <a:t>Gavin Bisset</a:t>
            </a:r>
          </a:p>
          <a:p>
            <a:r>
              <a:rPr lang="en-GB" sz="1400" b="1" i="1" dirty="0"/>
              <a:t>Hospital Discharge &amp; SE Hub Carer Support Worker - RIE</a:t>
            </a:r>
          </a:p>
          <a:p>
            <a:r>
              <a:rPr lang="en-GB" sz="1400" b="1" dirty="0">
                <a:solidFill>
                  <a:srgbClr val="7030A0"/>
                </a:solidFill>
              </a:rPr>
              <a:t>0131 242 7862</a:t>
            </a:r>
          </a:p>
          <a:p>
            <a:r>
              <a:rPr lang="en-GB" sz="1400" b="1" dirty="0">
                <a:solidFill>
                  <a:srgbClr val="7030A0"/>
                </a:solidFill>
              </a:rPr>
              <a:t>07980 -734671 </a:t>
            </a:r>
          </a:p>
          <a:p>
            <a:r>
              <a:rPr lang="en-GB" sz="1400" b="1" i="1" dirty="0" err="1">
                <a:solidFill>
                  <a:srgbClr val="7030A0"/>
                </a:solidFill>
                <a:hlinkClick r:id="rId5"/>
              </a:rPr>
              <a:t>Gavin.bisset</a:t>
            </a:r>
            <a:r>
              <a:rPr lang="en-GB" sz="1400" b="1" i="1" dirty="0">
                <a:solidFill>
                  <a:srgbClr val="7030A0"/>
                </a:solidFill>
                <a:hlinkClick r:id="rId5"/>
              </a:rPr>
              <a:t/>
            </a:r>
            <a:br>
              <a:rPr lang="en-GB" sz="1400" b="1" i="1" dirty="0">
                <a:solidFill>
                  <a:srgbClr val="7030A0"/>
                </a:solidFill>
                <a:hlinkClick r:id="rId5"/>
              </a:rPr>
            </a:br>
            <a:r>
              <a:rPr lang="en-GB" sz="1400" b="1" i="1" dirty="0">
                <a:solidFill>
                  <a:srgbClr val="7030A0"/>
                </a:solidFill>
                <a:hlinkClick r:id="rId5"/>
              </a:rPr>
              <a:t>@</a:t>
            </a:r>
            <a:r>
              <a:rPr lang="en-GB" sz="1400" b="1" i="1" dirty="0" err="1">
                <a:solidFill>
                  <a:srgbClr val="7030A0"/>
                </a:solidFill>
                <a:hlinkClick r:id="rId5"/>
              </a:rPr>
              <a:t>nhslothian.scot</a:t>
            </a:r>
            <a:r>
              <a:rPr lang="en-GB" sz="1400" b="1" i="1" dirty="0">
                <a:solidFill>
                  <a:srgbClr val="7030A0"/>
                </a:solidFill>
                <a:hlinkClick r:id="rId5"/>
              </a:rPr>
              <a:t>.</a:t>
            </a:r>
            <a:br>
              <a:rPr lang="en-GB" sz="1400" b="1" i="1" dirty="0">
                <a:solidFill>
                  <a:srgbClr val="7030A0"/>
                </a:solidFill>
                <a:hlinkClick r:id="rId5"/>
              </a:rPr>
            </a:br>
            <a:r>
              <a:rPr lang="en-GB" sz="1400" b="1" i="1" dirty="0">
                <a:solidFill>
                  <a:srgbClr val="7030A0"/>
                </a:solidFill>
                <a:hlinkClick r:id="rId5"/>
              </a:rPr>
              <a:t>nhs.uk</a:t>
            </a:r>
            <a:r>
              <a:rPr lang="en-GB" sz="1400" b="1" i="1" dirty="0">
                <a:solidFill>
                  <a:srgbClr val="7030A0"/>
                </a:solidFill>
              </a:rPr>
              <a:t> </a:t>
            </a:r>
          </a:p>
        </p:txBody>
      </p:sp>
      <p:sp>
        <p:nvSpPr>
          <p:cNvPr id="15" name="TextBox 14"/>
          <p:cNvSpPr txBox="1"/>
          <p:nvPr/>
        </p:nvSpPr>
        <p:spPr>
          <a:xfrm>
            <a:off x="467544" y="4421430"/>
            <a:ext cx="1584176" cy="2246769"/>
          </a:xfrm>
          <a:prstGeom prst="rect">
            <a:avLst/>
          </a:prstGeom>
          <a:noFill/>
        </p:spPr>
        <p:txBody>
          <a:bodyPr wrap="square" rtlCol="0">
            <a:spAutoFit/>
          </a:bodyPr>
          <a:lstStyle/>
          <a:p>
            <a:r>
              <a:rPr lang="en-GB" sz="1400" dirty="0"/>
              <a:t>Rachel McNeill</a:t>
            </a:r>
          </a:p>
          <a:p>
            <a:r>
              <a:rPr lang="en-GB" sz="1400" b="1" i="1" dirty="0"/>
              <a:t>Hospital Discharge </a:t>
            </a:r>
            <a:r>
              <a:rPr lang="en-GB" sz="1400" b="1" i="1"/>
              <a:t>&amp; SW </a:t>
            </a:r>
            <a:r>
              <a:rPr lang="en-GB" sz="1400" b="1" i="1" dirty="0"/>
              <a:t>Hub Carer Support Worker - RIE</a:t>
            </a:r>
          </a:p>
          <a:p>
            <a:r>
              <a:rPr lang="en-GB" sz="1400" b="1" dirty="0">
                <a:solidFill>
                  <a:srgbClr val="7030A0"/>
                </a:solidFill>
              </a:rPr>
              <a:t>0131 242 7857 </a:t>
            </a:r>
          </a:p>
          <a:p>
            <a:r>
              <a:rPr lang="en-GB" sz="1400" b="1" dirty="0">
                <a:solidFill>
                  <a:srgbClr val="7030A0"/>
                </a:solidFill>
              </a:rPr>
              <a:t>07973-670307</a:t>
            </a:r>
          </a:p>
          <a:p>
            <a:r>
              <a:rPr lang="en-GB" sz="1400" b="1" dirty="0" err="1">
                <a:solidFill>
                  <a:srgbClr val="7030A0"/>
                </a:solidFill>
                <a:hlinkClick r:id="rId6"/>
              </a:rPr>
              <a:t>Rachel.McNeill</a:t>
            </a:r>
            <a:r>
              <a:rPr lang="en-GB" sz="1400" b="1" dirty="0">
                <a:solidFill>
                  <a:srgbClr val="7030A0"/>
                </a:solidFill>
                <a:hlinkClick r:id="rId6"/>
              </a:rPr>
              <a:t/>
            </a:r>
            <a:br>
              <a:rPr lang="en-GB" sz="1400" b="1" dirty="0">
                <a:solidFill>
                  <a:srgbClr val="7030A0"/>
                </a:solidFill>
                <a:hlinkClick r:id="rId6"/>
              </a:rPr>
            </a:br>
            <a:r>
              <a:rPr lang="en-GB" sz="1400" b="1" dirty="0">
                <a:solidFill>
                  <a:srgbClr val="7030A0"/>
                </a:solidFill>
                <a:hlinkClick r:id="rId6"/>
              </a:rPr>
              <a:t>@</a:t>
            </a:r>
            <a:r>
              <a:rPr lang="en-GB" sz="1400" b="1" dirty="0" err="1">
                <a:solidFill>
                  <a:srgbClr val="7030A0"/>
                </a:solidFill>
                <a:hlinkClick r:id="rId6"/>
              </a:rPr>
              <a:t>nhslothian.scot.nhs.uk</a:t>
            </a:r>
            <a:r>
              <a:rPr lang="en-GB" sz="1400" b="1" dirty="0">
                <a:solidFill>
                  <a:srgbClr val="7030A0"/>
                </a:solidFill>
              </a:rPr>
              <a:t> </a:t>
            </a:r>
          </a:p>
        </p:txBody>
      </p:sp>
      <p:pic>
        <p:nvPicPr>
          <p:cNvPr id="1026" name="Picture 2"/>
          <p:cNvPicPr>
            <a:picLocks noChangeAspect="1" noChangeArrowheads="1"/>
          </p:cNvPicPr>
          <p:nvPr/>
        </p:nvPicPr>
        <p:blipFill>
          <a:blip r:embed="rId7" cstate="print"/>
          <a:stretch>
            <a:fillRect/>
          </a:stretch>
        </p:blipFill>
        <p:spPr bwMode="auto">
          <a:xfrm>
            <a:off x="683568" y="2117174"/>
            <a:ext cx="1440160" cy="2158320"/>
          </a:xfrm>
          <a:prstGeom prst="rect">
            <a:avLst/>
          </a:prstGeom>
          <a:noFill/>
          <a:ln w="9525">
            <a:solidFill>
              <a:srgbClr val="7030A0">
                <a:alpha val="96000"/>
              </a:srgbClr>
            </a:solidFill>
            <a:miter lim="800000"/>
            <a:headEnd/>
            <a:tailEnd/>
          </a:ln>
        </p:spPr>
      </p:pic>
      <p:pic>
        <p:nvPicPr>
          <p:cNvPr id="16" name="Picture 2" descr="C:\Users\madeline.martin\Pictures\Nicole Mcluskey.jpg"/>
          <p:cNvPicPr>
            <a:picLocks noChangeAspect="1" noChangeArrowheads="1"/>
          </p:cNvPicPr>
          <p:nvPr/>
        </p:nvPicPr>
        <p:blipFill>
          <a:blip r:embed="rId8" cstate="print"/>
          <a:stretch>
            <a:fillRect/>
          </a:stretch>
        </p:blipFill>
        <p:spPr bwMode="auto">
          <a:xfrm>
            <a:off x="5004048" y="2132856"/>
            <a:ext cx="1438752" cy="2158129"/>
          </a:xfrm>
          <a:prstGeom prst="rect">
            <a:avLst/>
          </a:prstGeom>
          <a:noFill/>
          <a:ln>
            <a:solidFill>
              <a:srgbClr val="7030A0">
                <a:alpha val="95000"/>
              </a:srgbClr>
            </a:solidFill>
          </a:ln>
        </p:spPr>
      </p:pic>
      <p:pic>
        <p:nvPicPr>
          <p:cNvPr id="17" name="Picture 16" descr="C:\Users\madeline.martin\Pictures\Gavin Bissett.jpg"/>
          <p:cNvPicPr/>
          <p:nvPr/>
        </p:nvPicPr>
        <p:blipFill>
          <a:blip r:embed="rId9" cstate="print"/>
          <a:srcRect/>
          <a:stretch>
            <a:fillRect/>
          </a:stretch>
        </p:blipFill>
        <p:spPr bwMode="auto">
          <a:xfrm>
            <a:off x="2843808" y="2132856"/>
            <a:ext cx="1440159" cy="2160240"/>
          </a:xfrm>
          <a:prstGeom prst="rect">
            <a:avLst/>
          </a:prstGeom>
          <a:noFill/>
          <a:ln w="9525">
            <a:solidFill>
              <a:srgbClr val="7030A0">
                <a:alpha val="79000"/>
              </a:srgbClr>
            </a:solidFill>
            <a:miter lim="800000"/>
            <a:headEnd/>
            <a:tailEnd/>
          </a:ln>
        </p:spPr>
      </p:pic>
      <p:sp>
        <p:nvSpPr>
          <p:cNvPr id="18" name="TextBox 17"/>
          <p:cNvSpPr txBox="1"/>
          <p:nvPr/>
        </p:nvSpPr>
        <p:spPr>
          <a:xfrm>
            <a:off x="7020272" y="4205406"/>
            <a:ext cx="1656184" cy="2677656"/>
          </a:xfrm>
          <a:prstGeom prst="rect">
            <a:avLst/>
          </a:prstGeom>
          <a:noFill/>
        </p:spPr>
        <p:txBody>
          <a:bodyPr wrap="square" rtlCol="0">
            <a:spAutoFit/>
          </a:bodyPr>
          <a:lstStyle/>
          <a:p>
            <a:endParaRPr lang="en-GB" sz="1400" i="1" dirty="0"/>
          </a:p>
          <a:p>
            <a:r>
              <a:rPr lang="en-GB" sz="1400" dirty="0" smtClean="0"/>
              <a:t>Vacant</a:t>
            </a:r>
            <a:endParaRPr lang="en-GB" sz="1400" dirty="0"/>
          </a:p>
          <a:p>
            <a:r>
              <a:rPr lang="en-GB" sz="1400" b="1" i="1" dirty="0"/>
              <a:t>Hospital Discharge &amp; NW Hub Carer Support Worker - WGH</a:t>
            </a:r>
            <a:endParaRPr lang="en-GB" sz="1400" b="1" i="1" dirty="0">
              <a:solidFill>
                <a:srgbClr val="7030A0"/>
              </a:solidFill>
            </a:endParaRPr>
          </a:p>
          <a:p>
            <a:r>
              <a:rPr lang="en-GB" sz="1400" b="1" dirty="0">
                <a:solidFill>
                  <a:srgbClr val="7030A0"/>
                </a:solidFill>
              </a:rPr>
              <a:t>0131 469 5579</a:t>
            </a:r>
          </a:p>
          <a:p>
            <a:r>
              <a:rPr lang="en-GB" sz="1400" b="1" dirty="0">
                <a:solidFill>
                  <a:srgbClr val="7030A0"/>
                </a:solidFill>
              </a:rPr>
              <a:t>07814-889257 </a:t>
            </a:r>
          </a:p>
          <a:p>
            <a:r>
              <a:rPr lang="en-GB" sz="1400" b="1" dirty="0" err="1">
                <a:solidFill>
                  <a:srgbClr val="7030A0"/>
                </a:solidFill>
                <a:hlinkClick r:id="rId10"/>
              </a:rPr>
              <a:t>Christine.aylward</a:t>
            </a:r>
            <a:r>
              <a:rPr lang="en-GB" sz="1400" b="1" dirty="0">
                <a:solidFill>
                  <a:srgbClr val="7030A0"/>
                </a:solidFill>
                <a:hlinkClick r:id="rId10"/>
              </a:rPr>
              <a:t/>
            </a:r>
            <a:br>
              <a:rPr lang="en-GB" sz="1400" b="1" dirty="0">
                <a:solidFill>
                  <a:srgbClr val="7030A0"/>
                </a:solidFill>
                <a:hlinkClick r:id="rId10"/>
              </a:rPr>
            </a:br>
            <a:r>
              <a:rPr lang="en-GB" sz="1400" b="1" dirty="0">
                <a:solidFill>
                  <a:srgbClr val="7030A0"/>
                </a:solidFill>
                <a:hlinkClick r:id="rId10"/>
              </a:rPr>
              <a:t>@</a:t>
            </a:r>
            <a:r>
              <a:rPr lang="en-GB" sz="1400" b="1" dirty="0" err="1">
                <a:solidFill>
                  <a:srgbClr val="7030A0"/>
                </a:solidFill>
                <a:hlinkClick r:id="rId10"/>
              </a:rPr>
              <a:t>nhslothian.scot</a:t>
            </a:r>
            <a:r>
              <a:rPr lang="en-GB" sz="1400" b="1" dirty="0">
                <a:solidFill>
                  <a:srgbClr val="7030A0"/>
                </a:solidFill>
                <a:hlinkClick r:id="rId10"/>
              </a:rPr>
              <a:t>.</a:t>
            </a:r>
            <a:br>
              <a:rPr lang="en-GB" sz="1400" b="1" dirty="0">
                <a:solidFill>
                  <a:srgbClr val="7030A0"/>
                </a:solidFill>
                <a:hlinkClick r:id="rId10"/>
              </a:rPr>
            </a:br>
            <a:r>
              <a:rPr lang="en-GB" sz="1400" b="1" dirty="0">
                <a:solidFill>
                  <a:srgbClr val="7030A0"/>
                </a:solidFill>
                <a:hlinkClick r:id="rId10"/>
              </a:rPr>
              <a:t>nhs.uk</a:t>
            </a:r>
            <a:r>
              <a:rPr lang="en-GB" sz="1400" b="1" dirty="0">
                <a:solidFill>
                  <a:srgbClr val="7030A0"/>
                </a:solidFill>
              </a:rPr>
              <a:t> </a:t>
            </a:r>
          </a:p>
          <a:p>
            <a:endParaRPr lang="en-GB" sz="1400" b="1" i="1" dirty="0">
              <a:solidFill>
                <a:srgbClr val="7030A0"/>
              </a:solidFill>
            </a:endParaRPr>
          </a:p>
        </p:txBody>
      </p:sp>
      <p:sp>
        <p:nvSpPr>
          <p:cNvPr id="20" name="Rectangle 19"/>
          <p:cNvSpPr/>
          <p:nvPr/>
        </p:nvSpPr>
        <p:spPr>
          <a:xfrm>
            <a:off x="7092280" y="2132856"/>
            <a:ext cx="1368152" cy="21602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056784" cy="1066130"/>
          </a:xfrm>
        </p:spPr>
        <p:txBody>
          <a:bodyPr/>
          <a:lstStyle/>
          <a:p>
            <a:r>
              <a:rPr lang="en-GB" dirty="0"/>
              <a:t>  </a:t>
            </a:r>
          </a:p>
        </p:txBody>
      </p:sp>
      <p:sp>
        <p:nvSpPr>
          <p:cNvPr id="3" name="Content Placeholder 2"/>
          <p:cNvSpPr>
            <a:spLocks noGrp="1"/>
          </p:cNvSpPr>
          <p:nvPr>
            <p:ph idx="1"/>
          </p:nvPr>
        </p:nvSpPr>
        <p:spPr/>
        <p:txBody>
          <a:bodyPr>
            <a:normAutofit/>
          </a:bodyPr>
          <a:lstStyle/>
          <a:p>
            <a:pPr>
              <a:buNone/>
            </a:pPr>
            <a:r>
              <a:rPr lang="en-GB" sz="2000" dirty="0">
                <a:solidFill>
                  <a:srgbClr val="7030A0"/>
                </a:solidFill>
              </a:rPr>
              <a:t>Hospital/Community Based Carer Support Staff</a:t>
            </a:r>
            <a:endParaRPr lang="en-GB" sz="2000" b="1" i="1" dirty="0">
              <a:solidFill>
                <a:srgbClr val="7030A0"/>
              </a:solidFill>
            </a:endParaRPr>
          </a:p>
        </p:txBody>
      </p:sp>
      <p:pic>
        <p:nvPicPr>
          <p:cNvPr id="4" name="Picture 4" descr="ECST_eNewsletter_header"/>
          <p:cNvPicPr>
            <a:picLocks noChangeAspect="1" noChangeArrowheads="1"/>
          </p:cNvPicPr>
          <p:nvPr/>
        </p:nvPicPr>
        <p:blipFill>
          <a:blip r:embed="rId3" cstate="print"/>
          <a:srcRect/>
          <a:stretch>
            <a:fillRect/>
          </a:stretch>
        </p:blipFill>
        <p:spPr bwMode="auto">
          <a:xfrm>
            <a:off x="827584" y="17428"/>
            <a:ext cx="7128792" cy="1395348"/>
          </a:xfrm>
          <a:prstGeom prst="rect">
            <a:avLst/>
          </a:prstGeom>
          <a:noFill/>
        </p:spPr>
      </p:pic>
      <p:sp>
        <p:nvSpPr>
          <p:cNvPr id="13" name="TextBox 12"/>
          <p:cNvSpPr txBox="1"/>
          <p:nvPr/>
        </p:nvSpPr>
        <p:spPr>
          <a:xfrm>
            <a:off x="2843808" y="4443608"/>
            <a:ext cx="1800200" cy="2246769"/>
          </a:xfrm>
          <a:prstGeom prst="rect">
            <a:avLst/>
          </a:prstGeom>
          <a:noFill/>
        </p:spPr>
        <p:txBody>
          <a:bodyPr wrap="square" rtlCol="0">
            <a:spAutoFit/>
          </a:bodyPr>
          <a:lstStyle/>
          <a:p>
            <a:r>
              <a:rPr lang="en-GB" sz="1400" dirty="0"/>
              <a:t>Nicole Wilson</a:t>
            </a:r>
          </a:p>
          <a:p>
            <a:r>
              <a:rPr lang="en-GB" sz="1400" b="1" i="1" dirty="0"/>
              <a:t>Senior Carer Worker - </a:t>
            </a:r>
          </a:p>
          <a:p>
            <a:r>
              <a:rPr lang="en-GB" sz="1400" b="1" i="1" dirty="0"/>
              <a:t>Edinburgh Community  Rehabilitation &amp; Support Service</a:t>
            </a:r>
          </a:p>
          <a:p>
            <a:r>
              <a:rPr lang="en-GB" sz="1400" b="1" dirty="0">
                <a:solidFill>
                  <a:srgbClr val="7030A0"/>
                </a:solidFill>
              </a:rPr>
              <a:t>07734-79916</a:t>
            </a:r>
          </a:p>
          <a:p>
            <a:r>
              <a:rPr lang="en-GB" sz="1400" b="1" dirty="0">
                <a:solidFill>
                  <a:srgbClr val="7030A0"/>
                </a:solidFill>
                <a:hlinkClick r:id="rId4"/>
              </a:rPr>
              <a:t>Nicole.wilson2</a:t>
            </a:r>
            <a:br>
              <a:rPr lang="en-GB" sz="1400" b="1" dirty="0">
                <a:solidFill>
                  <a:srgbClr val="7030A0"/>
                </a:solidFill>
                <a:hlinkClick r:id="rId4"/>
              </a:rPr>
            </a:br>
            <a:r>
              <a:rPr lang="en-GB" sz="1400" b="1" dirty="0">
                <a:solidFill>
                  <a:srgbClr val="7030A0"/>
                </a:solidFill>
                <a:hlinkClick r:id="rId4"/>
              </a:rPr>
              <a:t>@</a:t>
            </a:r>
            <a:r>
              <a:rPr lang="en-GB" sz="1400" b="1" dirty="0" err="1">
                <a:solidFill>
                  <a:srgbClr val="7030A0"/>
                </a:solidFill>
                <a:hlinkClick r:id="rId4"/>
              </a:rPr>
              <a:t>nhslothian.scot</a:t>
            </a:r>
            <a:r>
              <a:rPr lang="en-GB" sz="1400" b="1" dirty="0">
                <a:solidFill>
                  <a:srgbClr val="7030A0"/>
                </a:solidFill>
                <a:hlinkClick r:id="rId4"/>
              </a:rPr>
              <a:t>.</a:t>
            </a:r>
            <a:br>
              <a:rPr lang="en-GB" sz="1400" b="1" dirty="0">
                <a:solidFill>
                  <a:srgbClr val="7030A0"/>
                </a:solidFill>
                <a:hlinkClick r:id="rId4"/>
              </a:rPr>
            </a:br>
            <a:r>
              <a:rPr lang="en-GB" sz="1400" b="1" dirty="0">
                <a:solidFill>
                  <a:srgbClr val="7030A0"/>
                </a:solidFill>
                <a:hlinkClick r:id="rId4"/>
              </a:rPr>
              <a:t>nhs.uk</a:t>
            </a:r>
            <a:endParaRPr lang="en-GB" sz="1400" b="1" dirty="0">
              <a:solidFill>
                <a:srgbClr val="7030A0"/>
              </a:solidFill>
            </a:endParaRPr>
          </a:p>
        </p:txBody>
      </p:sp>
      <p:sp>
        <p:nvSpPr>
          <p:cNvPr id="14" name="TextBox 13"/>
          <p:cNvSpPr txBox="1"/>
          <p:nvPr/>
        </p:nvSpPr>
        <p:spPr>
          <a:xfrm>
            <a:off x="4932040" y="4227584"/>
            <a:ext cx="1656184" cy="2246769"/>
          </a:xfrm>
          <a:prstGeom prst="rect">
            <a:avLst/>
          </a:prstGeom>
          <a:noFill/>
        </p:spPr>
        <p:txBody>
          <a:bodyPr wrap="square" rtlCol="0">
            <a:spAutoFit/>
          </a:bodyPr>
          <a:lstStyle/>
          <a:p>
            <a:endParaRPr lang="en-GB" sz="1400" i="1" dirty="0"/>
          </a:p>
          <a:p>
            <a:r>
              <a:rPr lang="en-GB" sz="1400" dirty="0"/>
              <a:t>Jazmin Gentry</a:t>
            </a:r>
          </a:p>
          <a:p>
            <a:r>
              <a:rPr lang="en-GB" sz="1400" b="1" i="1" dirty="0"/>
              <a:t>Hospital Discharge Carer Support Worker - </a:t>
            </a:r>
            <a:r>
              <a:rPr lang="en-GB" sz="1400" b="1" i="1" dirty="0" err="1"/>
              <a:t>Liberton</a:t>
            </a:r>
            <a:r>
              <a:rPr lang="en-GB" sz="1400" b="1" i="1" dirty="0"/>
              <a:t> Hospital/AAH</a:t>
            </a:r>
          </a:p>
          <a:p>
            <a:r>
              <a:rPr lang="en-GB" sz="1400" b="1" dirty="0">
                <a:solidFill>
                  <a:srgbClr val="7030A0"/>
                </a:solidFill>
              </a:rPr>
              <a:t>07976-973540</a:t>
            </a:r>
          </a:p>
          <a:p>
            <a:r>
              <a:rPr lang="en-GB" sz="1400" b="1" dirty="0">
                <a:solidFill>
                  <a:srgbClr val="7030A0"/>
                </a:solidFill>
                <a:hlinkClick r:id="rId5"/>
              </a:rPr>
              <a:t>Jazmin.Gentry@nhslothian.scot.nhs.uk</a:t>
            </a:r>
            <a:r>
              <a:rPr lang="en-GB" sz="1400" b="1" dirty="0">
                <a:solidFill>
                  <a:srgbClr val="7030A0"/>
                </a:solidFill>
              </a:rPr>
              <a:t> </a:t>
            </a:r>
          </a:p>
        </p:txBody>
      </p:sp>
      <p:sp>
        <p:nvSpPr>
          <p:cNvPr id="15" name="TextBox 14"/>
          <p:cNvSpPr txBox="1"/>
          <p:nvPr/>
        </p:nvSpPr>
        <p:spPr>
          <a:xfrm>
            <a:off x="539552" y="4443608"/>
            <a:ext cx="1584176" cy="2246769"/>
          </a:xfrm>
          <a:prstGeom prst="rect">
            <a:avLst/>
          </a:prstGeom>
          <a:noFill/>
        </p:spPr>
        <p:txBody>
          <a:bodyPr wrap="square" rtlCol="0">
            <a:spAutoFit/>
          </a:bodyPr>
          <a:lstStyle/>
          <a:p>
            <a:r>
              <a:rPr lang="en-GB" sz="1400" dirty="0"/>
              <a:t>Kirsty Shaw</a:t>
            </a:r>
          </a:p>
          <a:p>
            <a:r>
              <a:rPr lang="en-GB" sz="1400" b="1" dirty="0"/>
              <a:t>Carer Support Officer - </a:t>
            </a:r>
          </a:p>
          <a:p>
            <a:r>
              <a:rPr lang="en-GB" sz="1400" b="1" dirty="0" err="1"/>
              <a:t>Lanfine</a:t>
            </a:r>
            <a:r>
              <a:rPr lang="en-GB" sz="1400" b="1" dirty="0"/>
              <a:t> Service, AAH</a:t>
            </a:r>
          </a:p>
          <a:p>
            <a:r>
              <a:rPr lang="en-GB" sz="1400" b="1" dirty="0">
                <a:solidFill>
                  <a:srgbClr val="7030A0"/>
                </a:solidFill>
              </a:rPr>
              <a:t>0131 537 9087   </a:t>
            </a:r>
          </a:p>
          <a:p>
            <a:r>
              <a:rPr lang="en-GB" sz="1400" b="1" dirty="0">
                <a:solidFill>
                  <a:srgbClr val="7030A0"/>
                </a:solidFill>
              </a:rPr>
              <a:t>07972- 248861</a:t>
            </a:r>
          </a:p>
          <a:p>
            <a:r>
              <a:rPr lang="en-GB" sz="1400" b="1" dirty="0" err="1">
                <a:solidFill>
                  <a:srgbClr val="7030A0"/>
                </a:solidFill>
                <a:hlinkClick r:id="rId4"/>
              </a:rPr>
              <a:t>Kirsty.shaw</a:t>
            </a:r>
            <a:endParaRPr lang="en-GB" sz="1400" b="1" dirty="0">
              <a:solidFill>
                <a:srgbClr val="7030A0"/>
              </a:solidFill>
              <a:hlinkClick r:id="rId4"/>
            </a:endParaRPr>
          </a:p>
          <a:p>
            <a:r>
              <a:rPr lang="en-GB" sz="1400" b="1" dirty="0">
                <a:solidFill>
                  <a:srgbClr val="7030A0"/>
                </a:solidFill>
                <a:hlinkClick r:id="rId4"/>
              </a:rPr>
              <a:t>@</a:t>
            </a:r>
            <a:r>
              <a:rPr lang="en-GB" sz="1400" b="1" dirty="0" err="1">
                <a:solidFill>
                  <a:srgbClr val="7030A0"/>
                </a:solidFill>
                <a:hlinkClick r:id="rId4"/>
              </a:rPr>
              <a:t>nhslothian.scot.nhs.uk</a:t>
            </a:r>
            <a:endParaRPr lang="en-GB" sz="1400" b="1" dirty="0">
              <a:solidFill>
                <a:srgbClr val="7030A0"/>
              </a:solidFill>
            </a:endParaRPr>
          </a:p>
        </p:txBody>
      </p:sp>
      <p:pic>
        <p:nvPicPr>
          <p:cNvPr id="16" name="Picture 2" descr="C:\Users\madeline.martin\Pictures\Nicole Mcluskey.jpg"/>
          <p:cNvPicPr>
            <a:picLocks noChangeAspect="1" noChangeArrowheads="1"/>
          </p:cNvPicPr>
          <p:nvPr/>
        </p:nvPicPr>
        <p:blipFill>
          <a:blip r:embed="rId6" cstate="print"/>
          <a:stretch>
            <a:fillRect/>
          </a:stretch>
        </p:blipFill>
        <p:spPr bwMode="auto">
          <a:xfrm>
            <a:off x="2772440" y="2140311"/>
            <a:ext cx="1438752" cy="2156209"/>
          </a:xfrm>
          <a:prstGeom prst="rect">
            <a:avLst/>
          </a:prstGeom>
          <a:noFill/>
          <a:ln>
            <a:solidFill>
              <a:srgbClr val="7030A0">
                <a:alpha val="95000"/>
              </a:srgbClr>
            </a:solidFill>
          </a:ln>
        </p:spPr>
      </p:pic>
      <p:pic>
        <p:nvPicPr>
          <p:cNvPr id="19" name="Picture 18" descr="C:\Users\madeline.martin\Pictures\Gavin Bissett.jpg"/>
          <p:cNvPicPr/>
          <p:nvPr/>
        </p:nvPicPr>
        <p:blipFill>
          <a:blip r:embed="rId7" cstate="print"/>
          <a:stretch>
            <a:fillRect/>
          </a:stretch>
        </p:blipFill>
        <p:spPr bwMode="auto">
          <a:xfrm>
            <a:off x="683568" y="2132856"/>
            <a:ext cx="1440159" cy="2160240"/>
          </a:xfrm>
          <a:prstGeom prst="rect">
            <a:avLst/>
          </a:prstGeom>
          <a:noFill/>
          <a:ln w="9525">
            <a:solidFill>
              <a:srgbClr val="7030A0">
                <a:alpha val="79000"/>
              </a:srgbClr>
            </a:solidFill>
            <a:miter lim="800000"/>
            <a:headEnd/>
            <a:tailEnd/>
          </a:ln>
        </p:spPr>
      </p:pic>
      <p:sp>
        <p:nvSpPr>
          <p:cNvPr id="11" name="Rectangle 10"/>
          <p:cNvSpPr/>
          <p:nvPr/>
        </p:nvSpPr>
        <p:spPr>
          <a:xfrm>
            <a:off x="5004048" y="2132856"/>
            <a:ext cx="1440160" cy="2160240"/>
          </a:xfrm>
          <a:prstGeom prst="rect">
            <a:avLst/>
          </a:prstGeom>
          <a:blipFill>
            <a:blip r:embed="rId8" cstate="prin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8" name="AutoShape 2" descr="https://attachments.office.net/owa/Keith.Lugton%40nhslothian.scot.nhs.uk/service.svc/s/GetAttachmentThumbnail?id=AAMkADJlMGE1ZGE2LTg5NzItNGRkNS1iZGM3LTcxOTEyYTljYzRkNABGAAAAAACbQb24eiEATJkaa%2B8AfVU%2BBwDmBJ%2BAvsQNQYfbgeXnilAOAF56XJOGAADlc7CgHIBbTITRHyUlAJRRAADU1%2BttAAABEgAQAAnSHIasj%2BFFo54D1zxkZQ8%3D&amp;thumbnailType=2&amp;token=eyJhbGciOiJSUzI1NiIsImtpZCI6IkQ4OThGN0RDMjk2ODQ1MDk1RUUwREZGQ0MzODBBOTM5NjUwNDNFNjQiLCJ0eXAiOiJKV1QiLCJ4NXQiOiIySmozM0Nsb1JRbGU0Tl84dzRDcE9XVUVQbVEifQ.eyJvcmlnaW4iOiJodHRwczovL291dGxvb2sub2ZmaWNlLmNvbSIsInVjIjoiYzU2NTQwZWFiMDNhNDU1NjkyZDg1MDkzODcwOGViNDUiLCJzaWduaW5fc3RhdGUiOiJbXCJpbmtub3dubnR3a1wiLFwia21zaVwiXSIsInZlciI6IkV4Y2hhbmdlLkNhbGxiYWNrLlYxIiwiYXBwY3R4c2VuZGVyIjoiT3dhRG93bmxvYWRAMTBlZmUwYmQtYTAzMC00YmNhLTgwOWMtYjVlNjc0NWU0OTlhIiwiaXNzcmluZyI6IldXIiwiYXBwY3R4Ijoie1wibXNleGNocHJvdFwiOlwib3dhXCIsXCJwdWlkXCI6XCIxMTUzODAxMTE0ODYyMDAwMjEzXCIsXCJzY29wZVwiOlwiT3dhRG93bmxvYWRcIixcIm9pZFwiOlwiYzRkOGQyZTAtOWQyZC00NjM4LTg1YjctNTI3MGQ1OTIzYTRmXCIsXCJwcmltYXJ5c2lkXCI6XCJTLTEtNS0yMS0yMDE1NzgzMzczLTMzNjkyOTg3NzUtMjM2MTkwMDg3MS05MTQxNzk5XCJ9IiwibmJmIjoxNjYxMzUyMjMzLCJleHAiOjE2NjEzNTI4MzMsImlzcyI6IjAwMDAwMDAyLTAwMDAtMGZmMS1jZTAwLTAwMDAwMDAwMDAwMEAxMGVmZTBiZC1hMDMwLTRiY2EtODA5Yy1iNWU2NzQ1ZTQ5OWEiLCJhdWQiOiIwMDAwMDAwMi0wMDAwLTBmZjEtY2UwMC0wMDAwMDAwMDAwMDAvYXR0YWNobWVudHMub2ZmaWNlLm5ldEAxMGVmZTBiZC1hMDMwLTRiY2EtODA5Yy1iNWU2NzQ1ZTQ5OWEiLCJoYXBwIjoib3dhIn0.FgkXb54avsiqB6NStmEQoY7Oh-Q4ixSFI4mWY_AV3NgvQ8k5bLRKqdiAytiKHQbQoaUdxE0puFlMMK2xZOnexWnCc-po-aFJOzFhiR1YhQhTSl-KcPxn3AqFmZ2Skgpe9MqlDm7GBpowUMy8UMDzX8X5iUcTuJLLp45ZjZ-M9MAJ63d5dwhx0jGpzYnnaZZJ4GtXdX-OxCm6tz60fmXyxPy5ngV6Fd0sBlGT6sZIIgwE6ErlzF3_2NbhtmNw8CYOAWNI3k_58XeqJifchDtUNFYqRPLevQe7PsxSMl8XsDoMkgCsVyU8ou6QKgqxSWyD2tIWXSPptOzhCS2z-Fm7cA&amp;X-OWA-CANARY=nVuHCV8E6kGgpP4F3lOtWSDUCajfhdoYl5PKgKEJ26L6xzlkE_nm215niNkmhFGVXp53PKSwsik.&amp;owa=outlook.office.com&amp;scriptVer=20220729002.18&amp;animation=tru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GB"/>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Resources\ECST\ECST_eNewsletter_footer.jpg"/>
          <p:cNvPicPr>
            <a:picLocks noChangeAspect="1" noChangeArrowheads="1"/>
          </p:cNvPicPr>
          <p:nvPr/>
        </p:nvPicPr>
        <p:blipFill>
          <a:blip r:embed="rId3" cstate="print"/>
          <a:srcRect l="43556" r="2094"/>
          <a:stretch>
            <a:fillRect/>
          </a:stretch>
        </p:blipFill>
        <p:spPr bwMode="auto">
          <a:xfrm>
            <a:off x="4067944" y="5949280"/>
            <a:ext cx="5076056" cy="782191"/>
          </a:xfrm>
          <a:prstGeom prst="rect">
            <a:avLst/>
          </a:prstGeom>
          <a:noFill/>
        </p:spPr>
      </p:pic>
      <p:pic>
        <p:nvPicPr>
          <p:cNvPr id="8" name="Picture 7" descr="epic%20banner (2)"/>
          <p:cNvPicPr>
            <a:picLocks noChangeAspect="1" noChangeArrowheads="1"/>
          </p:cNvPicPr>
          <p:nvPr/>
        </p:nvPicPr>
        <p:blipFill>
          <a:blip r:embed="rId4" cstate="print"/>
          <a:srcRect/>
          <a:stretch>
            <a:fillRect/>
          </a:stretch>
        </p:blipFill>
        <p:spPr bwMode="auto">
          <a:xfrm>
            <a:off x="107504" y="5949280"/>
            <a:ext cx="1790700" cy="666750"/>
          </a:xfrm>
          <a:prstGeom prst="rect">
            <a:avLst/>
          </a:prstGeom>
          <a:noFill/>
          <a:ln w="9525">
            <a:noFill/>
            <a:miter lim="800000"/>
            <a:headEnd/>
            <a:tailEnd/>
          </a:ln>
        </p:spPr>
      </p:pic>
      <p:pic>
        <p:nvPicPr>
          <p:cNvPr id="12" name="Picture 3"/>
          <p:cNvPicPr>
            <a:picLocks noChangeAspect="1" noChangeArrowheads="1"/>
          </p:cNvPicPr>
          <p:nvPr/>
        </p:nvPicPr>
        <p:blipFill>
          <a:blip r:embed="rId5" cstate="print"/>
          <a:srcRect/>
          <a:stretch>
            <a:fillRect/>
          </a:stretch>
        </p:blipFill>
        <p:spPr bwMode="auto">
          <a:xfrm>
            <a:off x="0" y="0"/>
            <a:ext cx="1594599" cy="1584176"/>
          </a:xfrm>
          <a:prstGeom prst="rect">
            <a:avLst/>
          </a:prstGeom>
          <a:noFill/>
          <a:ln w="9525">
            <a:noFill/>
            <a:miter lim="800000"/>
            <a:headEnd/>
            <a:tailEnd/>
          </a:ln>
        </p:spPr>
      </p:pic>
      <p:sp>
        <p:nvSpPr>
          <p:cNvPr id="6" name="TextBox 5"/>
          <p:cNvSpPr txBox="1"/>
          <p:nvPr/>
        </p:nvSpPr>
        <p:spPr>
          <a:xfrm>
            <a:off x="1547664" y="188640"/>
            <a:ext cx="7200800" cy="769441"/>
          </a:xfrm>
          <a:prstGeom prst="rect">
            <a:avLst/>
          </a:prstGeom>
          <a:noFill/>
        </p:spPr>
        <p:txBody>
          <a:bodyPr wrap="square" rtlCol="0">
            <a:spAutoFit/>
          </a:bodyPr>
          <a:lstStyle/>
          <a:p>
            <a:pPr algn="ctr"/>
            <a:r>
              <a:rPr lang="en-GB" sz="4400" b="1" dirty="0">
                <a:solidFill>
                  <a:srgbClr val="660066"/>
                </a:solidFill>
                <a:effectLst>
                  <a:outerShdw blurRad="38100" dist="38100" dir="2700000" algn="tl">
                    <a:srgbClr val="000000">
                      <a:alpha val="43137"/>
                    </a:srgbClr>
                  </a:outerShdw>
                </a:effectLst>
              </a:rPr>
              <a:t>Referrals &amp; Accessing Support</a:t>
            </a:r>
          </a:p>
        </p:txBody>
      </p:sp>
      <p:sp>
        <p:nvSpPr>
          <p:cNvPr id="10" name="TextBox 9"/>
          <p:cNvSpPr txBox="1"/>
          <p:nvPr/>
        </p:nvSpPr>
        <p:spPr>
          <a:xfrm>
            <a:off x="323528" y="1628800"/>
            <a:ext cx="8568952" cy="3370153"/>
          </a:xfrm>
          <a:prstGeom prst="rect">
            <a:avLst/>
          </a:prstGeom>
          <a:noFill/>
        </p:spPr>
        <p:txBody>
          <a:bodyPr wrap="square" rtlCol="0">
            <a:spAutoFit/>
          </a:bodyPr>
          <a:lstStyle/>
          <a:p>
            <a:r>
              <a:rPr lang="en-GB" sz="2800" b="1" dirty="0">
                <a:solidFill>
                  <a:srgbClr val="660066"/>
                </a:solidFill>
              </a:rPr>
              <a:t>You can refer to this service through a number of routes</a:t>
            </a:r>
            <a:r>
              <a:rPr lang="en-GB" sz="2800" b="1" dirty="0" smtClean="0">
                <a:solidFill>
                  <a:srgbClr val="660066"/>
                </a:solidFill>
              </a:rPr>
              <a:t>:</a:t>
            </a:r>
          </a:p>
          <a:p>
            <a:pPr lvl="2">
              <a:spcAft>
                <a:spcPts val="600"/>
              </a:spcAft>
              <a:buClr>
                <a:srgbClr val="660066"/>
              </a:buClr>
            </a:pPr>
            <a:endParaRPr lang="en-GB" sz="3000" b="1" dirty="0">
              <a:solidFill>
                <a:srgbClr val="660066"/>
              </a:solidFill>
            </a:endParaRPr>
          </a:p>
          <a:p>
            <a:pPr marL="0" lvl="2">
              <a:buClr>
                <a:srgbClr val="660066"/>
              </a:buClr>
            </a:pPr>
            <a:r>
              <a:rPr lang="en-GB" sz="3000" b="1" dirty="0" smtClean="0">
                <a:solidFill>
                  <a:srgbClr val="660066"/>
                </a:solidFill>
              </a:rPr>
              <a:t>    Telephone 0131 536 3371</a:t>
            </a:r>
            <a:endParaRPr lang="en-GB" sz="3000" b="1" dirty="0">
              <a:solidFill>
                <a:srgbClr val="660066"/>
              </a:solidFill>
            </a:endParaRPr>
          </a:p>
          <a:p>
            <a:pPr marL="0" lvl="2">
              <a:buClr>
                <a:srgbClr val="660066"/>
              </a:buClr>
            </a:pPr>
            <a:r>
              <a:rPr lang="en-GB" sz="3000" b="1" dirty="0" smtClean="0">
                <a:solidFill>
                  <a:srgbClr val="660066"/>
                </a:solidFill>
              </a:rPr>
              <a:t>    Email </a:t>
            </a:r>
            <a:r>
              <a:rPr lang="en-GB" sz="3000" b="1" dirty="0" smtClean="0">
                <a:solidFill>
                  <a:srgbClr val="660066"/>
                </a:solidFill>
                <a:hlinkClick r:id="rId6"/>
              </a:rPr>
              <a:t>carer.support@nhslothian.scot.nhs.uk</a:t>
            </a:r>
            <a:r>
              <a:rPr lang="en-GB" sz="3000" b="1" dirty="0" smtClean="0">
                <a:solidFill>
                  <a:srgbClr val="660066"/>
                </a:solidFill>
              </a:rPr>
              <a:t> </a:t>
            </a:r>
          </a:p>
          <a:p>
            <a:pPr marL="0" lvl="2">
              <a:buClr>
                <a:srgbClr val="660066"/>
              </a:buClr>
            </a:pPr>
            <a:r>
              <a:rPr lang="en-GB" sz="3000" b="1" dirty="0" smtClean="0">
                <a:solidFill>
                  <a:srgbClr val="660066"/>
                </a:solidFill>
              </a:rPr>
              <a:t>    RIE </a:t>
            </a:r>
            <a:r>
              <a:rPr lang="en-GB" sz="3000" b="1" dirty="0" smtClean="0">
                <a:solidFill>
                  <a:srgbClr val="660066"/>
                </a:solidFill>
                <a:hlinkClick r:id="rId7"/>
              </a:rPr>
              <a:t>carersupport.rie@nhslothian.scot.nhs.uk</a:t>
            </a:r>
            <a:r>
              <a:rPr lang="en-GB" sz="3000" b="1" dirty="0" smtClean="0">
                <a:solidFill>
                  <a:srgbClr val="660066"/>
                </a:solidFill>
              </a:rPr>
              <a:t> </a:t>
            </a:r>
          </a:p>
          <a:p>
            <a:pPr marL="0" lvl="2">
              <a:buClr>
                <a:srgbClr val="660066"/>
              </a:buClr>
            </a:pPr>
            <a:r>
              <a:rPr lang="en-GB" sz="3000" b="1" dirty="0" smtClean="0">
                <a:solidFill>
                  <a:srgbClr val="660066"/>
                </a:solidFill>
              </a:rPr>
              <a:t>    WGH </a:t>
            </a:r>
            <a:r>
              <a:rPr lang="en-GB" sz="3000" b="1" dirty="0" smtClean="0">
                <a:solidFill>
                  <a:srgbClr val="660066"/>
                </a:solidFill>
                <a:hlinkClick r:id="rId8"/>
              </a:rPr>
              <a:t>carersupport.wgh@nhslothian.scot.nhs.uk</a:t>
            </a:r>
            <a:r>
              <a:rPr lang="en-GB" sz="3000" b="1" dirty="0" smtClean="0">
                <a:solidFill>
                  <a:srgbClr val="660066"/>
                </a:solidFill>
              </a:rPr>
              <a:t> </a:t>
            </a:r>
            <a:endParaRPr lang="en-GB" sz="3000" b="1" dirty="0">
              <a:solidFill>
                <a:srgbClr val="660066"/>
              </a:solidFill>
            </a:endParaRPr>
          </a:p>
          <a:p>
            <a:pPr marL="0" lvl="2">
              <a:buClr>
                <a:srgbClr val="660066"/>
              </a:buClr>
            </a:pPr>
            <a:r>
              <a:rPr lang="en-GB" sz="3000" b="1" smtClean="0">
                <a:solidFill>
                  <a:srgbClr val="660066"/>
                </a:solidFill>
              </a:rPr>
              <a:t>    AIS</a:t>
            </a:r>
            <a:r>
              <a:rPr lang="en-GB" sz="3000" smtClean="0"/>
              <a:t> </a:t>
            </a:r>
            <a:r>
              <a:rPr lang="en-GB" sz="3000" b="1" dirty="0">
                <a:solidFill>
                  <a:srgbClr val="660066"/>
                </a:solidFill>
              </a:rPr>
              <a:t>(CC Carer Supp Hosp Discharge or 7523)</a:t>
            </a:r>
            <a:endParaRPr lang="en-GB" sz="3000" b="1" dirty="0"/>
          </a:p>
        </p:txBody>
      </p:sp>
      <p:grpSp>
        <p:nvGrpSpPr>
          <p:cNvPr id="11" name="Group 10"/>
          <p:cNvGrpSpPr/>
          <p:nvPr/>
        </p:nvGrpSpPr>
        <p:grpSpPr>
          <a:xfrm>
            <a:off x="1944000" y="5976000"/>
            <a:ext cx="2085975" cy="476250"/>
            <a:chOff x="1953923" y="5968534"/>
            <a:chExt cx="2085975" cy="476250"/>
          </a:xfrm>
        </p:grpSpPr>
        <p:pic>
          <p:nvPicPr>
            <p:cNvPr id="13" name="Picture 12" descr="\\aah-apollo\home\madeline.martin\.EDINBURGH CHP CST\logo's\2021\Space Logo_POSITIVE_High Res.png"/>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3277898" y="5997109"/>
              <a:ext cx="762000" cy="400050"/>
            </a:xfrm>
            <a:prstGeom prst="rect">
              <a:avLst/>
            </a:prstGeom>
            <a:noFill/>
            <a:ln w="9525">
              <a:noFill/>
              <a:miter lim="800000"/>
              <a:headEnd/>
              <a:tailEnd/>
            </a:ln>
          </p:spPr>
        </p:pic>
        <p:pic>
          <p:nvPicPr>
            <p:cNvPr id="14" name="Picture 13" descr="\\aah-apollo\home\madeline.martin\.EDINBURGH CHP CST\logo's\C4C Logo Colour.jpg"/>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2644803" y="5968534"/>
              <a:ext cx="532765" cy="476250"/>
            </a:xfrm>
            <a:prstGeom prst="rect">
              <a:avLst/>
            </a:prstGeom>
            <a:noFill/>
            <a:ln w="9525">
              <a:noFill/>
              <a:miter lim="800000"/>
              <a:headEnd/>
              <a:tailEnd/>
            </a:ln>
          </p:spPr>
        </p:pic>
        <p:pic>
          <p:nvPicPr>
            <p:cNvPr id="15" name="Picture 14" descr="\\aah-apollo\home\madeline.martin\.EDINBURGH CHP CST\logo's\vocalMain.jpg"/>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1953923" y="6063784"/>
              <a:ext cx="647700" cy="33401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1162</TotalTime>
  <Words>509</Words>
  <Application>Microsoft Office PowerPoint</Application>
  <PresentationFormat>On-screen Show (4:3)</PresentationFormat>
  <Paragraphs>120</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Carer Support Hospital Discharge Service</vt:lpstr>
      <vt:lpstr>Slide 2</vt:lpstr>
      <vt:lpstr>Slide 3</vt:lpstr>
      <vt:lpstr>Slide 4</vt:lpstr>
      <vt:lpstr>Slide 5</vt:lpstr>
      <vt:lpstr>Slide 6</vt:lpstr>
      <vt:lpstr>  </vt:lpstr>
      <vt:lpstr>  </vt:lpstr>
      <vt:lpstr>Slide 9</vt:lpstr>
    </vt:vector>
  </TitlesOfParts>
  <Company>NHS Lothian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 Support (Hospital Discharge) Service</dc:title>
  <dc:creator>Nicola Thomson</dc:creator>
  <cp:lastModifiedBy>Keith.Lugton</cp:lastModifiedBy>
  <cp:revision>123</cp:revision>
  <dcterms:created xsi:type="dcterms:W3CDTF">2016-08-25T14:51:46Z</dcterms:created>
  <dcterms:modified xsi:type="dcterms:W3CDTF">2022-08-24T14:54:14Z</dcterms:modified>
</cp:coreProperties>
</file>