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70" r:id="rId4"/>
    <p:sldId id="267" r:id="rId5"/>
    <p:sldId id="268" r:id="rId6"/>
    <p:sldId id="257" r:id="rId7"/>
    <p:sldId id="272" r:id="rId8"/>
    <p:sldId id="274" r:id="rId9"/>
    <p:sldId id="275" r:id="rId10"/>
    <p:sldId id="260" r:id="rId11"/>
    <p:sldId id="259" r:id="rId12"/>
    <p:sldId id="262" r:id="rId13"/>
    <p:sldId id="276" r:id="rId14"/>
    <p:sldId id="269"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4" autoAdjust="0"/>
    <p:restoredTop sz="94982" autoAdjust="0"/>
  </p:normalViewPr>
  <p:slideViewPr>
    <p:cSldViewPr>
      <p:cViewPr varScale="1">
        <p:scale>
          <a:sx n="65" d="100"/>
          <a:sy n="65" d="100"/>
        </p:scale>
        <p:origin x="-1284" y="-6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26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35F2-949D-4EA2-9D02-816888E01210}" type="datetimeFigureOut">
              <a:rPr lang="en-GB" smtClean="0"/>
              <a:pPr/>
              <a:t>25/05/2021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40A7F-AEF9-4E92-9F71-1E1974B6314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976"/>
            <a:ext cx="5486400" cy="4114800"/>
          </a:xfrm>
        </p:spPr>
        <p:txBody>
          <a:bodyPr>
            <a:normAutofit/>
          </a:bodyPr>
          <a:lstStyle/>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660066"/>
                </a:solidFill>
              </a:rPr>
              <a:t>It </a:t>
            </a:r>
            <a:r>
              <a:rPr lang="en-GB" sz="1200" dirty="0" smtClean="0">
                <a:solidFill>
                  <a:srgbClr val="660066"/>
                </a:solidFill>
              </a:rPr>
              <a:t>is OUR obligation as part of the MDT and NHS Lothian</a:t>
            </a:r>
            <a:r>
              <a:rPr lang="en-GB" sz="1200" baseline="0" dirty="0" smtClean="0">
                <a:solidFill>
                  <a:srgbClr val="660066"/>
                </a:solidFill>
              </a:rPr>
              <a:t> Employees</a:t>
            </a:r>
            <a:r>
              <a:rPr lang="en-GB" sz="1200" dirty="0" smtClean="0">
                <a:solidFill>
                  <a:srgbClr val="660066"/>
                </a:solidFill>
              </a:rPr>
              <a:t>; to tell a carer who has been identified, as soon as possible/practical that the cared for person is going to be discharged and to work in within</a:t>
            </a:r>
            <a:r>
              <a:rPr lang="en-GB" sz="1200" baseline="0" dirty="0" smtClean="0">
                <a:solidFill>
                  <a:srgbClr val="660066"/>
                </a:solidFill>
              </a:rPr>
              <a:t> the Equal Partnership in Care </a:t>
            </a:r>
            <a:r>
              <a:rPr lang="en-GB" sz="1200" dirty="0" smtClean="0">
                <a:solidFill>
                  <a:srgbClr val="660066"/>
                </a:solidFill>
              </a:rPr>
              <a:t>(EPIC) principals to address any concerns and involve the carer in decision making</a:t>
            </a:r>
            <a:r>
              <a:rPr lang="en-GB" sz="1200" baseline="0" dirty="0" smtClean="0">
                <a:solidFill>
                  <a:srgbClr val="660066"/>
                </a:solidFill>
              </a:rPr>
              <a:t> process surrounding the discharge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rgbClr val="660066"/>
                </a:solidFill>
              </a:rPr>
              <a:t>In my role this can mean organising additional support, offering to prepare an Adult Carer Support Plan or Young Carers Statement, or on a more personal level providing emotional support and letting the carer know that they are not alone and that although no matter how daunting this is, they can do this with our support.</a:t>
            </a:r>
            <a:endParaRPr lang="en-GB" sz="1200" dirty="0" smtClean="0">
              <a:solidFill>
                <a:srgbClr val="660066"/>
              </a:solidFill>
            </a:endParaRPr>
          </a:p>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Talk through.</a:t>
            </a:r>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as I was reading the State of</a:t>
            </a:r>
            <a:r>
              <a:rPr lang="en-GB" baseline="0" dirty="0" smtClean="0"/>
              <a:t> Caring 2017 updating the previous stats... And I came across these three quotes... </a:t>
            </a:r>
          </a:p>
          <a:p>
            <a:endParaRPr lang="en-GB" baseline="0" dirty="0" smtClean="0"/>
          </a:p>
          <a:p>
            <a:r>
              <a:rPr lang="en-GB" baseline="0" dirty="0" smtClean="0"/>
              <a:t>Honestly I think that they sum up in the first two instances everything that can go wrong... And finally the standard that we should all be looking to achieve.</a:t>
            </a:r>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DC3E-31E8-495D-91AA-149845986DE4}" type="datetimeFigureOut">
              <a:rPr lang="en-GB" smtClean="0"/>
              <a:pPr/>
              <a:t>25/05/2021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259BF-DE94-47E2-8035-1A59ACB405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legislation.gov.uk/asp/2016/9/section/28"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knowledge.scot.nhs.uk/home/portals-and-topics/equal-partners-in-care/about-equal-partners-in-care.aspx" TargetMode="External"/><Relationship Id="rId3" Type="http://schemas.openxmlformats.org/officeDocument/2006/relationships/image" Target="../media/image2.jpeg"/><Relationship Id="rId7" Type="http://schemas.openxmlformats.org/officeDocument/2006/relationships/hyperlink" Target="https://www.carersuk.org/for-professionals/policy/policy-library/state-of-caring-report-2017"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www.carersuk.org/images/Looking_after_someone_guides/Carers_Scotland_LAS2018_WEB.pdf" TargetMode="External"/><Relationship Id="rId11" Type="http://schemas.openxmlformats.org/officeDocument/2006/relationships/image" Target="../media/image6.jpeg"/><Relationship Id="rId5" Type="http://schemas.openxmlformats.org/officeDocument/2006/relationships/image" Target="../media/image7.png"/><Relationship Id="rId10" Type="http://schemas.openxmlformats.org/officeDocument/2006/relationships/image" Target="../media/image5.jpeg"/><Relationship Id="rId4" Type="http://schemas.openxmlformats.org/officeDocument/2006/relationships/image" Target="../media/image3.jpeg"/><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ahUKEwiM2qachO7OAhWLOxQKHaNODTIQjRwIBw&amp;url=http://www.clipartof.com/gallery/clipart/helping_hand.html&amp;bvm=bv.131286987,d.ZGg&amp;psig=AFQjCNHC8UTEXN1peyUl8VwTdy4S3hEF5w&amp;ust=1472814543016257" TargetMode="External"/><Relationship Id="rId13"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8.jpeg"/><Relationship Id="rId12"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ahUKEwjosdSkg-7OAhVEXRQKHa2PApoQjRwIBw&amp;url=http://cliparting.com/magnifying-glass-clipart/&amp;psig=AFQjCNFQ8Q8th95gNXoO2smNrfRJmtEzpw&amp;ust=1472814353607666" TargetMode="External"/><Relationship Id="rId11" Type="http://schemas.openxmlformats.org/officeDocument/2006/relationships/image" Target="../media/image10.gif"/><Relationship Id="rId5" Type="http://schemas.openxmlformats.org/officeDocument/2006/relationships/image" Target="../media/image7.png"/><Relationship Id="rId10" Type="http://schemas.openxmlformats.org/officeDocument/2006/relationships/hyperlink" Target="http://www.google.co.uk/url?sa=i&amp;rct=j&amp;q=&amp;esrc=s&amp;source=images&amp;cd=&amp;cad=rja&amp;uact=8&amp;ved=0ahUKEwj124quhe7OAhXHShQKHbHTCn4QjRwIBw&amp;url=http://www.lib.nchu.edu.tw/index.php/faculty/textbook&amp;bvm=bv.131286987,d.ZGg&amp;psig=AFQjCNHnv9oaT0ZLG5UsMjzhwh9fjBE3KA&amp;ust=1472814879475581" TargetMode="External"/><Relationship Id="rId4" Type="http://schemas.openxmlformats.org/officeDocument/2006/relationships/image" Target="../media/image3.jpeg"/><Relationship Id="rId9" Type="http://schemas.openxmlformats.org/officeDocument/2006/relationships/image" Target="../media/image9.jpeg"/><Relationship Id="rId14"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6.jpeg"/><Relationship Id="rId10" Type="http://schemas.openxmlformats.org/officeDocument/2006/relationships/hyperlink" Target="https://vimeo.com/362951019" TargetMode="External"/><Relationship Id="rId4" Type="http://schemas.openxmlformats.org/officeDocument/2006/relationships/image" Target="../media/image5.jpeg"/><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Rachel.McNeill@nhslothian.scot.nhs.uk" TargetMode="External"/><Relationship Id="rId11" Type="http://schemas.openxmlformats.org/officeDocument/2006/relationships/image" Target="../media/image15.jpeg"/><Relationship Id="rId5" Type="http://schemas.openxmlformats.org/officeDocument/2006/relationships/hyperlink" Target="mailto:Gavin.bisset@nhslothian.scot.nhs.uk" TargetMode="External"/><Relationship Id="rId10" Type="http://schemas.openxmlformats.org/officeDocument/2006/relationships/hyperlink" Target="mailto:Christine.aylward@nhslothian.scot.nhs.uk" TargetMode="External"/><Relationship Id="rId4" Type="http://schemas.openxmlformats.org/officeDocument/2006/relationships/hyperlink" Target="mailto:Anne.glover@nhslothian.scot.nhs.uk" TargetMode="External"/><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hyperlink" Target="mailto:Rachel.McNeill@nhslothian.scot.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470025"/>
          </a:xfrm>
        </p:spPr>
        <p:txBody>
          <a:bodyPr>
            <a:noAutofit/>
          </a:bodyPr>
          <a:lstStyle/>
          <a:p>
            <a:r>
              <a:rPr lang="en-GB" b="1" dirty="0" smtClean="0">
                <a:solidFill>
                  <a:srgbClr val="660066"/>
                </a:solidFill>
              </a:rPr>
              <a:t>Carer Support Hospital Discharge Service</a:t>
            </a:r>
            <a:endParaRPr lang="en-GB" b="1" dirty="0">
              <a:solidFill>
                <a:srgbClr val="660066"/>
              </a:solidFill>
            </a:endParaRPr>
          </a:p>
        </p:txBody>
      </p:sp>
      <p:sp>
        <p:nvSpPr>
          <p:cNvPr id="3" name="Subtitle 2"/>
          <p:cNvSpPr>
            <a:spLocks noGrp="1"/>
          </p:cNvSpPr>
          <p:nvPr>
            <p:ph type="subTitle" idx="1"/>
          </p:nvPr>
        </p:nvSpPr>
        <p:spPr>
          <a:xfrm>
            <a:off x="2411760" y="3789040"/>
            <a:ext cx="4824536" cy="1752600"/>
          </a:xfrm>
        </p:spPr>
        <p:txBody>
          <a:bodyPr>
            <a:normAutofit/>
          </a:bodyPr>
          <a:lstStyle/>
          <a:p>
            <a:endParaRPr lang="en-GB" dirty="0" smtClean="0">
              <a:solidFill>
                <a:srgbClr val="660066"/>
              </a:solidFill>
            </a:endParaRPr>
          </a:p>
          <a:p>
            <a:r>
              <a:rPr lang="en-GB" sz="2000" dirty="0" smtClean="0">
                <a:solidFill>
                  <a:srgbClr val="660066"/>
                </a:solidFill>
              </a:rPr>
              <a:t>Carer Support Hospital Discharge Worker </a:t>
            </a:r>
            <a:endParaRPr lang="en-GB" sz="1600" dirty="0">
              <a:solidFill>
                <a:srgbClr val="660066"/>
              </a:solidFill>
            </a:endParaRPr>
          </a:p>
          <a:p>
            <a:endParaRPr lang="en-GB" sz="1600" dirty="0" smtClean="0">
              <a:solidFill>
                <a:srgbClr val="660066"/>
              </a:solidFill>
            </a:endParaRPr>
          </a:p>
        </p:txBody>
      </p:sp>
      <p:pic>
        <p:nvPicPr>
          <p:cNvPr id="4" name="Picture 3" descr="ECST_eNewsletter_header"/>
          <p:cNvPicPr>
            <a:picLocks noChangeAspect="1" noChangeArrowheads="1"/>
          </p:cNvPicPr>
          <p:nvPr/>
        </p:nvPicPr>
        <p:blipFill>
          <a:blip r:embed="rId3" cstate="print"/>
          <a:srcRect/>
          <a:stretch>
            <a:fillRect/>
          </a:stretch>
        </p:blipFill>
        <p:spPr bwMode="auto">
          <a:xfrm>
            <a:off x="0" y="116633"/>
            <a:ext cx="9144000" cy="1678872"/>
          </a:xfrm>
          <a:prstGeom prst="rect">
            <a:avLst/>
          </a:prstGeom>
          <a:noFill/>
        </p:spPr>
      </p:pic>
      <p:pic>
        <p:nvPicPr>
          <p:cNvPr id="1026" name="Picture 2" descr="H:\Resources\ECST\ECST_eNewsletter_footer.jpg"/>
          <p:cNvPicPr>
            <a:picLocks noChangeAspect="1" noChangeArrowheads="1"/>
          </p:cNvPicPr>
          <p:nvPr/>
        </p:nvPicPr>
        <p:blipFill>
          <a:blip r:embed="rId4" cstate="print"/>
          <a:srcRect l="43556" r="2094"/>
          <a:stretch>
            <a:fillRect/>
          </a:stretch>
        </p:blipFill>
        <p:spPr bwMode="auto">
          <a:xfrm>
            <a:off x="4067944" y="5949280"/>
            <a:ext cx="5076056" cy="782191"/>
          </a:xfrm>
          <a:prstGeom prst="rect">
            <a:avLst/>
          </a:prstGeom>
          <a:noFill/>
        </p:spPr>
      </p:pic>
      <p:pic>
        <p:nvPicPr>
          <p:cNvPr id="6" name="Picture 5" descr="epic%20banner (2)"/>
          <p:cNvPicPr>
            <a:picLocks noChangeAspect="1" noChangeArrowheads="1"/>
          </p:cNvPicPr>
          <p:nvPr/>
        </p:nvPicPr>
        <p:blipFill>
          <a:blip r:embed="rId5" cstate="print"/>
          <a:srcRect/>
          <a:stretch>
            <a:fillRect/>
          </a:stretch>
        </p:blipFill>
        <p:spPr bwMode="auto">
          <a:xfrm>
            <a:off x="107504" y="5949280"/>
            <a:ext cx="1790700" cy="666750"/>
          </a:xfrm>
          <a:prstGeom prst="rect">
            <a:avLst/>
          </a:prstGeom>
          <a:noFill/>
          <a:ln w="9525">
            <a:noFill/>
            <a:miter lim="800000"/>
            <a:headEnd/>
            <a:tailEnd/>
          </a:ln>
        </p:spPr>
      </p:pic>
      <p:grpSp>
        <p:nvGrpSpPr>
          <p:cNvPr id="12" name="Group 11"/>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259632" y="332656"/>
            <a:ext cx="7884368" cy="738664"/>
          </a:xfrm>
          <a:prstGeom prst="rect">
            <a:avLst/>
          </a:prstGeom>
          <a:noFill/>
        </p:spPr>
        <p:txBody>
          <a:bodyPr wrap="square" rtlCol="0">
            <a:spAutoFit/>
          </a:bodyPr>
          <a:lstStyle/>
          <a:p>
            <a:pPr algn="ctr"/>
            <a:r>
              <a:rPr lang="en-GB" sz="4200" b="1" dirty="0" smtClean="0">
                <a:solidFill>
                  <a:srgbClr val="660066"/>
                </a:solidFill>
                <a:effectLst>
                  <a:outerShdw blurRad="38100" dist="38100" dir="2700000" algn="tl">
                    <a:srgbClr val="000000">
                      <a:alpha val="43137"/>
                    </a:srgbClr>
                  </a:outerShdw>
                </a:effectLst>
              </a:rPr>
              <a:t>Carer Support Workers: Our Role</a:t>
            </a:r>
          </a:p>
        </p:txBody>
      </p:sp>
      <p:sp>
        <p:nvSpPr>
          <p:cNvPr id="13" name="TextBox 12"/>
          <p:cNvSpPr txBox="1"/>
          <p:nvPr/>
        </p:nvSpPr>
        <p:spPr>
          <a:xfrm>
            <a:off x="323528" y="2420889"/>
            <a:ext cx="8280920" cy="3111108"/>
          </a:xfrm>
          <a:prstGeom prst="rect">
            <a:avLst/>
          </a:prstGeom>
          <a:noFill/>
        </p:spPr>
        <p:txBody>
          <a:bodyPr wrap="square" numCol="1" rtlCol="0">
            <a:spAutoFit/>
          </a:bodyPr>
          <a:lstStyle/>
          <a:p>
            <a:pPr>
              <a:spcAft>
                <a:spcPts val="125"/>
              </a:spcAft>
              <a:buClr>
                <a:srgbClr val="660066"/>
              </a:buClr>
              <a:buFont typeface="Arial" pitchFamily="34" charset="0"/>
              <a:buChar char="•"/>
            </a:pPr>
            <a:r>
              <a:rPr lang="en-GB" sz="2200" dirty="0" smtClean="0">
                <a:solidFill>
                  <a:srgbClr val="660066"/>
                </a:solidFill>
              </a:rPr>
              <a:t> </a:t>
            </a:r>
            <a:r>
              <a:rPr lang="en-GB" sz="2400" dirty="0" smtClean="0">
                <a:solidFill>
                  <a:srgbClr val="660066"/>
                </a:solidFill>
              </a:rPr>
              <a:t>Source and provide </a:t>
            </a:r>
            <a:r>
              <a:rPr lang="en-GB" sz="2400" b="1" dirty="0" smtClean="0">
                <a:solidFill>
                  <a:srgbClr val="660066"/>
                </a:solidFill>
              </a:rPr>
              <a:t>relevant information </a:t>
            </a:r>
          </a:p>
          <a:p>
            <a:pPr>
              <a:spcAft>
                <a:spcPts val="125"/>
              </a:spcAft>
              <a:buClr>
                <a:srgbClr val="660066"/>
              </a:buClr>
              <a:buFont typeface="Arial" pitchFamily="34" charset="0"/>
              <a:buChar char="•"/>
            </a:pPr>
            <a:r>
              <a:rPr lang="en-GB" sz="2400" dirty="0" smtClean="0">
                <a:solidFill>
                  <a:srgbClr val="660066"/>
                </a:solidFill>
              </a:rPr>
              <a:t> Offer </a:t>
            </a:r>
            <a:r>
              <a:rPr lang="en-GB" sz="2400" b="1" dirty="0" smtClean="0">
                <a:solidFill>
                  <a:srgbClr val="660066"/>
                </a:solidFill>
              </a:rPr>
              <a:t>emotional support</a:t>
            </a:r>
          </a:p>
          <a:p>
            <a:pPr>
              <a:buClr>
                <a:srgbClr val="660066"/>
              </a:buClr>
              <a:buFont typeface="Arial" pitchFamily="34" charset="0"/>
              <a:buChar char="•"/>
            </a:pPr>
            <a:r>
              <a:rPr lang="en-GB" sz="2400" dirty="0" smtClean="0">
                <a:solidFill>
                  <a:srgbClr val="660066"/>
                </a:solidFill>
              </a:rPr>
              <a:t> Promote </a:t>
            </a:r>
            <a:r>
              <a:rPr lang="en-GB" sz="2400" b="1" dirty="0" smtClean="0">
                <a:solidFill>
                  <a:srgbClr val="660066"/>
                </a:solidFill>
              </a:rPr>
              <a:t>identification</a:t>
            </a:r>
            <a:r>
              <a:rPr lang="en-GB" sz="2400" dirty="0" smtClean="0">
                <a:solidFill>
                  <a:srgbClr val="660066"/>
                </a:solidFill>
              </a:rPr>
              <a:t> and raise </a:t>
            </a:r>
            <a:r>
              <a:rPr lang="en-GB" sz="2400" b="1" dirty="0" smtClean="0">
                <a:solidFill>
                  <a:srgbClr val="660066"/>
                </a:solidFill>
              </a:rPr>
              <a:t>awareness</a:t>
            </a:r>
            <a:r>
              <a:rPr lang="en-GB" sz="2400" dirty="0" smtClean="0">
                <a:solidFill>
                  <a:srgbClr val="660066"/>
                </a:solidFill>
              </a:rPr>
              <a:t> of carers rights</a:t>
            </a:r>
          </a:p>
          <a:p>
            <a:pPr>
              <a:spcAft>
                <a:spcPts val="125"/>
              </a:spcAft>
              <a:buClr>
                <a:srgbClr val="660066"/>
              </a:buClr>
              <a:buFont typeface="Arial" pitchFamily="34" charset="0"/>
              <a:buChar char="•"/>
            </a:pPr>
            <a:r>
              <a:rPr lang="en-GB" sz="2400" dirty="0" smtClean="0">
                <a:solidFill>
                  <a:srgbClr val="660066"/>
                </a:solidFill>
              </a:rPr>
              <a:t> </a:t>
            </a:r>
            <a:r>
              <a:rPr lang="en-GB" sz="2400" b="1" dirty="0" smtClean="0">
                <a:solidFill>
                  <a:srgbClr val="660066"/>
                </a:solidFill>
              </a:rPr>
              <a:t>Prepare</a:t>
            </a:r>
            <a:r>
              <a:rPr lang="en-GB" sz="2400" dirty="0" smtClean="0">
                <a:solidFill>
                  <a:srgbClr val="660066"/>
                </a:solidFill>
              </a:rPr>
              <a:t> Adult Carer Support Plans and Young Carer Statements</a:t>
            </a:r>
          </a:p>
          <a:p>
            <a:pPr>
              <a:spcAft>
                <a:spcPts val="125"/>
              </a:spcAft>
              <a:buClr>
                <a:srgbClr val="660066"/>
              </a:buClr>
              <a:buFont typeface="Arial" pitchFamily="34" charset="0"/>
              <a:buChar char="•"/>
            </a:pPr>
            <a:r>
              <a:rPr lang="en-GB" sz="2400" dirty="0" smtClean="0">
                <a:solidFill>
                  <a:srgbClr val="660066"/>
                </a:solidFill>
              </a:rPr>
              <a:t> Refer to community </a:t>
            </a:r>
            <a:r>
              <a:rPr lang="en-GB" sz="2400" b="1" dirty="0" smtClean="0">
                <a:solidFill>
                  <a:srgbClr val="660066"/>
                </a:solidFill>
              </a:rPr>
              <a:t>carer services</a:t>
            </a:r>
          </a:p>
          <a:p>
            <a:pPr>
              <a:spcAft>
                <a:spcPts val="125"/>
              </a:spcAft>
              <a:buClr>
                <a:srgbClr val="660066"/>
              </a:buClr>
              <a:buFont typeface="Arial" pitchFamily="34" charset="0"/>
              <a:buChar char="•"/>
            </a:pPr>
            <a:r>
              <a:rPr lang="en-GB" sz="2400" dirty="0" smtClean="0">
                <a:solidFill>
                  <a:srgbClr val="660066"/>
                </a:solidFill>
              </a:rPr>
              <a:t> Promote </a:t>
            </a:r>
            <a:r>
              <a:rPr lang="en-GB" sz="2400" b="1" dirty="0" smtClean="0">
                <a:solidFill>
                  <a:srgbClr val="660066"/>
                </a:solidFill>
              </a:rPr>
              <a:t>carer involvement </a:t>
            </a:r>
            <a:r>
              <a:rPr lang="en-GB" sz="2400" dirty="0" smtClean="0">
                <a:solidFill>
                  <a:srgbClr val="660066"/>
                </a:solidFill>
              </a:rPr>
              <a:t>in the hospital discharge process</a:t>
            </a:r>
          </a:p>
          <a:p>
            <a:pPr>
              <a:spcAft>
                <a:spcPts val="125"/>
              </a:spcAft>
              <a:buClr>
                <a:srgbClr val="660066"/>
              </a:buClr>
              <a:buFont typeface="Arial" pitchFamily="34" charset="0"/>
              <a:buChar char="•"/>
            </a:pPr>
            <a:r>
              <a:rPr lang="en-GB" sz="2400" dirty="0" smtClean="0">
                <a:solidFill>
                  <a:srgbClr val="660066"/>
                </a:solidFill>
              </a:rPr>
              <a:t> Obtain and provide </a:t>
            </a:r>
            <a:r>
              <a:rPr lang="en-GB" sz="2400" b="1" dirty="0" smtClean="0">
                <a:solidFill>
                  <a:srgbClr val="660066"/>
                </a:solidFill>
              </a:rPr>
              <a:t>general information on medical conditions </a:t>
            </a:r>
            <a:r>
              <a:rPr lang="en-GB" sz="2400" dirty="0" smtClean="0">
                <a:solidFill>
                  <a:srgbClr val="660066"/>
                </a:solidFill>
              </a:rPr>
              <a:t>and treatment</a:t>
            </a:r>
            <a:endParaRPr lang="en-GB" sz="2400" dirty="0"/>
          </a:p>
        </p:txBody>
      </p:sp>
      <p:sp>
        <p:nvSpPr>
          <p:cNvPr id="14" name="TextBox 13"/>
          <p:cNvSpPr txBox="1"/>
          <p:nvPr/>
        </p:nvSpPr>
        <p:spPr>
          <a:xfrm>
            <a:off x="323528" y="1394773"/>
            <a:ext cx="8568952" cy="954107"/>
          </a:xfrm>
          <a:prstGeom prst="rect">
            <a:avLst/>
          </a:prstGeom>
          <a:noFill/>
        </p:spPr>
        <p:txBody>
          <a:bodyPr wrap="square" rtlCol="0">
            <a:spAutoFit/>
          </a:bodyPr>
          <a:lstStyle/>
          <a:p>
            <a:r>
              <a:rPr lang="en-GB" sz="2800" b="1" dirty="0" smtClean="0">
                <a:solidFill>
                  <a:srgbClr val="660066"/>
                </a:solidFill>
              </a:rPr>
              <a:t>We provide short term support for carers leading up to and through the discharge process.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2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amond(in)">
                                      <p:cBhvr>
                                        <p:cTn id="1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10" name="TextBox 9"/>
          <p:cNvSpPr txBox="1"/>
          <p:nvPr/>
        </p:nvSpPr>
        <p:spPr>
          <a:xfrm>
            <a:off x="1547664" y="260648"/>
            <a:ext cx="7416824" cy="1569660"/>
          </a:xfrm>
          <a:prstGeom prst="rect">
            <a:avLst/>
          </a:prstGeom>
          <a:noFill/>
        </p:spPr>
        <p:txBody>
          <a:bodyPr wrap="square" rtlCol="0">
            <a:spAutoFit/>
          </a:bodyPr>
          <a:lstStyle/>
          <a:p>
            <a:pPr algn="ctr"/>
            <a:r>
              <a:rPr lang="en-GB" sz="4800" b="1" dirty="0" smtClean="0">
                <a:solidFill>
                  <a:srgbClr val="660066"/>
                </a:solidFill>
                <a:effectLst>
                  <a:outerShdw blurRad="38100" dist="38100" dir="2700000" algn="tl">
                    <a:srgbClr val="000000">
                      <a:alpha val="43137"/>
                    </a:srgbClr>
                  </a:outerShdw>
                </a:effectLst>
              </a:rPr>
              <a:t>Hospital Discharge Service: The Benefits</a:t>
            </a:r>
          </a:p>
        </p:txBody>
      </p:sp>
      <p:sp>
        <p:nvSpPr>
          <p:cNvPr id="11" name="TextBox 10"/>
          <p:cNvSpPr txBox="1"/>
          <p:nvPr/>
        </p:nvSpPr>
        <p:spPr>
          <a:xfrm>
            <a:off x="251520" y="1772816"/>
            <a:ext cx="8640960" cy="4216539"/>
          </a:xfrm>
          <a:prstGeom prst="rect">
            <a:avLst/>
          </a:prstGeom>
          <a:noFill/>
        </p:spPr>
        <p:txBody>
          <a:bodyPr wrap="square" numCol="1" rtlCol="0">
            <a:spAutoFit/>
          </a:bodyPr>
          <a:lstStyle/>
          <a:p>
            <a:pPr>
              <a:buClr>
                <a:srgbClr val="660066"/>
              </a:buClr>
            </a:pPr>
            <a:endParaRPr lang="en-GB" sz="2400" dirty="0" smtClean="0">
              <a:solidFill>
                <a:srgbClr val="660066"/>
              </a:solidFill>
            </a:endParaRPr>
          </a:p>
          <a:p>
            <a:pPr>
              <a:buClr>
                <a:srgbClr val="660066"/>
              </a:buClr>
              <a:buFont typeface="Wingdings" pitchFamily="2" charset="2"/>
              <a:buChar char="ü"/>
            </a:pPr>
            <a:r>
              <a:rPr lang="en-GB" sz="2400" b="1" dirty="0" smtClean="0">
                <a:solidFill>
                  <a:srgbClr val="660066"/>
                </a:solidFill>
              </a:rPr>
              <a:t>Increasing likelihood of a successful discharge.</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 Increasing signposting and linking to community support.</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Access to extra knowledge of the patient.</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Improving patient outcomes.</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Improving carer outcomes.</a:t>
            </a:r>
          </a:p>
          <a:p>
            <a:pPr>
              <a:buClr>
                <a:srgbClr val="660066"/>
              </a:buClr>
              <a:buFont typeface="Wingdings" pitchFamily="2" charset="2"/>
              <a:buChar char="ü"/>
            </a:pPr>
            <a:endParaRPr lang="en-GB" sz="2800" b="1" dirty="0" smtClean="0">
              <a:solidFill>
                <a:srgbClr val="660066"/>
              </a:solidFill>
            </a:endParaRPr>
          </a:p>
        </p:txBody>
      </p:sp>
      <p:pic>
        <p:nvPicPr>
          <p:cNvPr id="13" name="Picture 4"/>
          <p:cNvPicPr>
            <a:picLocks noChangeAspect="1" noChangeArrowheads="1"/>
          </p:cNvPicPr>
          <p:nvPr/>
        </p:nvPicPr>
        <p:blipFill>
          <a:blip r:embed="rId6" cstate="print"/>
          <a:srcRect l="4161" t="4215" r="4288" b="27640"/>
          <a:stretch>
            <a:fillRect/>
          </a:stretch>
        </p:blipFill>
        <p:spPr bwMode="auto">
          <a:xfrm>
            <a:off x="6156176" y="3429000"/>
            <a:ext cx="2446022" cy="2371900"/>
          </a:xfrm>
          <a:prstGeom prst="rect">
            <a:avLst/>
          </a:prstGeom>
          <a:noFill/>
          <a:ln w="9525">
            <a:noFill/>
            <a:miter lim="800000"/>
            <a:headEnd/>
            <a:tailEnd/>
          </a:ln>
        </p:spPr>
      </p:pic>
      <p:grpSp>
        <p:nvGrpSpPr>
          <p:cNvPr id="14" name="Group 13"/>
          <p:cNvGrpSpPr/>
          <p:nvPr/>
        </p:nvGrpSpPr>
        <p:grpSpPr>
          <a:xfrm>
            <a:off x="1944000" y="5976000"/>
            <a:ext cx="2085975" cy="476250"/>
            <a:chOff x="1953923" y="5968534"/>
            <a:chExt cx="2085975" cy="476250"/>
          </a:xfrm>
        </p:grpSpPr>
        <p:pic>
          <p:nvPicPr>
            <p:cNvPr id="15" name="Picture 14" descr="\\aah-apollo\home\madeline.martin\.EDINBURGH CHP CST\logo's\2021\Space Logo_POSITIVE_High Res.pn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6" name="Picture 15" descr="\\aah-apollo\home\madeline.martin\.EDINBURGH CHP CST\logo's\C4C Logo Colour.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7" name="Picture 16" descr="\\aah-apollo\home\madeline.martin\.EDINBURGH CHP CST\logo's\vocalMain.jp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Referrals &amp; Accessing Support</a:t>
            </a:r>
          </a:p>
        </p:txBody>
      </p:sp>
      <p:sp>
        <p:nvSpPr>
          <p:cNvPr id="10" name="TextBox 9"/>
          <p:cNvSpPr txBox="1"/>
          <p:nvPr/>
        </p:nvSpPr>
        <p:spPr>
          <a:xfrm>
            <a:off x="323528" y="1628800"/>
            <a:ext cx="8568952" cy="3108543"/>
          </a:xfrm>
          <a:prstGeom prst="rect">
            <a:avLst/>
          </a:prstGeom>
          <a:noFill/>
        </p:spPr>
        <p:txBody>
          <a:bodyPr wrap="square" rtlCol="0">
            <a:spAutoFit/>
          </a:bodyPr>
          <a:lstStyle/>
          <a:p>
            <a:r>
              <a:rPr lang="en-GB" sz="2800" b="1" dirty="0" smtClean="0">
                <a:solidFill>
                  <a:srgbClr val="660066"/>
                </a:solidFill>
              </a:rPr>
              <a:t>You can refer to this service through a number of routes:</a:t>
            </a:r>
          </a:p>
          <a:p>
            <a:pPr lvl="2">
              <a:spcAft>
                <a:spcPts val="600"/>
              </a:spcAft>
              <a:buClr>
                <a:srgbClr val="660066"/>
              </a:buClr>
              <a:buFont typeface="Arial" pitchFamily="34" charset="0"/>
              <a:buChar char="•"/>
            </a:pPr>
            <a:endParaRPr lang="en-GB" sz="2800" b="1" dirty="0" smtClean="0">
              <a:solidFill>
                <a:srgbClr val="660066"/>
              </a:solidFill>
            </a:endParaRPr>
          </a:p>
          <a:p>
            <a:pPr lvl="2">
              <a:spcAft>
                <a:spcPts val="600"/>
              </a:spcAft>
              <a:buClr>
                <a:srgbClr val="660066"/>
              </a:buClr>
              <a:buFont typeface="Arial" pitchFamily="34" charset="0"/>
              <a:buChar char="•"/>
            </a:pPr>
            <a:r>
              <a:rPr lang="en-GB" sz="2800" b="1" dirty="0" smtClean="0">
                <a:solidFill>
                  <a:srgbClr val="660066"/>
                </a:solidFill>
              </a:rPr>
              <a:t> </a:t>
            </a:r>
            <a:r>
              <a:rPr lang="en-GB" sz="3000" b="1" dirty="0" smtClean="0">
                <a:solidFill>
                  <a:srgbClr val="660066"/>
                </a:solidFill>
              </a:rPr>
              <a:t>Face to Face</a:t>
            </a:r>
          </a:p>
          <a:p>
            <a:pPr lvl="2">
              <a:spcAft>
                <a:spcPts val="600"/>
              </a:spcAft>
              <a:buClr>
                <a:srgbClr val="660066"/>
              </a:buClr>
              <a:buFont typeface="Arial" pitchFamily="34" charset="0"/>
              <a:buChar char="•"/>
            </a:pPr>
            <a:r>
              <a:rPr lang="en-GB" sz="3000" b="1" dirty="0" smtClean="0">
                <a:solidFill>
                  <a:srgbClr val="660066"/>
                </a:solidFill>
              </a:rPr>
              <a:t> Telephone</a:t>
            </a:r>
          </a:p>
          <a:p>
            <a:pPr lvl="2">
              <a:spcAft>
                <a:spcPts val="600"/>
              </a:spcAft>
              <a:buClr>
                <a:srgbClr val="660066"/>
              </a:buClr>
              <a:buFont typeface="Arial" pitchFamily="34" charset="0"/>
              <a:buChar char="•"/>
            </a:pPr>
            <a:r>
              <a:rPr lang="en-GB" sz="3000" b="1" dirty="0" smtClean="0">
                <a:solidFill>
                  <a:srgbClr val="660066"/>
                </a:solidFill>
              </a:rPr>
              <a:t> Email</a:t>
            </a:r>
          </a:p>
          <a:p>
            <a:pPr lvl="2">
              <a:spcAft>
                <a:spcPts val="600"/>
              </a:spcAft>
              <a:buClr>
                <a:srgbClr val="660066"/>
              </a:buClr>
              <a:buFont typeface="Arial" pitchFamily="34" charset="0"/>
              <a:buChar char="•"/>
            </a:pPr>
            <a:r>
              <a:rPr lang="en-GB" sz="3000" b="1" dirty="0" smtClean="0">
                <a:solidFill>
                  <a:srgbClr val="660066"/>
                </a:solidFill>
              </a:rPr>
              <a:t> AIS</a:t>
            </a:r>
            <a:r>
              <a:rPr lang="en-GB" sz="3000" dirty="0" smtClean="0"/>
              <a:t> </a:t>
            </a:r>
            <a:r>
              <a:rPr lang="en-GB" sz="3000" b="1" dirty="0" smtClean="0">
                <a:solidFill>
                  <a:srgbClr val="660066"/>
                </a:solidFill>
              </a:rPr>
              <a:t>(CC Carer Supp Hosp Discharge or 7523)</a:t>
            </a:r>
            <a:endParaRPr lang="en-GB" sz="3000" b="1" dirty="0" smtClean="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alition of carers Hospital Discharge Infographic.jpg"/>
          <p:cNvPicPr>
            <a:picLocks noGrp="1" noChangeAspect="1"/>
          </p:cNvPicPr>
          <p:nvPr>
            <p:ph idx="1"/>
          </p:nvPr>
        </p:nvPicPr>
        <p:blipFill>
          <a:blip r:embed="rId3" cstate="print"/>
          <a:stretch>
            <a:fillRect/>
          </a:stretch>
        </p:blipFill>
        <p:spPr>
          <a:xfrm>
            <a:off x="263954" y="264150"/>
            <a:ext cx="8268486" cy="5746598"/>
          </a:xfrm>
        </p:spPr>
      </p:pic>
      <p:sp>
        <p:nvSpPr>
          <p:cNvPr id="5" name="TextBox 4"/>
          <p:cNvSpPr txBox="1"/>
          <p:nvPr/>
        </p:nvSpPr>
        <p:spPr>
          <a:xfrm>
            <a:off x="611560" y="6093296"/>
            <a:ext cx="7272808" cy="646331"/>
          </a:xfrm>
          <a:prstGeom prst="rect">
            <a:avLst/>
          </a:prstGeom>
          <a:noFill/>
        </p:spPr>
        <p:txBody>
          <a:bodyPr wrap="square" rtlCol="0">
            <a:spAutoFit/>
          </a:bodyPr>
          <a:lstStyle/>
          <a:p>
            <a:endParaRPr lang="en-GB" dirty="0" smtClean="0"/>
          </a:p>
          <a:p>
            <a:r>
              <a:rPr lang="en-GB" dirty="0" smtClean="0">
                <a:hlinkClick r:id="rId4"/>
              </a:rPr>
              <a:t>https://www.legislation.gov.uk/asp/2016/9/section/28</a:t>
            </a:r>
            <a:r>
              <a:rPr lang="en-GB"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Useful Publications</a:t>
            </a:r>
          </a:p>
        </p:txBody>
      </p:sp>
      <p:sp>
        <p:nvSpPr>
          <p:cNvPr id="10" name="TextBox 9"/>
          <p:cNvSpPr txBox="1"/>
          <p:nvPr/>
        </p:nvSpPr>
        <p:spPr>
          <a:xfrm>
            <a:off x="323528" y="1628800"/>
            <a:ext cx="8568952" cy="3416320"/>
          </a:xfrm>
          <a:prstGeom prst="rect">
            <a:avLst/>
          </a:prstGeom>
          <a:noFill/>
        </p:spPr>
        <p:txBody>
          <a:bodyPr wrap="square" rtlCol="0">
            <a:spAutoFit/>
          </a:bodyPr>
          <a:lstStyle/>
          <a:p>
            <a:r>
              <a:rPr lang="en-GB" b="1" dirty="0" smtClean="0">
                <a:solidFill>
                  <a:srgbClr val="660066"/>
                </a:solidFill>
              </a:rPr>
              <a:t>Looking after someone (Scotland)</a:t>
            </a:r>
          </a:p>
          <a:p>
            <a:r>
              <a:rPr lang="en-GB" dirty="0" smtClean="0">
                <a:solidFill>
                  <a:srgbClr val="660066"/>
                </a:solidFill>
                <a:hlinkClick r:id="rId6"/>
              </a:rPr>
              <a:t>https://www.carersuk.org/images/Looking_after_someone_guides/Carers_Scotland_LAS2018_WEB.pdf</a:t>
            </a:r>
            <a:r>
              <a:rPr lang="en-GB" dirty="0" smtClean="0">
                <a:solidFill>
                  <a:srgbClr val="660066"/>
                </a:solidFill>
              </a:rPr>
              <a:t> </a:t>
            </a:r>
          </a:p>
          <a:p>
            <a:endParaRPr lang="en-GB" dirty="0" smtClean="0">
              <a:solidFill>
                <a:srgbClr val="660066"/>
              </a:solidFill>
            </a:endParaRPr>
          </a:p>
          <a:p>
            <a:r>
              <a:rPr lang="en-GB" b="1" dirty="0" smtClean="0">
                <a:solidFill>
                  <a:srgbClr val="660066"/>
                </a:solidFill>
              </a:rPr>
              <a:t>State of Caring (UK)</a:t>
            </a:r>
          </a:p>
          <a:p>
            <a:r>
              <a:rPr lang="en-GB" dirty="0" smtClean="0">
                <a:hlinkClick r:id="rId7"/>
              </a:rPr>
              <a:t>https://www.carersuk.org/for-professionals/policy/policy-library/state-of-caring-report-2017</a:t>
            </a:r>
            <a:endParaRPr lang="en-GB" dirty="0" smtClean="0"/>
          </a:p>
          <a:p>
            <a:endParaRPr lang="en-GB" dirty="0" smtClean="0"/>
          </a:p>
          <a:p>
            <a:r>
              <a:rPr lang="en-GB" b="1" dirty="0" smtClean="0">
                <a:solidFill>
                  <a:srgbClr val="660066"/>
                </a:solidFill>
              </a:rPr>
              <a:t>Equal Partner in Care (EPIC)</a:t>
            </a:r>
            <a:endParaRPr lang="en-GB" dirty="0" smtClean="0">
              <a:solidFill>
                <a:srgbClr val="660066"/>
              </a:solidFill>
            </a:endParaRPr>
          </a:p>
          <a:p>
            <a:r>
              <a:rPr lang="en-GB" dirty="0" smtClean="0">
                <a:hlinkClick r:id="rId8"/>
              </a:rPr>
              <a:t>http://www.knowledge.scot.nhs.uk/home/portals-and-topics/equal-partners-in-care/about-equal-partners-in-care.aspx</a:t>
            </a:r>
            <a:r>
              <a:rPr lang="en-GB" dirty="0" smtClean="0"/>
              <a:t> </a:t>
            </a:r>
          </a:p>
          <a:p>
            <a:endParaRPr lang="en-GB" dirty="0" smtClean="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683568" y="2636912"/>
            <a:ext cx="7560840" cy="1015663"/>
          </a:xfrm>
          <a:prstGeom prst="rect">
            <a:avLst/>
          </a:prstGeom>
          <a:noFill/>
        </p:spPr>
        <p:txBody>
          <a:bodyPr wrap="square" rtlCol="0">
            <a:spAutoFit/>
          </a:bodyPr>
          <a:lstStyle/>
          <a:p>
            <a:pPr algn="ctr"/>
            <a:r>
              <a:rPr lang="en-GB" sz="6000" b="1" dirty="0" smtClean="0">
                <a:solidFill>
                  <a:srgbClr val="660066"/>
                </a:solidFill>
                <a:effectLst>
                  <a:outerShdw blurRad="38100" dist="38100" dir="2700000" algn="tl">
                    <a:srgbClr val="000000">
                      <a:alpha val="43137"/>
                    </a:srgbClr>
                  </a:outerShdw>
                </a:effectLst>
              </a:rPr>
              <a:t>Thank You!</a:t>
            </a:r>
          </a:p>
        </p:txBody>
      </p:sp>
      <p:grpSp>
        <p:nvGrpSpPr>
          <p:cNvPr id="10" name="Group 9"/>
          <p:cNvGrpSpPr/>
          <p:nvPr/>
        </p:nvGrpSpPr>
        <p:grpSpPr>
          <a:xfrm>
            <a:off x="1944000" y="5976000"/>
            <a:ext cx="2085975" cy="476250"/>
            <a:chOff x="1953923" y="5968534"/>
            <a:chExt cx="2085975" cy="476250"/>
          </a:xfrm>
        </p:grpSpPr>
        <p:pic>
          <p:nvPicPr>
            <p:cNvPr id="11" name="Picture 10"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3" name="Picture 12"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4" name="Picture 13"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(Scotland Act) 2016</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619672" y="1052736"/>
            <a:ext cx="7272808" cy="461665"/>
          </a:xfrm>
          <a:prstGeom prst="rect">
            <a:avLst/>
          </a:prstGeom>
          <a:noFill/>
        </p:spPr>
        <p:txBody>
          <a:bodyPr wrap="square" rtlCol="0">
            <a:spAutoFit/>
          </a:bodyPr>
          <a:lstStyle/>
          <a:p>
            <a:pPr algn="ctr"/>
            <a:r>
              <a:rPr lang="en-GB" sz="2400" b="1" dirty="0" smtClean="0">
                <a:solidFill>
                  <a:srgbClr val="660066"/>
                </a:solidFill>
              </a:rPr>
              <a:t>Section 28</a:t>
            </a:r>
          </a:p>
        </p:txBody>
      </p:sp>
      <p:sp>
        <p:nvSpPr>
          <p:cNvPr id="11" name="TextBox 10"/>
          <p:cNvSpPr txBox="1"/>
          <p:nvPr/>
        </p:nvSpPr>
        <p:spPr>
          <a:xfrm>
            <a:off x="251520" y="1628800"/>
            <a:ext cx="8640960" cy="4401205"/>
          </a:xfrm>
          <a:prstGeom prst="rect">
            <a:avLst/>
          </a:prstGeom>
          <a:noFill/>
        </p:spPr>
        <p:txBody>
          <a:bodyPr wrap="square" rtlCol="0">
            <a:spAutoFit/>
          </a:bodyPr>
          <a:lstStyle/>
          <a:p>
            <a:r>
              <a:rPr lang="en-GB" sz="2000" b="1" u="sng" dirty="0" smtClean="0">
                <a:solidFill>
                  <a:srgbClr val="660066"/>
                </a:solidFill>
              </a:rPr>
              <a:t>Statutory Obligation:</a:t>
            </a:r>
          </a:p>
          <a:p>
            <a:r>
              <a:rPr lang="en-GB" dirty="0" smtClean="0">
                <a:solidFill>
                  <a:srgbClr val="660066"/>
                </a:solidFill>
              </a:rPr>
              <a:t>Each health board must ensure that, before a cared-for person is discharged from hospital, it involves any carer of that person in the discharge.</a:t>
            </a:r>
          </a:p>
          <a:p>
            <a:endParaRPr lang="en-GB" sz="1600" dirty="0" smtClean="0">
              <a:solidFill>
                <a:srgbClr val="660066"/>
              </a:solidFill>
            </a:endParaRPr>
          </a:p>
          <a:p>
            <a:r>
              <a:rPr lang="en-GB" sz="1600" dirty="0" smtClean="0">
                <a:solidFill>
                  <a:srgbClr val="660066"/>
                </a:solidFill>
              </a:rPr>
              <a:t>(</a:t>
            </a:r>
            <a:r>
              <a:rPr lang="en-GB" sz="1600" dirty="0" err="1" smtClean="0">
                <a:solidFill>
                  <a:srgbClr val="660066"/>
                </a:solidFill>
              </a:rPr>
              <a:t>i</a:t>
            </a:r>
            <a:r>
              <a:rPr lang="en-GB" sz="1600" dirty="0" smtClean="0">
                <a:solidFill>
                  <a:srgbClr val="660066"/>
                </a:solidFill>
              </a:rPr>
              <a:t>) inform the carer, as soon as reasonably practicable, of the intention to discharge the cared-for person, and</a:t>
            </a:r>
          </a:p>
          <a:p>
            <a:r>
              <a:rPr lang="en-GB" sz="1600" dirty="0" smtClean="0">
                <a:solidFill>
                  <a:srgbClr val="660066"/>
                </a:solidFill>
              </a:rPr>
              <a:t>(ii) invite the carer to give views about the discharge of the cared-for person, and</a:t>
            </a:r>
          </a:p>
          <a:p>
            <a:r>
              <a:rPr lang="en-GB" sz="1600" dirty="0" smtClean="0">
                <a:solidFill>
                  <a:srgbClr val="660066"/>
                </a:solidFill>
              </a:rPr>
              <a:t>(b) taking account, so far as it is reasonable and practicable to do so, of any views given by the carer in making decisions relating to the discharge of the cared-for-person.</a:t>
            </a:r>
          </a:p>
          <a:p>
            <a:endParaRPr lang="en-GB" sz="1600" dirty="0" smtClean="0">
              <a:solidFill>
                <a:srgbClr val="660066"/>
              </a:solidFill>
            </a:endParaRPr>
          </a:p>
          <a:p>
            <a:r>
              <a:rPr lang="en-GB" sz="1600" b="1" u="sng" dirty="0" smtClean="0">
                <a:solidFill>
                  <a:srgbClr val="660066"/>
                </a:solidFill>
              </a:rPr>
              <a:t>In a snap shot:</a:t>
            </a:r>
          </a:p>
          <a:p>
            <a:r>
              <a:rPr lang="en-GB" sz="1600" dirty="0" smtClean="0">
                <a:solidFill>
                  <a:srgbClr val="660066"/>
                </a:solidFill>
              </a:rPr>
              <a:t>It is OUR obligation as part of the MDT; to tell a carer who has been identified, as soon as possible that the cared for person is going to be discharged and to work in partnership (EPIC) to address any concerns and involve the carer in decision making.</a:t>
            </a:r>
          </a:p>
          <a:p>
            <a:endParaRPr lang="en-GB" sz="1600" dirty="0" smtClean="0">
              <a:solidFill>
                <a:srgbClr val="660066"/>
              </a:solidFill>
            </a:endParaRPr>
          </a:p>
          <a:p>
            <a:endParaRPr lang="en-GB" sz="1600" dirty="0" smtClean="0">
              <a:solidFill>
                <a:srgbClr val="660066"/>
              </a:solidFill>
            </a:endParaRPr>
          </a:p>
          <a:p>
            <a:endParaRPr lang="en-GB" sz="1600"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7" end="7"/>
                                            </p:txEl>
                                          </p:spTgt>
                                        </p:tgtEl>
                                        <p:attrNameLst>
                                          <p:attrName>style.visibility</p:attrName>
                                        </p:attrNameLst>
                                      </p:cBhvr>
                                      <p:to>
                                        <p:strVal val="visible"/>
                                      </p:to>
                                    </p:set>
                                    <p:anim calcmode="lin" valueType="num">
                                      <p:cBhvr additive="base">
                                        <p:cTn id="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8" end="8"/>
                                            </p:txEl>
                                          </p:spTgt>
                                        </p:tgtEl>
                                        <p:attrNameLst>
                                          <p:attrName>style.visibility</p:attrName>
                                        </p:attrNameLst>
                                      </p:cBhvr>
                                      <p:to>
                                        <p:strVal val="visible"/>
                                      </p:to>
                                    </p:set>
                                    <p:anim calcmode="lin" valueType="num">
                                      <p:cBhvr additive="base">
                                        <p:cTn id="11"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and Hospital Discharge </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smtClean="0">
                <a:solidFill>
                  <a:srgbClr val="660066"/>
                </a:solidFill>
              </a:rPr>
              <a:t>The following figures are taken from Carer UK’s “State of Caring 2017” annual survey, which asked 6,607 carers about their experiences. </a:t>
            </a:r>
            <a:endParaRPr lang="en-GB" sz="2400" b="1" dirty="0">
              <a:solidFill>
                <a:srgbClr val="660066"/>
              </a:solidFill>
            </a:endParaRPr>
          </a:p>
        </p:txBody>
      </p:sp>
      <p:sp>
        <p:nvSpPr>
          <p:cNvPr id="11" name="TextBox 10"/>
          <p:cNvSpPr txBox="1"/>
          <p:nvPr/>
        </p:nvSpPr>
        <p:spPr>
          <a:xfrm>
            <a:off x="251520" y="2492896"/>
            <a:ext cx="8640960" cy="3385542"/>
          </a:xfrm>
          <a:prstGeom prst="rect">
            <a:avLst/>
          </a:prstGeom>
          <a:noFill/>
        </p:spPr>
        <p:txBody>
          <a:bodyPr wrap="square" rtlCol="0">
            <a:spAutoFit/>
          </a:bodyPr>
          <a:lstStyle/>
          <a:p>
            <a:r>
              <a:rPr lang="en-GB" sz="2800" b="1" dirty="0" smtClean="0">
                <a:solidFill>
                  <a:srgbClr val="660066"/>
                </a:solidFill>
              </a:rPr>
              <a:t>58% </a:t>
            </a:r>
            <a:r>
              <a:rPr lang="en-GB" dirty="0" smtClean="0">
                <a:solidFill>
                  <a:srgbClr val="660066"/>
                </a:solidFill>
              </a:rPr>
              <a:t>of carers with experience of hospital discharge in the last year said that </a:t>
            </a:r>
            <a:r>
              <a:rPr lang="en-GB" sz="2400" b="1" u="sng" dirty="0" smtClean="0">
                <a:solidFill>
                  <a:srgbClr val="660066"/>
                </a:solidFill>
              </a:rPr>
              <a:t>either</a:t>
            </a:r>
            <a:r>
              <a:rPr lang="en-GB" sz="2400" b="1" dirty="0" smtClean="0">
                <a:solidFill>
                  <a:srgbClr val="660066"/>
                </a:solidFill>
              </a:rPr>
              <a:t>:</a:t>
            </a:r>
          </a:p>
          <a:p>
            <a:r>
              <a:rPr lang="en-GB" sz="2400" b="1" dirty="0" smtClean="0">
                <a:solidFill>
                  <a:srgbClr val="660066"/>
                </a:solidFill>
              </a:rPr>
              <a:t> 	(23%) </a:t>
            </a:r>
            <a:r>
              <a:rPr lang="en-GB" dirty="0" smtClean="0">
                <a:solidFill>
                  <a:srgbClr val="660066"/>
                </a:solidFill>
              </a:rPr>
              <a:t>they </a:t>
            </a:r>
            <a:r>
              <a:rPr lang="en-GB" sz="2400" b="1" dirty="0" smtClean="0">
                <a:solidFill>
                  <a:srgbClr val="660066"/>
                </a:solidFill>
              </a:rPr>
              <a:t>were not consulted </a:t>
            </a:r>
            <a:r>
              <a:rPr lang="en-GB" dirty="0" smtClean="0">
                <a:solidFill>
                  <a:srgbClr val="660066"/>
                </a:solidFill>
              </a:rPr>
              <a:t>about the discharge or </a:t>
            </a:r>
          </a:p>
          <a:p>
            <a:r>
              <a:rPr lang="en-GB" sz="2400" b="1" dirty="0" smtClean="0">
                <a:solidFill>
                  <a:srgbClr val="660066"/>
                </a:solidFill>
              </a:rPr>
              <a:t>	(35%) </a:t>
            </a:r>
            <a:r>
              <a:rPr lang="en-GB" dirty="0" smtClean="0">
                <a:solidFill>
                  <a:srgbClr val="660066"/>
                </a:solidFill>
              </a:rPr>
              <a:t>were only consulted at </a:t>
            </a:r>
            <a:r>
              <a:rPr lang="en-GB" sz="2400" b="1" dirty="0" smtClean="0">
                <a:solidFill>
                  <a:srgbClr val="660066"/>
                </a:solidFill>
              </a:rPr>
              <a:t>the last minute</a:t>
            </a:r>
            <a:r>
              <a:rPr lang="en-GB" sz="2400" dirty="0" smtClean="0">
                <a:solidFill>
                  <a:srgbClr val="660066"/>
                </a:solidFill>
              </a:rPr>
              <a:t> </a:t>
            </a:r>
            <a:endParaRPr lang="en-GB" sz="2400" b="1" dirty="0" smtClean="0">
              <a:solidFill>
                <a:srgbClr val="660066"/>
              </a:solidFill>
            </a:endParaRPr>
          </a:p>
          <a:p>
            <a:endParaRPr lang="en-GB" dirty="0" smtClean="0">
              <a:solidFill>
                <a:srgbClr val="660066"/>
              </a:solidFill>
            </a:endParaRPr>
          </a:p>
          <a:p>
            <a:r>
              <a:rPr lang="en-GB" sz="2800" b="1" dirty="0" smtClean="0">
                <a:solidFill>
                  <a:srgbClr val="660066"/>
                </a:solidFill>
              </a:rPr>
              <a:t>23%</a:t>
            </a:r>
            <a:r>
              <a:rPr lang="en-GB" sz="2000" dirty="0" smtClean="0">
                <a:solidFill>
                  <a:srgbClr val="660066"/>
                </a:solidFill>
              </a:rPr>
              <a:t> </a:t>
            </a:r>
            <a:r>
              <a:rPr lang="en-GB" dirty="0" smtClean="0">
                <a:solidFill>
                  <a:srgbClr val="660066"/>
                </a:solidFill>
              </a:rPr>
              <a:t>carers felt that the person they cared for was </a:t>
            </a:r>
            <a:r>
              <a:rPr lang="en-GB" sz="2400" b="1" dirty="0" smtClean="0">
                <a:solidFill>
                  <a:srgbClr val="660066"/>
                </a:solidFill>
              </a:rPr>
              <a:t>not ready to go home</a:t>
            </a:r>
            <a:r>
              <a:rPr lang="en-GB" dirty="0" smtClean="0">
                <a:solidFill>
                  <a:srgbClr val="660066"/>
                </a:solidFill>
              </a:rPr>
              <a:t>. </a:t>
            </a:r>
          </a:p>
          <a:p>
            <a:endParaRPr lang="en-GB" sz="2800" b="1" dirty="0" smtClean="0">
              <a:solidFill>
                <a:srgbClr val="660066"/>
              </a:solidFill>
            </a:endParaRPr>
          </a:p>
          <a:p>
            <a:r>
              <a:rPr lang="en-GB" sz="2800" b="1" dirty="0" smtClean="0">
                <a:solidFill>
                  <a:srgbClr val="660066"/>
                </a:solidFill>
              </a:rPr>
              <a:t>9% </a:t>
            </a:r>
            <a:r>
              <a:rPr lang="en-GB" dirty="0" smtClean="0">
                <a:solidFill>
                  <a:srgbClr val="660066"/>
                </a:solidFill>
              </a:rPr>
              <a:t>said that </a:t>
            </a:r>
            <a:r>
              <a:rPr lang="en-GB" sz="2400" b="1" dirty="0" smtClean="0">
                <a:solidFill>
                  <a:srgbClr val="660066"/>
                </a:solidFill>
              </a:rPr>
              <a:t>early discharge </a:t>
            </a:r>
            <a:r>
              <a:rPr lang="en-GB" dirty="0" smtClean="0">
                <a:solidFill>
                  <a:srgbClr val="660066"/>
                </a:solidFill>
              </a:rPr>
              <a:t>caused the person they care for to be </a:t>
            </a:r>
            <a:r>
              <a:rPr lang="en-GB" sz="2400" b="1" dirty="0" smtClean="0">
                <a:solidFill>
                  <a:srgbClr val="660066"/>
                </a:solidFill>
              </a:rPr>
              <a:t>readmitted</a:t>
            </a:r>
            <a:r>
              <a:rPr lang="en-GB" dirty="0" smtClean="0">
                <a:solidFill>
                  <a:srgbClr val="660066"/>
                </a:solidFill>
              </a:rPr>
              <a:t> 	within a short period.</a:t>
            </a:r>
          </a:p>
          <a:p>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fade">
                                      <p:cBhvr>
                                        <p:cTn id="22" dur="2000"/>
                                        <p:tgtEl>
                                          <p:spTgt spid="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2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and Hospital Discharge </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smtClean="0">
                <a:solidFill>
                  <a:srgbClr val="660066"/>
                </a:solidFill>
              </a:rPr>
              <a:t>The following quotes are taken from Carer UK’s “State of Caring 2017” annual survey, which asked 6,607 carers about their experiences. </a:t>
            </a:r>
            <a:endParaRPr lang="en-GB" sz="2400" b="1" dirty="0">
              <a:solidFill>
                <a:srgbClr val="660066"/>
              </a:solidFill>
            </a:endParaRPr>
          </a:p>
        </p:txBody>
      </p:sp>
      <p:sp>
        <p:nvSpPr>
          <p:cNvPr id="11" name="TextBox 10"/>
          <p:cNvSpPr txBox="1"/>
          <p:nvPr/>
        </p:nvSpPr>
        <p:spPr>
          <a:xfrm>
            <a:off x="251520" y="2420888"/>
            <a:ext cx="8640960" cy="3293209"/>
          </a:xfrm>
          <a:prstGeom prst="rect">
            <a:avLst/>
          </a:prstGeom>
          <a:noFill/>
        </p:spPr>
        <p:txBody>
          <a:bodyPr wrap="square" rtlCol="0">
            <a:spAutoFit/>
          </a:bodyPr>
          <a:lstStyle/>
          <a:p>
            <a:r>
              <a:rPr lang="en-GB" sz="2400" b="1" dirty="0" smtClean="0">
                <a:solidFill>
                  <a:srgbClr val="660066"/>
                </a:solidFill>
              </a:rPr>
              <a:t>The motivation for change:</a:t>
            </a:r>
          </a:p>
          <a:p>
            <a:endParaRPr lang="en-GB" dirty="0" smtClean="0">
              <a:solidFill>
                <a:srgbClr val="660066"/>
              </a:solidFill>
            </a:endParaRPr>
          </a:p>
          <a:p>
            <a:r>
              <a:rPr lang="en-GB" sz="2000" dirty="0" smtClean="0">
                <a:solidFill>
                  <a:srgbClr val="660066"/>
                </a:solidFill>
              </a:rPr>
              <a:t>“ There was </a:t>
            </a:r>
            <a:r>
              <a:rPr lang="en-GB" sz="2000" b="1" dirty="0" smtClean="0">
                <a:solidFill>
                  <a:srgbClr val="660066"/>
                </a:solidFill>
              </a:rPr>
              <a:t>NO</a:t>
            </a:r>
            <a:r>
              <a:rPr lang="en-GB" sz="2000" dirty="0" smtClean="0">
                <a:solidFill>
                  <a:srgbClr val="660066"/>
                </a:solidFill>
              </a:rPr>
              <a:t> </a:t>
            </a:r>
            <a:r>
              <a:rPr lang="en-GB" sz="2000" b="1" dirty="0" smtClean="0">
                <a:solidFill>
                  <a:srgbClr val="660066"/>
                </a:solidFill>
              </a:rPr>
              <a:t>communication</a:t>
            </a:r>
            <a:r>
              <a:rPr lang="en-GB" sz="2000" dirty="0" smtClean="0">
                <a:solidFill>
                  <a:srgbClr val="660066"/>
                </a:solidFill>
              </a:rPr>
              <a:t> from the hospital with me at any stage.  On discharge I received no information about medication, a care plan... </a:t>
            </a:r>
            <a:r>
              <a:rPr lang="en-GB" sz="2000" b="1" dirty="0" smtClean="0">
                <a:solidFill>
                  <a:srgbClr val="660066"/>
                </a:solidFill>
              </a:rPr>
              <a:t>Nothing</a:t>
            </a:r>
            <a:r>
              <a:rPr lang="en-GB" sz="2000" dirty="0" smtClean="0">
                <a:solidFill>
                  <a:srgbClr val="660066"/>
                </a:solidFill>
              </a:rPr>
              <a:t>.  I find it very hard to cope as </a:t>
            </a:r>
            <a:r>
              <a:rPr lang="en-GB" sz="2400" b="1" i="1" dirty="0" smtClean="0">
                <a:solidFill>
                  <a:srgbClr val="660066"/>
                </a:solidFill>
              </a:rPr>
              <a:t>I feel voiceless</a:t>
            </a:r>
            <a:r>
              <a:rPr lang="en-GB" sz="2000" dirty="0" smtClean="0">
                <a:solidFill>
                  <a:srgbClr val="660066"/>
                </a:solidFill>
              </a:rPr>
              <a:t>”</a:t>
            </a:r>
          </a:p>
          <a:p>
            <a:endParaRPr lang="en-GB" sz="2000" dirty="0" smtClean="0">
              <a:solidFill>
                <a:srgbClr val="660066"/>
              </a:solidFill>
            </a:endParaRPr>
          </a:p>
          <a:p>
            <a:r>
              <a:rPr lang="en-GB" sz="2000" dirty="0" smtClean="0">
                <a:solidFill>
                  <a:srgbClr val="660066"/>
                </a:solidFill>
              </a:rPr>
              <a:t>“ They tried to discharge mum before her assessment.  </a:t>
            </a:r>
            <a:r>
              <a:rPr lang="en-GB" sz="2000" b="1" dirty="0" smtClean="0">
                <a:solidFill>
                  <a:srgbClr val="660066"/>
                </a:solidFill>
              </a:rPr>
              <a:t>Forms were filled in on my behalf incorrectly</a:t>
            </a:r>
            <a:r>
              <a:rPr lang="en-GB" sz="2000" dirty="0" smtClean="0">
                <a:solidFill>
                  <a:srgbClr val="660066"/>
                </a:solidFill>
              </a:rPr>
              <a:t>.  At no time was I asked if I could </a:t>
            </a:r>
            <a:r>
              <a:rPr lang="en-GB" sz="2000" b="1" dirty="0" smtClean="0">
                <a:solidFill>
                  <a:srgbClr val="660066"/>
                </a:solidFill>
              </a:rPr>
              <a:t>continue to care </a:t>
            </a:r>
            <a:r>
              <a:rPr lang="en-GB" sz="2000" dirty="0" smtClean="0">
                <a:solidFill>
                  <a:srgbClr val="660066"/>
                </a:solidFill>
              </a:rPr>
              <a:t>for my parent, </a:t>
            </a:r>
            <a:r>
              <a:rPr lang="en-GB" sz="2400" b="1" i="1" dirty="0" smtClean="0">
                <a:solidFill>
                  <a:srgbClr val="660066"/>
                </a:solidFill>
              </a:rPr>
              <a:t>my health was not considered</a:t>
            </a:r>
            <a:r>
              <a:rPr lang="en-GB" sz="2000" b="1" i="1" dirty="0" smtClean="0">
                <a:solidFill>
                  <a:srgbClr val="660066"/>
                </a:solidFill>
              </a:rPr>
              <a:t>...</a:t>
            </a:r>
            <a:r>
              <a:rPr lang="en-GB" sz="2000" dirty="0" smtClean="0">
                <a:solidFill>
                  <a:srgbClr val="660066"/>
                </a:solidFill>
              </a:rPr>
              <a:t>”</a:t>
            </a:r>
          </a:p>
          <a:p>
            <a:endParaRPr lang="en-GB" dirty="0" smtClean="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2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and Hospital Discharge </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smtClean="0">
                <a:solidFill>
                  <a:srgbClr val="660066"/>
                </a:solidFill>
              </a:rPr>
              <a:t>The following quotes are taken from Carer UK’s “State of Caring 2017” annual survey, which asked 6,607 carers about their experiences. </a:t>
            </a:r>
            <a:endParaRPr lang="en-GB" sz="2400" b="1" dirty="0">
              <a:solidFill>
                <a:srgbClr val="660066"/>
              </a:solidFill>
            </a:endParaRPr>
          </a:p>
        </p:txBody>
      </p:sp>
      <p:sp>
        <p:nvSpPr>
          <p:cNvPr id="11" name="TextBox 10"/>
          <p:cNvSpPr txBox="1"/>
          <p:nvPr/>
        </p:nvSpPr>
        <p:spPr>
          <a:xfrm>
            <a:off x="251520" y="2492896"/>
            <a:ext cx="8640960" cy="2246769"/>
          </a:xfrm>
          <a:prstGeom prst="rect">
            <a:avLst/>
          </a:prstGeom>
          <a:noFill/>
        </p:spPr>
        <p:txBody>
          <a:bodyPr wrap="square" rtlCol="0">
            <a:spAutoFit/>
          </a:bodyPr>
          <a:lstStyle/>
          <a:p>
            <a:endParaRPr lang="en-GB" dirty="0" smtClean="0">
              <a:solidFill>
                <a:srgbClr val="660066"/>
              </a:solidFill>
            </a:endParaRPr>
          </a:p>
          <a:p>
            <a:r>
              <a:rPr lang="en-GB" sz="2400" b="1" dirty="0" smtClean="0">
                <a:solidFill>
                  <a:srgbClr val="660066"/>
                </a:solidFill>
              </a:rPr>
              <a:t>What would you like to feel?</a:t>
            </a:r>
          </a:p>
          <a:p>
            <a:endParaRPr lang="en-GB" sz="2000" dirty="0" smtClean="0">
              <a:solidFill>
                <a:srgbClr val="660066"/>
              </a:solidFill>
            </a:endParaRPr>
          </a:p>
          <a:p>
            <a:r>
              <a:rPr lang="en-GB" sz="2000" dirty="0" smtClean="0">
                <a:solidFill>
                  <a:srgbClr val="660066"/>
                </a:solidFill>
              </a:rPr>
              <a:t>“Our hospital staff were </a:t>
            </a:r>
            <a:r>
              <a:rPr lang="en-GB" sz="2000" b="1" dirty="0" smtClean="0">
                <a:solidFill>
                  <a:srgbClr val="660066"/>
                </a:solidFill>
              </a:rPr>
              <a:t>very understanding</a:t>
            </a:r>
            <a:r>
              <a:rPr lang="en-GB" sz="2000" dirty="0" smtClean="0">
                <a:solidFill>
                  <a:srgbClr val="660066"/>
                </a:solidFill>
              </a:rPr>
              <a:t> and </a:t>
            </a:r>
            <a:r>
              <a:rPr lang="en-GB" sz="2000" b="1" dirty="0" smtClean="0">
                <a:solidFill>
                  <a:srgbClr val="660066"/>
                </a:solidFill>
              </a:rPr>
              <a:t>involved me</a:t>
            </a:r>
            <a:r>
              <a:rPr lang="en-GB" sz="2000" dirty="0" smtClean="0">
                <a:solidFill>
                  <a:srgbClr val="660066"/>
                </a:solidFill>
              </a:rPr>
              <a:t> at every stage of my husband’s discharge and made sure that I was </a:t>
            </a:r>
            <a:r>
              <a:rPr lang="en-GB" sz="2000" b="1" dirty="0" smtClean="0">
                <a:solidFill>
                  <a:srgbClr val="660066"/>
                </a:solidFill>
              </a:rPr>
              <a:t>happy and prepared </a:t>
            </a:r>
            <a:r>
              <a:rPr lang="en-GB" sz="2000" dirty="0" smtClean="0">
                <a:solidFill>
                  <a:srgbClr val="660066"/>
                </a:solidFill>
              </a:rPr>
              <a:t>and that all </a:t>
            </a:r>
            <a:r>
              <a:rPr lang="en-GB" sz="2000" b="1" dirty="0" smtClean="0">
                <a:solidFill>
                  <a:srgbClr val="660066"/>
                </a:solidFill>
              </a:rPr>
              <a:t>help</a:t>
            </a:r>
            <a:r>
              <a:rPr lang="en-GB" sz="2000" dirty="0" smtClean="0">
                <a:solidFill>
                  <a:srgbClr val="660066"/>
                </a:solidFill>
              </a:rPr>
              <a:t> that I may have needed was in place </a:t>
            </a:r>
            <a:r>
              <a:rPr lang="en-GB" sz="2000" b="1" u="sng" dirty="0" smtClean="0">
                <a:solidFill>
                  <a:srgbClr val="660066"/>
                </a:solidFill>
              </a:rPr>
              <a:t>before he came home</a:t>
            </a:r>
            <a:r>
              <a:rPr lang="en-GB" sz="2000" dirty="0" smtClean="0">
                <a:solidFill>
                  <a:srgbClr val="660066"/>
                </a:solidFill>
              </a:rPr>
              <a:t>.”</a:t>
            </a:r>
          </a:p>
          <a:p>
            <a:endParaRPr lang="en-GB" dirty="0" smtClean="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checkerboard(across)">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checkerboard(across)">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138773"/>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The Hospital Environment</a:t>
            </a:r>
          </a:p>
          <a:p>
            <a:pPr algn="ctr"/>
            <a:r>
              <a:rPr lang="en-GB" sz="2400" b="1" dirty="0" smtClean="0">
                <a:solidFill>
                  <a:srgbClr val="660066"/>
                </a:solidFill>
                <a:effectLst>
                  <a:outerShdw blurRad="38100" dist="38100" dir="2700000" algn="tl">
                    <a:srgbClr val="000000">
                      <a:alpha val="43137"/>
                    </a:srgbClr>
                  </a:outerShdw>
                </a:effectLst>
              </a:rPr>
              <a:t>Why do carers need support in hospitals?</a:t>
            </a:r>
            <a:endParaRPr lang="en-GB" sz="2000" b="1" dirty="0">
              <a:solidFill>
                <a:srgbClr val="660066"/>
              </a:solidFill>
              <a:effectLst>
                <a:outerShdw blurRad="38100" dist="38100" dir="2700000" algn="tl">
                  <a:srgbClr val="000000">
                    <a:alpha val="43137"/>
                  </a:srgbClr>
                </a:outerShdw>
              </a:effectLst>
            </a:endParaRPr>
          </a:p>
        </p:txBody>
      </p:sp>
      <p:sp>
        <p:nvSpPr>
          <p:cNvPr id="11" name="TextBox 10"/>
          <p:cNvSpPr txBox="1"/>
          <p:nvPr/>
        </p:nvSpPr>
        <p:spPr>
          <a:xfrm>
            <a:off x="251520" y="2132856"/>
            <a:ext cx="8640960" cy="3539430"/>
          </a:xfrm>
          <a:prstGeom prst="rect">
            <a:avLst/>
          </a:prstGeom>
          <a:noFill/>
        </p:spPr>
        <p:txBody>
          <a:bodyPr wrap="square" numCol="2" rtlCol="0">
            <a:spAutoFit/>
          </a:bodyPr>
          <a:lstStyle/>
          <a:p>
            <a:pPr>
              <a:buClr>
                <a:srgbClr val="660066"/>
              </a:buClr>
            </a:pPr>
            <a:r>
              <a:rPr lang="en-GB" sz="3200" b="1" dirty="0" smtClean="0">
                <a:solidFill>
                  <a:srgbClr val="660066"/>
                </a:solidFill>
              </a:rPr>
              <a:t>Emotional Support</a:t>
            </a: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r>
              <a:rPr lang="en-GB" sz="3200" b="1" dirty="0" smtClean="0">
                <a:solidFill>
                  <a:srgbClr val="660066"/>
                </a:solidFill>
              </a:rPr>
              <a:t>Early Identification</a:t>
            </a:r>
          </a:p>
          <a:p>
            <a:pPr>
              <a:buClr>
                <a:srgbClr val="660066"/>
              </a:buClr>
            </a:pPr>
            <a:endParaRPr lang="en-GB" sz="3200" b="1" dirty="0" smtClean="0">
              <a:solidFill>
                <a:srgbClr val="660066"/>
              </a:solidFill>
            </a:endParaRPr>
          </a:p>
          <a:p>
            <a:pPr>
              <a:buClr>
                <a:srgbClr val="660066"/>
              </a:buClr>
            </a:pPr>
            <a:endParaRPr lang="en-GB" sz="3200" b="1" dirty="0" smtClean="0">
              <a:solidFill>
                <a:srgbClr val="660066"/>
              </a:solidFill>
            </a:endParaRPr>
          </a:p>
          <a:p>
            <a:pPr>
              <a:buClr>
                <a:srgbClr val="660066"/>
              </a:buClr>
            </a:pPr>
            <a:r>
              <a:rPr lang="en-GB" sz="3200" b="1" dirty="0" smtClean="0">
                <a:solidFill>
                  <a:srgbClr val="660066"/>
                </a:solidFill>
              </a:rPr>
              <a:t>Information &amp; Advice</a:t>
            </a: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r>
              <a:rPr lang="en-GB" sz="3200" b="1" dirty="0" smtClean="0">
                <a:solidFill>
                  <a:srgbClr val="660066"/>
                </a:solidFill>
              </a:rPr>
              <a:t>Equal Partners in Care</a:t>
            </a: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4" name="Picture 6" descr="Image result for magnifying glass cartoon">
            <a:hlinkClick r:id="rId6"/>
          </p:cNvPr>
          <p:cNvPicPr>
            <a:picLocks noChangeAspect="1" noChangeArrowheads="1"/>
          </p:cNvPicPr>
          <p:nvPr/>
        </p:nvPicPr>
        <p:blipFill>
          <a:blip r:embed="rId7" cstate="print"/>
          <a:srcRect t="17966" b="16157"/>
          <a:stretch>
            <a:fillRect/>
          </a:stretch>
        </p:blipFill>
        <p:spPr bwMode="auto">
          <a:xfrm>
            <a:off x="971600" y="4653136"/>
            <a:ext cx="1656183" cy="1091036"/>
          </a:xfrm>
          <a:prstGeom prst="rect">
            <a:avLst/>
          </a:prstGeom>
          <a:noFill/>
        </p:spPr>
      </p:pic>
      <p:pic>
        <p:nvPicPr>
          <p:cNvPr id="7176" name="Picture 8" descr="Image result for helping hand cartoon">
            <a:hlinkClick r:id="rId8"/>
          </p:cNvPr>
          <p:cNvPicPr>
            <a:picLocks noChangeAspect="1" noChangeArrowheads="1"/>
          </p:cNvPicPr>
          <p:nvPr/>
        </p:nvPicPr>
        <p:blipFill>
          <a:blip r:embed="rId9" cstate="print"/>
          <a:srcRect r="11879"/>
          <a:stretch>
            <a:fillRect/>
          </a:stretch>
        </p:blipFill>
        <p:spPr bwMode="auto">
          <a:xfrm rot="5400000">
            <a:off x="927721" y="2608783"/>
            <a:ext cx="1270184" cy="1326443"/>
          </a:xfrm>
          <a:prstGeom prst="rect">
            <a:avLst/>
          </a:prstGeom>
          <a:noFill/>
        </p:spPr>
      </p:pic>
      <p:pic>
        <p:nvPicPr>
          <p:cNvPr id="13" name="Picture 12" descr="epic%20banner (2)"/>
          <p:cNvPicPr>
            <a:picLocks noChangeAspect="1" noChangeArrowheads="1"/>
          </p:cNvPicPr>
          <p:nvPr/>
        </p:nvPicPr>
        <p:blipFill>
          <a:blip r:embed="rId4" cstate="print"/>
          <a:srcRect r="70987" b="7692"/>
          <a:stretch>
            <a:fillRect/>
          </a:stretch>
        </p:blipFill>
        <p:spPr bwMode="auto">
          <a:xfrm>
            <a:off x="5724128" y="4653136"/>
            <a:ext cx="1080120" cy="1178313"/>
          </a:xfrm>
          <a:prstGeom prst="rect">
            <a:avLst/>
          </a:prstGeom>
          <a:noFill/>
          <a:ln w="9525">
            <a:noFill/>
            <a:miter lim="800000"/>
            <a:headEnd/>
            <a:tailEnd/>
          </a:ln>
        </p:spPr>
      </p:pic>
      <p:pic>
        <p:nvPicPr>
          <p:cNvPr id="7180" name="Picture 12" descr="Image result for leaflet cartoon">
            <a:hlinkClick r:id="rId10"/>
          </p:cNvPr>
          <p:cNvPicPr>
            <a:picLocks noChangeAspect="1" noChangeArrowheads="1"/>
          </p:cNvPicPr>
          <p:nvPr/>
        </p:nvPicPr>
        <p:blipFill>
          <a:blip r:embed="rId11" cstate="print"/>
          <a:srcRect/>
          <a:stretch>
            <a:fillRect/>
          </a:stretch>
        </p:blipFill>
        <p:spPr bwMode="auto">
          <a:xfrm>
            <a:off x="5580112" y="2708920"/>
            <a:ext cx="1440160" cy="1257118"/>
          </a:xfrm>
          <a:prstGeom prst="rect">
            <a:avLst/>
          </a:prstGeom>
          <a:noFill/>
        </p:spPr>
      </p:pic>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pic>
        <p:nvPicPr>
          <p:cNvPr id="7" name="Picture 2" descr="H:\Resources\ECST\ECST_eNewsletter_footer.jpg"/>
          <p:cNvPicPr>
            <a:picLocks noChangeAspect="1" noChangeArrowheads="1"/>
          </p:cNvPicPr>
          <p:nvPr/>
        </p:nvPicPr>
        <p:blipFill>
          <a:blip r:embed="rId6"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7"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8"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446550"/>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The Carers Scotland Act </a:t>
            </a:r>
          </a:p>
          <a:p>
            <a:pPr algn="ctr"/>
            <a:r>
              <a:rPr lang="en-GB" sz="4400" b="1" dirty="0" smtClean="0">
                <a:solidFill>
                  <a:srgbClr val="660066"/>
                </a:solidFill>
                <a:effectLst>
                  <a:outerShdw blurRad="38100" dist="38100" dir="2700000" algn="tl">
                    <a:srgbClr val="000000">
                      <a:alpha val="43137"/>
                    </a:srgbClr>
                  </a:outerShdw>
                </a:effectLst>
              </a:rPr>
              <a:t>Section 28</a:t>
            </a:r>
          </a:p>
        </p:txBody>
      </p:sp>
      <p:sp>
        <p:nvSpPr>
          <p:cNvPr id="11" name="TextBox 10"/>
          <p:cNvSpPr txBox="1"/>
          <p:nvPr/>
        </p:nvSpPr>
        <p:spPr>
          <a:xfrm>
            <a:off x="251520" y="2132856"/>
            <a:ext cx="8640960" cy="3046988"/>
          </a:xfrm>
          <a:prstGeom prst="rect">
            <a:avLst/>
          </a:prstGeom>
          <a:noFill/>
        </p:spPr>
        <p:txBody>
          <a:bodyPr wrap="square" numCol="2" rtlCol="0">
            <a:spAutoFit/>
          </a:bodyPr>
          <a:lstStyle/>
          <a:p>
            <a:pPr>
              <a:buClr>
                <a:srgbClr val="660066"/>
              </a:buCl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r>
              <a:rPr lang="en-GB" sz="3200" u="sng" dirty="0" smtClean="0"/>
              <a:t>  </a:t>
            </a: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endParaRPr lang="en-GB" sz="3200" b="1" dirty="0" smtClean="0">
              <a:solidFill>
                <a:srgbClr val="660066"/>
              </a:solidFill>
            </a:endParaRPr>
          </a:p>
          <a:p>
            <a:pPr>
              <a:buClr>
                <a:srgbClr val="660066"/>
              </a:buCl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hospital.jpg"/>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83568" y="2564903"/>
            <a:ext cx="3672408" cy="2750761"/>
          </a:xfrm>
          <a:prstGeom prst="rect">
            <a:avLst/>
          </a:prstGeom>
        </p:spPr>
      </p:pic>
      <p:sp>
        <p:nvSpPr>
          <p:cNvPr id="13" name="Rectangle 12"/>
          <p:cNvSpPr/>
          <p:nvPr/>
        </p:nvSpPr>
        <p:spPr>
          <a:xfrm>
            <a:off x="4644008" y="2204864"/>
            <a:ext cx="4139952" cy="1200329"/>
          </a:xfrm>
          <a:prstGeom prst="rect">
            <a:avLst/>
          </a:prstGeom>
        </p:spPr>
        <p:txBody>
          <a:bodyPr wrap="square">
            <a:spAutoFit/>
          </a:bodyPr>
          <a:lstStyle/>
          <a:p>
            <a:r>
              <a:rPr lang="en-US" sz="2400" dirty="0" smtClean="0">
                <a:latin typeface="Calibri" charset="0"/>
                <a:cs typeface="Calibri" charset="0"/>
              </a:rPr>
              <a:t>Carers must be informed and involved on the process of hospital discharge</a:t>
            </a:r>
            <a:endParaRPr lang="en-US" sz="2400" dirty="0">
              <a:latin typeface="Calibri" charset="0"/>
              <a:cs typeface="Calibri" charset="0"/>
            </a:endParaRPr>
          </a:p>
        </p:txBody>
      </p:sp>
      <p:sp>
        <p:nvSpPr>
          <p:cNvPr id="1026" name="Film"/>
          <p:cNvSpPr>
            <a:spLocks noEditPoints="1" noChangeArrowheads="1"/>
          </p:cNvSpPr>
          <p:nvPr/>
        </p:nvSpPr>
        <p:spPr bwMode="auto">
          <a:xfrm rot="2730970">
            <a:off x="6951294" y="3519807"/>
            <a:ext cx="1380330" cy="220241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dirty="0" smtClean="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4499993" y="5157192"/>
            <a:ext cx="2016224" cy="646331"/>
          </a:xfrm>
          <a:prstGeom prst="rect">
            <a:avLst/>
          </a:prstGeom>
        </p:spPr>
        <p:txBody>
          <a:bodyPr wrap="square">
            <a:spAutoFit/>
          </a:bodyPr>
          <a:lstStyle/>
          <a:p>
            <a:r>
              <a:rPr lang="en-GB" dirty="0" smtClean="0"/>
              <a:t>Link to video:</a:t>
            </a:r>
          </a:p>
          <a:p>
            <a:r>
              <a:rPr lang="en-GB" dirty="0" smtClean="0"/>
              <a:t> </a:t>
            </a:r>
            <a:endParaRPr lang="en-GB" dirty="0"/>
          </a:p>
        </p:txBody>
      </p:sp>
      <p:sp>
        <p:nvSpPr>
          <p:cNvPr id="17" name="Rectangle 16"/>
          <p:cNvSpPr/>
          <p:nvPr/>
        </p:nvSpPr>
        <p:spPr>
          <a:xfrm>
            <a:off x="3851920" y="5517232"/>
            <a:ext cx="3088859" cy="369332"/>
          </a:xfrm>
          <a:prstGeom prst="rect">
            <a:avLst/>
          </a:prstGeom>
        </p:spPr>
        <p:txBody>
          <a:bodyPr wrap="none">
            <a:spAutoFit/>
          </a:bodyPr>
          <a:lstStyle/>
          <a:p>
            <a:r>
              <a:rPr lang="en-GB" dirty="0" smtClean="0">
                <a:hlinkClick r:id="rId10"/>
              </a:rPr>
              <a:t>https://vimeo.com/362951019</a:t>
            </a:r>
            <a:endParaRPr lang="en-GB"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smtClean="0"/>
              <a:t>  </a:t>
            </a:r>
            <a:endParaRPr lang="en-GB" dirty="0"/>
          </a:p>
        </p:txBody>
      </p:sp>
      <p:sp>
        <p:nvSpPr>
          <p:cNvPr id="3" name="Content Placeholder 2"/>
          <p:cNvSpPr>
            <a:spLocks noGrp="1"/>
          </p:cNvSpPr>
          <p:nvPr>
            <p:ph idx="1"/>
          </p:nvPr>
        </p:nvSpPr>
        <p:spPr/>
        <p:txBody>
          <a:bodyPr>
            <a:normAutofit/>
          </a:bodyPr>
          <a:lstStyle/>
          <a:p>
            <a:pPr>
              <a:buNone/>
            </a:pPr>
            <a:r>
              <a:rPr lang="en-GB" sz="2000" dirty="0" smtClean="0">
                <a:solidFill>
                  <a:srgbClr val="7030A0"/>
                </a:solidFill>
              </a:rPr>
              <a:t>Hospital Based Carer Support Staff</a:t>
            </a:r>
            <a:endParaRPr lang="en-GB" sz="2000" dirty="0">
              <a:solidFill>
                <a:srgbClr val="7030A0"/>
              </a:solidFill>
            </a:endParaRP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21430"/>
            <a:ext cx="1656184" cy="2462213"/>
          </a:xfrm>
          <a:prstGeom prst="rect">
            <a:avLst/>
          </a:prstGeom>
          <a:noFill/>
        </p:spPr>
        <p:txBody>
          <a:bodyPr wrap="square" rtlCol="0">
            <a:spAutoFit/>
          </a:bodyPr>
          <a:lstStyle/>
          <a:p>
            <a:r>
              <a:rPr lang="en-GB" sz="1400" dirty="0" smtClean="0"/>
              <a:t>Anne Glover</a:t>
            </a:r>
          </a:p>
          <a:p>
            <a:r>
              <a:rPr lang="en-GB" sz="1400" b="1" i="1" dirty="0" smtClean="0"/>
              <a:t>Hospital Discharge &amp; NE Hub Carer Support Worker - WGH</a:t>
            </a:r>
          </a:p>
          <a:p>
            <a:r>
              <a:rPr lang="en-GB" sz="1400" b="1" dirty="0" smtClean="0">
                <a:solidFill>
                  <a:srgbClr val="7030A0"/>
                </a:solidFill>
              </a:rPr>
              <a:t>0131 469 5579</a:t>
            </a:r>
          </a:p>
          <a:p>
            <a:r>
              <a:rPr lang="en-GB" sz="1400" b="1" dirty="0" smtClean="0">
                <a:solidFill>
                  <a:srgbClr val="7030A0"/>
                </a:solidFill>
              </a:rPr>
              <a:t>07976-582374</a:t>
            </a:r>
          </a:p>
          <a:p>
            <a:r>
              <a:rPr lang="en-GB" sz="1400" b="1" dirty="0" err="1" smtClean="0">
                <a:solidFill>
                  <a:srgbClr val="7030A0"/>
                </a:solidFill>
                <a:hlinkClick r:id="rId4"/>
              </a:rPr>
              <a:t>Anne.glover</a:t>
            </a:r>
            <a:r>
              <a:rPr lang="en-GB" sz="1400" b="1" dirty="0" smtClean="0">
                <a:solidFill>
                  <a:srgbClr val="7030A0"/>
                </a:solidFill>
                <a:hlinkClick r:id="rId4"/>
              </a:rPr>
              <a:t/>
            </a:r>
            <a:br>
              <a:rPr lang="en-GB" sz="1400" b="1" dirty="0" smtClean="0">
                <a:solidFill>
                  <a:srgbClr val="7030A0"/>
                </a:solidFill>
                <a:hlinkClick r:id="rId4"/>
              </a:rPr>
            </a:br>
            <a:r>
              <a:rPr lang="en-GB" sz="1400" b="1" dirty="0" smtClean="0">
                <a:solidFill>
                  <a:srgbClr val="7030A0"/>
                </a:solidFill>
                <a:hlinkClick r:id="rId4"/>
              </a:rPr>
              <a:t>@</a:t>
            </a:r>
            <a:r>
              <a:rPr lang="en-GB" sz="1400" b="1" dirty="0" err="1" smtClean="0">
                <a:solidFill>
                  <a:srgbClr val="7030A0"/>
                </a:solidFill>
                <a:hlinkClick r:id="rId4"/>
              </a:rPr>
              <a:t>nhslothian.scot</a:t>
            </a:r>
            <a:r>
              <a:rPr lang="en-GB" sz="1400" b="1" dirty="0" smtClean="0">
                <a:solidFill>
                  <a:srgbClr val="7030A0"/>
                </a:solidFill>
                <a:hlinkClick r:id="rId4"/>
              </a:rPr>
              <a:t>.</a:t>
            </a:r>
            <a:br>
              <a:rPr lang="en-GB" sz="1400" b="1" dirty="0" smtClean="0">
                <a:solidFill>
                  <a:srgbClr val="7030A0"/>
                </a:solidFill>
                <a:hlinkClick r:id="rId4"/>
              </a:rPr>
            </a:br>
            <a:r>
              <a:rPr lang="en-GB" sz="1400" b="1" dirty="0" smtClean="0">
                <a:solidFill>
                  <a:srgbClr val="7030A0"/>
                </a:solidFill>
                <a:hlinkClick r:id="rId4"/>
              </a:rPr>
              <a:t>nhs.uk</a:t>
            </a:r>
            <a:r>
              <a:rPr lang="en-GB" sz="1400" b="1" dirty="0" smtClean="0">
                <a:solidFill>
                  <a:srgbClr val="7030A0"/>
                </a:solidFill>
              </a:rPr>
              <a:t> </a:t>
            </a:r>
          </a:p>
          <a:p>
            <a:endParaRPr lang="en-GB" sz="1400" b="1" i="1" dirty="0"/>
          </a:p>
        </p:txBody>
      </p:sp>
      <p:sp>
        <p:nvSpPr>
          <p:cNvPr id="14" name="TextBox 13"/>
          <p:cNvSpPr txBox="1"/>
          <p:nvPr/>
        </p:nvSpPr>
        <p:spPr>
          <a:xfrm>
            <a:off x="4932040" y="4205406"/>
            <a:ext cx="1656184" cy="2462213"/>
          </a:xfrm>
          <a:prstGeom prst="rect">
            <a:avLst/>
          </a:prstGeom>
          <a:noFill/>
        </p:spPr>
        <p:txBody>
          <a:bodyPr wrap="square" rtlCol="0">
            <a:spAutoFit/>
          </a:bodyPr>
          <a:lstStyle/>
          <a:p>
            <a:endParaRPr lang="en-GB" sz="1400" i="1" dirty="0" smtClean="0"/>
          </a:p>
          <a:p>
            <a:r>
              <a:rPr lang="en-GB" sz="1400" dirty="0" smtClean="0"/>
              <a:t>Gavin Bisset</a:t>
            </a:r>
          </a:p>
          <a:p>
            <a:r>
              <a:rPr lang="en-GB" sz="1400" b="1" i="1" dirty="0" smtClean="0"/>
              <a:t>Hospital Discharge &amp; SE Hub Carer Support Worker - RIE</a:t>
            </a:r>
          </a:p>
          <a:p>
            <a:r>
              <a:rPr lang="en-GB" sz="1400" b="1" dirty="0" smtClean="0">
                <a:solidFill>
                  <a:srgbClr val="7030A0"/>
                </a:solidFill>
              </a:rPr>
              <a:t>0131 242 7862</a:t>
            </a:r>
          </a:p>
          <a:p>
            <a:r>
              <a:rPr lang="en-GB" sz="1400" b="1" dirty="0" smtClean="0">
                <a:solidFill>
                  <a:srgbClr val="7030A0"/>
                </a:solidFill>
              </a:rPr>
              <a:t>07980 -734671 </a:t>
            </a:r>
          </a:p>
          <a:p>
            <a:r>
              <a:rPr lang="en-GB" sz="1400" b="1" i="1" dirty="0" err="1" smtClean="0">
                <a:solidFill>
                  <a:srgbClr val="7030A0"/>
                </a:solidFill>
                <a:hlinkClick r:id="rId5"/>
              </a:rPr>
              <a:t>Gavin.bisset</a:t>
            </a:r>
            <a:r>
              <a:rPr lang="en-GB" sz="1400" b="1" i="1" dirty="0" smtClean="0">
                <a:solidFill>
                  <a:srgbClr val="7030A0"/>
                </a:solidFill>
                <a:hlinkClick r:id="rId5"/>
              </a:rPr>
              <a:t/>
            </a:r>
            <a:br>
              <a:rPr lang="en-GB" sz="1400" b="1" i="1" dirty="0" smtClean="0">
                <a:solidFill>
                  <a:srgbClr val="7030A0"/>
                </a:solidFill>
                <a:hlinkClick r:id="rId5"/>
              </a:rPr>
            </a:br>
            <a:r>
              <a:rPr lang="en-GB" sz="1400" b="1" i="1" dirty="0" smtClean="0">
                <a:solidFill>
                  <a:srgbClr val="7030A0"/>
                </a:solidFill>
                <a:hlinkClick r:id="rId5"/>
              </a:rPr>
              <a:t>@</a:t>
            </a:r>
            <a:r>
              <a:rPr lang="en-GB" sz="1400" b="1" i="1" dirty="0" err="1" smtClean="0">
                <a:solidFill>
                  <a:srgbClr val="7030A0"/>
                </a:solidFill>
                <a:hlinkClick r:id="rId5"/>
              </a:rPr>
              <a:t>nhslothian.scot</a:t>
            </a:r>
            <a:r>
              <a:rPr lang="en-GB" sz="1400" b="1" i="1" dirty="0" smtClean="0">
                <a:solidFill>
                  <a:srgbClr val="7030A0"/>
                </a:solidFill>
                <a:hlinkClick r:id="rId5"/>
              </a:rPr>
              <a:t>.</a:t>
            </a:r>
            <a:br>
              <a:rPr lang="en-GB" sz="1400" b="1" i="1" dirty="0" smtClean="0">
                <a:solidFill>
                  <a:srgbClr val="7030A0"/>
                </a:solidFill>
                <a:hlinkClick r:id="rId5"/>
              </a:rPr>
            </a:br>
            <a:r>
              <a:rPr lang="en-GB" sz="1400" b="1" i="1" dirty="0" smtClean="0">
                <a:solidFill>
                  <a:srgbClr val="7030A0"/>
                </a:solidFill>
                <a:hlinkClick r:id="rId5"/>
              </a:rPr>
              <a:t>nhs.uk</a:t>
            </a:r>
            <a:r>
              <a:rPr lang="en-GB" sz="1400" b="1" i="1" dirty="0" smtClean="0">
                <a:solidFill>
                  <a:srgbClr val="7030A0"/>
                </a:solidFill>
              </a:rPr>
              <a:t> </a:t>
            </a:r>
            <a:endParaRPr lang="en-GB" sz="1400" b="1" i="1" dirty="0">
              <a:solidFill>
                <a:srgbClr val="7030A0"/>
              </a:solidFill>
            </a:endParaRPr>
          </a:p>
        </p:txBody>
      </p:sp>
      <p:sp>
        <p:nvSpPr>
          <p:cNvPr id="15" name="TextBox 14"/>
          <p:cNvSpPr txBox="1"/>
          <p:nvPr/>
        </p:nvSpPr>
        <p:spPr>
          <a:xfrm>
            <a:off x="467544" y="4421430"/>
            <a:ext cx="1584176" cy="2246769"/>
          </a:xfrm>
          <a:prstGeom prst="rect">
            <a:avLst/>
          </a:prstGeom>
          <a:noFill/>
        </p:spPr>
        <p:txBody>
          <a:bodyPr wrap="square" rtlCol="0">
            <a:spAutoFit/>
          </a:bodyPr>
          <a:lstStyle/>
          <a:p>
            <a:r>
              <a:rPr lang="en-GB" sz="1400" dirty="0" smtClean="0"/>
              <a:t>Rachel McNeill</a:t>
            </a:r>
          </a:p>
          <a:p>
            <a:r>
              <a:rPr lang="en-GB" sz="1400" b="1" i="1" dirty="0" smtClean="0"/>
              <a:t>Hospital Discharge </a:t>
            </a:r>
            <a:r>
              <a:rPr lang="en-GB" sz="1400" b="1" i="1" smtClean="0"/>
              <a:t>&amp; SW </a:t>
            </a:r>
            <a:r>
              <a:rPr lang="en-GB" sz="1400" b="1" i="1" dirty="0" smtClean="0"/>
              <a:t>Hub Carer Support Worker - RIE</a:t>
            </a:r>
          </a:p>
          <a:p>
            <a:r>
              <a:rPr lang="en-GB" sz="1400" b="1" dirty="0" smtClean="0">
                <a:solidFill>
                  <a:srgbClr val="7030A0"/>
                </a:solidFill>
              </a:rPr>
              <a:t>0131 242 7857 </a:t>
            </a:r>
          </a:p>
          <a:p>
            <a:r>
              <a:rPr lang="en-GB" sz="1400" b="1" dirty="0" smtClean="0">
                <a:solidFill>
                  <a:srgbClr val="7030A0"/>
                </a:solidFill>
              </a:rPr>
              <a:t>07973-670307</a:t>
            </a:r>
          </a:p>
          <a:p>
            <a:r>
              <a:rPr lang="en-GB" sz="1400" b="1" dirty="0" err="1" smtClean="0">
                <a:solidFill>
                  <a:srgbClr val="7030A0"/>
                </a:solidFill>
                <a:hlinkClick r:id="rId6"/>
              </a:rPr>
              <a:t>Rachel.McNeill</a:t>
            </a:r>
            <a:r>
              <a:rPr lang="en-GB" sz="1400" b="1" dirty="0" smtClean="0">
                <a:solidFill>
                  <a:srgbClr val="7030A0"/>
                </a:solidFill>
                <a:hlinkClick r:id="rId6"/>
              </a:rPr>
              <a:t/>
            </a:r>
            <a:br>
              <a:rPr lang="en-GB" sz="1400" b="1" dirty="0" smtClean="0">
                <a:solidFill>
                  <a:srgbClr val="7030A0"/>
                </a:solidFill>
                <a:hlinkClick r:id="rId6"/>
              </a:rPr>
            </a:br>
            <a:r>
              <a:rPr lang="en-GB" sz="1400" b="1" dirty="0" smtClean="0">
                <a:solidFill>
                  <a:srgbClr val="7030A0"/>
                </a:solidFill>
                <a:hlinkClick r:id="rId6"/>
              </a:rPr>
              <a:t>@</a:t>
            </a:r>
            <a:r>
              <a:rPr lang="en-GB" sz="1400" b="1" dirty="0" err="1" smtClean="0">
                <a:solidFill>
                  <a:srgbClr val="7030A0"/>
                </a:solidFill>
                <a:hlinkClick r:id="rId6"/>
              </a:rPr>
              <a:t>nhslothian.scot.nhs.uk</a:t>
            </a:r>
            <a:r>
              <a:rPr lang="en-GB" sz="1400" b="1" dirty="0" smtClean="0">
                <a:solidFill>
                  <a:srgbClr val="7030A0"/>
                </a:solidFill>
              </a:rPr>
              <a:t> </a:t>
            </a:r>
            <a:endParaRPr lang="en-GB" sz="1400" b="1" dirty="0">
              <a:solidFill>
                <a:srgbClr val="7030A0"/>
              </a:solidFill>
            </a:endParaRPr>
          </a:p>
        </p:txBody>
      </p:sp>
      <p:pic>
        <p:nvPicPr>
          <p:cNvPr id="1026" name="Picture 2"/>
          <p:cNvPicPr>
            <a:picLocks noChangeAspect="1" noChangeArrowheads="1"/>
          </p:cNvPicPr>
          <p:nvPr/>
        </p:nvPicPr>
        <p:blipFill>
          <a:blip r:embed="rId7" cstate="print"/>
          <a:stretch>
            <a:fillRect/>
          </a:stretch>
        </p:blipFill>
        <p:spPr bwMode="auto">
          <a:xfrm>
            <a:off x="683568" y="2117174"/>
            <a:ext cx="1440160" cy="2158320"/>
          </a:xfrm>
          <a:prstGeom prst="rect">
            <a:avLst/>
          </a:prstGeom>
          <a:noFill/>
          <a:ln w="9525">
            <a:solidFill>
              <a:srgbClr val="7030A0">
                <a:alpha val="96000"/>
              </a:srgbClr>
            </a:solidFill>
            <a:miter lim="800000"/>
            <a:headEnd/>
            <a:tailEnd/>
          </a:ln>
        </p:spPr>
      </p:pic>
      <p:pic>
        <p:nvPicPr>
          <p:cNvPr id="16" name="Picture 2" descr="C:\Users\madeline.martin\Pictures\Nicole Mcluskey.jpg"/>
          <p:cNvPicPr>
            <a:picLocks noChangeAspect="1" noChangeArrowheads="1"/>
          </p:cNvPicPr>
          <p:nvPr/>
        </p:nvPicPr>
        <p:blipFill>
          <a:blip r:embed="rId8" cstate="print"/>
          <a:stretch>
            <a:fillRect/>
          </a:stretch>
        </p:blipFill>
        <p:spPr bwMode="auto">
          <a:xfrm>
            <a:off x="2772440" y="2117173"/>
            <a:ext cx="1438752" cy="2158129"/>
          </a:xfrm>
          <a:prstGeom prst="rect">
            <a:avLst/>
          </a:prstGeom>
          <a:noFill/>
          <a:ln>
            <a:solidFill>
              <a:srgbClr val="7030A0">
                <a:alpha val="95000"/>
              </a:srgbClr>
            </a:solidFill>
          </a:ln>
        </p:spPr>
      </p:pic>
      <p:pic>
        <p:nvPicPr>
          <p:cNvPr id="17" name="Picture 16" descr="C:\Users\madeline.martin\Pictures\Gavin Bissett.jpg"/>
          <p:cNvPicPr/>
          <p:nvPr/>
        </p:nvPicPr>
        <p:blipFill>
          <a:blip r:embed="rId9" cstate="print"/>
          <a:srcRect/>
          <a:stretch>
            <a:fillRect/>
          </a:stretch>
        </p:blipFill>
        <p:spPr bwMode="auto">
          <a:xfrm>
            <a:off x="4860033" y="2117174"/>
            <a:ext cx="1440159" cy="2160240"/>
          </a:xfrm>
          <a:prstGeom prst="rect">
            <a:avLst/>
          </a:prstGeom>
          <a:noFill/>
          <a:ln w="9525">
            <a:solidFill>
              <a:srgbClr val="7030A0">
                <a:alpha val="79000"/>
              </a:srgbClr>
            </a:solidFill>
            <a:miter lim="800000"/>
            <a:headEnd/>
            <a:tailEnd/>
          </a:ln>
        </p:spPr>
      </p:pic>
      <p:sp>
        <p:nvSpPr>
          <p:cNvPr id="18" name="TextBox 17"/>
          <p:cNvSpPr txBox="1"/>
          <p:nvPr/>
        </p:nvSpPr>
        <p:spPr>
          <a:xfrm>
            <a:off x="7020272" y="4205406"/>
            <a:ext cx="1656184" cy="2677656"/>
          </a:xfrm>
          <a:prstGeom prst="rect">
            <a:avLst/>
          </a:prstGeom>
          <a:noFill/>
        </p:spPr>
        <p:txBody>
          <a:bodyPr wrap="square" rtlCol="0">
            <a:spAutoFit/>
          </a:bodyPr>
          <a:lstStyle/>
          <a:p>
            <a:endParaRPr lang="en-GB" sz="1400" i="1" dirty="0" smtClean="0"/>
          </a:p>
          <a:p>
            <a:r>
              <a:rPr lang="en-GB" sz="1400" dirty="0" smtClean="0"/>
              <a:t>Christine Aylward</a:t>
            </a:r>
          </a:p>
          <a:p>
            <a:r>
              <a:rPr lang="en-GB" sz="1400" b="1" i="1" dirty="0" smtClean="0"/>
              <a:t>Hospital Discharge &amp; NW Hub Carer Support Worker - WGH</a:t>
            </a:r>
            <a:endParaRPr lang="en-GB" sz="1400" b="1" i="1" dirty="0" smtClean="0">
              <a:solidFill>
                <a:srgbClr val="7030A0"/>
              </a:solidFill>
            </a:endParaRPr>
          </a:p>
          <a:p>
            <a:r>
              <a:rPr lang="en-GB" sz="1400" b="1" dirty="0" smtClean="0">
                <a:solidFill>
                  <a:srgbClr val="7030A0"/>
                </a:solidFill>
              </a:rPr>
              <a:t>0131 469 5579</a:t>
            </a:r>
          </a:p>
          <a:p>
            <a:r>
              <a:rPr lang="en-GB" sz="1400" b="1" dirty="0" smtClean="0">
                <a:solidFill>
                  <a:srgbClr val="7030A0"/>
                </a:solidFill>
              </a:rPr>
              <a:t>07814-889257 </a:t>
            </a:r>
          </a:p>
          <a:p>
            <a:r>
              <a:rPr lang="en-GB" sz="1400" b="1" dirty="0" err="1" smtClean="0">
                <a:solidFill>
                  <a:srgbClr val="7030A0"/>
                </a:solidFill>
                <a:hlinkClick r:id="rId10"/>
              </a:rPr>
              <a:t>Christine.aylward</a:t>
            </a:r>
            <a:r>
              <a:rPr lang="en-GB" sz="1400" b="1" dirty="0" smtClean="0">
                <a:solidFill>
                  <a:srgbClr val="7030A0"/>
                </a:solidFill>
                <a:hlinkClick r:id="rId10"/>
              </a:rPr>
              <a:t/>
            </a:r>
            <a:br>
              <a:rPr lang="en-GB" sz="1400" b="1" dirty="0" smtClean="0">
                <a:solidFill>
                  <a:srgbClr val="7030A0"/>
                </a:solidFill>
                <a:hlinkClick r:id="rId10"/>
              </a:rPr>
            </a:br>
            <a:r>
              <a:rPr lang="en-GB" sz="1400" b="1" dirty="0" smtClean="0">
                <a:solidFill>
                  <a:srgbClr val="7030A0"/>
                </a:solidFill>
                <a:hlinkClick r:id="rId10"/>
              </a:rPr>
              <a:t>@</a:t>
            </a:r>
            <a:r>
              <a:rPr lang="en-GB" sz="1400" b="1" dirty="0" err="1" smtClean="0">
                <a:solidFill>
                  <a:srgbClr val="7030A0"/>
                </a:solidFill>
                <a:hlinkClick r:id="rId10"/>
              </a:rPr>
              <a:t>nhslothian.scot</a:t>
            </a:r>
            <a:r>
              <a:rPr lang="en-GB" sz="1400" b="1" dirty="0" smtClean="0">
                <a:solidFill>
                  <a:srgbClr val="7030A0"/>
                </a:solidFill>
                <a:hlinkClick r:id="rId10"/>
              </a:rPr>
              <a:t>.</a:t>
            </a:r>
            <a:br>
              <a:rPr lang="en-GB" sz="1400" b="1" dirty="0" smtClean="0">
                <a:solidFill>
                  <a:srgbClr val="7030A0"/>
                </a:solidFill>
                <a:hlinkClick r:id="rId10"/>
              </a:rPr>
            </a:br>
            <a:r>
              <a:rPr lang="en-GB" sz="1400" b="1" dirty="0" smtClean="0">
                <a:solidFill>
                  <a:srgbClr val="7030A0"/>
                </a:solidFill>
                <a:hlinkClick r:id="rId10"/>
              </a:rPr>
              <a:t>nhs.uk</a:t>
            </a:r>
            <a:r>
              <a:rPr lang="en-GB" sz="1400" b="1" dirty="0" smtClean="0">
                <a:solidFill>
                  <a:srgbClr val="7030A0"/>
                </a:solidFill>
              </a:rPr>
              <a:t> </a:t>
            </a:r>
          </a:p>
          <a:p>
            <a:endParaRPr lang="en-GB" sz="1400" b="1" i="1" dirty="0">
              <a:solidFill>
                <a:srgbClr val="7030A0"/>
              </a:solidFill>
            </a:endParaRPr>
          </a:p>
        </p:txBody>
      </p:sp>
      <p:pic>
        <p:nvPicPr>
          <p:cNvPr id="19" name="Picture 18" descr="C:\Users\madeline.martin\Pictures\DSC_6933_Monika Lisauskaite (2).JPG"/>
          <p:cNvPicPr/>
          <p:nvPr/>
        </p:nvPicPr>
        <p:blipFill>
          <a:blip r:embed="rId11" cstate="print"/>
          <a:stretch>
            <a:fillRect/>
          </a:stretch>
        </p:blipFill>
        <p:spPr bwMode="auto">
          <a:xfrm>
            <a:off x="7022523" y="2117174"/>
            <a:ext cx="1437909" cy="2149187"/>
          </a:xfrm>
          <a:prstGeom prst="rect">
            <a:avLst/>
          </a:prstGeom>
          <a:noFill/>
          <a:ln w="9525">
            <a:solidFill>
              <a:srgbClr val="7030A0">
                <a:alpha val="60000"/>
              </a:srgbClr>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smtClean="0"/>
              <a:t>  </a:t>
            </a:r>
            <a:endParaRPr lang="en-GB" dirty="0"/>
          </a:p>
        </p:txBody>
      </p:sp>
      <p:sp>
        <p:nvSpPr>
          <p:cNvPr id="3" name="Content Placeholder 2"/>
          <p:cNvSpPr>
            <a:spLocks noGrp="1"/>
          </p:cNvSpPr>
          <p:nvPr>
            <p:ph idx="1"/>
          </p:nvPr>
        </p:nvSpPr>
        <p:spPr/>
        <p:txBody>
          <a:bodyPr>
            <a:normAutofit/>
          </a:bodyPr>
          <a:lstStyle/>
          <a:p>
            <a:pPr>
              <a:buNone/>
            </a:pPr>
            <a:r>
              <a:rPr lang="en-GB" sz="2000" dirty="0" smtClean="0">
                <a:solidFill>
                  <a:srgbClr val="7030A0"/>
                </a:solidFill>
              </a:rPr>
              <a:t>Hospital/Community Based Carer Support Staff</a:t>
            </a:r>
            <a:endParaRPr lang="en-GB" sz="2000" b="1" i="1" dirty="0" smtClean="0">
              <a:solidFill>
                <a:srgbClr val="7030A0"/>
              </a:solidFill>
            </a:endParaRP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43608"/>
            <a:ext cx="1800200" cy="2246769"/>
          </a:xfrm>
          <a:prstGeom prst="rect">
            <a:avLst/>
          </a:prstGeom>
          <a:noFill/>
        </p:spPr>
        <p:txBody>
          <a:bodyPr wrap="square" rtlCol="0">
            <a:spAutoFit/>
          </a:bodyPr>
          <a:lstStyle/>
          <a:p>
            <a:r>
              <a:rPr lang="en-GB" sz="1400" dirty="0" smtClean="0"/>
              <a:t>Nicole Wilson</a:t>
            </a:r>
          </a:p>
          <a:p>
            <a:r>
              <a:rPr lang="en-GB" sz="1400" b="1" i="1" dirty="0" smtClean="0"/>
              <a:t>Senior Carer Worker - </a:t>
            </a:r>
          </a:p>
          <a:p>
            <a:r>
              <a:rPr lang="en-GB" sz="1400" b="1" i="1" dirty="0" smtClean="0"/>
              <a:t>Edinburgh Community  Rehabilitation &amp; Support Service</a:t>
            </a:r>
          </a:p>
          <a:p>
            <a:r>
              <a:rPr lang="en-GB" sz="1400" b="1" dirty="0" smtClean="0">
                <a:solidFill>
                  <a:srgbClr val="7030A0"/>
                </a:solidFill>
              </a:rPr>
              <a:t>07734-79916</a:t>
            </a:r>
          </a:p>
          <a:p>
            <a:r>
              <a:rPr lang="en-GB" sz="1400" b="1" dirty="0" smtClean="0">
                <a:solidFill>
                  <a:srgbClr val="7030A0"/>
                </a:solidFill>
                <a:hlinkClick r:id="rId4"/>
              </a:rPr>
              <a:t>Nicole.wilson2</a:t>
            </a:r>
            <a:br>
              <a:rPr lang="en-GB" sz="1400" b="1" dirty="0" smtClean="0">
                <a:solidFill>
                  <a:srgbClr val="7030A0"/>
                </a:solidFill>
                <a:hlinkClick r:id="rId4"/>
              </a:rPr>
            </a:br>
            <a:r>
              <a:rPr lang="en-GB" sz="1400" b="1" dirty="0" smtClean="0">
                <a:solidFill>
                  <a:srgbClr val="7030A0"/>
                </a:solidFill>
                <a:hlinkClick r:id="rId4"/>
              </a:rPr>
              <a:t>@</a:t>
            </a:r>
            <a:r>
              <a:rPr lang="en-GB" sz="1400" b="1" dirty="0" err="1" smtClean="0">
                <a:solidFill>
                  <a:srgbClr val="7030A0"/>
                </a:solidFill>
                <a:hlinkClick r:id="rId4"/>
              </a:rPr>
              <a:t>nhslothian.scot</a:t>
            </a:r>
            <a:r>
              <a:rPr lang="en-GB" sz="1400" b="1" dirty="0" smtClean="0">
                <a:solidFill>
                  <a:srgbClr val="7030A0"/>
                </a:solidFill>
                <a:hlinkClick r:id="rId4"/>
              </a:rPr>
              <a:t>.</a:t>
            </a:r>
            <a:br>
              <a:rPr lang="en-GB" sz="1400" b="1" dirty="0" smtClean="0">
                <a:solidFill>
                  <a:srgbClr val="7030A0"/>
                </a:solidFill>
                <a:hlinkClick r:id="rId4"/>
              </a:rPr>
            </a:br>
            <a:r>
              <a:rPr lang="en-GB" sz="1400" b="1" dirty="0" smtClean="0">
                <a:solidFill>
                  <a:srgbClr val="7030A0"/>
                </a:solidFill>
                <a:hlinkClick r:id="rId4"/>
              </a:rPr>
              <a:t>nhs.uk</a:t>
            </a:r>
            <a:endParaRPr lang="en-GB" sz="1400" b="1" dirty="0" smtClean="0">
              <a:solidFill>
                <a:srgbClr val="7030A0"/>
              </a:solidFill>
            </a:endParaRPr>
          </a:p>
        </p:txBody>
      </p:sp>
      <p:sp>
        <p:nvSpPr>
          <p:cNvPr id="14" name="TextBox 13"/>
          <p:cNvSpPr txBox="1"/>
          <p:nvPr/>
        </p:nvSpPr>
        <p:spPr>
          <a:xfrm>
            <a:off x="4932040" y="4227584"/>
            <a:ext cx="1656184" cy="1600438"/>
          </a:xfrm>
          <a:prstGeom prst="rect">
            <a:avLst/>
          </a:prstGeom>
          <a:noFill/>
        </p:spPr>
        <p:txBody>
          <a:bodyPr wrap="square" rtlCol="0">
            <a:spAutoFit/>
          </a:bodyPr>
          <a:lstStyle/>
          <a:p>
            <a:endParaRPr lang="en-GB" sz="1400" i="1" dirty="0" smtClean="0"/>
          </a:p>
          <a:p>
            <a:r>
              <a:rPr lang="en-GB" sz="1400" dirty="0" smtClean="0"/>
              <a:t>VACANT</a:t>
            </a:r>
          </a:p>
          <a:p>
            <a:r>
              <a:rPr lang="en-GB" sz="1400" b="1" i="1" dirty="0" smtClean="0"/>
              <a:t>Hospital Discharge Carer Support Worker - </a:t>
            </a:r>
            <a:r>
              <a:rPr lang="en-GB" sz="1400" b="1" i="1" dirty="0" err="1" smtClean="0"/>
              <a:t>Liberton</a:t>
            </a:r>
            <a:r>
              <a:rPr lang="en-GB" sz="1400" b="1" i="1" dirty="0" smtClean="0"/>
              <a:t> Hospital/AAH</a:t>
            </a:r>
          </a:p>
          <a:p>
            <a:r>
              <a:rPr lang="en-GB" sz="1400" b="1" dirty="0" smtClean="0">
                <a:solidFill>
                  <a:srgbClr val="7030A0"/>
                </a:solidFill>
              </a:rPr>
              <a:t>07976-973540</a:t>
            </a:r>
          </a:p>
        </p:txBody>
      </p:sp>
      <p:sp>
        <p:nvSpPr>
          <p:cNvPr id="15" name="TextBox 14"/>
          <p:cNvSpPr txBox="1"/>
          <p:nvPr/>
        </p:nvSpPr>
        <p:spPr>
          <a:xfrm>
            <a:off x="539552" y="4443608"/>
            <a:ext cx="1584176" cy="2246769"/>
          </a:xfrm>
          <a:prstGeom prst="rect">
            <a:avLst/>
          </a:prstGeom>
          <a:noFill/>
        </p:spPr>
        <p:txBody>
          <a:bodyPr wrap="square" rtlCol="0">
            <a:spAutoFit/>
          </a:bodyPr>
          <a:lstStyle/>
          <a:p>
            <a:r>
              <a:rPr lang="en-GB" sz="1400" dirty="0" smtClean="0"/>
              <a:t>Kirsty Shaw</a:t>
            </a:r>
          </a:p>
          <a:p>
            <a:r>
              <a:rPr lang="en-GB" sz="1400" b="1" dirty="0" smtClean="0"/>
              <a:t>Carer Support Officer - </a:t>
            </a:r>
          </a:p>
          <a:p>
            <a:r>
              <a:rPr lang="en-GB" sz="1400" b="1" dirty="0" err="1" smtClean="0"/>
              <a:t>Lanfine</a:t>
            </a:r>
            <a:r>
              <a:rPr lang="en-GB" sz="1400" b="1" dirty="0" smtClean="0"/>
              <a:t> Service, AAH</a:t>
            </a:r>
          </a:p>
          <a:p>
            <a:r>
              <a:rPr lang="en-GB" sz="1400" b="1" dirty="0" smtClean="0">
                <a:solidFill>
                  <a:srgbClr val="7030A0"/>
                </a:solidFill>
              </a:rPr>
              <a:t>0131 537 9087   </a:t>
            </a:r>
          </a:p>
          <a:p>
            <a:r>
              <a:rPr lang="en-GB" sz="1400" b="1" dirty="0" smtClean="0">
                <a:solidFill>
                  <a:srgbClr val="7030A0"/>
                </a:solidFill>
              </a:rPr>
              <a:t>07972- 248861</a:t>
            </a:r>
          </a:p>
          <a:p>
            <a:r>
              <a:rPr lang="en-GB" sz="1400" b="1" dirty="0" err="1" smtClean="0">
                <a:solidFill>
                  <a:srgbClr val="7030A0"/>
                </a:solidFill>
                <a:hlinkClick r:id="rId4"/>
              </a:rPr>
              <a:t>Kirsty.shaw</a:t>
            </a:r>
            <a:endParaRPr lang="en-GB" sz="1400" b="1" dirty="0" smtClean="0">
              <a:solidFill>
                <a:srgbClr val="7030A0"/>
              </a:solidFill>
              <a:hlinkClick r:id="rId4"/>
            </a:endParaRPr>
          </a:p>
          <a:p>
            <a:r>
              <a:rPr lang="en-GB" sz="1400" b="1" dirty="0" smtClean="0">
                <a:solidFill>
                  <a:srgbClr val="7030A0"/>
                </a:solidFill>
                <a:hlinkClick r:id="rId4"/>
              </a:rPr>
              <a:t>@</a:t>
            </a:r>
            <a:r>
              <a:rPr lang="en-GB" sz="1400" b="1" dirty="0" err="1" smtClean="0">
                <a:solidFill>
                  <a:srgbClr val="7030A0"/>
                </a:solidFill>
                <a:hlinkClick r:id="rId4"/>
              </a:rPr>
              <a:t>nhslothian.scot.nhs.uk</a:t>
            </a:r>
            <a:endParaRPr lang="en-GB" sz="1400" b="1" dirty="0">
              <a:solidFill>
                <a:srgbClr val="7030A0"/>
              </a:solidFill>
            </a:endParaRPr>
          </a:p>
        </p:txBody>
      </p:sp>
      <p:pic>
        <p:nvPicPr>
          <p:cNvPr id="16" name="Picture 2" descr="C:\Users\madeline.martin\Pictures\Nicole Mcluskey.jpg"/>
          <p:cNvPicPr>
            <a:picLocks noChangeAspect="1" noChangeArrowheads="1"/>
          </p:cNvPicPr>
          <p:nvPr/>
        </p:nvPicPr>
        <p:blipFill>
          <a:blip r:embed="rId5" cstate="print"/>
          <a:stretch>
            <a:fillRect/>
          </a:stretch>
        </p:blipFill>
        <p:spPr bwMode="auto">
          <a:xfrm>
            <a:off x="2772440" y="2140311"/>
            <a:ext cx="1438752" cy="2156209"/>
          </a:xfrm>
          <a:prstGeom prst="rect">
            <a:avLst/>
          </a:prstGeom>
          <a:noFill/>
          <a:ln>
            <a:solidFill>
              <a:srgbClr val="7030A0">
                <a:alpha val="95000"/>
              </a:srgbClr>
            </a:solidFill>
          </a:ln>
        </p:spPr>
      </p:pic>
      <p:sp>
        <p:nvSpPr>
          <p:cNvPr id="18" name="TextBox 17"/>
          <p:cNvSpPr txBox="1"/>
          <p:nvPr/>
        </p:nvSpPr>
        <p:spPr>
          <a:xfrm>
            <a:off x="7020272" y="4227584"/>
            <a:ext cx="1656184" cy="1815882"/>
          </a:xfrm>
          <a:prstGeom prst="rect">
            <a:avLst/>
          </a:prstGeom>
          <a:noFill/>
        </p:spPr>
        <p:txBody>
          <a:bodyPr wrap="square" rtlCol="0">
            <a:spAutoFit/>
          </a:bodyPr>
          <a:lstStyle/>
          <a:p>
            <a:endParaRPr lang="en-GB" sz="1400" i="1" dirty="0" smtClean="0"/>
          </a:p>
          <a:p>
            <a:r>
              <a:rPr lang="en-GB" sz="1400" dirty="0" smtClean="0"/>
              <a:t>Stephanie Hamilton</a:t>
            </a:r>
          </a:p>
          <a:p>
            <a:r>
              <a:rPr lang="en-GB" sz="1400" b="1" i="1" dirty="0" smtClean="0"/>
              <a:t>Assistant Carer Support Worker</a:t>
            </a:r>
          </a:p>
          <a:p>
            <a:r>
              <a:rPr lang="en-GB" sz="1400" b="1" dirty="0" smtClean="0">
                <a:solidFill>
                  <a:srgbClr val="7030A0"/>
                </a:solidFill>
              </a:rPr>
              <a:t>07971-122735</a:t>
            </a:r>
          </a:p>
          <a:p>
            <a:r>
              <a:rPr lang="en-GB" sz="1400" b="1" dirty="0" err="1" smtClean="0">
                <a:solidFill>
                  <a:srgbClr val="7030A0"/>
                </a:solidFill>
                <a:hlinkClick r:id="rId4"/>
              </a:rPr>
              <a:t>Stephanie.hamilton</a:t>
            </a:r>
            <a:endParaRPr lang="en-GB" sz="1400" b="1" dirty="0" smtClean="0">
              <a:solidFill>
                <a:srgbClr val="7030A0"/>
              </a:solidFill>
              <a:hlinkClick r:id="rId4"/>
            </a:endParaRPr>
          </a:p>
          <a:p>
            <a:r>
              <a:rPr lang="en-GB" sz="1400" b="1" dirty="0" smtClean="0">
                <a:solidFill>
                  <a:srgbClr val="7030A0"/>
                </a:solidFill>
                <a:hlinkClick r:id="rId4"/>
              </a:rPr>
              <a:t>@</a:t>
            </a:r>
            <a:r>
              <a:rPr lang="en-GB" sz="1400" b="1" dirty="0" err="1" smtClean="0">
                <a:solidFill>
                  <a:srgbClr val="7030A0"/>
                </a:solidFill>
                <a:hlinkClick r:id="rId4"/>
              </a:rPr>
              <a:t>nhslothian.scot</a:t>
            </a:r>
            <a:r>
              <a:rPr lang="en-GB" sz="1400" b="1" dirty="0" smtClean="0">
                <a:solidFill>
                  <a:srgbClr val="7030A0"/>
                </a:solidFill>
                <a:hlinkClick r:id="rId4"/>
              </a:rPr>
              <a:t>.</a:t>
            </a:r>
            <a:br>
              <a:rPr lang="en-GB" sz="1400" b="1" dirty="0" smtClean="0">
                <a:solidFill>
                  <a:srgbClr val="7030A0"/>
                </a:solidFill>
                <a:hlinkClick r:id="rId4"/>
              </a:rPr>
            </a:br>
            <a:r>
              <a:rPr lang="en-GB" sz="1400" b="1" dirty="0" smtClean="0">
                <a:solidFill>
                  <a:srgbClr val="7030A0"/>
                </a:solidFill>
                <a:hlinkClick r:id="rId4"/>
              </a:rPr>
              <a:t>nhs.uk</a:t>
            </a:r>
            <a:endParaRPr lang="en-GB" sz="1400" b="1" i="1" dirty="0" smtClean="0"/>
          </a:p>
        </p:txBody>
      </p:sp>
      <p:pic>
        <p:nvPicPr>
          <p:cNvPr id="20" name="Picture 2" descr="C:\Users\madeline.martin\Pictures\Nicole Mcluskey.jpg"/>
          <p:cNvPicPr>
            <a:picLocks noChangeAspect="1" noChangeArrowheads="1"/>
          </p:cNvPicPr>
          <p:nvPr/>
        </p:nvPicPr>
        <p:blipFill>
          <a:blip r:embed="rId6" cstate="print"/>
          <a:stretch>
            <a:fillRect/>
          </a:stretch>
        </p:blipFill>
        <p:spPr bwMode="auto">
          <a:xfrm>
            <a:off x="6942648" y="2132856"/>
            <a:ext cx="1445776" cy="2166736"/>
          </a:xfrm>
          <a:prstGeom prst="rect">
            <a:avLst/>
          </a:prstGeom>
          <a:noFill/>
          <a:ln>
            <a:solidFill>
              <a:srgbClr val="7030A0">
                <a:alpha val="95000"/>
              </a:srgbClr>
            </a:solidFill>
          </a:ln>
        </p:spPr>
      </p:pic>
      <p:pic>
        <p:nvPicPr>
          <p:cNvPr id="19" name="Picture 18" descr="C:\Users\madeline.martin\Pictures\Gavin Bissett.jpg"/>
          <p:cNvPicPr/>
          <p:nvPr/>
        </p:nvPicPr>
        <p:blipFill>
          <a:blip r:embed="rId7" cstate="print"/>
          <a:stretch>
            <a:fillRect/>
          </a:stretch>
        </p:blipFill>
        <p:spPr bwMode="auto">
          <a:xfrm>
            <a:off x="683568" y="2132856"/>
            <a:ext cx="1440159" cy="2160240"/>
          </a:xfrm>
          <a:prstGeom prst="rect">
            <a:avLst/>
          </a:prstGeom>
          <a:noFill/>
          <a:ln w="9525">
            <a:solidFill>
              <a:srgbClr val="7030A0">
                <a:alpha val="79000"/>
              </a:srgbClr>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999</Words>
  <Application>Microsoft Office PowerPoint</Application>
  <PresentationFormat>On-screen Show (4:3)</PresentationFormat>
  <Paragraphs>178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Carer Support Hospital Discharge Service</vt:lpstr>
      <vt:lpstr>Slide 2</vt:lpstr>
      <vt:lpstr>Slide 3</vt:lpstr>
      <vt:lpstr>Slide 4</vt:lpstr>
      <vt:lpstr>Slide 5</vt:lpstr>
      <vt:lpstr>Slide 6</vt:lpstr>
      <vt:lpstr>Slide 7</vt:lpstr>
      <vt:lpstr>  </vt:lpstr>
      <vt:lpstr>  </vt:lpstr>
      <vt:lpstr>Slide 10</vt:lpstr>
      <vt:lpstr>Slide 11</vt:lpstr>
      <vt:lpstr>Slide 12</vt:lpstr>
      <vt:lpstr>Slide 13</vt:lpstr>
      <vt:lpstr>Slide 14</vt:lpstr>
      <vt:lpstr>Slide 15</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 Support (Hospital Discharge) Service</dc:title>
  <dc:creator>Nicola Thomson</dc:creator>
  <cp:lastModifiedBy>Keith.Lugton</cp:lastModifiedBy>
  <cp:revision>104</cp:revision>
  <dcterms:created xsi:type="dcterms:W3CDTF">2016-08-25T14:51:46Z</dcterms:created>
  <dcterms:modified xsi:type="dcterms:W3CDTF">2021-05-25T14:13:30Z</dcterms:modified>
</cp:coreProperties>
</file>