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9" r:id="rId3"/>
    <p:sldId id="294" r:id="rId4"/>
    <p:sldId id="291" r:id="rId5"/>
    <p:sldId id="292" r:id="rId6"/>
    <p:sldId id="281" r:id="rId7"/>
    <p:sldId id="266" r:id="rId8"/>
    <p:sldId id="270" r:id="rId9"/>
    <p:sldId id="272" r:id="rId10"/>
    <p:sldId id="273" r:id="rId11"/>
    <p:sldId id="274" r:id="rId12"/>
    <p:sldId id="295" r:id="rId13"/>
    <p:sldId id="296" r:id="rId14"/>
    <p:sldId id="275" r:id="rId15"/>
    <p:sldId id="276" r:id="rId16"/>
    <p:sldId id="290" r:id="rId17"/>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0" autoAdjust="0"/>
    <p:restoredTop sz="94723" autoAdjust="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1968" y="-52"/>
      </p:cViewPr>
      <p:guideLst>
        <p:guide orient="horz" pos="3126"/>
        <p:guide pos="209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DB23-1EF4-4C01-A7E1-1EE3C4DD695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8376D950-D5C5-49E7-9C1F-587845A56AA0}">
      <dgm:prSet phldrT="[Text]"/>
      <dgm:spPr/>
      <dgm:t>
        <a:bodyPr/>
        <a:lstStyle/>
        <a:p>
          <a:r>
            <a:rPr lang="en-GB" dirty="0" smtClean="0"/>
            <a:t>EHSCP</a:t>
          </a:r>
          <a:endParaRPr lang="en-GB" dirty="0"/>
        </a:p>
      </dgm:t>
    </dgm:pt>
    <dgm:pt modelId="{8D719C6E-446C-413B-B704-B3F0B7EECD81}" type="parTrans" cxnId="{355AD61C-014D-4F60-A56F-6BA9133B2C1A}">
      <dgm:prSet/>
      <dgm:spPr/>
      <dgm:t>
        <a:bodyPr/>
        <a:lstStyle/>
        <a:p>
          <a:endParaRPr lang="en-GB"/>
        </a:p>
      </dgm:t>
    </dgm:pt>
    <dgm:pt modelId="{4609F68C-BCE2-4453-9D98-4C9F01CB5695}" type="sibTrans" cxnId="{355AD61C-014D-4F60-A56F-6BA9133B2C1A}">
      <dgm:prSet/>
      <dgm:spPr/>
      <dgm:t>
        <a:bodyPr/>
        <a:lstStyle/>
        <a:p>
          <a:endParaRPr lang="en-GB"/>
        </a:p>
      </dgm:t>
    </dgm:pt>
    <dgm:pt modelId="{8717FF0B-108C-460D-954F-626D58E413EC}">
      <dgm:prSet phldrT="[Text]"/>
      <dgm:spPr/>
      <dgm:t>
        <a:bodyPr/>
        <a:lstStyle/>
        <a:p>
          <a:r>
            <a:rPr lang="en-GB" dirty="0" smtClean="0"/>
            <a:t>Carer Support Hospital Discharge Service</a:t>
          </a:r>
          <a:endParaRPr lang="en-GB" dirty="0"/>
        </a:p>
      </dgm:t>
    </dgm:pt>
    <dgm:pt modelId="{FA79172D-4595-4BA3-976B-BD19B58AD528}" type="parTrans" cxnId="{56EE7FF8-F536-4619-BF8B-BDD98B40EFCA}">
      <dgm:prSet/>
      <dgm:spPr/>
      <dgm:t>
        <a:bodyPr/>
        <a:lstStyle/>
        <a:p>
          <a:endParaRPr lang="en-GB"/>
        </a:p>
      </dgm:t>
    </dgm:pt>
    <dgm:pt modelId="{2C805D94-755E-4B6D-93EA-A26B30E2DD9F}" type="sibTrans" cxnId="{56EE7FF8-F536-4619-BF8B-BDD98B40EFCA}">
      <dgm:prSet/>
      <dgm:spPr/>
      <dgm:t>
        <a:bodyPr/>
        <a:lstStyle/>
        <a:p>
          <a:endParaRPr lang="en-GB"/>
        </a:p>
      </dgm:t>
    </dgm:pt>
    <dgm:pt modelId="{B871544C-A838-4D3A-9D42-C2DBD89ABECA}">
      <dgm:prSet phldrT="[Text]" custT="1"/>
      <dgm:spPr/>
      <dgm:t>
        <a:bodyPr/>
        <a:lstStyle/>
        <a:p>
          <a:r>
            <a:rPr lang="en-GB" sz="1200" dirty="0" smtClean="0"/>
            <a:t>Planning and Commissioning Officer</a:t>
          </a:r>
          <a:endParaRPr lang="en-GB" sz="1200" dirty="0"/>
        </a:p>
      </dgm:t>
    </dgm:pt>
    <dgm:pt modelId="{B199DAF4-5618-4B0B-B0D9-F753B06DA2ED}" type="parTrans" cxnId="{6D5AA012-9E35-47D9-B043-EA4E4F4CBD5F}">
      <dgm:prSet/>
      <dgm:spPr/>
      <dgm:t>
        <a:bodyPr/>
        <a:lstStyle/>
        <a:p>
          <a:endParaRPr lang="en-GB"/>
        </a:p>
      </dgm:t>
    </dgm:pt>
    <dgm:pt modelId="{1439778F-9671-4954-8667-0CA5C4A24BDA}" type="sibTrans" cxnId="{6D5AA012-9E35-47D9-B043-EA4E4F4CBD5F}">
      <dgm:prSet/>
      <dgm:spPr/>
      <dgm:t>
        <a:bodyPr/>
        <a:lstStyle/>
        <a:p>
          <a:endParaRPr lang="en-GB"/>
        </a:p>
      </dgm:t>
    </dgm:pt>
    <dgm:pt modelId="{D9220597-50C5-4D24-B10E-E24BACD2DA11}">
      <dgm:prSet phldrT="[Text]"/>
      <dgm:spPr/>
      <dgm:t>
        <a:bodyPr/>
        <a:lstStyle/>
        <a:p>
          <a:r>
            <a:rPr lang="en-GB" dirty="0" smtClean="0"/>
            <a:t>Edinburgh Carer Support Team</a:t>
          </a:r>
          <a:endParaRPr lang="en-GB" dirty="0"/>
        </a:p>
      </dgm:t>
    </dgm:pt>
    <dgm:pt modelId="{B64A8F44-EED1-4F0E-993D-33FB2B86079E}" type="parTrans" cxnId="{2DC4FF11-4C62-4E94-8704-E99678687F4B}">
      <dgm:prSet/>
      <dgm:spPr/>
      <dgm:t>
        <a:bodyPr/>
        <a:lstStyle/>
        <a:p>
          <a:endParaRPr lang="en-GB"/>
        </a:p>
      </dgm:t>
    </dgm:pt>
    <dgm:pt modelId="{A1882528-0F74-4C13-A675-2CAAF76613CC}" type="sibTrans" cxnId="{2DC4FF11-4C62-4E94-8704-E99678687F4B}">
      <dgm:prSet/>
      <dgm:spPr/>
      <dgm:t>
        <a:bodyPr/>
        <a:lstStyle/>
        <a:p>
          <a:endParaRPr lang="en-GB"/>
        </a:p>
      </dgm:t>
    </dgm:pt>
    <dgm:pt modelId="{542E7276-7555-4AE9-B4F4-3C81AC6927BC}">
      <dgm:prSet phldrT="[Text]" custT="1"/>
      <dgm:spPr/>
      <dgm:t>
        <a:bodyPr/>
        <a:lstStyle/>
        <a:p>
          <a:r>
            <a:rPr lang="en-GB" sz="1200" dirty="0" smtClean="0"/>
            <a:t>Carer Services Development Manager</a:t>
          </a:r>
          <a:endParaRPr lang="en-GB" sz="1200" dirty="0"/>
        </a:p>
      </dgm:t>
    </dgm:pt>
    <dgm:pt modelId="{074C6CCF-4EEB-4D0B-B45C-CB36147C3841}" type="parTrans" cxnId="{BE66CF97-E10E-4377-83C5-448A44BCCFCA}">
      <dgm:prSet/>
      <dgm:spPr/>
      <dgm:t>
        <a:bodyPr/>
        <a:lstStyle/>
        <a:p>
          <a:endParaRPr lang="en-GB"/>
        </a:p>
      </dgm:t>
    </dgm:pt>
    <dgm:pt modelId="{74C47FA2-051C-4239-A9CB-1453E78DE548}" type="sibTrans" cxnId="{BE66CF97-E10E-4377-83C5-448A44BCCFCA}">
      <dgm:prSet/>
      <dgm:spPr/>
      <dgm:t>
        <a:bodyPr/>
        <a:lstStyle/>
        <a:p>
          <a:endParaRPr lang="en-GB"/>
        </a:p>
      </dgm:t>
    </dgm:pt>
    <dgm:pt modelId="{08C823AE-2508-4EA3-838D-FE41C61B517C}">
      <dgm:prSet/>
      <dgm:spPr/>
      <dgm:t>
        <a:bodyPr/>
        <a:lstStyle/>
        <a:p>
          <a:r>
            <a:rPr lang="en-GB" dirty="0" smtClean="0"/>
            <a:t>Lanfine- Carer Support Officer</a:t>
          </a:r>
          <a:endParaRPr lang="en-GB" dirty="0"/>
        </a:p>
      </dgm:t>
    </dgm:pt>
    <dgm:pt modelId="{55F01108-51F9-4730-B4C7-EA110536538F}" type="parTrans" cxnId="{61AB9664-A7FE-410A-ADBE-11B64FB74346}">
      <dgm:prSet/>
      <dgm:spPr/>
      <dgm:t>
        <a:bodyPr/>
        <a:lstStyle/>
        <a:p>
          <a:endParaRPr lang="en-GB"/>
        </a:p>
      </dgm:t>
    </dgm:pt>
    <dgm:pt modelId="{C0860E75-F6A2-49D6-9723-6338611368BC}" type="sibTrans" cxnId="{61AB9664-A7FE-410A-ADBE-11B64FB74346}">
      <dgm:prSet/>
      <dgm:spPr/>
      <dgm:t>
        <a:bodyPr/>
        <a:lstStyle/>
        <a:p>
          <a:endParaRPr lang="en-GB"/>
        </a:p>
      </dgm:t>
    </dgm:pt>
    <dgm:pt modelId="{5D635885-4795-4C75-9A7F-1CAF8F9BFB4A}">
      <dgm:prSet custT="1"/>
      <dgm:spPr/>
      <dgm:t>
        <a:bodyPr/>
        <a:lstStyle/>
        <a:p>
          <a:r>
            <a:rPr lang="en-GB" sz="1200" dirty="0" smtClean="0"/>
            <a:t>Volunteer</a:t>
          </a:r>
        </a:p>
        <a:p>
          <a:r>
            <a:rPr lang="en-GB" sz="1200" dirty="0" smtClean="0"/>
            <a:t>Net</a:t>
          </a:r>
          <a:endParaRPr lang="en-GB" sz="1200" dirty="0"/>
        </a:p>
      </dgm:t>
    </dgm:pt>
    <dgm:pt modelId="{BC57FC23-D734-4878-8B94-DEADF296C2A0}" type="parTrans" cxnId="{7FE3F4AE-D6B2-43E8-9845-588E0D8C411A}">
      <dgm:prSet/>
      <dgm:spPr/>
      <dgm:t>
        <a:bodyPr/>
        <a:lstStyle/>
        <a:p>
          <a:endParaRPr lang="en-GB"/>
        </a:p>
      </dgm:t>
    </dgm:pt>
    <dgm:pt modelId="{81371C5C-C6DF-4BE7-8DB5-AC012E4660DE}" type="sibTrans" cxnId="{7FE3F4AE-D6B2-43E8-9845-588E0D8C411A}">
      <dgm:prSet/>
      <dgm:spPr/>
      <dgm:t>
        <a:bodyPr/>
        <a:lstStyle/>
        <a:p>
          <a:endParaRPr lang="en-GB"/>
        </a:p>
      </dgm:t>
    </dgm:pt>
    <dgm:pt modelId="{4BF8C9AA-FFF4-4E1C-9FD7-04A3498FD77B}">
      <dgm:prSet/>
      <dgm:spPr/>
      <dgm:t>
        <a:bodyPr/>
        <a:lstStyle/>
        <a:p>
          <a:r>
            <a:rPr lang="en-GB" dirty="0" smtClean="0"/>
            <a:t>ECRSS (Longstone) </a:t>
          </a:r>
          <a:endParaRPr lang="en-GB" dirty="0"/>
        </a:p>
      </dgm:t>
    </dgm:pt>
    <dgm:pt modelId="{39F69659-A839-490B-9F7C-A78CED04D8E0}" type="parTrans" cxnId="{B7E32B85-78C2-4EA5-99EE-7D5689D4B137}">
      <dgm:prSet/>
      <dgm:spPr/>
      <dgm:t>
        <a:bodyPr/>
        <a:lstStyle/>
        <a:p>
          <a:endParaRPr lang="en-GB"/>
        </a:p>
      </dgm:t>
    </dgm:pt>
    <dgm:pt modelId="{C128F4DC-99F0-449D-A817-AFC7BE07241A}" type="sibTrans" cxnId="{B7E32B85-78C2-4EA5-99EE-7D5689D4B137}">
      <dgm:prSet/>
      <dgm:spPr/>
      <dgm:t>
        <a:bodyPr/>
        <a:lstStyle/>
        <a:p>
          <a:endParaRPr lang="en-GB"/>
        </a:p>
      </dgm:t>
    </dgm:pt>
    <dgm:pt modelId="{AA65A2E1-393B-44AF-8B75-101958547A12}" type="pres">
      <dgm:prSet presAssocID="{17C0DB23-1EF4-4C01-A7E1-1EE3C4DD6950}" presName="composite" presStyleCnt="0">
        <dgm:presLayoutVars>
          <dgm:chMax val="1"/>
          <dgm:dir/>
          <dgm:resizeHandles val="exact"/>
        </dgm:presLayoutVars>
      </dgm:prSet>
      <dgm:spPr/>
      <dgm:t>
        <a:bodyPr/>
        <a:lstStyle/>
        <a:p>
          <a:endParaRPr lang="en-GB"/>
        </a:p>
      </dgm:t>
    </dgm:pt>
    <dgm:pt modelId="{E288828C-8344-4AB7-A439-AF7B58104D32}" type="pres">
      <dgm:prSet presAssocID="{17C0DB23-1EF4-4C01-A7E1-1EE3C4DD6950}" presName="radial" presStyleCnt="0">
        <dgm:presLayoutVars>
          <dgm:animLvl val="ctr"/>
        </dgm:presLayoutVars>
      </dgm:prSet>
      <dgm:spPr/>
    </dgm:pt>
    <dgm:pt modelId="{FBA0AA9C-C3B4-413E-81B2-7EE01D2D3F2B}" type="pres">
      <dgm:prSet presAssocID="{8376D950-D5C5-49E7-9C1F-587845A56AA0}" presName="centerShape" presStyleLbl="vennNode1" presStyleIdx="0" presStyleCnt="8" custScaleX="95489" custScaleY="89441"/>
      <dgm:spPr/>
      <dgm:t>
        <a:bodyPr/>
        <a:lstStyle/>
        <a:p>
          <a:endParaRPr lang="en-GB"/>
        </a:p>
      </dgm:t>
    </dgm:pt>
    <dgm:pt modelId="{B10AFD4B-B094-441F-AC8F-90469FF67FF4}" type="pres">
      <dgm:prSet presAssocID="{8717FF0B-108C-460D-954F-626D58E413EC}" presName="node" presStyleLbl="vennNode1" presStyleIdx="1" presStyleCnt="8">
        <dgm:presLayoutVars>
          <dgm:bulletEnabled val="1"/>
        </dgm:presLayoutVars>
      </dgm:prSet>
      <dgm:spPr/>
      <dgm:t>
        <a:bodyPr/>
        <a:lstStyle/>
        <a:p>
          <a:endParaRPr lang="en-GB"/>
        </a:p>
      </dgm:t>
    </dgm:pt>
    <dgm:pt modelId="{C546A6B8-3C39-4F7B-877B-EAA2A754E8D6}" type="pres">
      <dgm:prSet presAssocID="{5D635885-4795-4C75-9A7F-1CAF8F9BFB4A}" presName="node" presStyleLbl="vennNode1" presStyleIdx="2" presStyleCnt="8">
        <dgm:presLayoutVars>
          <dgm:bulletEnabled val="1"/>
        </dgm:presLayoutVars>
      </dgm:prSet>
      <dgm:spPr/>
      <dgm:t>
        <a:bodyPr/>
        <a:lstStyle/>
        <a:p>
          <a:endParaRPr lang="en-GB"/>
        </a:p>
      </dgm:t>
    </dgm:pt>
    <dgm:pt modelId="{7E194416-172D-4D62-A38D-8364C3A72B79}" type="pres">
      <dgm:prSet presAssocID="{B871544C-A838-4D3A-9D42-C2DBD89ABECA}" presName="node" presStyleLbl="vennNode1" presStyleIdx="3" presStyleCnt="8" custScaleX="116061" custScaleY="99121" custRadScaleRad="105824" custRadScaleInc="1091">
        <dgm:presLayoutVars>
          <dgm:bulletEnabled val="1"/>
        </dgm:presLayoutVars>
      </dgm:prSet>
      <dgm:spPr/>
      <dgm:t>
        <a:bodyPr/>
        <a:lstStyle/>
        <a:p>
          <a:endParaRPr lang="en-GB"/>
        </a:p>
      </dgm:t>
    </dgm:pt>
    <dgm:pt modelId="{23A30B22-C089-4ED1-B5CD-34C39816E126}" type="pres">
      <dgm:prSet presAssocID="{D9220597-50C5-4D24-B10E-E24BACD2DA11}" presName="node" presStyleLbl="vennNode1" presStyleIdx="4" presStyleCnt="8" custRadScaleRad="100067" custRadScaleInc="-7164">
        <dgm:presLayoutVars>
          <dgm:bulletEnabled val="1"/>
        </dgm:presLayoutVars>
      </dgm:prSet>
      <dgm:spPr/>
      <dgm:t>
        <a:bodyPr/>
        <a:lstStyle/>
        <a:p>
          <a:endParaRPr lang="en-GB"/>
        </a:p>
      </dgm:t>
    </dgm:pt>
    <dgm:pt modelId="{CDF578F0-FCE5-45E0-AAB2-A26FCC24AE1E}" type="pres">
      <dgm:prSet presAssocID="{542E7276-7555-4AE9-B4F4-3C81AC6927BC}" presName="node" presStyleLbl="vennNode1" presStyleIdx="5" presStyleCnt="8" custScaleX="125196" custScaleY="107656" custRadScaleRad="100611" custRadScaleInc="101291">
        <dgm:presLayoutVars>
          <dgm:bulletEnabled val="1"/>
        </dgm:presLayoutVars>
      </dgm:prSet>
      <dgm:spPr/>
      <dgm:t>
        <a:bodyPr/>
        <a:lstStyle/>
        <a:p>
          <a:endParaRPr lang="en-GB"/>
        </a:p>
      </dgm:t>
    </dgm:pt>
    <dgm:pt modelId="{373AC3B2-59CF-4B50-983D-35A9C12DA01A}" type="pres">
      <dgm:prSet presAssocID="{4BF8C9AA-FFF4-4E1C-9FD7-04A3498FD77B}" presName="node" presStyleLbl="vennNode1" presStyleIdx="6" presStyleCnt="8" custRadScaleRad="96768" custRadScaleInc="96160">
        <dgm:presLayoutVars>
          <dgm:bulletEnabled val="1"/>
        </dgm:presLayoutVars>
      </dgm:prSet>
      <dgm:spPr/>
      <dgm:t>
        <a:bodyPr/>
        <a:lstStyle/>
        <a:p>
          <a:endParaRPr lang="en-GB"/>
        </a:p>
      </dgm:t>
    </dgm:pt>
    <dgm:pt modelId="{4A165CB0-33B2-4F9B-92CD-1EE77A297DD7}" type="pres">
      <dgm:prSet presAssocID="{08C823AE-2508-4EA3-838D-FE41C61B517C}" presName="node" presStyleLbl="vennNode1" presStyleIdx="7" presStyleCnt="8" custRadScaleRad="93375" custRadScaleInc="-208052">
        <dgm:presLayoutVars>
          <dgm:bulletEnabled val="1"/>
        </dgm:presLayoutVars>
      </dgm:prSet>
      <dgm:spPr/>
      <dgm:t>
        <a:bodyPr/>
        <a:lstStyle/>
        <a:p>
          <a:endParaRPr lang="en-GB"/>
        </a:p>
      </dgm:t>
    </dgm:pt>
  </dgm:ptLst>
  <dgm:cxnLst>
    <dgm:cxn modelId="{F1D071CE-D31F-4797-B48D-B5ABEF21B1DB}" type="presOf" srcId="{542E7276-7555-4AE9-B4F4-3C81AC6927BC}" destId="{CDF578F0-FCE5-45E0-AAB2-A26FCC24AE1E}" srcOrd="0" destOrd="0" presId="urn:microsoft.com/office/officeart/2005/8/layout/radial3"/>
    <dgm:cxn modelId="{B7E32B85-78C2-4EA5-99EE-7D5689D4B137}" srcId="{8376D950-D5C5-49E7-9C1F-587845A56AA0}" destId="{4BF8C9AA-FFF4-4E1C-9FD7-04A3498FD77B}" srcOrd="5" destOrd="0" parTransId="{39F69659-A839-490B-9F7C-A78CED04D8E0}" sibTransId="{C128F4DC-99F0-449D-A817-AFC7BE07241A}"/>
    <dgm:cxn modelId="{D89FEEBE-024A-409F-88E3-A3F852B59ED8}" type="presOf" srcId="{4BF8C9AA-FFF4-4E1C-9FD7-04A3498FD77B}" destId="{373AC3B2-59CF-4B50-983D-35A9C12DA01A}" srcOrd="0" destOrd="0" presId="urn:microsoft.com/office/officeart/2005/8/layout/radial3"/>
    <dgm:cxn modelId="{85497646-FA8C-4EF6-AA3B-7DFB5F1712C0}" type="presOf" srcId="{5D635885-4795-4C75-9A7F-1CAF8F9BFB4A}" destId="{C546A6B8-3C39-4F7B-877B-EAA2A754E8D6}" srcOrd="0" destOrd="0" presId="urn:microsoft.com/office/officeart/2005/8/layout/radial3"/>
    <dgm:cxn modelId="{48A9FE22-E6BA-4C7B-B247-BC8C7ACBC345}" type="presOf" srcId="{D9220597-50C5-4D24-B10E-E24BACD2DA11}" destId="{23A30B22-C089-4ED1-B5CD-34C39816E126}" srcOrd="0" destOrd="0" presId="urn:microsoft.com/office/officeart/2005/8/layout/radial3"/>
    <dgm:cxn modelId="{7FE3F4AE-D6B2-43E8-9845-588E0D8C411A}" srcId="{8376D950-D5C5-49E7-9C1F-587845A56AA0}" destId="{5D635885-4795-4C75-9A7F-1CAF8F9BFB4A}" srcOrd="1" destOrd="0" parTransId="{BC57FC23-D734-4878-8B94-DEADF296C2A0}" sibTransId="{81371C5C-C6DF-4BE7-8DB5-AC012E4660DE}"/>
    <dgm:cxn modelId="{56EE7FF8-F536-4619-BF8B-BDD98B40EFCA}" srcId="{8376D950-D5C5-49E7-9C1F-587845A56AA0}" destId="{8717FF0B-108C-460D-954F-626D58E413EC}" srcOrd="0" destOrd="0" parTransId="{FA79172D-4595-4BA3-976B-BD19B58AD528}" sibTransId="{2C805D94-755E-4B6D-93EA-A26B30E2DD9F}"/>
    <dgm:cxn modelId="{48F3871D-F63E-4262-A128-A7879A162C6E}" type="presOf" srcId="{8376D950-D5C5-49E7-9C1F-587845A56AA0}" destId="{FBA0AA9C-C3B4-413E-81B2-7EE01D2D3F2B}" srcOrd="0" destOrd="0" presId="urn:microsoft.com/office/officeart/2005/8/layout/radial3"/>
    <dgm:cxn modelId="{BE66CF97-E10E-4377-83C5-448A44BCCFCA}" srcId="{8376D950-D5C5-49E7-9C1F-587845A56AA0}" destId="{542E7276-7555-4AE9-B4F4-3C81AC6927BC}" srcOrd="4" destOrd="0" parTransId="{074C6CCF-4EEB-4D0B-B45C-CB36147C3841}" sibTransId="{74C47FA2-051C-4239-A9CB-1453E78DE548}"/>
    <dgm:cxn modelId="{2DC4FF11-4C62-4E94-8704-E99678687F4B}" srcId="{8376D950-D5C5-49E7-9C1F-587845A56AA0}" destId="{D9220597-50C5-4D24-B10E-E24BACD2DA11}" srcOrd="3" destOrd="0" parTransId="{B64A8F44-EED1-4F0E-993D-33FB2B86079E}" sibTransId="{A1882528-0F74-4C13-A675-2CAAF76613CC}"/>
    <dgm:cxn modelId="{355AD61C-014D-4F60-A56F-6BA9133B2C1A}" srcId="{17C0DB23-1EF4-4C01-A7E1-1EE3C4DD6950}" destId="{8376D950-D5C5-49E7-9C1F-587845A56AA0}" srcOrd="0" destOrd="0" parTransId="{8D719C6E-446C-413B-B704-B3F0B7EECD81}" sibTransId="{4609F68C-BCE2-4453-9D98-4C9F01CB5695}"/>
    <dgm:cxn modelId="{166C3AFC-A50C-41A9-9E0A-BF95EBEF10DD}" type="presOf" srcId="{17C0DB23-1EF4-4C01-A7E1-1EE3C4DD6950}" destId="{AA65A2E1-393B-44AF-8B75-101958547A12}" srcOrd="0" destOrd="0" presId="urn:microsoft.com/office/officeart/2005/8/layout/radial3"/>
    <dgm:cxn modelId="{1442A797-A612-428A-92F6-F7A73C42B32C}" type="presOf" srcId="{B871544C-A838-4D3A-9D42-C2DBD89ABECA}" destId="{7E194416-172D-4D62-A38D-8364C3A72B79}" srcOrd="0" destOrd="0" presId="urn:microsoft.com/office/officeart/2005/8/layout/radial3"/>
    <dgm:cxn modelId="{5F092F7F-08E5-4238-9427-BD2A4F3B65E8}" type="presOf" srcId="{8717FF0B-108C-460D-954F-626D58E413EC}" destId="{B10AFD4B-B094-441F-AC8F-90469FF67FF4}" srcOrd="0" destOrd="0" presId="urn:microsoft.com/office/officeart/2005/8/layout/radial3"/>
    <dgm:cxn modelId="{61AB9664-A7FE-410A-ADBE-11B64FB74346}" srcId="{8376D950-D5C5-49E7-9C1F-587845A56AA0}" destId="{08C823AE-2508-4EA3-838D-FE41C61B517C}" srcOrd="6" destOrd="0" parTransId="{55F01108-51F9-4730-B4C7-EA110536538F}" sibTransId="{C0860E75-F6A2-49D6-9723-6338611368BC}"/>
    <dgm:cxn modelId="{1BE2124A-37F7-4F85-8C20-4143A2E025C6}" type="presOf" srcId="{08C823AE-2508-4EA3-838D-FE41C61B517C}" destId="{4A165CB0-33B2-4F9B-92CD-1EE77A297DD7}" srcOrd="0" destOrd="0" presId="urn:microsoft.com/office/officeart/2005/8/layout/radial3"/>
    <dgm:cxn modelId="{6D5AA012-9E35-47D9-B043-EA4E4F4CBD5F}" srcId="{8376D950-D5C5-49E7-9C1F-587845A56AA0}" destId="{B871544C-A838-4D3A-9D42-C2DBD89ABECA}" srcOrd="2" destOrd="0" parTransId="{B199DAF4-5618-4B0B-B0D9-F753B06DA2ED}" sibTransId="{1439778F-9671-4954-8667-0CA5C4A24BDA}"/>
    <dgm:cxn modelId="{6A2DE150-0098-478D-B5F9-6096808F792E}" type="presParOf" srcId="{AA65A2E1-393B-44AF-8B75-101958547A12}" destId="{E288828C-8344-4AB7-A439-AF7B58104D32}" srcOrd="0" destOrd="0" presId="urn:microsoft.com/office/officeart/2005/8/layout/radial3"/>
    <dgm:cxn modelId="{A0B384FB-8D44-4D79-998B-6F2AB9B0EA41}" type="presParOf" srcId="{E288828C-8344-4AB7-A439-AF7B58104D32}" destId="{FBA0AA9C-C3B4-413E-81B2-7EE01D2D3F2B}" srcOrd="0" destOrd="0" presId="urn:microsoft.com/office/officeart/2005/8/layout/radial3"/>
    <dgm:cxn modelId="{F3D2749C-F8DC-4255-9F12-CDEE0BBA909D}" type="presParOf" srcId="{E288828C-8344-4AB7-A439-AF7B58104D32}" destId="{B10AFD4B-B094-441F-AC8F-90469FF67FF4}" srcOrd="1" destOrd="0" presId="urn:microsoft.com/office/officeart/2005/8/layout/radial3"/>
    <dgm:cxn modelId="{816793D8-BB20-43A0-8F6D-C8788A2E6080}" type="presParOf" srcId="{E288828C-8344-4AB7-A439-AF7B58104D32}" destId="{C546A6B8-3C39-4F7B-877B-EAA2A754E8D6}" srcOrd="2" destOrd="0" presId="urn:microsoft.com/office/officeart/2005/8/layout/radial3"/>
    <dgm:cxn modelId="{7C2FAA42-B8E2-43E8-99FB-A0ABEE9AD6B6}" type="presParOf" srcId="{E288828C-8344-4AB7-A439-AF7B58104D32}" destId="{7E194416-172D-4D62-A38D-8364C3A72B79}" srcOrd="3" destOrd="0" presId="urn:microsoft.com/office/officeart/2005/8/layout/radial3"/>
    <dgm:cxn modelId="{99630911-63D7-47CC-9ED0-CEC3A809E538}" type="presParOf" srcId="{E288828C-8344-4AB7-A439-AF7B58104D32}" destId="{23A30B22-C089-4ED1-B5CD-34C39816E126}" srcOrd="4" destOrd="0" presId="urn:microsoft.com/office/officeart/2005/8/layout/radial3"/>
    <dgm:cxn modelId="{490B3863-2944-4D32-A5ED-B80E7610E8BA}" type="presParOf" srcId="{E288828C-8344-4AB7-A439-AF7B58104D32}" destId="{CDF578F0-FCE5-45E0-AAB2-A26FCC24AE1E}" srcOrd="5" destOrd="0" presId="urn:microsoft.com/office/officeart/2005/8/layout/radial3"/>
    <dgm:cxn modelId="{569A1D52-525F-49F9-B246-F216A6A6F6C5}" type="presParOf" srcId="{E288828C-8344-4AB7-A439-AF7B58104D32}" destId="{373AC3B2-59CF-4B50-983D-35A9C12DA01A}" srcOrd="6" destOrd="0" presId="urn:microsoft.com/office/officeart/2005/8/layout/radial3"/>
    <dgm:cxn modelId="{6A95E894-1B95-4D59-8DA3-ED389E5C2D32}" type="presParOf" srcId="{E288828C-8344-4AB7-A439-AF7B58104D32}" destId="{4A165CB0-33B2-4F9B-92CD-1EE77A297DD7}" srcOrd="7"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13D4E-8E3A-47D9-97CA-5EE629D240E1}"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GB"/>
        </a:p>
      </dgm:t>
    </dgm:pt>
    <dgm:pt modelId="{B546405B-8868-4278-A940-2CBB02273517}">
      <dgm:prSet phldrT="[Text]"/>
      <dgm:spPr/>
      <dgm:t>
        <a:bodyPr/>
        <a:lstStyle/>
        <a:p>
          <a:r>
            <a:rPr lang="en-GB" dirty="0"/>
            <a:t>6 Priorities</a:t>
          </a:r>
        </a:p>
      </dgm:t>
    </dgm:pt>
    <dgm:pt modelId="{3FC1235C-0EE2-4456-9942-7FA7A5A1A997}" type="parTrans" cxnId="{3116DAFC-0A1A-4BB3-AFB7-5D1CDBB94563}">
      <dgm:prSet/>
      <dgm:spPr/>
      <dgm:t>
        <a:bodyPr/>
        <a:lstStyle/>
        <a:p>
          <a:endParaRPr lang="en-GB"/>
        </a:p>
      </dgm:t>
    </dgm:pt>
    <dgm:pt modelId="{52F3C771-8CAD-44B3-9C90-61697E448BD6}" type="sibTrans" cxnId="{3116DAFC-0A1A-4BB3-AFB7-5D1CDBB94563}">
      <dgm:prSet/>
      <dgm:spPr/>
      <dgm:t>
        <a:bodyPr/>
        <a:lstStyle/>
        <a:p>
          <a:endParaRPr lang="en-GB"/>
        </a:p>
      </dgm:t>
    </dgm:pt>
    <dgm:pt modelId="{9EBA17A3-099E-405D-9A68-2F496A67E02C}">
      <dgm:prSet phldrT="[Text]"/>
      <dgm:spPr/>
      <dgm:t>
        <a:bodyPr/>
        <a:lstStyle/>
        <a:p>
          <a:r>
            <a:rPr lang="en-GB" dirty="0"/>
            <a:t>Identifying carers</a:t>
          </a:r>
        </a:p>
      </dgm:t>
    </dgm:pt>
    <dgm:pt modelId="{6DF81085-C20F-4DD1-826F-5F89AC38D3FA}" type="parTrans" cxnId="{46D8ED04-1751-499B-AF9F-E28B02A7AD7F}">
      <dgm:prSet/>
      <dgm:spPr/>
      <dgm:t>
        <a:bodyPr/>
        <a:lstStyle/>
        <a:p>
          <a:endParaRPr lang="en-GB" dirty="0"/>
        </a:p>
      </dgm:t>
    </dgm:pt>
    <dgm:pt modelId="{F62B803A-C64F-4FE7-9E3D-BEBB3EF8C023}" type="sibTrans" cxnId="{46D8ED04-1751-499B-AF9F-E28B02A7AD7F}">
      <dgm:prSet/>
      <dgm:spPr/>
      <dgm:t>
        <a:bodyPr/>
        <a:lstStyle/>
        <a:p>
          <a:endParaRPr lang="en-GB"/>
        </a:p>
      </dgm:t>
    </dgm:pt>
    <dgm:pt modelId="{3EF2AD70-3ACF-434F-BCF9-FF3B32C28919}">
      <dgm:prSet phldrT="[Text]"/>
      <dgm:spPr/>
      <dgm:t>
        <a:bodyPr/>
        <a:lstStyle/>
        <a:p>
          <a:r>
            <a:rPr lang="en-GB" dirty="0"/>
            <a:t>Information and Advice</a:t>
          </a:r>
        </a:p>
      </dgm:t>
    </dgm:pt>
    <dgm:pt modelId="{E4873ABD-8C08-444F-97AA-729C8C933853}" type="parTrans" cxnId="{CE85AFFD-6006-454A-89E4-B2FD482AC719}">
      <dgm:prSet/>
      <dgm:spPr/>
      <dgm:t>
        <a:bodyPr/>
        <a:lstStyle/>
        <a:p>
          <a:endParaRPr lang="en-GB" dirty="0"/>
        </a:p>
      </dgm:t>
    </dgm:pt>
    <dgm:pt modelId="{98B4C42E-04B8-46D6-A47B-2EBB173EBFDB}" type="sibTrans" cxnId="{CE85AFFD-6006-454A-89E4-B2FD482AC719}">
      <dgm:prSet/>
      <dgm:spPr/>
      <dgm:t>
        <a:bodyPr/>
        <a:lstStyle/>
        <a:p>
          <a:endParaRPr lang="en-GB"/>
        </a:p>
      </dgm:t>
    </dgm:pt>
    <dgm:pt modelId="{CB33F5BD-E2C9-4963-AC0F-ED00A6A73FDE}">
      <dgm:prSet phldrT="[Text]"/>
      <dgm:spPr/>
      <dgm:t>
        <a:bodyPr/>
        <a:lstStyle/>
        <a:p>
          <a:r>
            <a:rPr lang="en-GB" dirty="0"/>
            <a:t>Carer Health and Wellbeing</a:t>
          </a:r>
        </a:p>
      </dgm:t>
    </dgm:pt>
    <dgm:pt modelId="{E525201B-EDF7-4D9B-AE4E-697D32262EC9}" type="parTrans" cxnId="{12753FAB-BAAF-45D9-A633-5412FBA9680A}">
      <dgm:prSet/>
      <dgm:spPr/>
      <dgm:t>
        <a:bodyPr/>
        <a:lstStyle/>
        <a:p>
          <a:endParaRPr lang="en-GB" dirty="0"/>
        </a:p>
      </dgm:t>
    </dgm:pt>
    <dgm:pt modelId="{E5D0A994-9050-4EB2-8B42-C424A326DABE}" type="sibTrans" cxnId="{12753FAB-BAAF-45D9-A633-5412FBA9680A}">
      <dgm:prSet/>
      <dgm:spPr/>
      <dgm:t>
        <a:bodyPr/>
        <a:lstStyle/>
        <a:p>
          <a:endParaRPr lang="en-GB"/>
        </a:p>
      </dgm:t>
    </dgm:pt>
    <dgm:pt modelId="{E16251A1-93A4-4E07-885B-C3CB4FDA3BE5}">
      <dgm:prSet phldrT="[Text]"/>
      <dgm:spPr/>
      <dgm:t>
        <a:bodyPr/>
        <a:lstStyle/>
        <a:p>
          <a:r>
            <a:rPr lang="en-GB" dirty="0"/>
            <a:t>Short Breaks</a:t>
          </a:r>
        </a:p>
      </dgm:t>
    </dgm:pt>
    <dgm:pt modelId="{FD241C9E-5236-447C-BADA-7223EC133D36}" type="parTrans" cxnId="{D5F785DB-4E37-450D-8B51-DDA9950F8180}">
      <dgm:prSet/>
      <dgm:spPr/>
      <dgm:t>
        <a:bodyPr/>
        <a:lstStyle/>
        <a:p>
          <a:endParaRPr lang="en-GB" dirty="0"/>
        </a:p>
      </dgm:t>
    </dgm:pt>
    <dgm:pt modelId="{D723B9F3-9F73-4D2E-93B4-C4BAA7CA64B5}" type="sibTrans" cxnId="{D5F785DB-4E37-450D-8B51-DDA9950F8180}">
      <dgm:prSet/>
      <dgm:spPr/>
      <dgm:t>
        <a:bodyPr/>
        <a:lstStyle/>
        <a:p>
          <a:endParaRPr lang="en-GB"/>
        </a:p>
      </dgm:t>
    </dgm:pt>
    <dgm:pt modelId="{F09A85E7-AB6D-4DE8-8E1A-4728D208EA90}">
      <dgm:prSet/>
      <dgm:spPr/>
      <dgm:t>
        <a:bodyPr/>
        <a:lstStyle/>
        <a:p>
          <a:r>
            <a:rPr lang="en-GB" dirty="0"/>
            <a:t>Young carers</a:t>
          </a:r>
        </a:p>
      </dgm:t>
    </dgm:pt>
    <dgm:pt modelId="{F1664F94-1243-408D-BBB1-9EF6AD67A939}" type="parTrans" cxnId="{4A083627-A5AF-4967-8402-AB3B440008DD}">
      <dgm:prSet/>
      <dgm:spPr/>
      <dgm:t>
        <a:bodyPr/>
        <a:lstStyle/>
        <a:p>
          <a:endParaRPr lang="en-GB" dirty="0"/>
        </a:p>
      </dgm:t>
    </dgm:pt>
    <dgm:pt modelId="{17D14309-E372-483A-8544-888686EE01A5}" type="sibTrans" cxnId="{4A083627-A5AF-4967-8402-AB3B440008DD}">
      <dgm:prSet/>
      <dgm:spPr/>
      <dgm:t>
        <a:bodyPr/>
        <a:lstStyle/>
        <a:p>
          <a:endParaRPr lang="en-GB"/>
        </a:p>
      </dgm:t>
    </dgm:pt>
    <dgm:pt modelId="{67878B03-86DF-4483-8FB6-2DE1FD836414}">
      <dgm:prSet/>
      <dgm:spPr/>
      <dgm:t>
        <a:bodyPr/>
        <a:lstStyle/>
        <a:p>
          <a:r>
            <a:rPr lang="en-GB" dirty="0"/>
            <a:t>Personalising Support for carers</a:t>
          </a:r>
        </a:p>
      </dgm:t>
    </dgm:pt>
    <dgm:pt modelId="{9CAAA281-439C-4254-960D-2FBAE64807DD}" type="parTrans" cxnId="{AD1119FF-E8F4-4F84-AA4D-A4DB5EF1B94F}">
      <dgm:prSet/>
      <dgm:spPr/>
      <dgm:t>
        <a:bodyPr/>
        <a:lstStyle/>
        <a:p>
          <a:endParaRPr lang="en-GB" dirty="0"/>
        </a:p>
      </dgm:t>
    </dgm:pt>
    <dgm:pt modelId="{1FE35415-EBA3-485A-B453-CE130C139873}" type="sibTrans" cxnId="{AD1119FF-E8F4-4F84-AA4D-A4DB5EF1B94F}">
      <dgm:prSet/>
      <dgm:spPr/>
      <dgm:t>
        <a:bodyPr/>
        <a:lstStyle/>
        <a:p>
          <a:endParaRPr lang="en-GB"/>
        </a:p>
      </dgm:t>
    </dgm:pt>
    <dgm:pt modelId="{1DB9079C-8FCC-419C-BA4B-DED587F3F691}" type="pres">
      <dgm:prSet presAssocID="{27813D4E-8E3A-47D9-97CA-5EE629D240E1}" presName="cycle" presStyleCnt="0">
        <dgm:presLayoutVars>
          <dgm:chMax val="1"/>
          <dgm:dir/>
          <dgm:animLvl val="ctr"/>
          <dgm:resizeHandles val="exact"/>
        </dgm:presLayoutVars>
      </dgm:prSet>
      <dgm:spPr/>
      <dgm:t>
        <a:bodyPr/>
        <a:lstStyle/>
        <a:p>
          <a:endParaRPr lang="en-GB"/>
        </a:p>
      </dgm:t>
    </dgm:pt>
    <dgm:pt modelId="{65A76B08-DE6A-47E4-9F37-2BAB37CBD90E}" type="pres">
      <dgm:prSet presAssocID="{B546405B-8868-4278-A940-2CBB02273517}" presName="centerShape" presStyleLbl="node0" presStyleIdx="0" presStyleCnt="1"/>
      <dgm:spPr/>
      <dgm:t>
        <a:bodyPr/>
        <a:lstStyle/>
        <a:p>
          <a:endParaRPr lang="en-GB"/>
        </a:p>
      </dgm:t>
    </dgm:pt>
    <dgm:pt modelId="{AC46B70A-A810-4BC8-A714-AE02B09953E7}" type="pres">
      <dgm:prSet presAssocID="{6DF81085-C20F-4DD1-826F-5F89AC38D3FA}" presName="Name9" presStyleLbl="parChTrans1D2" presStyleIdx="0" presStyleCnt="6"/>
      <dgm:spPr/>
      <dgm:t>
        <a:bodyPr/>
        <a:lstStyle/>
        <a:p>
          <a:endParaRPr lang="en-GB"/>
        </a:p>
      </dgm:t>
    </dgm:pt>
    <dgm:pt modelId="{26321D95-3F5B-4118-8DF4-4AAD9D2C065F}" type="pres">
      <dgm:prSet presAssocID="{6DF81085-C20F-4DD1-826F-5F89AC38D3FA}" presName="connTx" presStyleLbl="parChTrans1D2" presStyleIdx="0" presStyleCnt="6"/>
      <dgm:spPr/>
      <dgm:t>
        <a:bodyPr/>
        <a:lstStyle/>
        <a:p>
          <a:endParaRPr lang="en-GB"/>
        </a:p>
      </dgm:t>
    </dgm:pt>
    <dgm:pt modelId="{B1A21473-A1B1-4882-967A-E8D2F27F6C8E}" type="pres">
      <dgm:prSet presAssocID="{9EBA17A3-099E-405D-9A68-2F496A67E02C}" presName="node" presStyleLbl="node1" presStyleIdx="0" presStyleCnt="6">
        <dgm:presLayoutVars>
          <dgm:bulletEnabled val="1"/>
        </dgm:presLayoutVars>
      </dgm:prSet>
      <dgm:spPr/>
      <dgm:t>
        <a:bodyPr/>
        <a:lstStyle/>
        <a:p>
          <a:endParaRPr lang="en-GB"/>
        </a:p>
      </dgm:t>
    </dgm:pt>
    <dgm:pt modelId="{66CA8EDC-7CD0-4D96-BB90-826C911676AD}" type="pres">
      <dgm:prSet presAssocID="{E4873ABD-8C08-444F-97AA-729C8C933853}" presName="Name9" presStyleLbl="parChTrans1D2" presStyleIdx="1" presStyleCnt="6"/>
      <dgm:spPr/>
      <dgm:t>
        <a:bodyPr/>
        <a:lstStyle/>
        <a:p>
          <a:endParaRPr lang="en-GB"/>
        </a:p>
      </dgm:t>
    </dgm:pt>
    <dgm:pt modelId="{2E782031-EB24-45FA-A856-C9EEF88D6FF7}" type="pres">
      <dgm:prSet presAssocID="{E4873ABD-8C08-444F-97AA-729C8C933853}" presName="connTx" presStyleLbl="parChTrans1D2" presStyleIdx="1" presStyleCnt="6"/>
      <dgm:spPr/>
      <dgm:t>
        <a:bodyPr/>
        <a:lstStyle/>
        <a:p>
          <a:endParaRPr lang="en-GB"/>
        </a:p>
      </dgm:t>
    </dgm:pt>
    <dgm:pt modelId="{F157A63A-4F8D-4D09-9929-F41B809C6032}" type="pres">
      <dgm:prSet presAssocID="{3EF2AD70-3ACF-434F-BCF9-FF3B32C28919}" presName="node" presStyleLbl="node1" presStyleIdx="1" presStyleCnt="6">
        <dgm:presLayoutVars>
          <dgm:bulletEnabled val="1"/>
        </dgm:presLayoutVars>
      </dgm:prSet>
      <dgm:spPr/>
      <dgm:t>
        <a:bodyPr/>
        <a:lstStyle/>
        <a:p>
          <a:endParaRPr lang="en-GB"/>
        </a:p>
      </dgm:t>
    </dgm:pt>
    <dgm:pt modelId="{6C5A28DA-89A6-461F-91F8-8B6D5DF16D82}" type="pres">
      <dgm:prSet presAssocID="{E525201B-EDF7-4D9B-AE4E-697D32262EC9}" presName="Name9" presStyleLbl="parChTrans1D2" presStyleIdx="2" presStyleCnt="6"/>
      <dgm:spPr/>
      <dgm:t>
        <a:bodyPr/>
        <a:lstStyle/>
        <a:p>
          <a:endParaRPr lang="en-GB"/>
        </a:p>
      </dgm:t>
    </dgm:pt>
    <dgm:pt modelId="{3933283C-D97A-481B-87C9-4E0F13E050C6}" type="pres">
      <dgm:prSet presAssocID="{E525201B-EDF7-4D9B-AE4E-697D32262EC9}" presName="connTx" presStyleLbl="parChTrans1D2" presStyleIdx="2" presStyleCnt="6"/>
      <dgm:spPr/>
      <dgm:t>
        <a:bodyPr/>
        <a:lstStyle/>
        <a:p>
          <a:endParaRPr lang="en-GB"/>
        </a:p>
      </dgm:t>
    </dgm:pt>
    <dgm:pt modelId="{51E9EAD9-2DB3-421B-B5B1-94431181937A}" type="pres">
      <dgm:prSet presAssocID="{CB33F5BD-E2C9-4963-AC0F-ED00A6A73FDE}" presName="node" presStyleLbl="node1" presStyleIdx="2" presStyleCnt="6">
        <dgm:presLayoutVars>
          <dgm:bulletEnabled val="1"/>
        </dgm:presLayoutVars>
      </dgm:prSet>
      <dgm:spPr/>
      <dgm:t>
        <a:bodyPr/>
        <a:lstStyle/>
        <a:p>
          <a:endParaRPr lang="en-GB"/>
        </a:p>
      </dgm:t>
    </dgm:pt>
    <dgm:pt modelId="{5FA6088E-906A-4C41-924A-B2DF3DEF9D84}" type="pres">
      <dgm:prSet presAssocID="{FD241C9E-5236-447C-BADA-7223EC133D36}" presName="Name9" presStyleLbl="parChTrans1D2" presStyleIdx="3" presStyleCnt="6"/>
      <dgm:spPr/>
      <dgm:t>
        <a:bodyPr/>
        <a:lstStyle/>
        <a:p>
          <a:endParaRPr lang="en-GB"/>
        </a:p>
      </dgm:t>
    </dgm:pt>
    <dgm:pt modelId="{166F1E2B-24B8-487A-920A-89957F9F846B}" type="pres">
      <dgm:prSet presAssocID="{FD241C9E-5236-447C-BADA-7223EC133D36}" presName="connTx" presStyleLbl="parChTrans1D2" presStyleIdx="3" presStyleCnt="6"/>
      <dgm:spPr/>
      <dgm:t>
        <a:bodyPr/>
        <a:lstStyle/>
        <a:p>
          <a:endParaRPr lang="en-GB"/>
        </a:p>
      </dgm:t>
    </dgm:pt>
    <dgm:pt modelId="{805FAAE8-1A38-4810-B5DD-63E50399EA1D}" type="pres">
      <dgm:prSet presAssocID="{E16251A1-93A4-4E07-885B-C3CB4FDA3BE5}" presName="node" presStyleLbl="node1" presStyleIdx="3" presStyleCnt="6">
        <dgm:presLayoutVars>
          <dgm:bulletEnabled val="1"/>
        </dgm:presLayoutVars>
      </dgm:prSet>
      <dgm:spPr/>
      <dgm:t>
        <a:bodyPr/>
        <a:lstStyle/>
        <a:p>
          <a:endParaRPr lang="en-GB"/>
        </a:p>
      </dgm:t>
    </dgm:pt>
    <dgm:pt modelId="{EB6E0101-5A85-4A36-B004-B586A578F386}" type="pres">
      <dgm:prSet presAssocID="{F1664F94-1243-408D-BBB1-9EF6AD67A939}" presName="Name9" presStyleLbl="parChTrans1D2" presStyleIdx="4" presStyleCnt="6"/>
      <dgm:spPr/>
      <dgm:t>
        <a:bodyPr/>
        <a:lstStyle/>
        <a:p>
          <a:endParaRPr lang="en-GB"/>
        </a:p>
      </dgm:t>
    </dgm:pt>
    <dgm:pt modelId="{619ED6BA-53FF-465F-A104-00D8E404A7C8}" type="pres">
      <dgm:prSet presAssocID="{F1664F94-1243-408D-BBB1-9EF6AD67A939}" presName="connTx" presStyleLbl="parChTrans1D2" presStyleIdx="4" presStyleCnt="6"/>
      <dgm:spPr/>
      <dgm:t>
        <a:bodyPr/>
        <a:lstStyle/>
        <a:p>
          <a:endParaRPr lang="en-GB"/>
        </a:p>
      </dgm:t>
    </dgm:pt>
    <dgm:pt modelId="{F1F72FD4-58D6-4CE8-8646-F19E6D0C3465}" type="pres">
      <dgm:prSet presAssocID="{F09A85E7-AB6D-4DE8-8E1A-4728D208EA90}" presName="node" presStyleLbl="node1" presStyleIdx="4" presStyleCnt="6">
        <dgm:presLayoutVars>
          <dgm:bulletEnabled val="1"/>
        </dgm:presLayoutVars>
      </dgm:prSet>
      <dgm:spPr/>
      <dgm:t>
        <a:bodyPr/>
        <a:lstStyle/>
        <a:p>
          <a:endParaRPr lang="en-GB"/>
        </a:p>
      </dgm:t>
    </dgm:pt>
    <dgm:pt modelId="{E6D31464-99D8-4150-AFB6-76653901CFE1}" type="pres">
      <dgm:prSet presAssocID="{9CAAA281-439C-4254-960D-2FBAE64807DD}" presName="Name9" presStyleLbl="parChTrans1D2" presStyleIdx="5" presStyleCnt="6"/>
      <dgm:spPr/>
      <dgm:t>
        <a:bodyPr/>
        <a:lstStyle/>
        <a:p>
          <a:endParaRPr lang="en-GB"/>
        </a:p>
      </dgm:t>
    </dgm:pt>
    <dgm:pt modelId="{52FA7E34-EFDB-4D89-9457-78D44E728FB5}" type="pres">
      <dgm:prSet presAssocID="{9CAAA281-439C-4254-960D-2FBAE64807DD}" presName="connTx" presStyleLbl="parChTrans1D2" presStyleIdx="5" presStyleCnt="6"/>
      <dgm:spPr/>
      <dgm:t>
        <a:bodyPr/>
        <a:lstStyle/>
        <a:p>
          <a:endParaRPr lang="en-GB"/>
        </a:p>
      </dgm:t>
    </dgm:pt>
    <dgm:pt modelId="{D5795E44-ED1A-4ADB-A18E-6E0FA24887FF}" type="pres">
      <dgm:prSet presAssocID="{67878B03-86DF-4483-8FB6-2DE1FD836414}" presName="node" presStyleLbl="node1" presStyleIdx="5" presStyleCnt="6">
        <dgm:presLayoutVars>
          <dgm:bulletEnabled val="1"/>
        </dgm:presLayoutVars>
      </dgm:prSet>
      <dgm:spPr/>
      <dgm:t>
        <a:bodyPr/>
        <a:lstStyle/>
        <a:p>
          <a:endParaRPr lang="en-GB"/>
        </a:p>
      </dgm:t>
    </dgm:pt>
  </dgm:ptLst>
  <dgm:cxnLst>
    <dgm:cxn modelId="{B61ED51B-FD84-4BBF-8770-F97F00313F0C}" type="presOf" srcId="{CB33F5BD-E2C9-4963-AC0F-ED00A6A73FDE}" destId="{51E9EAD9-2DB3-421B-B5B1-94431181937A}" srcOrd="0" destOrd="0" presId="urn:microsoft.com/office/officeart/2005/8/layout/radial1"/>
    <dgm:cxn modelId="{BF974ED3-F5C0-4D05-831B-A0CFE4596C04}" type="presOf" srcId="{3EF2AD70-3ACF-434F-BCF9-FF3B32C28919}" destId="{F157A63A-4F8D-4D09-9929-F41B809C6032}" srcOrd="0" destOrd="0" presId="urn:microsoft.com/office/officeart/2005/8/layout/radial1"/>
    <dgm:cxn modelId="{50B4EED4-747A-428D-AC00-99ADE3220C17}" type="presOf" srcId="{B546405B-8868-4278-A940-2CBB02273517}" destId="{65A76B08-DE6A-47E4-9F37-2BAB37CBD90E}" srcOrd="0" destOrd="0" presId="urn:microsoft.com/office/officeart/2005/8/layout/radial1"/>
    <dgm:cxn modelId="{4A083627-A5AF-4967-8402-AB3B440008DD}" srcId="{B546405B-8868-4278-A940-2CBB02273517}" destId="{F09A85E7-AB6D-4DE8-8E1A-4728D208EA90}" srcOrd="4" destOrd="0" parTransId="{F1664F94-1243-408D-BBB1-9EF6AD67A939}" sibTransId="{17D14309-E372-483A-8544-888686EE01A5}"/>
    <dgm:cxn modelId="{7A1D97E9-22FF-432F-AE92-866683396BEB}" type="presOf" srcId="{E525201B-EDF7-4D9B-AE4E-697D32262EC9}" destId="{6C5A28DA-89A6-461F-91F8-8B6D5DF16D82}" srcOrd="0" destOrd="0" presId="urn:microsoft.com/office/officeart/2005/8/layout/radial1"/>
    <dgm:cxn modelId="{2DE6960F-3E94-48C5-B157-B4F4570D4576}" type="presOf" srcId="{6DF81085-C20F-4DD1-826F-5F89AC38D3FA}" destId="{AC46B70A-A810-4BC8-A714-AE02B09953E7}" srcOrd="0" destOrd="0" presId="urn:microsoft.com/office/officeart/2005/8/layout/radial1"/>
    <dgm:cxn modelId="{12753FAB-BAAF-45D9-A633-5412FBA9680A}" srcId="{B546405B-8868-4278-A940-2CBB02273517}" destId="{CB33F5BD-E2C9-4963-AC0F-ED00A6A73FDE}" srcOrd="2" destOrd="0" parTransId="{E525201B-EDF7-4D9B-AE4E-697D32262EC9}" sibTransId="{E5D0A994-9050-4EB2-8B42-C424A326DABE}"/>
    <dgm:cxn modelId="{EBF6A117-CAA3-4CC2-AF8D-B86A36808EBF}" type="presOf" srcId="{F09A85E7-AB6D-4DE8-8E1A-4728D208EA90}" destId="{F1F72FD4-58D6-4CE8-8646-F19E6D0C3465}" srcOrd="0" destOrd="0" presId="urn:microsoft.com/office/officeart/2005/8/layout/radial1"/>
    <dgm:cxn modelId="{421E403F-67C4-458A-8469-F4BDE9F71C7C}" type="presOf" srcId="{E4873ABD-8C08-444F-97AA-729C8C933853}" destId="{66CA8EDC-7CD0-4D96-BB90-826C911676AD}" srcOrd="0" destOrd="0" presId="urn:microsoft.com/office/officeart/2005/8/layout/radial1"/>
    <dgm:cxn modelId="{46D8ED04-1751-499B-AF9F-E28B02A7AD7F}" srcId="{B546405B-8868-4278-A940-2CBB02273517}" destId="{9EBA17A3-099E-405D-9A68-2F496A67E02C}" srcOrd="0" destOrd="0" parTransId="{6DF81085-C20F-4DD1-826F-5F89AC38D3FA}" sibTransId="{F62B803A-C64F-4FE7-9E3D-BEBB3EF8C023}"/>
    <dgm:cxn modelId="{3116DAFC-0A1A-4BB3-AFB7-5D1CDBB94563}" srcId="{27813D4E-8E3A-47D9-97CA-5EE629D240E1}" destId="{B546405B-8868-4278-A940-2CBB02273517}" srcOrd="0" destOrd="0" parTransId="{3FC1235C-0EE2-4456-9942-7FA7A5A1A997}" sibTransId="{52F3C771-8CAD-44B3-9C90-61697E448BD6}"/>
    <dgm:cxn modelId="{B052AE7B-3E19-4256-9146-70F418641E6E}" type="presOf" srcId="{E4873ABD-8C08-444F-97AA-729C8C933853}" destId="{2E782031-EB24-45FA-A856-C9EEF88D6FF7}" srcOrd="1" destOrd="0" presId="urn:microsoft.com/office/officeart/2005/8/layout/radial1"/>
    <dgm:cxn modelId="{3DC12884-6823-4475-81AB-7C10D8660EC3}" type="presOf" srcId="{FD241C9E-5236-447C-BADA-7223EC133D36}" destId="{166F1E2B-24B8-487A-920A-89957F9F846B}" srcOrd="1" destOrd="0" presId="urn:microsoft.com/office/officeart/2005/8/layout/radial1"/>
    <dgm:cxn modelId="{7FA6B58A-F4CE-4515-B8F1-E4BE2D39398F}" type="presOf" srcId="{9CAAA281-439C-4254-960D-2FBAE64807DD}" destId="{E6D31464-99D8-4150-AFB6-76653901CFE1}" srcOrd="0" destOrd="0" presId="urn:microsoft.com/office/officeart/2005/8/layout/radial1"/>
    <dgm:cxn modelId="{4C6AC74C-F5BE-4444-94DA-372A0BC0264A}" type="presOf" srcId="{F1664F94-1243-408D-BBB1-9EF6AD67A939}" destId="{EB6E0101-5A85-4A36-B004-B586A578F386}" srcOrd="0" destOrd="0" presId="urn:microsoft.com/office/officeart/2005/8/layout/radial1"/>
    <dgm:cxn modelId="{CE85AFFD-6006-454A-89E4-B2FD482AC719}" srcId="{B546405B-8868-4278-A940-2CBB02273517}" destId="{3EF2AD70-3ACF-434F-BCF9-FF3B32C28919}" srcOrd="1" destOrd="0" parTransId="{E4873ABD-8C08-444F-97AA-729C8C933853}" sibTransId="{98B4C42E-04B8-46D6-A47B-2EBB173EBFDB}"/>
    <dgm:cxn modelId="{9175C6BC-5615-47DE-876C-F17A5E2E1010}" type="presOf" srcId="{FD241C9E-5236-447C-BADA-7223EC133D36}" destId="{5FA6088E-906A-4C41-924A-B2DF3DEF9D84}" srcOrd="0" destOrd="0" presId="urn:microsoft.com/office/officeart/2005/8/layout/radial1"/>
    <dgm:cxn modelId="{82070A24-9791-4D31-A29C-E22B0C443E0F}" type="presOf" srcId="{F1664F94-1243-408D-BBB1-9EF6AD67A939}" destId="{619ED6BA-53FF-465F-A104-00D8E404A7C8}" srcOrd="1" destOrd="0" presId="urn:microsoft.com/office/officeart/2005/8/layout/radial1"/>
    <dgm:cxn modelId="{D7864793-9362-4564-8F74-7976F8639852}" type="presOf" srcId="{9EBA17A3-099E-405D-9A68-2F496A67E02C}" destId="{B1A21473-A1B1-4882-967A-E8D2F27F6C8E}" srcOrd="0" destOrd="0" presId="urn:microsoft.com/office/officeart/2005/8/layout/radial1"/>
    <dgm:cxn modelId="{5FCDE958-A261-4FFF-B264-AB51CA7E6140}" type="presOf" srcId="{6DF81085-C20F-4DD1-826F-5F89AC38D3FA}" destId="{26321D95-3F5B-4118-8DF4-4AAD9D2C065F}" srcOrd="1" destOrd="0" presId="urn:microsoft.com/office/officeart/2005/8/layout/radial1"/>
    <dgm:cxn modelId="{AD1119FF-E8F4-4F84-AA4D-A4DB5EF1B94F}" srcId="{B546405B-8868-4278-A940-2CBB02273517}" destId="{67878B03-86DF-4483-8FB6-2DE1FD836414}" srcOrd="5" destOrd="0" parTransId="{9CAAA281-439C-4254-960D-2FBAE64807DD}" sibTransId="{1FE35415-EBA3-485A-B453-CE130C139873}"/>
    <dgm:cxn modelId="{972B343A-6AAC-451F-B853-E859C1C3D08D}" type="presOf" srcId="{27813D4E-8E3A-47D9-97CA-5EE629D240E1}" destId="{1DB9079C-8FCC-419C-BA4B-DED587F3F691}" srcOrd="0" destOrd="0" presId="urn:microsoft.com/office/officeart/2005/8/layout/radial1"/>
    <dgm:cxn modelId="{D5F785DB-4E37-450D-8B51-DDA9950F8180}" srcId="{B546405B-8868-4278-A940-2CBB02273517}" destId="{E16251A1-93A4-4E07-885B-C3CB4FDA3BE5}" srcOrd="3" destOrd="0" parTransId="{FD241C9E-5236-447C-BADA-7223EC133D36}" sibTransId="{D723B9F3-9F73-4D2E-93B4-C4BAA7CA64B5}"/>
    <dgm:cxn modelId="{8FE60098-3A4F-4BC1-B831-6545CC089E74}" type="presOf" srcId="{E525201B-EDF7-4D9B-AE4E-697D32262EC9}" destId="{3933283C-D97A-481B-87C9-4E0F13E050C6}" srcOrd="1" destOrd="0" presId="urn:microsoft.com/office/officeart/2005/8/layout/radial1"/>
    <dgm:cxn modelId="{6D05E6FB-A205-42AF-9416-5AC3C873C4A4}" type="presOf" srcId="{E16251A1-93A4-4E07-885B-C3CB4FDA3BE5}" destId="{805FAAE8-1A38-4810-B5DD-63E50399EA1D}" srcOrd="0" destOrd="0" presId="urn:microsoft.com/office/officeart/2005/8/layout/radial1"/>
    <dgm:cxn modelId="{1AA6F3D3-665A-42D6-A459-160144B85C2C}" type="presOf" srcId="{9CAAA281-439C-4254-960D-2FBAE64807DD}" destId="{52FA7E34-EFDB-4D89-9457-78D44E728FB5}" srcOrd="1" destOrd="0" presId="urn:microsoft.com/office/officeart/2005/8/layout/radial1"/>
    <dgm:cxn modelId="{CF092CFB-BC2C-4125-820A-CB5A7500625B}" type="presOf" srcId="{67878B03-86DF-4483-8FB6-2DE1FD836414}" destId="{D5795E44-ED1A-4ADB-A18E-6E0FA24887FF}" srcOrd="0" destOrd="0" presId="urn:microsoft.com/office/officeart/2005/8/layout/radial1"/>
    <dgm:cxn modelId="{0CE663C5-6826-467E-8CAF-EEA5F8223822}" type="presParOf" srcId="{1DB9079C-8FCC-419C-BA4B-DED587F3F691}" destId="{65A76B08-DE6A-47E4-9F37-2BAB37CBD90E}" srcOrd="0" destOrd="0" presId="urn:microsoft.com/office/officeart/2005/8/layout/radial1"/>
    <dgm:cxn modelId="{7D28BEAB-A664-44A1-8DA0-0384BCB61062}" type="presParOf" srcId="{1DB9079C-8FCC-419C-BA4B-DED587F3F691}" destId="{AC46B70A-A810-4BC8-A714-AE02B09953E7}" srcOrd="1" destOrd="0" presId="urn:microsoft.com/office/officeart/2005/8/layout/radial1"/>
    <dgm:cxn modelId="{9A59D932-B4AD-4575-87F0-11FBDF798C59}" type="presParOf" srcId="{AC46B70A-A810-4BC8-A714-AE02B09953E7}" destId="{26321D95-3F5B-4118-8DF4-4AAD9D2C065F}" srcOrd="0" destOrd="0" presId="urn:microsoft.com/office/officeart/2005/8/layout/radial1"/>
    <dgm:cxn modelId="{11282C6B-5F8E-4E57-BCDD-75C9BCCD8A9F}" type="presParOf" srcId="{1DB9079C-8FCC-419C-BA4B-DED587F3F691}" destId="{B1A21473-A1B1-4882-967A-E8D2F27F6C8E}" srcOrd="2" destOrd="0" presId="urn:microsoft.com/office/officeart/2005/8/layout/radial1"/>
    <dgm:cxn modelId="{EF0C1DDD-A5F1-4B2C-AE4D-A53CBA2BEBF2}" type="presParOf" srcId="{1DB9079C-8FCC-419C-BA4B-DED587F3F691}" destId="{66CA8EDC-7CD0-4D96-BB90-826C911676AD}" srcOrd="3" destOrd="0" presId="urn:microsoft.com/office/officeart/2005/8/layout/radial1"/>
    <dgm:cxn modelId="{3DD0F093-596D-4102-9016-D3E08ADF1802}" type="presParOf" srcId="{66CA8EDC-7CD0-4D96-BB90-826C911676AD}" destId="{2E782031-EB24-45FA-A856-C9EEF88D6FF7}" srcOrd="0" destOrd="0" presId="urn:microsoft.com/office/officeart/2005/8/layout/radial1"/>
    <dgm:cxn modelId="{66242FF4-AF32-4577-A55B-59C01A975245}" type="presParOf" srcId="{1DB9079C-8FCC-419C-BA4B-DED587F3F691}" destId="{F157A63A-4F8D-4D09-9929-F41B809C6032}" srcOrd="4" destOrd="0" presId="urn:microsoft.com/office/officeart/2005/8/layout/radial1"/>
    <dgm:cxn modelId="{1B2FB455-BA1F-4CE4-A640-69C7CB6F0514}" type="presParOf" srcId="{1DB9079C-8FCC-419C-BA4B-DED587F3F691}" destId="{6C5A28DA-89A6-461F-91F8-8B6D5DF16D82}" srcOrd="5" destOrd="0" presId="urn:microsoft.com/office/officeart/2005/8/layout/radial1"/>
    <dgm:cxn modelId="{5B482D9E-B313-4E98-84C2-DF7A666037A9}" type="presParOf" srcId="{6C5A28DA-89A6-461F-91F8-8B6D5DF16D82}" destId="{3933283C-D97A-481B-87C9-4E0F13E050C6}" srcOrd="0" destOrd="0" presId="urn:microsoft.com/office/officeart/2005/8/layout/radial1"/>
    <dgm:cxn modelId="{FDA09BD8-D7A0-4669-8A17-C58F87723D7D}" type="presParOf" srcId="{1DB9079C-8FCC-419C-BA4B-DED587F3F691}" destId="{51E9EAD9-2DB3-421B-B5B1-94431181937A}" srcOrd="6" destOrd="0" presId="urn:microsoft.com/office/officeart/2005/8/layout/radial1"/>
    <dgm:cxn modelId="{E0C0C7AE-5D8B-4159-ABCD-AA87C9AC78F9}" type="presParOf" srcId="{1DB9079C-8FCC-419C-BA4B-DED587F3F691}" destId="{5FA6088E-906A-4C41-924A-B2DF3DEF9D84}" srcOrd="7" destOrd="0" presId="urn:microsoft.com/office/officeart/2005/8/layout/radial1"/>
    <dgm:cxn modelId="{AA503C2B-0B6B-4B77-BDAA-72DF141F6DEB}" type="presParOf" srcId="{5FA6088E-906A-4C41-924A-B2DF3DEF9D84}" destId="{166F1E2B-24B8-487A-920A-89957F9F846B}" srcOrd="0" destOrd="0" presId="urn:microsoft.com/office/officeart/2005/8/layout/radial1"/>
    <dgm:cxn modelId="{6F0634EA-9DBD-475A-9BC0-4D9307761E41}" type="presParOf" srcId="{1DB9079C-8FCC-419C-BA4B-DED587F3F691}" destId="{805FAAE8-1A38-4810-B5DD-63E50399EA1D}" srcOrd="8" destOrd="0" presId="urn:microsoft.com/office/officeart/2005/8/layout/radial1"/>
    <dgm:cxn modelId="{1CEA0E0B-8C1C-4B86-B489-8F7C04480FC0}" type="presParOf" srcId="{1DB9079C-8FCC-419C-BA4B-DED587F3F691}" destId="{EB6E0101-5A85-4A36-B004-B586A578F386}" srcOrd="9" destOrd="0" presId="urn:microsoft.com/office/officeart/2005/8/layout/radial1"/>
    <dgm:cxn modelId="{EE9C787E-93C5-4E40-9D17-696D2C5A70D7}" type="presParOf" srcId="{EB6E0101-5A85-4A36-B004-B586A578F386}" destId="{619ED6BA-53FF-465F-A104-00D8E404A7C8}" srcOrd="0" destOrd="0" presId="urn:microsoft.com/office/officeart/2005/8/layout/radial1"/>
    <dgm:cxn modelId="{FF066E7F-FB73-4B71-9676-B65FE504DB30}" type="presParOf" srcId="{1DB9079C-8FCC-419C-BA4B-DED587F3F691}" destId="{F1F72FD4-58D6-4CE8-8646-F19E6D0C3465}" srcOrd="10" destOrd="0" presId="urn:microsoft.com/office/officeart/2005/8/layout/radial1"/>
    <dgm:cxn modelId="{E231D837-BB3F-4D4D-AAAB-EB6734D94961}" type="presParOf" srcId="{1DB9079C-8FCC-419C-BA4B-DED587F3F691}" destId="{E6D31464-99D8-4150-AFB6-76653901CFE1}" srcOrd="11" destOrd="0" presId="urn:microsoft.com/office/officeart/2005/8/layout/radial1"/>
    <dgm:cxn modelId="{71BD5198-5CED-4F8D-B48D-32CF38E64D2C}" type="presParOf" srcId="{E6D31464-99D8-4150-AFB6-76653901CFE1}" destId="{52FA7E34-EFDB-4D89-9457-78D44E728FB5}" srcOrd="0" destOrd="0" presId="urn:microsoft.com/office/officeart/2005/8/layout/radial1"/>
    <dgm:cxn modelId="{183B50BE-CE5B-407A-9E6E-8FC552A2FEA6}" type="presParOf" srcId="{1DB9079C-8FCC-419C-BA4B-DED587F3F691}" destId="{D5795E44-ED1A-4ADB-A18E-6E0FA24887FF}"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0AA9C-C3B4-413E-81B2-7EE01D2D3F2B}">
      <dsp:nvSpPr>
        <dsp:cNvPr id="0" name=""/>
        <dsp:cNvSpPr/>
      </dsp:nvSpPr>
      <dsp:spPr>
        <a:xfrm>
          <a:off x="1982666" y="1110340"/>
          <a:ext cx="2298389" cy="215281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t>EHSCP</a:t>
          </a:r>
          <a:endParaRPr lang="en-GB" sz="4500" kern="1200" dirty="0"/>
        </a:p>
      </dsp:txBody>
      <dsp:txXfrm>
        <a:off x="1982666" y="1110340"/>
        <a:ext cx="2298389" cy="2152816"/>
      </dsp:txXfrm>
    </dsp:sp>
    <dsp:sp modelId="{B10AFD4B-B094-441F-AC8F-90469FF67FF4}">
      <dsp:nvSpPr>
        <dsp:cNvPr id="0" name=""/>
        <dsp:cNvSpPr/>
      </dsp:nvSpPr>
      <dsp:spPr>
        <a:xfrm>
          <a:off x="2530119" y="16631"/>
          <a:ext cx="1203484" cy="1203484"/>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Hospital Discharge Service</a:t>
          </a:r>
          <a:endParaRPr lang="en-GB" sz="1100" kern="1200" dirty="0"/>
        </a:p>
      </dsp:txBody>
      <dsp:txXfrm>
        <a:off x="2530119" y="16631"/>
        <a:ext cx="1203484" cy="1203484"/>
      </dsp:txXfrm>
    </dsp:sp>
    <dsp:sp modelId="{C546A6B8-3C39-4F7B-877B-EAA2A754E8D6}">
      <dsp:nvSpPr>
        <dsp:cNvPr id="0" name=""/>
        <dsp:cNvSpPr/>
      </dsp:nvSpPr>
      <dsp:spPr>
        <a:xfrm>
          <a:off x="3756323" y="607140"/>
          <a:ext cx="1203484" cy="1203484"/>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Volunteer</a:t>
          </a:r>
        </a:p>
        <a:p>
          <a:pPr lvl="0" algn="ctr" defTabSz="533400">
            <a:lnSpc>
              <a:spcPct val="90000"/>
            </a:lnSpc>
            <a:spcBef>
              <a:spcPct val="0"/>
            </a:spcBef>
            <a:spcAft>
              <a:spcPct val="35000"/>
            </a:spcAft>
          </a:pPr>
          <a:r>
            <a:rPr lang="en-GB" sz="1200" kern="1200" dirty="0" smtClean="0"/>
            <a:t>Net</a:t>
          </a:r>
          <a:endParaRPr lang="en-GB" sz="1200" kern="1200" dirty="0"/>
        </a:p>
      </dsp:txBody>
      <dsp:txXfrm>
        <a:off x="3756323" y="607140"/>
        <a:ext cx="1203484" cy="1203484"/>
      </dsp:txXfrm>
    </dsp:sp>
    <dsp:sp modelId="{7E194416-172D-4D62-A38D-8364C3A72B79}">
      <dsp:nvSpPr>
        <dsp:cNvPr id="0" name=""/>
        <dsp:cNvSpPr/>
      </dsp:nvSpPr>
      <dsp:spPr>
        <a:xfrm>
          <a:off x="4047882" y="1975444"/>
          <a:ext cx="1396775" cy="1192905"/>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Planning and Commissioning Officer</a:t>
          </a:r>
          <a:endParaRPr lang="en-GB" sz="1200" kern="1200" dirty="0"/>
        </a:p>
      </dsp:txBody>
      <dsp:txXfrm>
        <a:off x="4047882" y="1975444"/>
        <a:ext cx="1396775" cy="1192905"/>
      </dsp:txXfrm>
    </dsp:sp>
    <dsp:sp modelId="{23A30B22-C089-4ED1-B5CD-34C39816E126}">
      <dsp:nvSpPr>
        <dsp:cNvPr id="0" name=""/>
        <dsp:cNvSpPr/>
      </dsp:nvSpPr>
      <dsp:spPr>
        <a:xfrm>
          <a:off x="3300523" y="2952329"/>
          <a:ext cx="1203484" cy="1203484"/>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Edinburgh Carer Support Team</a:t>
          </a:r>
          <a:endParaRPr lang="en-GB" sz="1100" kern="1200" dirty="0"/>
        </a:p>
      </dsp:txBody>
      <dsp:txXfrm>
        <a:off x="3300523" y="2952329"/>
        <a:ext cx="1203484" cy="1203484"/>
      </dsp:txXfrm>
    </dsp:sp>
    <dsp:sp modelId="{CDF578F0-FCE5-45E0-AAB2-A26FCC24AE1E}">
      <dsp:nvSpPr>
        <dsp:cNvPr id="0" name=""/>
        <dsp:cNvSpPr/>
      </dsp:nvSpPr>
      <dsp:spPr>
        <a:xfrm>
          <a:off x="836144" y="1872215"/>
          <a:ext cx="1506713" cy="1295622"/>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Carer Services Development Manager</a:t>
          </a:r>
          <a:endParaRPr lang="en-GB" sz="1200" kern="1200" dirty="0"/>
        </a:p>
      </dsp:txBody>
      <dsp:txXfrm>
        <a:off x="836144" y="1872215"/>
        <a:ext cx="1506713" cy="1295622"/>
      </dsp:txXfrm>
    </dsp:sp>
    <dsp:sp modelId="{373AC3B2-59CF-4B50-983D-35A9C12DA01A}">
      <dsp:nvSpPr>
        <dsp:cNvPr id="0" name=""/>
        <dsp:cNvSpPr/>
      </dsp:nvSpPr>
      <dsp:spPr>
        <a:xfrm>
          <a:off x="1311641" y="680197"/>
          <a:ext cx="1203484" cy="1203484"/>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ECRSS (Longstone) </a:t>
          </a:r>
          <a:endParaRPr lang="en-GB" sz="1100" kern="1200" dirty="0"/>
        </a:p>
      </dsp:txBody>
      <dsp:txXfrm>
        <a:off x="1311641" y="680197"/>
        <a:ext cx="1203484" cy="1203484"/>
      </dsp:txXfrm>
    </dsp:sp>
    <dsp:sp modelId="{4A165CB0-33B2-4F9B-92CD-1EE77A297DD7}">
      <dsp:nvSpPr>
        <dsp:cNvPr id="0" name=""/>
        <dsp:cNvSpPr/>
      </dsp:nvSpPr>
      <dsp:spPr>
        <a:xfrm>
          <a:off x="1991647" y="2946886"/>
          <a:ext cx="1203484" cy="12034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Lanfine- Carer Support Officer</a:t>
          </a:r>
          <a:endParaRPr lang="en-GB" sz="1100" kern="1200" dirty="0"/>
        </a:p>
      </dsp:txBody>
      <dsp:txXfrm>
        <a:off x="1991647" y="2946886"/>
        <a:ext cx="1203484" cy="12034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A76B08-DE6A-47E4-9F37-2BAB37CBD90E}">
      <dsp:nvSpPr>
        <dsp:cNvPr id="0" name=""/>
        <dsp:cNvSpPr/>
      </dsp:nvSpPr>
      <dsp:spPr>
        <a:xfrm>
          <a:off x="3123514" y="1899378"/>
          <a:ext cx="1457827" cy="145782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kern="1200" dirty="0"/>
            <a:t>6 Priorities</a:t>
          </a:r>
        </a:p>
      </dsp:txBody>
      <dsp:txXfrm>
        <a:off x="3123514" y="1899378"/>
        <a:ext cx="1457827" cy="1457827"/>
      </dsp:txXfrm>
    </dsp:sp>
    <dsp:sp modelId="{AC46B70A-A810-4BC8-A714-AE02B09953E7}">
      <dsp:nvSpPr>
        <dsp:cNvPr id="0" name=""/>
        <dsp:cNvSpPr/>
      </dsp:nvSpPr>
      <dsp:spPr>
        <a:xfrm rot="16200000">
          <a:off x="3633596" y="1663517"/>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6200000">
        <a:off x="3841486" y="1669604"/>
        <a:ext cx="21883" cy="21883"/>
      </dsp:txXfrm>
    </dsp:sp>
    <dsp:sp modelId="{B1A21473-A1B1-4882-967A-E8D2F27F6C8E}">
      <dsp:nvSpPr>
        <dsp:cNvPr id="0" name=""/>
        <dsp:cNvSpPr/>
      </dsp:nvSpPr>
      <dsp:spPr>
        <a:xfrm>
          <a:off x="3123514" y="3886"/>
          <a:ext cx="1457827" cy="145782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Identifying carers</a:t>
          </a:r>
        </a:p>
      </dsp:txBody>
      <dsp:txXfrm>
        <a:off x="3123514" y="3886"/>
        <a:ext cx="1457827" cy="1457827"/>
      </dsp:txXfrm>
    </dsp:sp>
    <dsp:sp modelId="{66CA8EDC-7CD0-4D96-BB90-826C911676AD}">
      <dsp:nvSpPr>
        <dsp:cNvPr id="0" name=""/>
        <dsp:cNvSpPr/>
      </dsp:nvSpPr>
      <dsp:spPr>
        <a:xfrm rot="19800000">
          <a:off x="4454368" y="2137390"/>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9800000">
        <a:off x="4662258" y="2143477"/>
        <a:ext cx="21883" cy="21883"/>
      </dsp:txXfrm>
    </dsp:sp>
    <dsp:sp modelId="{F157A63A-4F8D-4D09-9929-F41B809C6032}">
      <dsp:nvSpPr>
        <dsp:cNvPr id="0" name=""/>
        <dsp:cNvSpPr/>
      </dsp:nvSpPr>
      <dsp:spPr>
        <a:xfrm>
          <a:off x="4765057" y="951632"/>
          <a:ext cx="1457827" cy="1457827"/>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Information and Advice</a:t>
          </a:r>
        </a:p>
      </dsp:txBody>
      <dsp:txXfrm>
        <a:off x="4765057" y="951632"/>
        <a:ext cx="1457827" cy="1457827"/>
      </dsp:txXfrm>
    </dsp:sp>
    <dsp:sp modelId="{6C5A28DA-89A6-461F-91F8-8B6D5DF16D82}">
      <dsp:nvSpPr>
        <dsp:cNvPr id="0" name=""/>
        <dsp:cNvSpPr/>
      </dsp:nvSpPr>
      <dsp:spPr>
        <a:xfrm rot="1800000">
          <a:off x="4454368" y="3085136"/>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800000">
        <a:off x="4662258" y="3091223"/>
        <a:ext cx="21883" cy="21883"/>
      </dsp:txXfrm>
    </dsp:sp>
    <dsp:sp modelId="{51E9EAD9-2DB3-421B-B5B1-94431181937A}">
      <dsp:nvSpPr>
        <dsp:cNvPr id="0" name=""/>
        <dsp:cNvSpPr/>
      </dsp:nvSpPr>
      <dsp:spPr>
        <a:xfrm>
          <a:off x="4765057" y="2847123"/>
          <a:ext cx="1457827" cy="1457827"/>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Carer Health and Wellbeing</a:t>
          </a:r>
        </a:p>
      </dsp:txBody>
      <dsp:txXfrm>
        <a:off x="4765057" y="2847123"/>
        <a:ext cx="1457827" cy="1457827"/>
      </dsp:txXfrm>
    </dsp:sp>
    <dsp:sp modelId="{5FA6088E-906A-4C41-924A-B2DF3DEF9D84}">
      <dsp:nvSpPr>
        <dsp:cNvPr id="0" name=""/>
        <dsp:cNvSpPr/>
      </dsp:nvSpPr>
      <dsp:spPr>
        <a:xfrm rot="5400000">
          <a:off x="3633596" y="3559008"/>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5400000">
        <a:off x="3841486" y="3565096"/>
        <a:ext cx="21883" cy="21883"/>
      </dsp:txXfrm>
    </dsp:sp>
    <dsp:sp modelId="{805FAAE8-1A38-4810-B5DD-63E50399EA1D}">
      <dsp:nvSpPr>
        <dsp:cNvPr id="0" name=""/>
        <dsp:cNvSpPr/>
      </dsp:nvSpPr>
      <dsp:spPr>
        <a:xfrm>
          <a:off x="3123514" y="3794869"/>
          <a:ext cx="1457827" cy="1457827"/>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Short Breaks</a:t>
          </a:r>
        </a:p>
      </dsp:txBody>
      <dsp:txXfrm>
        <a:off x="3123514" y="3794869"/>
        <a:ext cx="1457827" cy="1457827"/>
      </dsp:txXfrm>
    </dsp:sp>
    <dsp:sp modelId="{EB6E0101-5A85-4A36-B004-B586A578F386}">
      <dsp:nvSpPr>
        <dsp:cNvPr id="0" name=""/>
        <dsp:cNvSpPr/>
      </dsp:nvSpPr>
      <dsp:spPr>
        <a:xfrm rot="9000000">
          <a:off x="2812824" y="3085136"/>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9000000">
        <a:off x="3020714" y="3091223"/>
        <a:ext cx="21883" cy="21883"/>
      </dsp:txXfrm>
    </dsp:sp>
    <dsp:sp modelId="{F1F72FD4-58D6-4CE8-8646-F19E6D0C3465}">
      <dsp:nvSpPr>
        <dsp:cNvPr id="0" name=""/>
        <dsp:cNvSpPr/>
      </dsp:nvSpPr>
      <dsp:spPr>
        <a:xfrm>
          <a:off x="1481970" y="2847123"/>
          <a:ext cx="1457827" cy="1457827"/>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Young carers</a:t>
          </a:r>
        </a:p>
      </dsp:txBody>
      <dsp:txXfrm>
        <a:off x="1481970" y="2847123"/>
        <a:ext cx="1457827" cy="1457827"/>
      </dsp:txXfrm>
    </dsp:sp>
    <dsp:sp modelId="{E6D31464-99D8-4150-AFB6-76653901CFE1}">
      <dsp:nvSpPr>
        <dsp:cNvPr id="0" name=""/>
        <dsp:cNvSpPr/>
      </dsp:nvSpPr>
      <dsp:spPr>
        <a:xfrm rot="12600000">
          <a:off x="2812824" y="2137390"/>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2600000">
        <a:off x="3020714" y="2143477"/>
        <a:ext cx="21883" cy="21883"/>
      </dsp:txXfrm>
    </dsp:sp>
    <dsp:sp modelId="{D5795E44-ED1A-4ADB-A18E-6E0FA24887FF}">
      <dsp:nvSpPr>
        <dsp:cNvPr id="0" name=""/>
        <dsp:cNvSpPr/>
      </dsp:nvSpPr>
      <dsp:spPr>
        <a:xfrm>
          <a:off x="1481970" y="951632"/>
          <a:ext cx="1457827" cy="145782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Personalising Support for carers</a:t>
          </a:r>
        </a:p>
      </dsp:txBody>
      <dsp:txXfrm>
        <a:off x="1481970" y="951632"/>
        <a:ext cx="1457827" cy="1457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EAABA43C-FFB9-4C5B-BC0C-1015DE4861EC}" type="datetimeFigureOut">
              <a:rPr lang="en-GB" smtClean="0"/>
              <a:pPr/>
              <a:t>25/05/2021</a:t>
            </a:fld>
            <a:endParaRPr lang="en-GB"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809B73B7-0DED-4D3A-9498-85B7AF19C4CD}"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6B5DD842-03D1-4526-9695-4000F1855697}" type="datetimeFigureOut">
              <a:rPr lang="en-GB" smtClean="0"/>
              <a:pPr/>
              <a:t>25/05/2021</a:t>
            </a:fld>
            <a:endParaRPr lang="en-GB" dirty="0"/>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95B48E98-ED1A-41AB-B70A-F3D1651514F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have access to AIS you can workflow to the ECST using number 7523.</a:t>
            </a:r>
          </a:p>
          <a:p>
            <a:r>
              <a:rPr lang="en-GB" dirty="0" smtClean="0"/>
              <a:t>If the referral is marked urgent we will contact the carer within 5 working days.</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figures are from Carers UK in 2016.  </a:t>
            </a:r>
          </a:p>
          <a:p>
            <a:r>
              <a:rPr lang="en-GB" dirty="0" smtClean="0"/>
              <a:t>However, they will have increased since then and particularly during the pandemic so it will be interesting to see the new figures when available.</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hope you enjoyed today’s session and the last thing we would like you do before you leave is revisit the question asked at the beginning which is</a:t>
            </a:r>
          </a:p>
          <a:p>
            <a:r>
              <a:rPr lang="en-GB" dirty="0" smtClean="0"/>
              <a:t>“How confident do you feel in identifying and supporting carers?” </a:t>
            </a:r>
          </a:p>
          <a:p>
            <a:r>
              <a:rPr lang="en-GB" dirty="0" smtClean="0"/>
              <a:t>on a scale of 1 to 5. </a:t>
            </a:r>
          </a:p>
          <a:p>
            <a:r>
              <a:rPr lang="en-GB" dirty="0" smtClean="0"/>
              <a:t>And could </a:t>
            </a:r>
            <a:r>
              <a:rPr lang="en-GB" dirty="0" smtClean="0"/>
              <a:t>you add </a:t>
            </a:r>
            <a:r>
              <a:rPr lang="en-GB" dirty="0" smtClean="0"/>
              <a:t>one word in the chat function to describe how you found today’s session.</a:t>
            </a:r>
          </a:p>
          <a:p>
            <a:r>
              <a:rPr lang="en-GB" dirty="0" smtClean="0"/>
              <a:t>Gavin will email you further information shortly...</a:t>
            </a:r>
          </a:p>
          <a:p>
            <a:endParaRPr lang="en-GB" dirty="0" smtClean="0"/>
          </a:p>
          <a:p>
            <a:r>
              <a:rPr lang="en-GB" dirty="0" smtClean="0"/>
              <a:t>Thank you!</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mentioned identification as being key in supporting carers.</a:t>
            </a:r>
          </a:p>
          <a:p>
            <a:r>
              <a:rPr lang="en-GB" dirty="0" smtClean="0"/>
              <a:t>Here is what you can do once you have identified a carer and obtained their consent to connect them with support...</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different carer support services operating under the Integrated Carer Team umbrella...</a:t>
            </a:r>
          </a:p>
          <a:p>
            <a:r>
              <a:rPr lang="en-GB" dirty="0" smtClean="0"/>
              <a:t>The ICT is part of the Edinburgh Health &amp; Social Care Partnership and was one of the first services to be integrated.</a:t>
            </a:r>
          </a:p>
          <a:p>
            <a:r>
              <a:rPr lang="en-GB" dirty="0" smtClean="0"/>
              <a:t>In this section we will look at the Edinburgh Carer Support Team which is the community based element to our service and is where we work in partnership with our 3</a:t>
            </a:r>
            <a:r>
              <a:rPr lang="en-GB" baseline="30000" dirty="0" smtClean="0"/>
              <a:t>rd</a:t>
            </a:r>
            <a:r>
              <a:rPr lang="en-GB" dirty="0" smtClean="0"/>
              <a:t> sector colleagues.</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ECST is not a carer centre so we do not directly provide support such as peer support groups, training, counselling or legal surgeries.</a:t>
            </a:r>
          </a:p>
          <a:p>
            <a:r>
              <a:rPr lang="en-GB" dirty="0" smtClean="0"/>
              <a:t>Our role is to be a bridge and connect carers with the appropriate service when we receive a referral.</a:t>
            </a:r>
          </a:p>
          <a:p>
            <a:r>
              <a:rPr lang="en-GB" dirty="0" smtClean="0"/>
              <a:t>This could be our 3</a:t>
            </a:r>
            <a:r>
              <a:rPr lang="en-GB" baseline="30000" dirty="0" smtClean="0"/>
              <a:t>rd</a:t>
            </a:r>
            <a:r>
              <a:rPr lang="en-GB" dirty="0" smtClean="0"/>
              <a:t> sector partners or other relevant organisation.  It may result in work-flowing through AIS to request a review or increase in services following the Adult Carer Support Plan.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the six priorities areas highlighted through the Edinburgh Joint Carer’s Strategy.</a:t>
            </a:r>
          </a:p>
          <a:p>
            <a:r>
              <a:rPr lang="en-GB" dirty="0" smtClean="0"/>
              <a:t>Again identification is key and the other priorities will follow on after identification.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carers are not identified they are missing out.</a:t>
            </a:r>
          </a:p>
          <a:p>
            <a:r>
              <a:rPr lang="en-GB" dirty="0" smtClean="0"/>
              <a:t>Here are some stats from the a Carers UK report in 2015</a:t>
            </a:r>
            <a:r>
              <a:rPr lang="en-GB" dirty="0" smtClean="0"/>
              <a:t>...</a:t>
            </a:r>
          </a:p>
          <a:p>
            <a:endParaRPr lang="en-GB" dirty="0" smtClean="0"/>
          </a:p>
          <a:p>
            <a:r>
              <a:rPr lang="en-GB" dirty="0" smtClean="0"/>
              <a:t>From this we can see the impact on the carer health and wellbeing which we hope to improve through the Carer’s Act, local Carer’s Strategies and by following the EPiC principles.</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should you identify carers?</a:t>
            </a:r>
          </a:p>
          <a:p>
            <a:r>
              <a:rPr lang="en-GB" dirty="0" smtClean="0"/>
              <a:t>Hopefully, you will have a better understanding of why we need to identify carers.</a:t>
            </a:r>
          </a:p>
          <a:p>
            <a:endParaRPr lang="en-GB" dirty="0" smtClean="0"/>
          </a:p>
          <a:p>
            <a:r>
              <a:rPr lang="en-GB" dirty="0" smtClean="0"/>
              <a:t>To respect as equal partners.</a:t>
            </a:r>
          </a:p>
          <a:p>
            <a:endParaRPr lang="en-GB" dirty="0" smtClean="0"/>
          </a:p>
          <a:p>
            <a:r>
              <a:rPr lang="en-GB" dirty="0" smtClean="0"/>
              <a:t>To work in collaboration with the carer and tap into their person-centred knowledge about the needs of the cared-for person and their condition.</a:t>
            </a:r>
          </a:p>
          <a:p>
            <a:endParaRPr lang="en-GB" dirty="0" smtClean="0"/>
          </a:p>
          <a:p>
            <a:r>
              <a:rPr lang="en-GB" dirty="0" smtClean="0"/>
              <a:t>To enable learning and developing new skills. Not just in relation to their caring role but so they are achieving out with the caring role.</a:t>
            </a:r>
          </a:p>
          <a:p>
            <a:endParaRPr lang="en-GB" dirty="0" smtClean="0"/>
          </a:p>
          <a:p>
            <a:r>
              <a:rPr lang="en-GB" dirty="0" smtClean="0"/>
              <a:t>To ensure carers have access to support needed to sustain their caring role and improve their quality of life.</a:t>
            </a:r>
          </a:p>
          <a:p>
            <a:endParaRPr lang="en-GB" dirty="0" smtClean="0"/>
          </a:p>
          <a:p>
            <a:r>
              <a:rPr lang="en-GB" dirty="0" smtClean="0"/>
              <a:t>To help achieve positive outcomes for carers so they experience improved health and wellbeing.</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part of the new contracts we now have WTE Community Carer Support Workers in each locality:</a:t>
            </a:r>
          </a:p>
          <a:p>
            <a:r>
              <a:rPr lang="en-GB" dirty="0" smtClean="0"/>
              <a:t>Sophie and Bethany work for VOCAL and cover NW and SE respectively.</a:t>
            </a:r>
          </a:p>
          <a:p>
            <a:r>
              <a:rPr lang="en-GB" dirty="0" smtClean="0"/>
              <a:t>Jackie, Lesley and Alex work </a:t>
            </a:r>
            <a:r>
              <a:rPr lang="en-GB" dirty="0" smtClean="0"/>
              <a:t>for </a:t>
            </a:r>
            <a:r>
              <a:rPr lang="en-GB" dirty="0" smtClean="0"/>
              <a:t>Care for Carers and cover NE.</a:t>
            </a:r>
          </a:p>
          <a:p>
            <a:r>
              <a:rPr lang="en-GB" dirty="0" smtClean="0"/>
              <a:t>Donna works for Space and The Broomhouse Hub and covers SW.</a:t>
            </a:r>
          </a:p>
          <a:p>
            <a:endParaRPr lang="en-GB" dirty="0" smtClean="0"/>
          </a:p>
          <a:p>
            <a:r>
              <a:rPr lang="en-GB" dirty="0" smtClean="0"/>
              <a:t>When we receive a referral we will screen it and allocate to the community team worker based on locality.</a:t>
            </a: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not an extensive list but covers the main areas of support.</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hip_Report_masthead.jpg"/>
          <p:cNvPicPr/>
          <p:nvPr userDrawn="1"/>
        </p:nvPicPr>
        <p:blipFill>
          <a:blip r:embed="rId2" cstate="print"/>
          <a:stretch>
            <a:fillRect/>
          </a:stretch>
        </p:blipFill>
        <p:spPr>
          <a:xfrm>
            <a:off x="6524625" y="0"/>
            <a:ext cx="2619375" cy="2619375"/>
          </a:xfrm>
          <a:prstGeom prst="rect">
            <a:avLst/>
          </a:prstGeom>
        </p:spPr>
      </p:pic>
      <p:pic>
        <p:nvPicPr>
          <p:cNvPr id="8" name="Picture 7" descr="Strapline.jpg"/>
          <p:cNvPicPr/>
          <p:nvPr userDrawn="1"/>
        </p:nvPicPr>
        <p:blipFill>
          <a:blip r:embed="rId3" cstate="print"/>
          <a:srcRect b="14009"/>
          <a:stretch>
            <a:fillRect/>
          </a:stretch>
        </p:blipFill>
        <p:spPr>
          <a:xfrm>
            <a:off x="4937236" y="6165304"/>
            <a:ext cx="4206764" cy="69269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6EA67EC-9E58-40E5-BE55-8A268A80A70D}" type="datetimeFigureOut">
              <a:rPr lang="en-GB" smtClean="0"/>
              <a:pPr/>
              <a:t>25/05/2021</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26094E6-7B39-4918-8F67-DC4647914D38}"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artnership_Report_masthead.jpg"/>
          <p:cNvPicPr>
            <a:picLocks noChangeAspect="1"/>
          </p:cNvPicPr>
          <p:nvPr/>
        </p:nvPicPr>
        <p:blipFill>
          <a:blip r:embed="rId7" cstate="print"/>
          <a:stretch>
            <a:fillRect/>
          </a:stretch>
        </p:blipFill>
        <p:spPr>
          <a:xfrm>
            <a:off x="7812360" y="23"/>
            <a:ext cx="1309255" cy="1309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Strapline.jpg"/>
          <p:cNvPicPr/>
          <p:nvPr/>
        </p:nvPicPr>
        <p:blipFill>
          <a:blip r:embed="rId8" cstate="print"/>
          <a:srcRect b="14009"/>
          <a:stretch>
            <a:fillRect/>
          </a:stretch>
        </p:blipFill>
        <p:spPr>
          <a:xfrm>
            <a:off x="4937236" y="6165304"/>
            <a:ext cx="4206764"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carer.support@nhslothian.scot.nhs.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arersupport@nhslothian.scot.nhs.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hyperlink" Target="http://www.edinburgh.gov.uk/carersuppo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knowledge.scot.nhs.uk/edinburghcarersnetwork.aspx" TargetMode="External"/><Relationship Id="rId5" Type="http://schemas.openxmlformats.org/officeDocument/2006/relationships/image" Target="../media/image15.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500034" y="785794"/>
            <a:ext cx="7772400" cy="1470025"/>
          </a:xfrm>
        </p:spPr>
        <p:txBody>
          <a:bodyPr/>
          <a:lstStyle/>
          <a:p>
            <a:r>
              <a:rPr lang="en-GB" b="1" dirty="0" smtClean="0">
                <a:solidFill>
                  <a:srgbClr val="7030A0"/>
                </a:solidFill>
              </a:rPr>
              <a:t>  Carer Awareness Session </a:t>
            </a:r>
            <a:endParaRPr lang="en-GB" dirty="0"/>
          </a:p>
        </p:txBody>
      </p:sp>
      <p:sp>
        <p:nvSpPr>
          <p:cNvPr id="3" name="Subtitle 2"/>
          <p:cNvSpPr>
            <a:spLocks noGrp="1"/>
          </p:cNvSpPr>
          <p:nvPr>
            <p:ph type="subTitle" idx="1"/>
          </p:nvPr>
        </p:nvSpPr>
        <p:spPr>
          <a:xfrm>
            <a:off x="1835696" y="2276872"/>
            <a:ext cx="5000660" cy="2643206"/>
          </a:xfrm>
        </p:spPr>
        <p:txBody>
          <a:bodyPr>
            <a:normAutofit fontScale="85000" lnSpcReduction="20000"/>
          </a:bodyPr>
          <a:lstStyle/>
          <a:p>
            <a:pPr>
              <a:lnSpc>
                <a:spcPct val="90000"/>
              </a:lnSpc>
            </a:pPr>
            <a:r>
              <a:rPr lang="en-GB" b="1" dirty="0" smtClean="0">
                <a:solidFill>
                  <a:srgbClr val="008080"/>
                </a:solidFill>
              </a:rPr>
              <a:t>Edinburgh Carer Support Team</a:t>
            </a:r>
          </a:p>
          <a:p>
            <a:pPr>
              <a:lnSpc>
                <a:spcPct val="90000"/>
              </a:lnSpc>
            </a:pPr>
            <a:endParaRPr lang="en-GB" b="1" dirty="0" smtClean="0">
              <a:solidFill>
                <a:srgbClr val="008080"/>
              </a:solidFill>
            </a:endParaRPr>
          </a:p>
          <a:p>
            <a:pPr>
              <a:lnSpc>
                <a:spcPct val="90000"/>
              </a:lnSpc>
            </a:pPr>
            <a:r>
              <a:rPr lang="en-GB" b="1" dirty="0" smtClean="0">
                <a:solidFill>
                  <a:srgbClr val="008080"/>
                </a:solidFill>
              </a:rPr>
              <a:t>Keith Lugton </a:t>
            </a:r>
          </a:p>
          <a:p>
            <a:pPr>
              <a:lnSpc>
                <a:spcPct val="90000"/>
              </a:lnSpc>
            </a:pPr>
            <a:r>
              <a:rPr lang="en-GB" b="1" dirty="0" smtClean="0">
                <a:solidFill>
                  <a:srgbClr val="008080"/>
                </a:solidFill>
              </a:rPr>
              <a:t>Carer Coordinator</a:t>
            </a:r>
          </a:p>
          <a:p>
            <a:pPr>
              <a:lnSpc>
                <a:spcPct val="90000"/>
              </a:lnSpc>
            </a:pPr>
            <a:r>
              <a:rPr lang="en-GB" b="1" dirty="0" smtClean="0">
                <a:solidFill>
                  <a:srgbClr val="008080"/>
                </a:solidFill>
              </a:rPr>
              <a:t>Integrated Carers Team</a:t>
            </a:r>
          </a:p>
          <a:p>
            <a:pPr>
              <a:lnSpc>
                <a:spcPct val="90000"/>
              </a:lnSpc>
            </a:pPr>
            <a:r>
              <a:rPr lang="en-GB" b="1" dirty="0" smtClean="0">
                <a:solidFill>
                  <a:srgbClr val="008080"/>
                </a:solidFill>
              </a:rPr>
              <a:t>Edinburgh Health &amp; Social Care Partnership</a:t>
            </a: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5696" y="274638"/>
            <a:ext cx="6851104" cy="1143000"/>
          </a:xfrm>
        </p:spPr>
        <p:txBody>
          <a:bodyPr>
            <a:normAutofit fontScale="90000"/>
          </a:bodyPr>
          <a:lstStyle/>
          <a:p>
            <a:r>
              <a:rPr lang="en-GB" b="1" dirty="0" smtClean="0">
                <a:solidFill>
                  <a:srgbClr val="7030A0"/>
                </a:solidFill>
              </a:rPr>
              <a:t>Community Service- </a:t>
            </a:r>
            <a:br>
              <a:rPr lang="en-GB" b="1" dirty="0" smtClean="0">
                <a:solidFill>
                  <a:srgbClr val="7030A0"/>
                </a:solidFill>
              </a:rPr>
            </a:br>
            <a:r>
              <a:rPr lang="en-GB" b="1" dirty="0" smtClean="0">
                <a:solidFill>
                  <a:srgbClr val="7030A0"/>
                </a:solidFill>
              </a:rPr>
              <a:t>Referral Criteria</a:t>
            </a:r>
            <a:endParaRPr lang="en-GB" b="1" dirty="0">
              <a:solidFill>
                <a:srgbClr val="7030A0"/>
              </a:solidFill>
            </a:endParaRPr>
          </a:p>
        </p:txBody>
      </p:sp>
      <p:sp>
        <p:nvSpPr>
          <p:cNvPr id="5" name="Content Placeholder 2"/>
          <p:cNvSpPr>
            <a:spLocks noGrp="1"/>
          </p:cNvSpPr>
          <p:nvPr>
            <p:ph idx="1"/>
          </p:nvPr>
        </p:nvSpPr>
        <p:spPr>
          <a:xfrm>
            <a:off x="457200" y="1916832"/>
            <a:ext cx="8229600" cy="4209331"/>
          </a:xfrm>
        </p:spPr>
        <p:txBody>
          <a:bodyPr>
            <a:normAutofit/>
          </a:bodyPr>
          <a:lstStyle/>
          <a:p>
            <a:pPr>
              <a:buFont typeface="Wingdings" pitchFamily="2" charset="2"/>
              <a:buChar char="§"/>
            </a:pPr>
            <a:r>
              <a:rPr lang="en-GB" dirty="0" smtClean="0">
                <a:solidFill>
                  <a:srgbClr val="008080"/>
                </a:solidFill>
              </a:rPr>
              <a:t>Carer or cared for person must be registered at an Edinburgh GP </a:t>
            </a:r>
            <a:r>
              <a:rPr lang="en-GB" dirty="0" smtClean="0">
                <a:solidFill>
                  <a:srgbClr val="008080"/>
                </a:solidFill>
              </a:rPr>
              <a:t>Practice</a:t>
            </a:r>
            <a:endParaRPr lang="en-GB" dirty="0" smtClean="0">
              <a:solidFill>
                <a:srgbClr val="008080"/>
              </a:solidFill>
            </a:endParaRPr>
          </a:p>
          <a:p>
            <a:pPr>
              <a:buNone/>
            </a:pPr>
            <a:endParaRPr lang="en-GB" dirty="0" smtClean="0">
              <a:solidFill>
                <a:srgbClr val="008080"/>
              </a:solidFill>
            </a:endParaRPr>
          </a:p>
          <a:p>
            <a:pPr>
              <a:buFont typeface="Wingdings" pitchFamily="2" charset="2"/>
              <a:buChar char="§"/>
            </a:pPr>
            <a:r>
              <a:rPr lang="en-GB" dirty="0" smtClean="0">
                <a:solidFill>
                  <a:srgbClr val="008080"/>
                </a:solidFill>
              </a:rPr>
              <a:t>Open to carers age </a:t>
            </a:r>
            <a:r>
              <a:rPr lang="en-GB" b="1" dirty="0" smtClean="0">
                <a:solidFill>
                  <a:srgbClr val="008080"/>
                </a:solidFill>
              </a:rPr>
              <a:t>18 years and over</a:t>
            </a:r>
            <a:endParaRPr lang="en-GB" dirty="0" smtClean="0">
              <a:solidFill>
                <a:srgbClr val="008080"/>
              </a:solidFill>
            </a:endParaRPr>
          </a:p>
          <a:p>
            <a:pPr>
              <a:buNone/>
            </a:pPr>
            <a:endParaRPr lang="en-GB" dirty="0" smtClean="0">
              <a:solidFill>
                <a:srgbClr val="008080"/>
              </a:solidFill>
            </a:endParaRPr>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sz="3600" b="1" dirty="0" smtClean="0">
                <a:solidFill>
                  <a:srgbClr val="7030A0"/>
                </a:solidFill>
              </a:rPr>
              <a:t>       How to make a referral to the CST</a:t>
            </a:r>
          </a:p>
        </p:txBody>
      </p:sp>
      <p:sp>
        <p:nvSpPr>
          <p:cNvPr id="6" name="Rectangle 3"/>
          <p:cNvSpPr>
            <a:spLocks noGrp="1" noChangeArrowheads="1"/>
          </p:cNvSpPr>
          <p:nvPr>
            <p:ph idx="1"/>
          </p:nvPr>
        </p:nvSpPr>
        <p:spPr/>
        <p:txBody>
          <a:bodyPr>
            <a:normAutofit fontScale="92500" lnSpcReduction="10000"/>
          </a:bodyPr>
          <a:lstStyle/>
          <a:p>
            <a:pPr>
              <a:lnSpc>
                <a:spcPct val="80000"/>
              </a:lnSpc>
            </a:pPr>
            <a:endParaRPr lang="en-GB" sz="1800" dirty="0" smtClean="0"/>
          </a:p>
          <a:p>
            <a:pPr>
              <a:lnSpc>
                <a:spcPct val="80000"/>
              </a:lnSpc>
              <a:buFont typeface="Wingdings" pitchFamily="2" charset="2"/>
              <a:buChar char="§"/>
            </a:pPr>
            <a:r>
              <a:rPr lang="en-GB" sz="2600" dirty="0" smtClean="0"/>
              <a:t>Use the Sci Gateway system</a:t>
            </a:r>
          </a:p>
          <a:p>
            <a:pPr>
              <a:lnSpc>
                <a:spcPct val="80000"/>
              </a:lnSpc>
              <a:buFont typeface="Wingdings" pitchFamily="2" charset="2"/>
              <a:buChar char="§"/>
            </a:pPr>
            <a:endParaRPr lang="en-GB" sz="2600" dirty="0" smtClean="0"/>
          </a:p>
          <a:p>
            <a:pPr>
              <a:lnSpc>
                <a:spcPct val="80000"/>
              </a:lnSpc>
              <a:buFont typeface="Wingdings" pitchFamily="2" charset="2"/>
              <a:buChar char="§"/>
            </a:pPr>
            <a:r>
              <a:rPr lang="en-GB" sz="2600" dirty="0" smtClean="0"/>
              <a:t>Call the team on 0131 536 3371</a:t>
            </a:r>
            <a:r>
              <a:rPr lang="en-GB" sz="2600" b="1" dirty="0" smtClean="0"/>
              <a:t> </a:t>
            </a:r>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E-mail the team on</a:t>
            </a:r>
            <a:r>
              <a:rPr lang="en-GB" sz="2600" b="1" dirty="0" smtClean="0"/>
              <a:t> </a:t>
            </a:r>
            <a:r>
              <a:rPr lang="en-GB" sz="2600" b="1" dirty="0" smtClean="0">
                <a:hlinkClick r:id="rId3"/>
              </a:rPr>
              <a:t>carer.support@nhslothian.scot.nhs.uk</a:t>
            </a:r>
            <a:endParaRPr lang="en-GB" sz="2600" b="1" dirty="0" smtClean="0"/>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Return a referral form by internal mail or securely over e-mail</a:t>
            </a:r>
          </a:p>
          <a:p>
            <a:pPr>
              <a:lnSpc>
                <a:spcPct val="80000"/>
              </a:lnSpc>
              <a:buNone/>
            </a:pPr>
            <a:endParaRPr lang="en-GB" sz="2600" dirty="0" smtClean="0"/>
          </a:p>
          <a:p>
            <a:pPr>
              <a:lnSpc>
                <a:spcPct val="80000"/>
              </a:lnSpc>
              <a:buFont typeface="Wingdings" pitchFamily="2" charset="2"/>
              <a:buChar char="§"/>
            </a:pPr>
            <a:r>
              <a:rPr lang="en-GB" sz="2600" dirty="0" smtClean="0"/>
              <a:t>Complete a tear off slip from the Carer Support </a:t>
            </a:r>
            <a:r>
              <a:rPr lang="en-GB" sz="2600" dirty="0" smtClean="0"/>
              <a:t>Team </a:t>
            </a:r>
            <a:r>
              <a:rPr lang="en-GB" sz="2600" dirty="0" smtClean="0"/>
              <a:t>leaflet</a:t>
            </a:r>
          </a:p>
          <a:p>
            <a:pPr>
              <a:lnSpc>
                <a:spcPct val="80000"/>
              </a:lnSpc>
              <a:buFontTx/>
              <a:buNone/>
            </a:pPr>
            <a:r>
              <a:rPr lang="en-GB" sz="2600" b="1" dirty="0" smtClean="0"/>
              <a:t>		</a:t>
            </a:r>
            <a:endParaRPr lang="en-GB" sz="2600" b="1" dirty="0" smtClean="0">
              <a:solidFill>
                <a:srgbClr val="008080"/>
              </a:solidFill>
            </a:endParaRPr>
          </a:p>
          <a:p>
            <a:pPr>
              <a:lnSpc>
                <a:spcPct val="80000"/>
              </a:lnSpc>
              <a:buFontTx/>
              <a:buNone/>
            </a:pPr>
            <a:r>
              <a:rPr lang="en-GB" sz="2600" b="1" i="1" dirty="0" smtClean="0">
                <a:solidFill>
                  <a:srgbClr val="008080"/>
                </a:solidFill>
              </a:rPr>
              <a:t>	It’s simple, quick and enables carers to access relevant support</a:t>
            </a:r>
          </a:p>
        </p:txBody>
      </p:sp>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1000"/>
                                        <p:tgtEl>
                                          <p:spTgt spid="6">
                                            <p:txEl>
                                              <p:pRg st="11" end="11"/>
                                            </p:txEl>
                                          </p:spTgt>
                                        </p:tgtEl>
                                      </p:cBhvr>
                                    </p:animEffect>
                                  </p:childTnLst>
                                </p:cTn>
                              </p:par>
                            </p:childTnLst>
                          </p:cTn>
                        </p:par>
                        <p:par>
                          <p:cTn id="36" fill="hold">
                            <p:stCondLst>
                              <p:cond delay="8000"/>
                            </p:stCondLst>
                            <p:childTnLst>
                              <p:par>
                                <p:cTn id="37" presetID="26" presetClass="emph" presetSubtype="0" repeatCount="2000" fill="hold" nodeType="afterEffect">
                                  <p:stCondLst>
                                    <p:cond delay="0"/>
                                  </p:stCondLst>
                                  <p:childTnLst>
                                    <p:animEffect transition="out" filter="fade">
                                      <p:cBhvr>
                                        <p:cTn id="38" dur="500" tmFilter="0, 0; .2, .5; .8, .5; 1, 0"/>
                                        <p:tgtEl>
                                          <p:spTgt spid="6">
                                            <p:txEl>
                                              <p:pRg st="11" end="11"/>
                                            </p:txEl>
                                          </p:spTgt>
                                        </p:tgtEl>
                                      </p:cBhvr>
                                    </p:animEffect>
                                    <p:animScale>
                                      <p:cBhvr>
                                        <p:cTn id="39" dur="250" autoRev="1" fill="hold"/>
                                        <p:tgtEl>
                                          <p:spTgt spid="6">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Carer Feedback</a:t>
            </a:r>
            <a:endParaRPr lang="en-GB" dirty="0"/>
          </a:p>
        </p:txBody>
      </p:sp>
      <p:sp>
        <p:nvSpPr>
          <p:cNvPr id="3" name="Content Placeholder 2"/>
          <p:cNvSpPr>
            <a:spLocks noGrp="1"/>
          </p:cNvSpPr>
          <p:nvPr>
            <p:ph idx="1"/>
          </p:nvPr>
        </p:nvSpPr>
        <p:spPr/>
        <p:txBody>
          <a:bodyPr/>
          <a:lstStyle/>
          <a:p>
            <a:pPr>
              <a:buNone/>
            </a:pPr>
            <a:endParaRPr lang="en-GB" dirty="0" smtClean="0"/>
          </a:p>
          <a:p>
            <a:endParaRPr lang="en-GB" dirty="0"/>
          </a:p>
        </p:txBody>
      </p:sp>
      <p:sp>
        <p:nvSpPr>
          <p:cNvPr id="4" name="Rectangular Callout 3"/>
          <p:cNvSpPr/>
          <p:nvPr/>
        </p:nvSpPr>
        <p:spPr>
          <a:xfrm>
            <a:off x="611560" y="3573016"/>
            <a:ext cx="2232248" cy="2448272"/>
          </a:xfrm>
          <a:prstGeom prst="wedgeRectCallout">
            <a:avLst>
              <a:gd name="adj1" fmla="val -13452"/>
              <a:gd name="adj2" fmla="val 5879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Just a note to say thank you, no words can thank you enough for your support during a very difficult time and continuing support.</a:t>
            </a:r>
            <a:endParaRPr lang="en-GB" dirty="0" smtClean="0">
              <a:solidFill>
                <a:schemeClr val="tx1"/>
              </a:solidFill>
            </a:endParaRPr>
          </a:p>
          <a:p>
            <a:pPr algn="ctr"/>
            <a:endParaRPr lang="en-GB" dirty="0"/>
          </a:p>
        </p:txBody>
      </p:sp>
      <p:sp>
        <p:nvSpPr>
          <p:cNvPr id="6" name="Rectangular Callout 5"/>
          <p:cNvSpPr/>
          <p:nvPr/>
        </p:nvSpPr>
        <p:spPr>
          <a:xfrm>
            <a:off x="683568" y="1556792"/>
            <a:ext cx="2880320" cy="1656184"/>
          </a:xfrm>
          <a:prstGeom prst="wedgeRectCallout">
            <a:avLst>
              <a:gd name="adj1" fmla="val -57795"/>
              <a:gd name="adj2" fmla="val -6587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i="1" dirty="0" smtClean="0">
                <a:solidFill>
                  <a:schemeClr val="tx1"/>
                </a:solidFill>
                <a:latin typeface="Calibri" pitchFamily="34" charset="0"/>
                <a:ea typeface="Calibri" pitchFamily="34" charset="0"/>
                <a:cs typeface="Times New Roman" pitchFamily="18" charset="0"/>
              </a:rPr>
              <a:t>“Thank you for the information, advice – and mostly – the listening ear. It was very much appreciated and valued”</a:t>
            </a:r>
            <a:endParaRPr lang="en-GB" sz="2800" dirty="0" smtClean="0">
              <a:solidFill>
                <a:schemeClr val="tx1"/>
              </a:solidFill>
              <a:latin typeface="Arial" pitchFamily="34" charset="0"/>
              <a:cs typeface="Arial" pitchFamily="34" charset="0"/>
            </a:endParaRPr>
          </a:p>
          <a:p>
            <a:pPr algn="ctr"/>
            <a:endParaRPr lang="en-GB" dirty="0"/>
          </a:p>
        </p:txBody>
      </p:sp>
      <p:sp>
        <p:nvSpPr>
          <p:cNvPr id="8" name="Rectangular Callout 7"/>
          <p:cNvSpPr/>
          <p:nvPr/>
        </p:nvSpPr>
        <p:spPr>
          <a:xfrm>
            <a:off x="5940152" y="4221088"/>
            <a:ext cx="2160240" cy="1584176"/>
          </a:xfrm>
          <a:prstGeom prst="wedgeRectCallout">
            <a:avLst>
              <a:gd name="adj1" fmla="val 56180"/>
              <a:gd name="adj2" fmla="val -663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i="1" dirty="0" smtClean="0">
                <a:solidFill>
                  <a:schemeClr val="tx1"/>
                </a:solidFill>
                <a:latin typeface="Calibri" pitchFamily="34" charset="0"/>
                <a:ea typeface="Calibri" pitchFamily="34" charset="0"/>
                <a:cs typeface="Times New Roman" pitchFamily="18" charset="0"/>
              </a:rPr>
              <a:t>It feels as if you are the first person to really listen to me”</a:t>
            </a:r>
            <a:endParaRPr lang="en-GB" sz="2800" dirty="0" smtClean="0">
              <a:solidFill>
                <a:schemeClr val="tx1"/>
              </a:solidFill>
              <a:latin typeface="Arial" pitchFamily="34" charset="0"/>
              <a:cs typeface="Arial" pitchFamily="34" charset="0"/>
            </a:endParaRPr>
          </a:p>
          <a:p>
            <a:pPr algn="ctr"/>
            <a:endParaRPr lang="en-GB" dirty="0"/>
          </a:p>
        </p:txBody>
      </p:sp>
      <p:sp>
        <p:nvSpPr>
          <p:cNvPr id="10" name="Rectangular Callout 9"/>
          <p:cNvSpPr/>
          <p:nvPr/>
        </p:nvSpPr>
        <p:spPr>
          <a:xfrm>
            <a:off x="6732240" y="1412776"/>
            <a:ext cx="1872208" cy="21602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t>Thank you for the information, advice – and mostly – the listening ear. It was very much appreciated and valued</a:t>
            </a:r>
            <a:endParaRPr lang="en-GB" dirty="0"/>
          </a:p>
        </p:txBody>
      </p:sp>
      <p:sp>
        <p:nvSpPr>
          <p:cNvPr id="11" name="Rectangular Callout 10"/>
          <p:cNvSpPr/>
          <p:nvPr/>
        </p:nvSpPr>
        <p:spPr>
          <a:xfrm>
            <a:off x="3203848" y="4077072"/>
            <a:ext cx="2304256" cy="1944216"/>
          </a:xfrm>
          <a:prstGeom prst="wedgeRectCallout">
            <a:avLst>
              <a:gd name="adj1" fmla="val -41"/>
              <a:gd name="adj2" fmla="val -7108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know you can't respond to emails. I just wanted to thank you for your help today. I felt much better after meeting you and less isolated.</a:t>
            </a:r>
            <a:endParaRPr lang="en-GB" dirty="0"/>
          </a:p>
        </p:txBody>
      </p:sp>
      <p:sp>
        <p:nvSpPr>
          <p:cNvPr id="12" name="Rectangular Callout 11"/>
          <p:cNvSpPr/>
          <p:nvPr/>
        </p:nvSpPr>
        <p:spPr>
          <a:xfrm>
            <a:off x="3995936" y="1628800"/>
            <a:ext cx="2160240" cy="1584176"/>
          </a:xfrm>
          <a:prstGeom prst="wedgeRectCallout">
            <a:avLst>
              <a:gd name="adj1" fmla="val 56943"/>
              <a:gd name="adj2" fmla="val 6360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“Your approach and generosity with time and patience is still being felt as I now as I support my parents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4" name="Content Placeholder 3"/>
          <p:cNvSpPr>
            <a:spLocks noGrp="1"/>
          </p:cNvSpPr>
          <p:nvPr>
            <p:ph idx="1"/>
          </p:nvPr>
        </p:nvSpPr>
        <p:spPr>
          <a:xfrm>
            <a:off x="457200" y="1600201"/>
            <a:ext cx="2602632" cy="2260848"/>
          </a:xfrm>
          <a:prstGeom prst="wedgeRectCallout">
            <a:avLst>
              <a:gd name="adj1" fmla="val -12967"/>
              <a:gd name="adj2" fmla="val 6681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buNone/>
            </a:pPr>
            <a:r>
              <a:rPr lang="en-GB" dirty="0" smtClean="0">
                <a:solidFill>
                  <a:schemeClr val="tx1"/>
                </a:solidFill>
              </a:rPr>
              <a:t>“We have used your service on a number of occasions, each time has been beneficial to colleagues and to those you are supporting.  </a:t>
            </a:r>
          </a:p>
          <a:p>
            <a:pPr algn="ctr">
              <a:buNone/>
            </a:pPr>
            <a:endParaRPr lang="en-GB" dirty="0" smtClean="0">
              <a:solidFill>
                <a:schemeClr val="tx1"/>
              </a:solidFill>
            </a:endParaRPr>
          </a:p>
          <a:p>
            <a:pPr algn="ctr">
              <a:buNone/>
            </a:pPr>
            <a:r>
              <a:rPr lang="en-GB" dirty="0" smtClean="0">
                <a:solidFill>
                  <a:schemeClr val="tx1"/>
                </a:solidFill>
              </a:rPr>
              <a:t>It is always useful to know that you are there when we need to utilise the service” – SCN (Stroke)</a:t>
            </a:r>
            <a:endParaRPr lang="en-GB" dirty="0">
              <a:solidFill>
                <a:schemeClr val="tx1"/>
              </a:solidFill>
            </a:endParaRPr>
          </a:p>
        </p:txBody>
      </p:sp>
      <p:sp>
        <p:nvSpPr>
          <p:cNvPr id="5" name="Content Placeholder 3"/>
          <p:cNvSpPr txBox="1">
            <a:spLocks/>
          </p:cNvSpPr>
          <p:nvPr/>
        </p:nvSpPr>
        <p:spPr>
          <a:xfrm>
            <a:off x="1835696" y="4005064"/>
            <a:ext cx="2602632" cy="2260848"/>
          </a:xfrm>
          <a:prstGeom prst="wedgeRectCallout">
            <a:avLst>
              <a:gd name="adj1" fmla="val -41770"/>
              <a:gd name="adj2" fmla="val 7009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sz="3200" dirty="0" smtClean="0">
                <a:solidFill>
                  <a:schemeClr val="tx1"/>
                </a:solidFill>
              </a:rPr>
              <a:t>It is such an important job’ – GP speaking about this role.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355976" y="1556792"/>
            <a:ext cx="2602632" cy="2260848"/>
          </a:xfrm>
          <a:prstGeom prst="wedgeRectCallout">
            <a:avLst>
              <a:gd name="adj1" fmla="val -12967"/>
              <a:gd name="adj2" fmla="val 6681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Your</a:t>
            </a:r>
            <a:r>
              <a:rPr kumimoji="0" lang="en-GB" sz="2400" b="0" i="0" u="none" strike="noStrike" kern="1200" cap="none" spc="0" normalizeH="0" noProof="0" dirty="0" smtClean="0">
                <a:ln>
                  <a:noFill/>
                </a:ln>
                <a:solidFill>
                  <a:schemeClr val="tx1"/>
                </a:solidFill>
                <a:effectLst/>
                <a:uLnTx/>
                <a:uFillTx/>
                <a:latin typeface="+mn-lt"/>
                <a:ea typeface="+mn-ea"/>
                <a:cs typeface="+mn-cs"/>
              </a:rPr>
              <a:t> team are amazing! They were all an absolute joy yesterday!</a:t>
            </a:r>
          </a:p>
          <a:p>
            <a:pPr marL="342900" lvl="0" indent="-342900" algn="ctr">
              <a:spcBef>
                <a:spcPct val="20000"/>
              </a:spcBef>
            </a:pPr>
            <a:r>
              <a:rPr lang="en-GB" sz="2400" baseline="0" dirty="0" smtClean="0">
                <a:solidFill>
                  <a:schemeClr val="tx1"/>
                </a:solidFill>
              </a:rPr>
              <a:t>Rachel Howe-</a:t>
            </a:r>
            <a:r>
              <a:rPr lang="en-GB" sz="2400" dirty="0" smtClean="0">
                <a:solidFill>
                  <a:schemeClr val="tx1"/>
                </a:solidFill>
              </a:rPr>
              <a:t> EHSCP Engagement Officer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6156176" y="4005064"/>
            <a:ext cx="2602632" cy="2260848"/>
          </a:xfrm>
          <a:prstGeom prst="wedgeRectCallout">
            <a:avLst>
              <a:gd name="adj1" fmla="val 5391"/>
              <a:gd name="adj2" fmla="val -83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dirty="0" smtClean="0">
                <a:solidFill>
                  <a:schemeClr val="tx1"/>
                </a:solidFill>
              </a:rPr>
              <a:t>Thank you so much for all your help and support that you gave me and my staff..... We don’t use your service enough, but this week has certainly opened my eyes as to the expertise and support  you can provide regarding these situations.</a:t>
            </a:r>
          </a:p>
          <a:p>
            <a:pPr marL="342900" lvl="0" indent="-342900" algn="ctr">
              <a:spcBef>
                <a:spcPct val="20000"/>
              </a:spcBef>
            </a:pPr>
            <a:r>
              <a:rPr kumimoji="0" lang="en-GB" b="0" i="0" u="none" strike="noStrike" kern="1200" cap="none" spc="0" normalizeH="0" noProof="0" dirty="0" smtClean="0">
                <a:ln>
                  <a:noFill/>
                </a:ln>
                <a:solidFill>
                  <a:schemeClr val="tx1"/>
                </a:solidFill>
                <a:effectLst/>
                <a:uLnTx/>
                <a:uFillTx/>
                <a:latin typeface="+mn-lt"/>
                <a:ea typeface="+mn-ea"/>
                <a:cs typeface="+mn-cs"/>
              </a:rPr>
              <a:t>Senior Charge Nurse- RIE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4000" b="1" dirty="0" smtClean="0">
                <a:solidFill>
                  <a:srgbClr val="7030A0"/>
                </a:solidFill>
              </a:rPr>
              <a:t>Across the UK….</a:t>
            </a:r>
          </a:p>
        </p:txBody>
      </p:sp>
      <p:sp>
        <p:nvSpPr>
          <p:cNvPr id="5" name="Rectangle 3"/>
          <p:cNvSpPr>
            <a:spLocks noGrp="1" noChangeArrowheads="1"/>
          </p:cNvSpPr>
          <p:nvPr>
            <p:ph idx="1"/>
          </p:nvPr>
        </p:nvSpPr>
        <p:spPr/>
        <p:txBody>
          <a:bodyPr>
            <a:normAutofit/>
          </a:bodyPr>
          <a:lstStyle/>
          <a:p>
            <a:pPr>
              <a:buFont typeface="Wingdings" pitchFamily="2" charset="2"/>
              <a:buChar char="§"/>
            </a:pPr>
            <a:r>
              <a:rPr lang="en-GB" sz="2800" dirty="0" smtClean="0"/>
              <a:t>Carers save the UK economy </a:t>
            </a:r>
            <a:r>
              <a:rPr lang="en-GB" sz="2800" b="1" dirty="0" smtClean="0">
                <a:solidFill>
                  <a:srgbClr val="008080"/>
                </a:solidFill>
              </a:rPr>
              <a:t>£132 billion per year*</a:t>
            </a:r>
          </a:p>
          <a:p>
            <a:pPr>
              <a:buNone/>
            </a:pPr>
            <a:r>
              <a:rPr lang="en-GB" sz="2800" b="1" i="1" dirty="0" smtClean="0">
                <a:solidFill>
                  <a:srgbClr val="008080"/>
                </a:solidFill>
              </a:rPr>
              <a:t>	(Value of health spending in the UK is £134 billion*)</a:t>
            </a:r>
          </a:p>
          <a:p>
            <a:pPr>
              <a:buFont typeface="Wingdings" pitchFamily="2" charset="2"/>
              <a:buChar char="§"/>
            </a:pPr>
            <a:endParaRPr lang="en-GB" sz="2800" dirty="0" smtClean="0"/>
          </a:p>
          <a:p>
            <a:pPr>
              <a:buFont typeface="Wingdings" pitchFamily="2" charset="2"/>
              <a:buChar char="§"/>
            </a:pPr>
            <a:r>
              <a:rPr lang="en-GB" sz="2800" dirty="0" smtClean="0"/>
              <a:t>The value of care provided by carers in Scotland is </a:t>
            </a:r>
            <a:r>
              <a:rPr lang="en-GB" sz="2800" b="1" dirty="0" smtClean="0">
                <a:solidFill>
                  <a:srgbClr val="008080"/>
                </a:solidFill>
              </a:rPr>
              <a:t>£10.8 billion </a:t>
            </a:r>
            <a:r>
              <a:rPr lang="en-GB" sz="2800" dirty="0" smtClean="0"/>
              <a:t>a year.</a:t>
            </a:r>
          </a:p>
          <a:p>
            <a:pPr>
              <a:buFont typeface="Wingdings" pitchFamily="2" charset="2"/>
              <a:buChar char="§"/>
            </a:pPr>
            <a:endParaRPr lang="en-GB" sz="2800" dirty="0" smtClean="0"/>
          </a:p>
          <a:p>
            <a:pPr>
              <a:buFont typeface="Wingdings" pitchFamily="2" charset="2"/>
              <a:buChar char="§"/>
            </a:pPr>
            <a:r>
              <a:rPr lang="en-GB" sz="2800" b="1" dirty="0" smtClean="0">
                <a:solidFill>
                  <a:srgbClr val="008080"/>
                </a:solidFill>
              </a:rPr>
              <a:t>By 2037, it's anticipated that the number of carers will increase to 9 million across the UK</a:t>
            </a:r>
          </a:p>
          <a:p>
            <a:pPr>
              <a:buNone/>
            </a:pPr>
            <a:endParaRPr lang="en-GB" sz="1400" b="1" dirty="0" smtClean="0">
              <a:solidFill>
                <a:srgbClr val="008080"/>
              </a:solidFill>
            </a:endParaRPr>
          </a:p>
          <a:p>
            <a:pPr>
              <a:buNone/>
            </a:pPr>
            <a:r>
              <a:rPr lang="en-GB" sz="1400" b="1" dirty="0" smtClean="0">
                <a:solidFill>
                  <a:srgbClr val="008080"/>
                </a:solidFill>
              </a:rPr>
              <a:t>* Carers UK , 2016</a:t>
            </a:r>
            <a:endParaRPr lang="en-GB" sz="1400" dirty="0" smtClean="0">
              <a:solidFill>
                <a:srgbClr val="D60093"/>
              </a:solidFill>
            </a:endParaRP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28596" y="857232"/>
            <a:ext cx="8229600" cy="5214974"/>
          </a:xfrm>
        </p:spPr>
        <p:txBody>
          <a:bodyPr>
            <a:normAutofit/>
          </a:bodyPr>
          <a:lstStyle/>
          <a:p>
            <a:pPr>
              <a:lnSpc>
                <a:spcPct val="90000"/>
              </a:lnSpc>
              <a:buFontTx/>
              <a:buNone/>
            </a:pPr>
            <a:r>
              <a:rPr lang="en-GB" sz="2800" b="1" dirty="0" smtClean="0">
                <a:solidFill>
                  <a:srgbClr val="7030A0"/>
                </a:solidFill>
              </a:rPr>
              <a:t>In                Integrated Carer Support Team</a:t>
            </a:r>
          </a:p>
          <a:p>
            <a:pPr>
              <a:lnSpc>
                <a:spcPct val="90000"/>
              </a:lnSpc>
              <a:buFontTx/>
              <a:buNone/>
            </a:pPr>
            <a:endParaRPr lang="en-GB" sz="2800" b="1" dirty="0" smtClean="0"/>
          </a:p>
          <a:p>
            <a:pPr>
              <a:lnSpc>
                <a:spcPct val="90000"/>
              </a:lnSpc>
              <a:buFont typeface="Wingdings" pitchFamily="2" charset="2"/>
              <a:buChar char="§"/>
            </a:pPr>
            <a:r>
              <a:rPr lang="en-GB" sz="2800" b="1" dirty="0" smtClean="0">
                <a:solidFill>
                  <a:srgbClr val="008080"/>
                </a:solidFill>
              </a:rPr>
              <a:t>T: 0131 536 3371</a:t>
            </a:r>
          </a:p>
          <a:p>
            <a:pPr>
              <a:lnSpc>
                <a:spcPct val="90000"/>
              </a:lnSpc>
              <a:buFont typeface="Wingdings" pitchFamily="2" charset="2"/>
              <a:buChar char="§"/>
            </a:pPr>
            <a:endParaRPr lang="en-GB" sz="2800" b="1" dirty="0" smtClean="0"/>
          </a:p>
          <a:p>
            <a:pPr>
              <a:lnSpc>
                <a:spcPct val="90000"/>
              </a:lnSpc>
              <a:buFont typeface="Wingdings" pitchFamily="2" charset="2"/>
              <a:buChar char="§"/>
            </a:pPr>
            <a:r>
              <a:rPr lang="en-GB" sz="2800" b="1" dirty="0" smtClean="0">
                <a:solidFill>
                  <a:srgbClr val="008080"/>
                </a:solidFill>
              </a:rPr>
              <a:t>E: </a:t>
            </a:r>
            <a:r>
              <a:rPr lang="en-GB" sz="2800" b="1" dirty="0" smtClean="0">
                <a:hlinkClick r:id="rId3"/>
              </a:rPr>
              <a:t>carersupport@nhslothian.scot.nhs.uk</a:t>
            </a:r>
            <a:r>
              <a:rPr lang="en-GB" sz="2800" b="1" dirty="0" smtClean="0"/>
              <a:t> </a:t>
            </a:r>
          </a:p>
          <a:p>
            <a:pPr>
              <a:lnSpc>
                <a:spcPct val="90000"/>
              </a:lnSpc>
              <a:buNone/>
            </a:pPr>
            <a:endParaRPr lang="en-GB" sz="2800" b="1" dirty="0" smtClean="0">
              <a:solidFill>
                <a:srgbClr val="008080"/>
              </a:solidFill>
            </a:endParaRPr>
          </a:p>
          <a:p>
            <a:pPr>
              <a:lnSpc>
                <a:spcPct val="90000"/>
              </a:lnSpc>
              <a:buFont typeface="Wingdings" pitchFamily="2" charset="2"/>
              <a:buChar char="§"/>
            </a:pPr>
            <a:r>
              <a:rPr lang="en-GB" sz="2800" b="1" dirty="0" smtClean="0">
                <a:solidFill>
                  <a:srgbClr val="008080"/>
                </a:solidFill>
                <a:hlinkClick r:id="rId4"/>
              </a:rPr>
              <a:t>www.edinburgh.gov.uk/carersupport</a:t>
            </a:r>
            <a:r>
              <a:rPr lang="en-GB" sz="2800" b="1" dirty="0" smtClean="0">
                <a:solidFill>
                  <a:srgbClr val="008080"/>
                </a:solidFill>
              </a:rPr>
              <a:t> </a:t>
            </a:r>
          </a:p>
          <a:p>
            <a:pPr>
              <a:lnSpc>
                <a:spcPct val="90000"/>
              </a:lnSpc>
              <a:buFont typeface="Wingdings" pitchFamily="2" charset="2"/>
              <a:buChar char="§"/>
            </a:pPr>
            <a:endParaRPr lang="en-GB" sz="2800" b="1" dirty="0" smtClean="0"/>
          </a:p>
          <a:p>
            <a:pPr>
              <a:lnSpc>
                <a:spcPct val="90000"/>
              </a:lnSpc>
              <a:buFont typeface="Wingdings" pitchFamily="2" charset="2"/>
              <a:buChar char="§"/>
            </a:pPr>
            <a:r>
              <a:rPr lang="en-GB" sz="2800" dirty="0" smtClean="0">
                <a:solidFill>
                  <a:srgbClr val="7030A0"/>
                </a:solidFill>
              </a:rPr>
              <a:t>Please contact us if you </a:t>
            </a:r>
            <a:r>
              <a:rPr lang="en-GB" sz="2800" dirty="0" smtClean="0">
                <a:solidFill>
                  <a:srgbClr val="7030A0"/>
                </a:solidFill>
              </a:rPr>
              <a:t>would like </a:t>
            </a:r>
            <a:r>
              <a:rPr lang="en-GB" sz="2800" dirty="0" smtClean="0">
                <a:solidFill>
                  <a:srgbClr val="7030A0"/>
                </a:solidFill>
              </a:rPr>
              <a:t>support in your area to help identify and support carers</a:t>
            </a:r>
          </a:p>
          <a:p>
            <a:pPr>
              <a:lnSpc>
                <a:spcPct val="90000"/>
              </a:lnSpc>
              <a:buFontTx/>
              <a:buNone/>
            </a:pPr>
            <a:endParaRPr lang="en-GB" sz="2800" dirty="0" smtClean="0"/>
          </a:p>
        </p:txBody>
      </p:sp>
      <p:pic>
        <p:nvPicPr>
          <p:cNvPr id="5" name="Picture 4"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pic>
        <p:nvPicPr>
          <p:cNvPr id="6" name="Picture 3"/>
          <p:cNvPicPr>
            <a:picLocks noChangeAspect="1" noChangeArrowheads="1"/>
          </p:cNvPicPr>
          <p:nvPr/>
        </p:nvPicPr>
        <p:blipFill>
          <a:blip r:embed="rId6"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10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7030A0"/>
                </a:solidFill>
              </a:rPr>
              <a:t>End of the day inspiration…..</a:t>
            </a:r>
            <a:r>
              <a:rPr lang="en-GB" dirty="0" smtClean="0"/>
              <a:t/>
            </a:r>
            <a:br>
              <a:rPr lang="en-GB" dirty="0" smtClean="0"/>
            </a:br>
            <a:endParaRPr lang="en-GB" dirty="0"/>
          </a:p>
        </p:txBody>
      </p:sp>
      <p:sp>
        <p:nvSpPr>
          <p:cNvPr id="3" name="Content Placeholder 2"/>
          <p:cNvSpPr>
            <a:spLocks noGrp="1"/>
          </p:cNvSpPr>
          <p:nvPr>
            <p:ph idx="1"/>
          </p:nvPr>
        </p:nvSpPr>
        <p:spPr>
          <a:xfrm>
            <a:off x="457200" y="1268761"/>
            <a:ext cx="7859216" cy="2520280"/>
          </a:xfrm>
          <a:solidFill>
            <a:schemeClr val="accent4">
              <a:lumMod val="60000"/>
              <a:lumOff val="40000"/>
            </a:schemeClr>
          </a:solidFill>
        </p:spPr>
        <p:txBody>
          <a:bodyPr>
            <a:normAutofit lnSpcReduction="10000"/>
          </a:bodyPr>
          <a:lstStyle/>
          <a:p>
            <a:pPr>
              <a:buNone/>
            </a:pPr>
            <a:r>
              <a:rPr lang="en-GB" b="1" dirty="0" smtClean="0">
                <a:latin typeface="Angsana New" pitchFamily="18" charset="-34"/>
                <a:cs typeface="Angsana New" pitchFamily="18" charset="-34"/>
              </a:rPr>
              <a:t> 	“I’ve learned that people will forget what you said, people will forget what you did, but people will never forget how you made them feel.”</a:t>
            </a:r>
            <a:r>
              <a:rPr lang="en-GB" b="1" i="1" dirty="0" smtClean="0">
                <a:latin typeface="Angsana New" pitchFamily="18" charset="-34"/>
                <a:cs typeface="Angsana New" pitchFamily="18" charset="-34"/>
              </a:rPr>
              <a:t> </a:t>
            </a:r>
          </a:p>
          <a:p>
            <a:pPr>
              <a:buNone/>
            </a:pPr>
            <a:r>
              <a:rPr lang="en-GB" sz="2800" i="1" dirty="0" smtClean="0">
                <a:latin typeface="Angsana New" pitchFamily="18" charset="-34"/>
                <a:cs typeface="Angsana New" pitchFamily="18" charset="-34"/>
              </a:rPr>
              <a:t>Maya Angelou, poet and award-winning author</a:t>
            </a:r>
            <a:endParaRPr lang="en-GB" sz="2800" dirty="0">
              <a:latin typeface="Angsana New" pitchFamily="18" charset="-34"/>
              <a:cs typeface="Angsana New" pitchFamily="18" charset="-34"/>
            </a:endParaRPr>
          </a:p>
        </p:txBody>
      </p:sp>
      <p:pic>
        <p:nvPicPr>
          <p:cNvPr id="4" name="Content Placeholder 5" descr="epic%20banner.jpg"/>
          <p:cNvPicPr>
            <a:picLocks noChangeAspect="1"/>
          </p:cNvPicPr>
          <p:nvPr/>
        </p:nvPicPr>
        <p:blipFill>
          <a:blip r:embed="rId3" cstate="print"/>
          <a:stretch>
            <a:fillRect/>
          </a:stretch>
        </p:blipFill>
        <p:spPr>
          <a:xfrm>
            <a:off x="179512" y="5490613"/>
            <a:ext cx="3240360" cy="1077420"/>
          </a:xfrm>
          <a:prstGeom prst="rect">
            <a:avLst/>
          </a:prstGeom>
        </p:spPr>
      </p:pic>
      <p:pic>
        <p:nvPicPr>
          <p:cNvPr id="5" name="Content Placeholder 4"/>
          <p:cNvPicPr>
            <a:picLocks noChangeAspect="1" noChangeArrowheads="1"/>
          </p:cNvPicPr>
          <p:nvPr/>
        </p:nvPicPr>
        <p:blipFill>
          <a:blip r:embed="rId4" cstate="print"/>
          <a:srcRect l="4161" t="4215" r="4288" b="27640"/>
          <a:stretch>
            <a:fillRect/>
          </a:stretch>
        </p:blipFill>
        <p:spPr bwMode="auto">
          <a:xfrm>
            <a:off x="3491880" y="5229200"/>
            <a:ext cx="1440160" cy="1396508"/>
          </a:xfrm>
          <a:prstGeom prst="rect">
            <a:avLst/>
          </a:prstGeom>
          <a:noFill/>
          <a:ln w="9525">
            <a:noFill/>
            <a:miter lim="800000"/>
            <a:headEnd/>
            <a:tailEnd/>
          </a:ln>
        </p:spPr>
      </p:pic>
      <p:pic>
        <p:nvPicPr>
          <p:cNvPr id="1026" name="Picture 2" descr="C:\Users\madeline.martin\AppData\Local\Microsoft\Windows\Temporary Internet Files\Content.IE5\ZMJL1BLL\4798516509_acced735d6[1].jpg"/>
          <p:cNvPicPr>
            <a:picLocks noChangeAspect="1" noChangeArrowheads="1"/>
          </p:cNvPicPr>
          <p:nvPr/>
        </p:nvPicPr>
        <p:blipFill>
          <a:blip r:embed="rId5" cstate="print"/>
          <a:srcRect/>
          <a:stretch>
            <a:fillRect/>
          </a:stretch>
        </p:blipFill>
        <p:spPr bwMode="auto">
          <a:xfrm>
            <a:off x="6660232" y="3789040"/>
            <a:ext cx="2304256" cy="2304256"/>
          </a:xfrm>
          <a:prstGeom prst="rect">
            <a:avLst/>
          </a:prstGeom>
          <a:noFill/>
        </p:spPr>
      </p:pic>
      <p:sp>
        <p:nvSpPr>
          <p:cNvPr id="7" name="Rectangle 6"/>
          <p:cNvSpPr/>
          <p:nvPr/>
        </p:nvSpPr>
        <p:spPr>
          <a:xfrm>
            <a:off x="467544" y="4293096"/>
            <a:ext cx="4572000" cy="646331"/>
          </a:xfrm>
          <a:prstGeom prst="rect">
            <a:avLst/>
          </a:prstGeom>
        </p:spPr>
        <p:txBody>
          <a:bodyPr>
            <a:spAutoFit/>
          </a:bodyPr>
          <a:lstStyle/>
          <a:p>
            <a:r>
              <a:rPr lang="en-GB" dirty="0" smtClean="0">
                <a:hlinkClick r:id="rId6"/>
              </a:rPr>
              <a:t>http://www.knowledge.scot.nhs.uk/edinburghcarersnetwork.aspx</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The Edinburgh Carer Support Team</a:t>
            </a:r>
          </a:p>
        </p:txBody>
      </p:sp>
      <p:sp>
        <p:nvSpPr>
          <p:cNvPr id="5" name="Rectangle 3"/>
          <p:cNvSpPr>
            <a:spLocks noGrp="1" noChangeArrowheads="1"/>
          </p:cNvSpPr>
          <p:nvPr>
            <p:ph idx="1"/>
          </p:nvPr>
        </p:nvSpPr>
        <p:spPr/>
        <p:txBody>
          <a:bodyPr/>
          <a:lstStyle/>
          <a:p>
            <a:pPr>
              <a:lnSpc>
                <a:spcPct val="90000"/>
              </a:lnSpc>
              <a:buFont typeface="Wingdings" pitchFamily="2" charset="2"/>
              <a:buChar char="§"/>
            </a:pPr>
            <a:r>
              <a:rPr lang="en-GB" sz="2400" dirty="0" smtClean="0"/>
              <a:t>Based within the Health and Social Care Partnership offering </a:t>
            </a:r>
            <a:r>
              <a:rPr lang="en-GB" sz="2800" dirty="0" smtClean="0">
                <a:solidFill>
                  <a:srgbClr val="008080"/>
                </a:solidFill>
              </a:rPr>
              <a:t>easy internal referral routes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Promotes the need for </a:t>
            </a:r>
            <a:r>
              <a:rPr lang="en-GB" sz="2400" dirty="0" smtClean="0">
                <a:solidFill>
                  <a:srgbClr val="008080"/>
                </a:solidFill>
              </a:rPr>
              <a:t>carer identification </a:t>
            </a:r>
            <a:r>
              <a:rPr lang="en-GB" sz="2400" dirty="0" smtClean="0"/>
              <a:t>and awareness in GP Practices and other community health and social care teams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In partnership with Edinburgh based </a:t>
            </a:r>
            <a:r>
              <a:rPr lang="en-GB" sz="2400" dirty="0" smtClean="0">
                <a:solidFill>
                  <a:srgbClr val="008080"/>
                </a:solidFill>
              </a:rPr>
              <a:t>voluntary carer  organisations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b="1" dirty="0" smtClean="0">
                <a:solidFill>
                  <a:srgbClr val="7030A0"/>
                </a:solidFill>
              </a:rPr>
              <a:t>Open to referrals from all professionals and carers</a:t>
            </a:r>
          </a:p>
          <a:p>
            <a:pPr>
              <a:lnSpc>
                <a:spcPct val="90000"/>
              </a:lnSpc>
            </a:pPr>
            <a:endParaRPr lang="en-GB" sz="2400" dirty="0" smtClean="0"/>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467544" y="764704"/>
            <a:ext cx="7772400" cy="1470025"/>
          </a:xfrm>
        </p:spPr>
        <p:txBody>
          <a:bodyPr>
            <a:normAutofit/>
          </a:bodyPr>
          <a:lstStyle/>
          <a:p>
            <a:r>
              <a:rPr lang="en-GB" sz="3200" b="1" dirty="0" smtClean="0">
                <a:solidFill>
                  <a:srgbClr val="7030A0"/>
                </a:solidFill>
              </a:rPr>
              <a:t>  </a:t>
            </a:r>
            <a:endParaRPr lang="en-GB" sz="3200" dirty="0"/>
          </a:p>
        </p:txBody>
      </p:sp>
      <p:sp>
        <p:nvSpPr>
          <p:cNvPr id="3" name="Subtitle 2"/>
          <p:cNvSpPr>
            <a:spLocks noGrp="1"/>
          </p:cNvSpPr>
          <p:nvPr>
            <p:ph type="subTitle" idx="1"/>
          </p:nvPr>
        </p:nvSpPr>
        <p:spPr>
          <a:xfrm>
            <a:off x="1835696" y="2276872"/>
            <a:ext cx="5000660" cy="2643206"/>
          </a:xfrm>
        </p:spPr>
        <p:txBody>
          <a:bodyPr>
            <a:normAutofit/>
          </a:bodyPr>
          <a:lstStyle/>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graphicFrame>
        <p:nvGraphicFramePr>
          <p:cNvPr id="8" name="Diagram 7"/>
          <p:cNvGraphicFramePr/>
          <p:nvPr/>
        </p:nvGraphicFramePr>
        <p:xfrm>
          <a:off x="1259632" y="1196752"/>
          <a:ext cx="6360368" cy="4264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979712" y="332656"/>
            <a:ext cx="4536504" cy="369332"/>
          </a:xfrm>
          <a:prstGeom prst="rect">
            <a:avLst/>
          </a:prstGeom>
          <a:noFill/>
        </p:spPr>
        <p:txBody>
          <a:bodyPr wrap="square" rtlCol="0">
            <a:spAutoFit/>
          </a:bodyPr>
          <a:lstStyle/>
          <a:p>
            <a:r>
              <a:rPr lang="en-GB" b="1" dirty="0" smtClean="0">
                <a:solidFill>
                  <a:srgbClr val="008080"/>
                </a:solidFill>
              </a:rPr>
              <a:t>	Integrated Carers Team</a:t>
            </a:r>
            <a:endParaRPr lang="en-GB" dirty="0"/>
          </a:p>
        </p:txBody>
      </p:sp>
      <p:cxnSp>
        <p:nvCxnSpPr>
          <p:cNvPr id="16" name="Straight Connector 15"/>
          <p:cNvCxnSpPr/>
          <p:nvPr/>
        </p:nvCxnSpPr>
        <p:spPr>
          <a:xfrm>
            <a:off x="4788024" y="134076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6256" y="134076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4288" y="2132856"/>
            <a:ext cx="1152128" cy="1477328"/>
          </a:xfrm>
          <a:prstGeom prst="rect">
            <a:avLst/>
          </a:prstGeom>
          <a:noFill/>
          <a:ln w="19050">
            <a:solidFill>
              <a:srgbClr val="7030A0">
                <a:alpha val="61000"/>
              </a:srgbClr>
            </a:solidFill>
          </a:ln>
        </p:spPr>
        <p:txBody>
          <a:bodyPr wrap="square" rtlCol="0">
            <a:spAutoFit/>
          </a:bodyPr>
          <a:lstStyle/>
          <a:p>
            <a:r>
              <a:rPr lang="en-GB" dirty="0" smtClean="0"/>
              <a:t>ERI</a:t>
            </a:r>
          </a:p>
          <a:p>
            <a:r>
              <a:rPr lang="en-GB" dirty="0" smtClean="0"/>
              <a:t>WGH</a:t>
            </a:r>
          </a:p>
          <a:p>
            <a:r>
              <a:rPr lang="en-GB" dirty="0" smtClean="0"/>
              <a:t>Liberton</a:t>
            </a:r>
          </a:p>
          <a:p>
            <a:r>
              <a:rPr lang="en-GB" dirty="0" smtClean="0"/>
              <a:t>AAH</a:t>
            </a:r>
          </a:p>
          <a:p>
            <a:r>
              <a:rPr lang="en-GB" dirty="0" smtClean="0"/>
              <a:t>Localities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672" y="260648"/>
            <a:ext cx="6851104" cy="1143000"/>
          </a:xfrm>
        </p:spPr>
        <p:txBody>
          <a:bodyPr>
            <a:normAutofit/>
          </a:bodyPr>
          <a:lstStyle/>
          <a:p>
            <a:r>
              <a:rPr lang="en-GB" b="1" dirty="0" smtClean="0">
                <a:solidFill>
                  <a:srgbClr val="7030A0"/>
                </a:solidFill>
              </a:rPr>
              <a:t>Why were we established?</a:t>
            </a:r>
            <a:endParaRPr lang="en-GB" b="1" dirty="0">
              <a:solidFill>
                <a:srgbClr val="7030A0"/>
              </a:solidFill>
            </a:endParaRPr>
          </a:p>
        </p:txBody>
      </p:sp>
      <p:pic>
        <p:nvPicPr>
          <p:cNvPr id="8" name="Content Placeholder 7" descr="A bridge.png"/>
          <p:cNvPicPr>
            <a:picLocks noGrp="1" noChangeAspect="1"/>
          </p:cNvPicPr>
          <p:nvPr>
            <p:ph idx="1"/>
          </p:nvPr>
        </p:nvPicPr>
        <p:blipFill>
          <a:blip r:embed="rId3" cstate="print"/>
          <a:stretch>
            <a:fillRect/>
          </a:stretch>
        </p:blipFill>
        <p:spPr>
          <a:xfrm>
            <a:off x="2843808" y="2348880"/>
            <a:ext cx="4068110" cy="2905792"/>
          </a:xfrm>
        </p:spPr>
      </p:pic>
      <p:pic>
        <p:nvPicPr>
          <p:cNvPr id="6"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
        <p:nvSpPr>
          <p:cNvPr id="9" name="TextBox 8"/>
          <p:cNvSpPr txBox="1"/>
          <p:nvPr/>
        </p:nvSpPr>
        <p:spPr>
          <a:xfrm>
            <a:off x="467544" y="1988839"/>
            <a:ext cx="1440160" cy="3139321"/>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Primary Care</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Hospitals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 Direct</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Community Health Teams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a:t>
            </a:r>
          </a:p>
        </p:txBody>
      </p:sp>
      <p:sp>
        <p:nvSpPr>
          <p:cNvPr id="11" name="TextBox 10"/>
          <p:cNvSpPr txBox="1"/>
          <p:nvPr/>
        </p:nvSpPr>
        <p:spPr>
          <a:xfrm>
            <a:off x="7236296" y="1916832"/>
            <a:ext cx="1656184" cy="4524315"/>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Carer Dedicated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Other relevant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Independent Sector</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Health &amp; Social Care </a:t>
            </a:r>
          </a:p>
          <a:p>
            <a:endParaRPr lang="en-GB" dirty="0" smtClean="0"/>
          </a:p>
          <a:p>
            <a:endParaRPr lang="en-GB" dirty="0"/>
          </a:p>
        </p:txBody>
      </p:sp>
      <p:sp>
        <p:nvSpPr>
          <p:cNvPr id="12" name="Right Arrow 11"/>
          <p:cNvSpPr/>
          <p:nvPr/>
        </p:nvSpPr>
        <p:spPr>
          <a:xfrm>
            <a:off x="1979712" y="306896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Right Arrow 12"/>
          <p:cNvSpPr/>
          <p:nvPr/>
        </p:nvSpPr>
        <p:spPr>
          <a:xfrm rot="19569577">
            <a:off x="1907704" y="422108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ight Arrow 13"/>
          <p:cNvSpPr/>
          <p:nvPr/>
        </p:nvSpPr>
        <p:spPr>
          <a:xfrm rot="1722854">
            <a:off x="2051720" y="206084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B45E8D29-E82E-4076-ABE7-404DFA6E32CB}"/>
              </a:ext>
            </a:extLst>
          </p:cNvPr>
          <p:cNvGraphicFramePr/>
          <p:nvPr>
            <p:extLst>
              <p:ext uri="{D42A27DB-BD31-4B8C-83A1-F6EECF244321}">
                <p14:modId xmlns:p14="http://schemas.microsoft.com/office/powerpoint/2010/main" xmlns="" val="1021918586"/>
              </p:ext>
            </p:extLst>
          </p:nvPr>
        </p:nvGraphicFramePr>
        <p:xfrm>
          <a:off x="719572" y="800708"/>
          <a:ext cx="77048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Notched Right Arrow 2"/>
          <p:cNvSpPr/>
          <p:nvPr/>
        </p:nvSpPr>
        <p:spPr>
          <a:xfrm rot="8805134">
            <a:off x="5181080" y="706114"/>
            <a:ext cx="1296144" cy="3582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Joint_Carers_FrontCover_FP_240414.jpg"/>
          <p:cNvPicPr>
            <a:picLocks noChangeAspect="1"/>
          </p:cNvPicPr>
          <p:nvPr/>
        </p:nvPicPr>
        <p:blipFill>
          <a:blip r:embed="rId8" cstate="print"/>
          <a:srcRect/>
          <a:stretch>
            <a:fillRect/>
          </a:stretch>
        </p:blipFill>
        <p:spPr bwMode="auto">
          <a:xfrm>
            <a:off x="395536" y="4569136"/>
            <a:ext cx="1512168" cy="2039151"/>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xmlns="" val="145169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864096"/>
          </a:xfrm>
        </p:spPr>
        <p:txBody>
          <a:bodyPr>
            <a:normAutofit fontScale="90000"/>
          </a:bodyPr>
          <a:lstStyle/>
          <a:p>
            <a:r>
              <a:rPr lang="en-GB" b="1" dirty="0" smtClean="0">
                <a:solidFill>
                  <a:srgbClr val="7030A0"/>
                </a:solidFill>
              </a:rPr>
              <a:t>         Not Identified and Missing Out… </a:t>
            </a:r>
            <a:endParaRPr lang="en-GB" b="1" dirty="0">
              <a:solidFill>
                <a:srgbClr val="7030A0"/>
              </a:solidFill>
            </a:endParaRPr>
          </a:p>
        </p:txBody>
      </p:sp>
      <p:sp>
        <p:nvSpPr>
          <p:cNvPr id="3" name="Content Placeholder 2"/>
          <p:cNvSpPr>
            <a:spLocks noGrp="1"/>
          </p:cNvSpPr>
          <p:nvPr>
            <p:ph idx="1"/>
          </p:nvPr>
        </p:nvSpPr>
        <p:spPr/>
        <p:txBody>
          <a:bodyPr>
            <a:normAutofit lnSpcReduction="10000"/>
          </a:bodyPr>
          <a:lstStyle/>
          <a:p>
            <a:pPr>
              <a:buNone/>
            </a:pPr>
            <a:r>
              <a:rPr lang="en-GB" b="1" dirty="0" smtClean="0">
                <a:solidFill>
                  <a:srgbClr val="008080"/>
                </a:solidFill>
              </a:rPr>
              <a:t>Carers said that missing out on support meant:</a:t>
            </a:r>
          </a:p>
          <a:p>
            <a:pPr lvl="0"/>
            <a:r>
              <a:rPr lang="en-GB" sz="3000" dirty="0" smtClean="0"/>
              <a:t>A negative impact on their </a:t>
            </a:r>
            <a:r>
              <a:rPr lang="en-GB" sz="3000" dirty="0" smtClean="0">
                <a:solidFill>
                  <a:srgbClr val="008080"/>
                </a:solidFill>
              </a:rPr>
              <a:t>physical health- 50 %</a:t>
            </a:r>
          </a:p>
          <a:p>
            <a:pPr lvl="0"/>
            <a:r>
              <a:rPr lang="en-GB" sz="3000" dirty="0" smtClean="0"/>
              <a:t>They suffered from </a:t>
            </a:r>
            <a:r>
              <a:rPr lang="en-GB" sz="3000" dirty="0" smtClean="0">
                <a:solidFill>
                  <a:srgbClr val="008080"/>
                </a:solidFill>
              </a:rPr>
              <a:t>stress and anxiety- 78%</a:t>
            </a:r>
          </a:p>
          <a:p>
            <a:pPr lvl="0"/>
            <a:r>
              <a:rPr lang="en-GB" sz="3000" dirty="0" smtClean="0"/>
              <a:t>A </a:t>
            </a:r>
            <a:r>
              <a:rPr lang="en-GB" sz="3000" dirty="0" smtClean="0">
                <a:solidFill>
                  <a:srgbClr val="008080"/>
                </a:solidFill>
              </a:rPr>
              <a:t>strain was put on their relationships </a:t>
            </a:r>
            <a:r>
              <a:rPr lang="en-GB" sz="3000" dirty="0" smtClean="0"/>
              <a:t>with friends and family- </a:t>
            </a:r>
            <a:r>
              <a:rPr lang="en-GB" sz="3000" dirty="0" smtClean="0">
                <a:solidFill>
                  <a:srgbClr val="008080"/>
                </a:solidFill>
              </a:rPr>
              <a:t>61%</a:t>
            </a:r>
          </a:p>
          <a:p>
            <a:pPr lvl="0"/>
            <a:r>
              <a:rPr lang="en-GB" sz="3000" dirty="0" smtClean="0"/>
              <a:t>A </a:t>
            </a:r>
            <a:r>
              <a:rPr lang="en-GB" sz="3000" dirty="0" smtClean="0">
                <a:solidFill>
                  <a:srgbClr val="008080"/>
                </a:solidFill>
              </a:rPr>
              <a:t>negative impact </a:t>
            </a:r>
            <a:r>
              <a:rPr lang="en-GB" sz="3000" dirty="0" smtClean="0"/>
              <a:t>on their finances- </a:t>
            </a:r>
            <a:r>
              <a:rPr lang="en-GB" sz="3000" dirty="0" smtClean="0">
                <a:solidFill>
                  <a:srgbClr val="008080"/>
                </a:solidFill>
              </a:rPr>
              <a:t>52%</a:t>
            </a:r>
          </a:p>
          <a:p>
            <a:pPr lvl="0"/>
            <a:r>
              <a:rPr lang="en-GB" sz="3000" dirty="0" smtClean="0"/>
              <a:t>2 in 5 carers, </a:t>
            </a:r>
            <a:r>
              <a:rPr lang="en-GB" sz="3000" dirty="0" smtClean="0">
                <a:solidFill>
                  <a:srgbClr val="008080"/>
                </a:solidFill>
              </a:rPr>
              <a:t>42%, </a:t>
            </a:r>
            <a:r>
              <a:rPr lang="en-GB" sz="3000" dirty="0" smtClean="0"/>
              <a:t>said missing out on support had caused them </a:t>
            </a:r>
            <a:r>
              <a:rPr lang="en-GB" sz="3000" dirty="0" smtClean="0">
                <a:solidFill>
                  <a:srgbClr val="008080"/>
                </a:solidFill>
              </a:rPr>
              <a:t>to give up work </a:t>
            </a:r>
            <a:r>
              <a:rPr lang="en-GB" sz="3000" dirty="0" smtClean="0"/>
              <a:t>to care </a:t>
            </a:r>
          </a:p>
          <a:p>
            <a:pPr>
              <a:buNone/>
            </a:pPr>
            <a:r>
              <a:rPr lang="en-GB" sz="1900" dirty="0" smtClean="0">
                <a:solidFill>
                  <a:srgbClr val="7030A0"/>
                </a:solidFill>
              </a:rPr>
              <a:t>*Carers UK, State of Caring report 2015, </a:t>
            </a:r>
            <a:r>
              <a:rPr lang="en-GB" sz="2000" dirty="0" smtClean="0">
                <a:solidFill>
                  <a:srgbClr val="7030A0"/>
                </a:solidFill>
              </a:rPr>
              <a:t>5682 carers were surveyed</a:t>
            </a:r>
            <a:endParaRPr lang="en-GB" sz="1900" dirty="0">
              <a:solidFill>
                <a:srgbClr val="7030A0"/>
              </a:solidFill>
            </a:endParaRPr>
          </a:p>
        </p:txBody>
      </p:sp>
      <p:pic>
        <p:nvPicPr>
          <p:cNvPr id="4" name="Picture 3"/>
          <p:cNvPicPr>
            <a:picLocks noChangeAspect="1" noChangeArrowheads="1"/>
          </p:cNvPicPr>
          <p:nvPr/>
        </p:nvPicPr>
        <p:blipFill>
          <a:blip r:embed="rId3"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Why Should You Identify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ü"/>
            </a:pPr>
            <a:r>
              <a:rPr lang="en-GB" sz="2400" dirty="0" smtClean="0"/>
              <a:t>To respect carers as </a:t>
            </a:r>
            <a:r>
              <a:rPr lang="en-GB" sz="2400" b="1" dirty="0" smtClean="0">
                <a:solidFill>
                  <a:srgbClr val="008080"/>
                </a:solidFill>
              </a:rPr>
              <a:t>equal partners</a:t>
            </a:r>
            <a:r>
              <a:rPr lang="en-GB" sz="2400" dirty="0" smtClean="0">
                <a:solidFill>
                  <a:srgbClr val="008080"/>
                </a:solidFill>
              </a:rPr>
              <a:t> </a:t>
            </a:r>
            <a:r>
              <a:rPr lang="en-GB" sz="2400" dirty="0" smtClean="0"/>
              <a:t>in the delivery of care</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The carer is often an </a:t>
            </a:r>
            <a:r>
              <a:rPr lang="en-GB" sz="2400" b="1" dirty="0" smtClean="0">
                <a:solidFill>
                  <a:srgbClr val="008080"/>
                </a:solidFill>
              </a:rPr>
              <a:t>expert </a:t>
            </a:r>
            <a:r>
              <a:rPr lang="en-GB" sz="2400" dirty="0" smtClean="0"/>
              <a:t>and has a vast bank of knowledge about the cared for person and their condition. </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enable the carer to improve their knowledge and </a:t>
            </a:r>
            <a:r>
              <a:rPr lang="en-GB" sz="2400" b="1" dirty="0" smtClean="0">
                <a:solidFill>
                  <a:srgbClr val="008080"/>
                </a:solidFill>
              </a:rPr>
              <a:t>learn new skills</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ensure carers are connected to </a:t>
            </a:r>
            <a:r>
              <a:rPr lang="en-GB" sz="2400" b="1" dirty="0" smtClean="0">
                <a:solidFill>
                  <a:srgbClr val="008080"/>
                </a:solidFill>
              </a:rPr>
              <a:t>long term support and their overall quality of life is improved</a:t>
            </a:r>
          </a:p>
          <a:p>
            <a:pPr algn="ct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help </a:t>
            </a:r>
            <a:r>
              <a:rPr lang="en-GB" sz="2400" dirty="0" smtClean="0">
                <a:solidFill>
                  <a:srgbClr val="008080"/>
                </a:solidFill>
              </a:rPr>
              <a:t>improve outcomes for carers</a:t>
            </a:r>
            <a:r>
              <a:rPr lang="en-GB" sz="2400" dirty="0" smtClean="0"/>
              <a:t>, such as carer-life balance, </a:t>
            </a:r>
            <a:r>
              <a:rPr lang="en-GB" sz="2400" dirty="0" smtClean="0">
                <a:solidFill>
                  <a:srgbClr val="008080"/>
                </a:solidFill>
              </a:rPr>
              <a:t>improved mental and physical health and wellbeing</a:t>
            </a:r>
          </a:p>
          <a:p>
            <a:pPr>
              <a:lnSpc>
                <a:spcPct val="80000"/>
              </a:lnSpc>
              <a:buNone/>
            </a:pPr>
            <a:endParaRPr lang="en-GB" sz="2000" dirty="0" smtClean="0">
              <a:solidFill>
                <a:srgbClr val="D60093"/>
              </a:solidFill>
            </a:endParaRPr>
          </a:p>
        </p:txBody>
      </p:sp>
      <p:pic>
        <p:nvPicPr>
          <p:cNvPr id="6" name="Content Placeholder 4"/>
          <p:cNvPicPr>
            <a:picLocks noChangeAspect="1" noChangeArrowheads="1"/>
          </p:cNvPicPr>
          <p:nvPr/>
        </p:nvPicPr>
        <p:blipFill>
          <a:blip r:embed="rId3" cstate="print"/>
          <a:srcRect l="4161" t="4215" r="4288" b="27640"/>
          <a:stretch>
            <a:fillRect/>
          </a:stretch>
        </p:blipFill>
        <p:spPr bwMode="auto">
          <a:xfrm>
            <a:off x="357158" y="357167"/>
            <a:ext cx="1334522" cy="129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786742" cy="400110"/>
          </a:xfrm>
          <a:prstGeom prst="rect">
            <a:avLst/>
          </a:prstGeom>
          <a:noFill/>
        </p:spPr>
        <p:txBody>
          <a:bodyPr wrap="square" rtlCol="0">
            <a:spAutoFit/>
          </a:bodyPr>
          <a:lstStyle/>
          <a:p>
            <a:r>
              <a:rPr lang="en-GB" sz="2000" dirty="0" smtClean="0">
                <a:solidFill>
                  <a:srgbClr val="7030A0"/>
                </a:solidFill>
              </a:rPr>
              <a:t>Partnership Model between Statutory and 3</a:t>
            </a:r>
            <a:r>
              <a:rPr lang="en-GB" sz="2000" baseline="30000" dirty="0" smtClean="0">
                <a:solidFill>
                  <a:srgbClr val="7030A0"/>
                </a:solidFill>
              </a:rPr>
              <a:t>rd</a:t>
            </a:r>
            <a:r>
              <a:rPr lang="en-GB" sz="2000" dirty="0" smtClean="0">
                <a:solidFill>
                  <a:srgbClr val="7030A0"/>
                </a:solidFill>
              </a:rPr>
              <a:t> Sector Organisations</a:t>
            </a:r>
            <a:endParaRPr lang="en-GB" sz="2000" dirty="0">
              <a:solidFill>
                <a:srgbClr val="7030A0"/>
              </a:solidFill>
            </a:endParaRPr>
          </a:p>
        </p:txBody>
      </p:sp>
      <p:pic>
        <p:nvPicPr>
          <p:cNvPr id="8" name="Picture 3"/>
          <p:cNvPicPr>
            <a:picLocks noChangeAspect="1" noChangeArrowheads="1"/>
          </p:cNvPicPr>
          <p:nvPr/>
        </p:nvPicPr>
        <p:blipFill>
          <a:blip r:embed="rId3" cstate="print"/>
          <a:srcRect/>
          <a:stretch>
            <a:fillRect/>
          </a:stretch>
        </p:blipFill>
        <p:spPr bwMode="auto">
          <a:xfrm>
            <a:off x="6300192" y="2564904"/>
            <a:ext cx="1896984" cy="1814506"/>
          </a:xfrm>
          <a:prstGeom prst="rect">
            <a:avLst/>
          </a:prstGeom>
          <a:noFill/>
          <a:ln w="9525">
            <a:solidFill>
              <a:srgbClr val="7030A0">
                <a:alpha val="95000"/>
              </a:srgbClr>
            </a:solidFill>
            <a:miter lim="800000"/>
            <a:headEnd/>
            <a:tailEnd/>
          </a:ln>
          <a:effectLst/>
        </p:spPr>
      </p:pic>
      <p:pic>
        <p:nvPicPr>
          <p:cNvPr id="9" name="Picture 6" descr="\\aah-apollo\home\madeline.martin\EDINBURGH CHP CST\logo's\vocalMain.jpg"/>
          <p:cNvPicPr>
            <a:picLocks noChangeAspect="1" noChangeArrowheads="1"/>
          </p:cNvPicPr>
          <p:nvPr/>
        </p:nvPicPr>
        <p:blipFill>
          <a:blip r:embed="rId4" cstate="print"/>
          <a:srcRect/>
          <a:stretch>
            <a:fillRect/>
          </a:stretch>
        </p:blipFill>
        <p:spPr bwMode="auto">
          <a:xfrm>
            <a:off x="899592" y="4797152"/>
            <a:ext cx="2084832" cy="1080516"/>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3779912" y="4725144"/>
            <a:ext cx="1357322" cy="1213720"/>
          </a:xfrm>
          <a:prstGeom prst="rect">
            <a:avLst/>
          </a:prstGeom>
          <a:noFill/>
          <a:ln w="9525">
            <a:noFill/>
            <a:miter lim="800000"/>
            <a:headEnd/>
            <a:tailEnd/>
          </a:ln>
          <a:effectLst/>
        </p:spPr>
      </p:pic>
      <p:pic>
        <p:nvPicPr>
          <p:cNvPr id="12" name="Picture 4" descr="ECST_eNewsletter_header"/>
          <p:cNvPicPr>
            <a:picLocks noChangeAspect="1" noChangeArrowheads="1"/>
          </p:cNvPicPr>
          <p:nvPr/>
        </p:nvPicPr>
        <p:blipFill>
          <a:blip r:embed="rId6" cstate="print"/>
          <a:srcRect/>
          <a:stretch>
            <a:fillRect/>
          </a:stretch>
        </p:blipFill>
        <p:spPr bwMode="auto">
          <a:xfrm>
            <a:off x="857224" y="17428"/>
            <a:ext cx="7000924" cy="1323340"/>
          </a:xfrm>
          <a:prstGeom prst="rect">
            <a:avLst/>
          </a:prstGeom>
          <a:noFill/>
        </p:spPr>
      </p:pic>
      <p:sp>
        <p:nvSpPr>
          <p:cNvPr id="14" name="Content Placeholder 13"/>
          <p:cNvSpPr>
            <a:spLocks noGrp="1"/>
          </p:cNvSpPr>
          <p:nvPr>
            <p:ph idx="1"/>
          </p:nvPr>
        </p:nvSpPr>
        <p:spPr>
          <a:xfrm>
            <a:off x="457200" y="1484784"/>
            <a:ext cx="8229600" cy="4641379"/>
          </a:xfrm>
        </p:spPr>
        <p:txBody>
          <a:bodyPr/>
          <a:lstStyle/>
          <a:p>
            <a:pPr>
              <a:buNone/>
            </a:pPr>
            <a:endParaRPr lang="en-GB" dirty="0" smtClean="0"/>
          </a:p>
          <a:p>
            <a:pPr>
              <a:buNone/>
            </a:pPr>
            <a:r>
              <a:rPr lang="en-GB" sz="1800" dirty="0" smtClean="0"/>
              <a:t>				</a:t>
            </a:r>
            <a:r>
              <a:rPr lang="en-GB" sz="1800" b="1" dirty="0" smtClean="0">
                <a:solidFill>
                  <a:srgbClr val="7030A0"/>
                </a:solidFill>
              </a:rPr>
              <a:t>Community Support Team</a:t>
            </a:r>
          </a:p>
          <a:p>
            <a:pPr>
              <a:buNone/>
            </a:pPr>
            <a:endParaRPr lang="en-GB" dirty="0"/>
          </a:p>
        </p:txBody>
      </p:sp>
      <p:sp>
        <p:nvSpPr>
          <p:cNvPr id="13" name="Content Placeholder 12"/>
          <p:cNvSpPr>
            <a:spLocks noGrp="1"/>
          </p:cNvSpPr>
          <p:nvPr>
            <p:ph idx="1"/>
          </p:nvPr>
        </p:nvSpPr>
        <p:spPr/>
        <p:txBody>
          <a:bodyPr>
            <a:normAutofit/>
          </a:bodyPr>
          <a:lstStyle/>
          <a:p>
            <a:endParaRPr lang="en-GB" sz="1800" dirty="0" smtClean="0"/>
          </a:p>
          <a:p>
            <a:endParaRPr lang="en-GB" sz="1800" dirty="0" smtClean="0"/>
          </a:p>
          <a:p>
            <a:endParaRPr lang="en-GB" sz="1800" dirty="0" smtClean="0"/>
          </a:p>
          <a:p>
            <a:pPr>
              <a:buNone/>
            </a:pPr>
            <a:r>
              <a:rPr lang="en-GB" sz="1800" dirty="0" smtClean="0"/>
              <a:t>               Sophie (NW)</a:t>
            </a:r>
          </a:p>
          <a:p>
            <a:pPr>
              <a:buNone/>
            </a:pPr>
            <a:r>
              <a:rPr lang="en-GB" sz="1800" dirty="0" smtClean="0"/>
              <a:t>               Bethany (SE)</a:t>
            </a:r>
            <a:endParaRPr lang="en-GB" sz="1800" dirty="0"/>
          </a:p>
        </p:txBody>
      </p:sp>
      <p:sp>
        <p:nvSpPr>
          <p:cNvPr id="16" name="TextBox 15"/>
          <p:cNvSpPr txBox="1"/>
          <p:nvPr/>
        </p:nvSpPr>
        <p:spPr>
          <a:xfrm>
            <a:off x="3635896" y="2564904"/>
            <a:ext cx="1584176" cy="1477328"/>
          </a:xfrm>
          <a:prstGeom prst="rect">
            <a:avLst/>
          </a:prstGeom>
          <a:noFill/>
        </p:spPr>
        <p:txBody>
          <a:bodyPr wrap="square" rtlCol="0">
            <a:spAutoFit/>
          </a:bodyPr>
          <a:lstStyle/>
          <a:p>
            <a:r>
              <a:rPr lang="en-GB" dirty="0" smtClean="0"/>
              <a:t>Jackie, Lesley and Alex (NE)</a:t>
            </a:r>
          </a:p>
          <a:p>
            <a:endParaRPr lang="en-GB" dirty="0" smtClean="0"/>
          </a:p>
          <a:p>
            <a:endParaRPr lang="en-GB" dirty="0" smtClean="0"/>
          </a:p>
          <a:p>
            <a:endParaRPr lang="en-GB" dirty="0"/>
          </a:p>
        </p:txBody>
      </p:sp>
      <p:pic>
        <p:nvPicPr>
          <p:cNvPr id="15" name="Picture 14" descr="\\aah-apollo\home\madeline.martin\.EDINBURGH CHP CST\logo's\2021\Space Logo_POSITIVE_High Res.png"/>
          <p:cNvPicPr/>
          <p:nvPr/>
        </p:nvPicPr>
        <p:blipFill>
          <a:blip r:embed="rId7" cstate="print"/>
          <a:srcRect/>
          <a:stretch>
            <a:fillRect/>
          </a:stretch>
        </p:blipFill>
        <p:spPr bwMode="auto">
          <a:xfrm>
            <a:off x="6516216" y="4797152"/>
            <a:ext cx="1728192" cy="872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What we offer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
            </a:pPr>
            <a:r>
              <a:rPr lang="en-GB" sz="2400" dirty="0" smtClean="0"/>
              <a:t>Information, emotional support and help to access practical support</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b="1" dirty="0" smtClean="0">
                <a:solidFill>
                  <a:srgbClr val="008080"/>
                </a:solidFill>
              </a:rPr>
              <a:t>Support to access benefits and services such as counselling, training, respite or short breaks </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Support to deal with the challenges they face </a:t>
            </a:r>
          </a:p>
          <a:p>
            <a:pPr>
              <a:lnSpc>
                <a:spcPct val="80000"/>
              </a:lnSpc>
              <a:buFont typeface="Wingdings" pitchFamily="2" charset="2"/>
              <a:buChar char="§"/>
            </a:pPr>
            <a:endParaRPr lang="en-GB" sz="2400" dirty="0" smtClean="0">
              <a:solidFill>
                <a:srgbClr val="00B050"/>
              </a:solidFill>
            </a:endParaRPr>
          </a:p>
          <a:p>
            <a:pPr>
              <a:lnSpc>
                <a:spcPct val="80000"/>
              </a:lnSpc>
              <a:buFont typeface="Wingdings" pitchFamily="2" charset="2"/>
              <a:buChar char="§"/>
            </a:pPr>
            <a:r>
              <a:rPr lang="en-GB" sz="2400" b="1" dirty="0" smtClean="0">
                <a:solidFill>
                  <a:srgbClr val="008080"/>
                </a:solidFill>
              </a:rPr>
              <a:t>Help to obtain information on carer rights and entitlements and connection to other services</a:t>
            </a:r>
          </a:p>
          <a:p>
            <a:pPr>
              <a:lnSpc>
                <a:spcPct val="80000"/>
              </a:lnSpc>
              <a:buNone/>
            </a:pPr>
            <a:endParaRPr lang="en-GB" sz="2400" dirty="0" smtClean="0"/>
          </a:p>
          <a:p>
            <a:pPr>
              <a:lnSpc>
                <a:spcPct val="80000"/>
              </a:lnSpc>
              <a:buFont typeface="Wingdings" pitchFamily="2" charset="2"/>
              <a:buChar char="§"/>
            </a:pPr>
            <a:r>
              <a:rPr lang="en-GB" sz="2400" dirty="0" smtClean="0"/>
              <a:t>Emergency Planning &amp; Anticipatory Care Planning</a:t>
            </a:r>
          </a:p>
        </p:txBody>
      </p:sp>
      <p:pic>
        <p:nvPicPr>
          <p:cNvPr id="6" name="Picture 5" descr="Lightbulb_by_Trixyrogue[1]"/>
          <p:cNvPicPr>
            <a:picLocks noChangeAspect="1" noChangeArrowheads="1"/>
          </p:cNvPicPr>
          <p:nvPr/>
        </p:nvPicPr>
        <p:blipFill>
          <a:blip r:embed="rId3" cstate="print"/>
          <a:srcRect/>
          <a:stretch>
            <a:fillRect/>
          </a:stretch>
        </p:blipFill>
        <p:spPr bwMode="auto">
          <a:xfrm rot="-1605840">
            <a:off x="7362381" y="4817368"/>
            <a:ext cx="1063625" cy="1223963"/>
          </a:xfrm>
          <a:prstGeom prst="rect">
            <a:avLst/>
          </a:prstGeom>
          <a:noFill/>
        </p:spPr>
      </p:pic>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1427</TotalTime>
  <Words>1423</Words>
  <Application>Microsoft Office PowerPoint</Application>
  <PresentationFormat>On-screen Show (4:3)</PresentationFormat>
  <Paragraphs>214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vt:lpstr>
      <vt:lpstr>  Carer Awareness Session </vt:lpstr>
      <vt:lpstr>        The Edinburgh Carer Support Team</vt:lpstr>
      <vt:lpstr>  </vt:lpstr>
      <vt:lpstr>Why were we established?</vt:lpstr>
      <vt:lpstr>Slide 5</vt:lpstr>
      <vt:lpstr>         Not Identified and Missing Out… </vt:lpstr>
      <vt:lpstr>      Why Should You Identify Carers?</vt:lpstr>
      <vt:lpstr>Slide 8</vt:lpstr>
      <vt:lpstr>What we offer carers…</vt:lpstr>
      <vt:lpstr>Community Service-  Referral Criteria</vt:lpstr>
      <vt:lpstr>       How to make a referral to the CST</vt:lpstr>
      <vt:lpstr>Carer Feedback</vt:lpstr>
      <vt:lpstr>Staff Feedback</vt:lpstr>
      <vt:lpstr>Across the UK….</vt:lpstr>
      <vt:lpstr>Slide 15</vt:lpstr>
      <vt:lpstr>End of the day inspiration…..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Keith.Lugton</cp:lastModifiedBy>
  <cp:revision>158</cp:revision>
  <dcterms:created xsi:type="dcterms:W3CDTF">2016-04-27T16:19:07Z</dcterms:created>
  <dcterms:modified xsi:type="dcterms:W3CDTF">2021-05-25T14:32:57Z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-2142891553</vt:i4>
  </property>
  <property fmtid="{D5CDD505-2E9C-101B-9397-08002B2CF9AE}" pid="3" name="_NewReviewCycle">
    <vt:lpwstr/>
  </property>
  <property fmtid="{D5CDD505-2E9C-101B-9397-08002B2CF9AE}" pid="4" name="_EmailSubject">
    <vt:lpwstr>slide template</vt:lpwstr>
  </property>
  <property fmtid="{D5CDD505-2E9C-101B-9397-08002B2CF9AE}" pid="5" name="_AuthorEmail">
    <vt:lpwstr>Dorothy.Hill@edinburgh.gov.uk</vt:lpwstr>
  </property>
  <property fmtid="{D5CDD505-2E9C-101B-9397-08002B2CF9AE}" pid="6" name="_AuthorEmailDisplayName">
    <vt:lpwstr>Dorothy Hill</vt:lpwstr>
  </property>
</Properties>
</file>