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9" r:id="rId4"/>
    <p:sldId id="297" r:id="rId5"/>
    <p:sldId id="291" r:id="rId6"/>
    <p:sldId id="298" r:id="rId7"/>
    <p:sldId id="299" r:id="rId8"/>
    <p:sldId id="273" r:id="rId9"/>
    <p:sldId id="274" r:id="rId10"/>
    <p:sldId id="295" r:id="rId11"/>
    <p:sldId id="296" r:id="rId12"/>
    <p:sldId id="290"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0" autoAdjust="0"/>
    <p:restoredTop sz="94723"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3840" y="-72"/>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Carer Support Officer (PND)</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Volunteers for Carers</a:t>
          </a:r>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Senior Carer Support Worker (Stroke)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C51E52F4-EC6C-444F-AB8D-65B133EF61E4}" type="presOf" srcId="{8376D950-D5C5-49E7-9C1F-587845A56AA0}" destId="{FBA0AA9C-C3B4-413E-81B2-7EE01D2D3F2B}" srcOrd="0" destOrd="0" presId="urn:microsoft.com/office/officeart/2005/8/layout/radial3"/>
    <dgm:cxn modelId="{AAF4A3EE-0E56-4F9C-A7C6-9A4BA0A0D25E}" type="presOf" srcId="{17C0DB23-1EF4-4C01-A7E1-1EE3C4DD6950}" destId="{AA65A2E1-393B-44AF-8B75-101958547A12}" srcOrd="0" destOrd="0" presId="urn:microsoft.com/office/officeart/2005/8/layout/radial3"/>
    <dgm:cxn modelId="{DB63A338-225C-4D1D-AE94-6DFD796AA41E}" type="presOf" srcId="{5D635885-4795-4C75-9A7F-1CAF8F9BFB4A}" destId="{C546A6B8-3C39-4F7B-877B-EAA2A754E8D6}" srcOrd="0" destOrd="0" presId="urn:microsoft.com/office/officeart/2005/8/layout/radial3"/>
    <dgm:cxn modelId="{56EE7FF8-F536-4619-BF8B-BDD98B40EFCA}" srcId="{8376D950-D5C5-49E7-9C1F-587845A56AA0}" destId="{8717FF0B-108C-460D-954F-626D58E413EC}" srcOrd="0" destOrd="0" parTransId="{FA79172D-4595-4BA3-976B-BD19B58AD528}" sibTransId="{2C805D94-755E-4B6D-93EA-A26B30E2DD9F}"/>
    <dgm:cxn modelId="{355AD61C-014D-4F60-A56F-6BA9133B2C1A}" srcId="{17C0DB23-1EF4-4C01-A7E1-1EE3C4DD6950}" destId="{8376D950-D5C5-49E7-9C1F-587845A56AA0}" srcOrd="0" destOrd="0" parTransId="{8D719C6E-446C-413B-B704-B3F0B7EECD81}" sibTransId="{4609F68C-BCE2-4453-9D98-4C9F01CB5695}"/>
    <dgm:cxn modelId="{BE66CF97-E10E-4377-83C5-448A44BCCFCA}" srcId="{8376D950-D5C5-49E7-9C1F-587845A56AA0}" destId="{542E7276-7555-4AE9-B4F4-3C81AC6927BC}" srcOrd="4" destOrd="0" parTransId="{074C6CCF-4EEB-4D0B-B45C-CB36147C3841}" sibTransId="{74C47FA2-051C-4239-A9CB-1453E78DE548}"/>
    <dgm:cxn modelId="{C6D6D05D-427A-4EF7-A531-11F858A63150}" type="presOf" srcId="{4BF8C9AA-FFF4-4E1C-9FD7-04A3498FD77B}" destId="{373AC3B2-59CF-4B50-983D-35A9C12DA01A}" srcOrd="0" destOrd="0" presId="urn:microsoft.com/office/officeart/2005/8/layout/radial3"/>
    <dgm:cxn modelId="{2DC4FF11-4C62-4E94-8704-E99678687F4B}" srcId="{8376D950-D5C5-49E7-9C1F-587845A56AA0}" destId="{D9220597-50C5-4D24-B10E-E24BACD2DA11}" srcOrd="3" destOrd="0" parTransId="{B64A8F44-EED1-4F0E-993D-33FB2B86079E}" sibTransId="{A1882528-0F74-4C13-A675-2CAAF76613CC}"/>
    <dgm:cxn modelId="{8E187E43-9103-4E6B-8320-F291871410A7}" type="presOf" srcId="{08C823AE-2508-4EA3-838D-FE41C61B517C}" destId="{4A165CB0-33B2-4F9B-92CD-1EE77A297DD7}" srcOrd="0" destOrd="0" presId="urn:microsoft.com/office/officeart/2005/8/layout/radial3"/>
    <dgm:cxn modelId="{23280487-85D7-4213-8F45-81763A3AA35D}" type="presOf" srcId="{D9220597-50C5-4D24-B10E-E24BACD2DA11}" destId="{23A30B22-C089-4ED1-B5CD-34C39816E126}" srcOrd="0" destOrd="0" presId="urn:microsoft.com/office/officeart/2005/8/layout/radial3"/>
    <dgm:cxn modelId="{CCB6E6A0-7EFD-4C44-B077-AA1E98A1553F}" type="presOf" srcId="{542E7276-7555-4AE9-B4F4-3C81AC6927BC}" destId="{CDF578F0-FCE5-45E0-AAB2-A26FCC24AE1E}"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8717D4FC-02B0-45F5-9018-D3A207EDE09F}" type="presOf" srcId="{8717FF0B-108C-460D-954F-626D58E413EC}" destId="{B10AFD4B-B094-441F-AC8F-90469FF67FF4}"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A53F5E25-B876-42A4-A1AB-25744B1E0EC8}" type="presOf" srcId="{B871544C-A838-4D3A-9D42-C2DBD89ABECA}" destId="{7E194416-172D-4D62-A38D-8364C3A72B79}"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7FE3F4AE-D6B2-43E8-9845-588E0D8C411A}" srcId="{8376D950-D5C5-49E7-9C1F-587845A56AA0}" destId="{5D635885-4795-4C75-9A7F-1CAF8F9BFB4A}" srcOrd="1" destOrd="0" parTransId="{BC57FC23-D734-4878-8B94-DEADF296C2A0}" sibTransId="{81371C5C-C6DF-4BE7-8DB5-AC012E4660DE}"/>
    <dgm:cxn modelId="{9D3901DE-97D0-43F3-8766-FDFA192A2027}" type="presParOf" srcId="{AA65A2E1-393B-44AF-8B75-101958547A12}" destId="{E288828C-8344-4AB7-A439-AF7B58104D32}" srcOrd="0" destOrd="0" presId="urn:microsoft.com/office/officeart/2005/8/layout/radial3"/>
    <dgm:cxn modelId="{FC318E40-FB20-457E-BDEC-0FEDA643A845}" type="presParOf" srcId="{E288828C-8344-4AB7-A439-AF7B58104D32}" destId="{FBA0AA9C-C3B4-413E-81B2-7EE01D2D3F2B}" srcOrd="0" destOrd="0" presId="urn:microsoft.com/office/officeart/2005/8/layout/radial3"/>
    <dgm:cxn modelId="{E2D21FE7-193A-4E51-AC38-9EE1F9C45FF8}" type="presParOf" srcId="{E288828C-8344-4AB7-A439-AF7B58104D32}" destId="{B10AFD4B-B094-441F-AC8F-90469FF67FF4}" srcOrd="1" destOrd="0" presId="urn:microsoft.com/office/officeart/2005/8/layout/radial3"/>
    <dgm:cxn modelId="{2C12A4BB-EBBC-40EF-B0C2-B3DB0FD5EA1E}" type="presParOf" srcId="{E288828C-8344-4AB7-A439-AF7B58104D32}" destId="{C546A6B8-3C39-4F7B-877B-EAA2A754E8D6}" srcOrd="2" destOrd="0" presId="urn:microsoft.com/office/officeart/2005/8/layout/radial3"/>
    <dgm:cxn modelId="{146B98F9-3E4B-4561-A203-FE3EF686979B}" type="presParOf" srcId="{E288828C-8344-4AB7-A439-AF7B58104D32}" destId="{7E194416-172D-4D62-A38D-8364C3A72B79}" srcOrd="3" destOrd="0" presId="urn:microsoft.com/office/officeart/2005/8/layout/radial3"/>
    <dgm:cxn modelId="{26680E8A-0109-47DE-9605-116E1D819C32}" type="presParOf" srcId="{E288828C-8344-4AB7-A439-AF7B58104D32}" destId="{23A30B22-C089-4ED1-B5CD-34C39816E126}" srcOrd="4" destOrd="0" presId="urn:microsoft.com/office/officeart/2005/8/layout/radial3"/>
    <dgm:cxn modelId="{BA97605D-A2C1-4B20-B80D-480751A99C1C}" type="presParOf" srcId="{E288828C-8344-4AB7-A439-AF7B58104D32}" destId="{CDF578F0-FCE5-45E0-AAB2-A26FCC24AE1E}" srcOrd="5" destOrd="0" presId="urn:microsoft.com/office/officeart/2005/8/layout/radial3"/>
    <dgm:cxn modelId="{7C20A6CB-6464-460B-8AE4-F1C1828DAD58}" type="presParOf" srcId="{E288828C-8344-4AB7-A439-AF7B58104D32}" destId="{373AC3B2-59CF-4B50-983D-35A9C12DA01A}" srcOrd="6" destOrd="0" presId="urn:microsoft.com/office/officeart/2005/8/layout/radial3"/>
    <dgm:cxn modelId="{5EBBBC27-AD8D-4E27-ADEA-F32A5A9010B8}"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Volunteers for Carers</a:t>
          </a:r>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Senior Carer Support Worker (Stroke)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Officer (PND)</a:t>
          </a:r>
          <a:endParaRPr lang="en-GB" sz="1100" kern="1200" dirty="0"/>
        </a:p>
      </dsp:txBody>
      <dsp:txXfrm>
        <a:off x="1991647" y="2946886"/>
        <a:ext cx="1203484" cy="1203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26/04/2023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26/04/2023</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endParaRPr lang="en-GB" dirty="0" smtClean="0"/>
          </a:p>
          <a:p>
            <a:r>
              <a:rPr lang="en-GB" dirty="0" smtClean="0"/>
              <a:t>And could you add one word in the chat function to describe how you found today’s session.</a:t>
            </a:r>
          </a:p>
          <a:p>
            <a:endParaRPr lang="en-GB" dirty="0" smtClean="0"/>
          </a:p>
          <a:p>
            <a:r>
              <a:rPr lang="en-GB" dirty="0" smtClean="0"/>
              <a:t>Gavin will email </a:t>
            </a:r>
            <a:r>
              <a:rPr lang="en-GB" dirty="0" smtClean="0"/>
              <a:t>links to</a:t>
            </a:r>
            <a:r>
              <a:rPr lang="en-GB" dirty="0" smtClean="0"/>
              <a:t> </a:t>
            </a:r>
            <a:r>
              <a:rPr lang="en-GB" dirty="0" smtClean="0"/>
              <a:t>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Carers Team umbrella...</a:t>
            </a:r>
          </a:p>
          <a:p>
            <a:endParaRPr lang="en-GB" dirty="0" smtClean="0"/>
          </a:p>
          <a:p>
            <a:r>
              <a:rPr lang="en-GB" dirty="0" smtClean="0"/>
              <a:t>The ICT is part of the Edinburgh Health &amp; Social Care Partnership and was one of the first services to be integrated.</a:t>
            </a:r>
          </a:p>
          <a:p>
            <a:endParaRPr lang="en-GB" dirty="0" smtClean="0"/>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endParaRPr lang="en-GB" dirty="0" smtClean="0"/>
          </a:p>
          <a:p>
            <a:r>
              <a:rPr lang="en-GB" dirty="0" smtClean="0"/>
              <a:t>Our role is to be a bridge and connect carers with the appropriate service when we receive a referral.</a:t>
            </a:r>
          </a:p>
          <a:p>
            <a:endParaRPr lang="en-GB" dirty="0" smtClean="0"/>
          </a:p>
          <a:p>
            <a:r>
              <a:rPr lang="en-GB" dirty="0" smtClean="0"/>
              <a:t>This could be our 3</a:t>
            </a:r>
            <a:r>
              <a:rPr lang="en-GB" baseline="30000" dirty="0" smtClean="0"/>
              <a:t>rd</a:t>
            </a:r>
            <a:r>
              <a:rPr lang="en-GB" dirty="0" smtClean="0"/>
              <a:t> sector partners or other relevant organisation.  </a:t>
            </a:r>
          </a:p>
          <a:p>
            <a:endParaRPr lang="en-GB" dirty="0" smtClean="0"/>
          </a:p>
          <a:p>
            <a:r>
              <a:rPr lang="en-GB" dirty="0" smtClean="0"/>
              <a:t>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endParaRPr lang="en-GB" dirty="0" smtClean="0"/>
          </a:p>
          <a:p>
            <a:r>
              <a:rPr lang="en-GB" dirty="0" smtClean="0"/>
              <a:t>Sophie and Bethany work for VOCAL and cover NW and SE respectively.</a:t>
            </a:r>
          </a:p>
          <a:p>
            <a:endParaRPr lang="en-GB" dirty="0" smtClean="0"/>
          </a:p>
          <a:p>
            <a:r>
              <a:rPr lang="en-GB" dirty="0" smtClean="0"/>
              <a:t>Jackie, Alex and Ilona work for Care for Carers and cover NE.</a:t>
            </a:r>
          </a:p>
          <a:p>
            <a:endParaRPr lang="en-GB" dirty="0" smtClean="0"/>
          </a:p>
          <a:p>
            <a:r>
              <a:rPr lang="en-GB" dirty="0" smtClean="0"/>
              <a:t>Donna and Judith work for Space and The Broomhouse Hub and cover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Types of support include:</a:t>
            </a:r>
          </a:p>
          <a:p>
            <a:r>
              <a:rPr lang="en-GB" dirty="0" smtClean="0"/>
              <a:t>Short break service; short break funding; carer counselling; carer advocacy; legal surgeries including help with Power of Attorney; </a:t>
            </a:r>
            <a:r>
              <a:rPr lang="en-GB" dirty="0" smtClean="0"/>
              <a:t>training courses; </a:t>
            </a:r>
            <a:r>
              <a:rPr lang="en-GB" dirty="0" smtClean="0"/>
              <a:t>peer support groups; one to one support; emergency planning; anticipatory care planning.</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p>
          <a:p>
            <a:endParaRPr lang="en-GB" dirty="0" smtClean="0"/>
          </a:p>
          <a:p>
            <a:r>
              <a:rPr lang="en-GB" dirty="0" smtClean="0"/>
              <a:t>Volunteers for Carers: Befriending and support service for carers.  </a:t>
            </a:r>
            <a:endParaRPr lang="en-GB" dirty="0" smtClean="0"/>
          </a:p>
          <a:p>
            <a:r>
              <a:rPr lang="en-GB" dirty="0" smtClean="0"/>
              <a:t>Includes</a:t>
            </a:r>
            <a:r>
              <a:rPr lang="en-GB" dirty="0" smtClean="0"/>
              <a:t> </a:t>
            </a:r>
            <a:r>
              <a:rPr lang="en-GB" dirty="0" smtClean="0"/>
              <a:t>befriending to cared-for person to enable break for the carer.</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6"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7"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normAutofit lnSpcReduction="10000"/>
          </a:bodyPr>
          <a:lstStyle/>
          <a:p>
            <a:pPr marL="0" indent="0" fontAlgn="base">
              <a:buNone/>
            </a:pPr>
            <a:r>
              <a:rPr lang="en-GB" sz="1800" i="1" dirty="0" smtClean="0"/>
              <a:t>“</a:t>
            </a:r>
            <a:r>
              <a:rPr lang="en-GB" sz="2000" i="1" dirty="0" smtClean="0"/>
              <a:t>I would just like to say, my day was brightened this morning by your friendly calm voice and what seemed to me a genuine interest in the situation. It was greatly appreciated. I was acknowledged as an individual person, not just my parent's carer or a number in the system.</a:t>
            </a:r>
            <a:r>
              <a:rPr lang="en-GB" sz="2000" dirty="0" smtClean="0"/>
              <a:t> </a:t>
            </a:r>
            <a:r>
              <a:rPr lang="en-GB" sz="2000" i="1" dirty="0" smtClean="0"/>
              <a:t>You have no idea how refreshing that is and how much it meant”</a:t>
            </a:r>
          </a:p>
          <a:p>
            <a:pPr marL="0" indent="0">
              <a:buNone/>
            </a:pPr>
            <a:endParaRPr lang="en-GB" sz="2000" i="1" dirty="0" smtClean="0"/>
          </a:p>
          <a:p>
            <a:pPr marL="0" indent="0">
              <a:buNone/>
            </a:pPr>
            <a:r>
              <a:rPr lang="en-GB" sz="2000" i="1" dirty="0" smtClean="0"/>
              <a:t>“The Carer Support Worker couldn't have been more helpful. At the time I was signed off with depression and it was all taken at a pace that was comfortable for myself and it was easy enough to answer and they completed the form for me”</a:t>
            </a:r>
          </a:p>
          <a:p>
            <a:pPr marL="0" indent="0">
              <a:buNone/>
            </a:pPr>
            <a:endParaRPr lang="en-GB" sz="2000" dirty="0" smtClean="0"/>
          </a:p>
          <a:p>
            <a:pPr marL="0" indent="0">
              <a:buNone/>
            </a:pPr>
            <a:r>
              <a:rPr lang="en-GB" sz="2000" i="1" dirty="0" smtClean="0"/>
              <a:t>“I am impressed by the service and the few people I have spoken too. I am sorry that I didn’t ask for any support until now. I am only just realising I do NEED support”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b="1" dirty="0" smtClean="0">
                <a:solidFill>
                  <a:srgbClr val="008080"/>
                </a:solidFill>
              </a:rPr>
              <a:t>improve outcomes for carers</a:t>
            </a:r>
            <a:r>
              <a:rPr lang="en-GB" sz="2400" dirty="0" smtClean="0"/>
              <a:t>, such as carer-life balance, </a:t>
            </a:r>
            <a:r>
              <a:rPr lang="en-GB" sz="2400" b="1"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cxnSp>
        <p:nvCxnSpPr>
          <p:cNvPr id="21" name="Straight Arrow Connector 20"/>
          <p:cNvCxnSpPr/>
          <p:nvPr/>
        </p:nvCxnSpPr>
        <p:spPr>
          <a:xfrm>
            <a:off x="5796136" y="47251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2200" y="4365104"/>
            <a:ext cx="1584176" cy="923330"/>
          </a:xfrm>
          <a:prstGeom prst="rect">
            <a:avLst/>
          </a:prstGeom>
          <a:noFill/>
          <a:ln w="19050">
            <a:solidFill>
              <a:srgbClr val="7030A0">
                <a:alpha val="61000"/>
              </a:srgbClr>
            </a:solidFill>
          </a:ln>
        </p:spPr>
        <p:txBody>
          <a:bodyPr wrap="square" rtlCol="0">
            <a:spAutoFit/>
          </a:bodyPr>
          <a:lstStyle/>
          <a:p>
            <a:r>
              <a:rPr lang="en-GB" dirty="0" smtClean="0"/>
              <a:t>Care for Carers</a:t>
            </a:r>
          </a:p>
          <a:p>
            <a:r>
              <a:rPr lang="en-GB" dirty="0" smtClean="0"/>
              <a:t>Space</a:t>
            </a:r>
          </a:p>
          <a:p>
            <a:r>
              <a:rPr lang="en-GB" dirty="0" smtClean="0"/>
              <a:t>VOCAL </a:t>
            </a:r>
            <a:endParaRPr lang="en-GB" dirty="0"/>
          </a:p>
        </p:txBody>
      </p:sp>
      <p:sp>
        <p:nvSpPr>
          <p:cNvPr id="23" name="TextBox 22"/>
          <p:cNvSpPr txBox="1"/>
          <p:nvPr/>
        </p:nvSpPr>
        <p:spPr>
          <a:xfrm>
            <a:off x="755576" y="2492896"/>
            <a:ext cx="1152128" cy="1200329"/>
          </a:xfrm>
          <a:prstGeom prst="rect">
            <a:avLst/>
          </a:prstGeom>
          <a:noFill/>
          <a:ln w="19050">
            <a:solidFill>
              <a:srgbClr val="7030A0">
                <a:alpha val="61000"/>
              </a:srgbClr>
            </a:solidFill>
          </a:ln>
        </p:spPr>
        <p:txBody>
          <a:bodyPr wrap="square" rtlCol="0">
            <a:spAutoFit/>
          </a:bodyPr>
          <a:lstStyle/>
          <a:p>
            <a:r>
              <a:rPr lang="en-GB" dirty="0" smtClean="0"/>
              <a:t>Adult</a:t>
            </a:r>
          </a:p>
          <a:p>
            <a:r>
              <a:rPr lang="en-GB" dirty="0" smtClean="0"/>
              <a:t>Carer</a:t>
            </a:r>
          </a:p>
          <a:p>
            <a:r>
              <a:rPr lang="en-GB" dirty="0" smtClean="0"/>
              <a:t>Support</a:t>
            </a:r>
          </a:p>
          <a:p>
            <a:r>
              <a:rPr lang="en-GB" dirty="0" smtClean="0"/>
              <a:t>Plans </a:t>
            </a:r>
            <a:endParaRPr lang="en-GB" dirty="0"/>
          </a:p>
        </p:txBody>
      </p:sp>
      <p:cxnSp>
        <p:nvCxnSpPr>
          <p:cNvPr id="25" name="Straight Connector 24"/>
          <p:cNvCxnSpPr/>
          <p:nvPr/>
        </p:nvCxnSpPr>
        <p:spPr>
          <a:xfrm flipH="1">
            <a:off x="2195736" y="134076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259632" y="1340768"/>
            <a:ext cx="9361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79712" y="285293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67744"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03648" y="3717032"/>
            <a:ext cx="86409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012160" y="5301208"/>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67744" y="551723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87624" y="3789040"/>
            <a:ext cx="108012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228184" y="2636912"/>
            <a:ext cx="867370" cy="898535"/>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899592" y="4797152"/>
            <a:ext cx="2084832" cy="1080516"/>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3779912" y="4725144"/>
            <a:ext cx="1357322" cy="1213720"/>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a:t>
            </a:r>
          </a:p>
          <a:p>
            <a:pPr>
              <a:buNone/>
            </a:pPr>
            <a:endParaRPr lang="en-GB" sz="1800" dirty="0" smtClean="0"/>
          </a:p>
          <a:p>
            <a:pPr>
              <a:buNone/>
            </a:pPr>
            <a:endParaRPr lang="en-GB" sz="1800" dirty="0" smtClean="0"/>
          </a:p>
          <a:p>
            <a:pPr>
              <a:buNone/>
            </a:pPr>
            <a:endParaRPr lang="en-GB" sz="1800" dirty="0" smtClean="0"/>
          </a:p>
          <a:p>
            <a:pPr>
              <a:buNone/>
            </a:pPr>
            <a:r>
              <a:rPr lang="en-GB" sz="1800" dirty="0" smtClean="0"/>
              <a:t>  Sophie (NW) &amp; Bethany (SE)</a:t>
            </a:r>
            <a:endParaRPr lang="en-GB" sz="1800" dirty="0"/>
          </a:p>
        </p:txBody>
      </p:sp>
      <p:sp>
        <p:nvSpPr>
          <p:cNvPr id="16" name="TextBox 15"/>
          <p:cNvSpPr txBox="1"/>
          <p:nvPr/>
        </p:nvSpPr>
        <p:spPr>
          <a:xfrm>
            <a:off x="3635896" y="2564904"/>
            <a:ext cx="1584176" cy="2862322"/>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r>
              <a:rPr lang="en-GB" dirty="0" smtClean="0"/>
              <a:t>Jackie, Alex &amp; Iona (NE)</a:t>
            </a:r>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516216" y="4797152"/>
            <a:ext cx="1728192" cy="872916"/>
          </a:xfrm>
          <a:prstGeom prst="rect">
            <a:avLst/>
          </a:prstGeom>
          <a:noFill/>
          <a:ln w="9525">
            <a:noFill/>
            <a:miter lim="800000"/>
            <a:headEnd/>
            <a:tailEnd/>
          </a:ln>
        </p:spPr>
      </p:pic>
      <p:sp>
        <p:nvSpPr>
          <p:cNvPr id="11" name="TextBox 10"/>
          <p:cNvSpPr txBox="1"/>
          <p:nvPr/>
        </p:nvSpPr>
        <p:spPr>
          <a:xfrm>
            <a:off x="6084168" y="3933056"/>
            <a:ext cx="2448272" cy="369332"/>
          </a:xfrm>
          <a:prstGeom prst="rect">
            <a:avLst/>
          </a:prstGeom>
          <a:noFill/>
        </p:spPr>
        <p:txBody>
          <a:bodyPr wrap="square" rtlCol="0">
            <a:spAutoFit/>
          </a:bodyPr>
          <a:lstStyle/>
          <a:p>
            <a:pPr algn="ctr"/>
            <a:r>
              <a:rPr lang="en-GB" dirty="0" smtClean="0"/>
              <a:t>Donna &amp; Amanda (SW)</a:t>
            </a:r>
            <a:endParaRPr lang="en-GB" dirty="0"/>
          </a:p>
        </p:txBody>
      </p:sp>
      <p:sp>
        <p:nvSpPr>
          <p:cNvPr id="17" name="Rectangle 16"/>
          <p:cNvSpPr/>
          <p:nvPr/>
        </p:nvSpPr>
        <p:spPr>
          <a:xfrm>
            <a:off x="827584"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35696"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491880" y="2492896"/>
            <a:ext cx="79208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283968" y="2492896"/>
            <a:ext cx="79208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491880" y="3212976"/>
            <a:ext cx="79208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Jackie Phillips.jpg"/>
          <p:cNvPicPr>
            <a:picLocks noChangeAspect="1"/>
          </p:cNvPicPr>
          <p:nvPr/>
        </p:nvPicPr>
        <p:blipFill>
          <a:blip r:embed="rId8" cstate="print"/>
          <a:stretch>
            <a:fillRect/>
          </a:stretch>
        </p:blipFill>
        <p:spPr>
          <a:xfrm>
            <a:off x="3563888" y="2564904"/>
            <a:ext cx="648072" cy="648072"/>
          </a:xfrm>
          <a:prstGeom prst="rect">
            <a:avLst/>
          </a:prstGeom>
        </p:spPr>
      </p:pic>
      <p:pic>
        <p:nvPicPr>
          <p:cNvPr id="25" name="Picture 24" descr="Alex Smith.jpg"/>
          <p:cNvPicPr>
            <a:picLocks noChangeAspect="1"/>
          </p:cNvPicPr>
          <p:nvPr/>
        </p:nvPicPr>
        <p:blipFill>
          <a:blip r:embed="rId9" cstate="print"/>
          <a:stretch>
            <a:fillRect/>
          </a:stretch>
        </p:blipFill>
        <p:spPr>
          <a:xfrm>
            <a:off x="4355976" y="2564904"/>
            <a:ext cx="692696" cy="648072"/>
          </a:xfrm>
          <a:prstGeom prst="rect">
            <a:avLst/>
          </a:prstGeom>
        </p:spPr>
      </p:pic>
      <p:pic>
        <p:nvPicPr>
          <p:cNvPr id="26" name="Picture 25" descr="SJ photo pass.jpg"/>
          <p:cNvPicPr>
            <a:picLocks noChangeAspect="1"/>
          </p:cNvPicPr>
          <p:nvPr/>
        </p:nvPicPr>
        <p:blipFill>
          <a:blip r:embed="rId10" cstate="print"/>
          <a:stretch>
            <a:fillRect/>
          </a:stretch>
        </p:blipFill>
        <p:spPr>
          <a:xfrm>
            <a:off x="899592" y="2708919"/>
            <a:ext cx="792088" cy="871297"/>
          </a:xfrm>
          <a:prstGeom prst="rect">
            <a:avLst/>
          </a:prstGeom>
        </p:spPr>
      </p:pic>
      <p:sp>
        <p:nvSpPr>
          <p:cNvPr id="27" name="Rectangle 26"/>
          <p:cNvSpPr/>
          <p:nvPr/>
        </p:nvSpPr>
        <p:spPr>
          <a:xfrm>
            <a:off x="6156176"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308304"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Bethany.jpg"/>
          <p:cNvPicPr>
            <a:picLocks noChangeAspect="1"/>
          </p:cNvPicPr>
          <p:nvPr/>
        </p:nvPicPr>
        <p:blipFill>
          <a:blip r:embed="rId11" cstate="print"/>
          <a:stretch>
            <a:fillRect/>
          </a:stretch>
        </p:blipFill>
        <p:spPr>
          <a:xfrm>
            <a:off x="1907704" y="2636912"/>
            <a:ext cx="775731" cy="10326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support</a:t>
            </a:r>
          </a:p>
          <a:p>
            <a:pPr>
              <a:lnSpc>
                <a:spcPct val="80000"/>
              </a:lnSpc>
              <a:buNone/>
            </a:pPr>
            <a:endParaRPr lang="en-GB" sz="2400" dirty="0" smtClean="0"/>
          </a:p>
          <a:p>
            <a:pPr>
              <a:lnSpc>
                <a:spcPct val="80000"/>
              </a:lnSpc>
              <a:buFont typeface="Wingdings" pitchFamily="2" charset="2"/>
              <a:buChar char="§"/>
            </a:pPr>
            <a:r>
              <a:rPr lang="en-GB" sz="2400" dirty="0" smtClean="0"/>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Volunteers for Carers</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a:t>
            </a:r>
            <a:r>
              <a:rPr lang="en-GB" sz="3600" b="1" dirty="0" smtClean="0">
                <a:solidFill>
                  <a:srgbClr val="7030A0"/>
                </a:solidFill>
              </a:rPr>
              <a:t>ECST</a:t>
            </a:r>
            <a:endParaRPr lang="en-GB" sz="3600" b="1" dirty="0" smtClean="0">
              <a:solidFill>
                <a:srgbClr val="7030A0"/>
              </a:solidFill>
            </a:endParaRP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carer.support@nhslothian.scot.nhs.uk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1545</TotalTime>
  <Words>1239</Words>
  <Application>Microsoft Office PowerPoint</Application>
  <PresentationFormat>On-screen Show (4:3)</PresentationFormat>
  <Paragraphs>199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Presentation1</vt:lpstr>
      <vt:lpstr>  Carer Awareness Session </vt:lpstr>
      <vt:lpstr>      Why Should You Identify Carers?</vt:lpstr>
      <vt:lpstr>        The Edinburgh Carer Support Team</vt:lpstr>
      <vt:lpstr>  </vt:lpstr>
      <vt:lpstr>Why were we established?</vt:lpstr>
      <vt:lpstr>Slide 6</vt:lpstr>
      <vt:lpstr>What we offer carers…</vt:lpstr>
      <vt:lpstr>Community Service-  Referral Criteria</vt:lpstr>
      <vt:lpstr>       How to make a referral to the ECST</vt:lpstr>
      <vt:lpstr>Carer Feedback</vt:lpstr>
      <vt:lpstr>Staff Feedback</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173</cp:revision>
  <dcterms:created xsi:type="dcterms:W3CDTF">2016-04-27T16:19:07Z</dcterms:created>
  <dcterms:modified xsi:type="dcterms:W3CDTF">2023-04-26T14:06:52Z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