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6" r:id="rId3"/>
    <p:sldId id="269" r:id="rId4"/>
    <p:sldId id="294" r:id="rId5"/>
    <p:sldId id="291" r:id="rId6"/>
    <p:sldId id="270" r:id="rId7"/>
    <p:sldId id="272" r:id="rId8"/>
    <p:sldId id="273" r:id="rId9"/>
    <p:sldId id="274" r:id="rId10"/>
    <p:sldId id="295" r:id="rId11"/>
    <p:sldId id="296" r:id="rId12"/>
    <p:sldId id="290" r:id="rId13"/>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723" autoAdjust="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notesViewPr>
    <p:cSldViewPr>
      <p:cViewPr>
        <p:scale>
          <a:sx n="87" d="100"/>
          <a:sy n="87" d="100"/>
        </p:scale>
        <p:origin x="-1968" y="-52"/>
      </p:cViewPr>
      <p:guideLst>
        <p:guide orient="horz" pos="3126"/>
        <p:guide pos="209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C0DB23-1EF4-4C01-A7E1-1EE3C4DD6950}" type="doc">
      <dgm:prSet loTypeId="urn:microsoft.com/office/officeart/2005/8/layout/radial3" loCatId="cycle" qsTypeId="urn:microsoft.com/office/officeart/2005/8/quickstyle/simple1" qsCatId="simple" csTypeId="urn:microsoft.com/office/officeart/2005/8/colors/colorful5" csCatId="colorful" phldr="1"/>
      <dgm:spPr/>
      <dgm:t>
        <a:bodyPr/>
        <a:lstStyle/>
        <a:p>
          <a:endParaRPr lang="en-GB"/>
        </a:p>
      </dgm:t>
    </dgm:pt>
    <dgm:pt modelId="{8376D950-D5C5-49E7-9C1F-587845A56AA0}">
      <dgm:prSet phldrT="[Text]"/>
      <dgm:spPr/>
      <dgm:t>
        <a:bodyPr/>
        <a:lstStyle/>
        <a:p>
          <a:r>
            <a:rPr lang="en-GB" dirty="0" smtClean="0"/>
            <a:t>EHSCP</a:t>
          </a:r>
          <a:endParaRPr lang="en-GB" dirty="0"/>
        </a:p>
      </dgm:t>
    </dgm:pt>
    <dgm:pt modelId="{8D719C6E-446C-413B-B704-B3F0B7EECD81}" type="parTrans" cxnId="{355AD61C-014D-4F60-A56F-6BA9133B2C1A}">
      <dgm:prSet/>
      <dgm:spPr/>
      <dgm:t>
        <a:bodyPr/>
        <a:lstStyle/>
        <a:p>
          <a:endParaRPr lang="en-GB"/>
        </a:p>
      </dgm:t>
    </dgm:pt>
    <dgm:pt modelId="{4609F68C-BCE2-4453-9D98-4C9F01CB5695}" type="sibTrans" cxnId="{355AD61C-014D-4F60-A56F-6BA9133B2C1A}">
      <dgm:prSet/>
      <dgm:spPr/>
      <dgm:t>
        <a:bodyPr/>
        <a:lstStyle/>
        <a:p>
          <a:endParaRPr lang="en-GB"/>
        </a:p>
      </dgm:t>
    </dgm:pt>
    <dgm:pt modelId="{8717FF0B-108C-460D-954F-626D58E413EC}">
      <dgm:prSet phldrT="[Text]"/>
      <dgm:spPr/>
      <dgm:t>
        <a:bodyPr/>
        <a:lstStyle/>
        <a:p>
          <a:r>
            <a:rPr lang="en-GB" dirty="0" smtClean="0"/>
            <a:t>Carer Support Hospital Discharge Service</a:t>
          </a:r>
          <a:endParaRPr lang="en-GB" dirty="0"/>
        </a:p>
      </dgm:t>
    </dgm:pt>
    <dgm:pt modelId="{FA79172D-4595-4BA3-976B-BD19B58AD528}" type="parTrans" cxnId="{56EE7FF8-F536-4619-BF8B-BDD98B40EFCA}">
      <dgm:prSet/>
      <dgm:spPr/>
      <dgm:t>
        <a:bodyPr/>
        <a:lstStyle/>
        <a:p>
          <a:endParaRPr lang="en-GB"/>
        </a:p>
      </dgm:t>
    </dgm:pt>
    <dgm:pt modelId="{2C805D94-755E-4B6D-93EA-A26B30E2DD9F}" type="sibTrans" cxnId="{56EE7FF8-F536-4619-BF8B-BDD98B40EFCA}">
      <dgm:prSet/>
      <dgm:spPr/>
      <dgm:t>
        <a:bodyPr/>
        <a:lstStyle/>
        <a:p>
          <a:endParaRPr lang="en-GB"/>
        </a:p>
      </dgm:t>
    </dgm:pt>
    <dgm:pt modelId="{B871544C-A838-4D3A-9D42-C2DBD89ABECA}">
      <dgm:prSet phldrT="[Text]" custT="1"/>
      <dgm:spPr/>
      <dgm:t>
        <a:bodyPr/>
        <a:lstStyle/>
        <a:p>
          <a:r>
            <a:rPr lang="en-GB" sz="1200" dirty="0" smtClean="0"/>
            <a:t>Planning and Commissioning Officer</a:t>
          </a:r>
          <a:endParaRPr lang="en-GB" sz="1200" dirty="0"/>
        </a:p>
      </dgm:t>
    </dgm:pt>
    <dgm:pt modelId="{B199DAF4-5618-4B0B-B0D9-F753B06DA2ED}" type="parTrans" cxnId="{6D5AA012-9E35-47D9-B043-EA4E4F4CBD5F}">
      <dgm:prSet/>
      <dgm:spPr/>
      <dgm:t>
        <a:bodyPr/>
        <a:lstStyle/>
        <a:p>
          <a:endParaRPr lang="en-GB"/>
        </a:p>
      </dgm:t>
    </dgm:pt>
    <dgm:pt modelId="{1439778F-9671-4954-8667-0CA5C4A24BDA}" type="sibTrans" cxnId="{6D5AA012-9E35-47D9-B043-EA4E4F4CBD5F}">
      <dgm:prSet/>
      <dgm:spPr/>
      <dgm:t>
        <a:bodyPr/>
        <a:lstStyle/>
        <a:p>
          <a:endParaRPr lang="en-GB"/>
        </a:p>
      </dgm:t>
    </dgm:pt>
    <dgm:pt modelId="{D9220597-50C5-4D24-B10E-E24BACD2DA11}">
      <dgm:prSet phldrT="[Text]"/>
      <dgm:spPr/>
      <dgm:t>
        <a:bodyPr/>
        <a:lstStyle/>
        <a:p>
          <a:r>
            <a:rPr lang="en-GB" dirty="0" smtClean="0"/>
            <a:t>Edinburgh Carer Support Team</a:t>
          </a:r>
          <a:endParaRPr lang="en-GB" dirty="0"/>
        </a:p>
      </dgm:t>
    </dgm:pt>
    <dgm:pt modelId="{B64A8F44-EED1-4F0E-993D-33FB2B86079E}" type="parTrans" cxnId="{2DC4FF11-4C62-4E94-8704-E99678687F4B}">
      <dgm:prSet/>
      <dgm:spPr/>
      <dgm:t>
        <a:bodyPr/>
        <a:lstStyle/>
        <a:p>
          <a:endParaRPr lang="en-GB"/>
        </a:p>
      </dgm:t>
    </dgm:pt>
    <dgm:pt modelId="{A1882528-0F74-4C13-A675-2CAAF76613CC}" type="sibTrans" cxnId="{2DC4FF11-4C62-4E94-8704-E99678687F4B}">
      <dgm:prSet/>
      <dgm:spPr/>
      <dgm:t>
        <a:bodyPr/>
        <a:lstStyle/>
        <a:p>
          <a:endParaRPr lang="en-GB"/>
        </a:p>
      </dgm:t>
    </dgm:pt>
    <dgm:pt modelId="{542E7276-7555-4AE9-B4F4-3C81AC6927BC}">
      <dgm:prSet phldrT="[Text]" custT="1"/>
      <dgm:spPr/>
      <dgm:t>
        <a:bodyPr/>
        <a:lstStyle/>
        <a:p>
          <a:r>
            <a:rPr lang="en-GB" sz="1200" dirty="0" smtClean="0"/>
            <a:t>Carer Services Development Manager</a:t>
          </a:r>
          <a:endParaRPr lang="en-GB" sz="1200" dirty="0"/>
        </a:p>
      </dgm:t>
    </dgm:pt>
    <dgm:pt modelId="{074C6CCF-4EEB-4D0B-B45C-CB36147C3841}" type="parTrans" cxnId="{BE66CF97-E10E-4377-83C5-448A44BCCFCA}">
      <dgm:prSet/>
      <dgm:spPr/>
      <dgm:t>
        <a:bodyPr/>
        <a:lstStyle/>
        <a:p>
          <a:endParaRPr lang="en-GB"/>
        </a:p>
      </dgm:t>
    </dgm:pt>
    <dgm:pt modelId="{74C47FA2-051C-4239-A9CB-1453E78DE548}" type="sibTrans" cxnId="{BE66CF97-E10E-4377-83C5-448A44BCCFCA}">
      <dgm:prSet/>
      <dgm:spPr/>
      <dgm:t>
        <a:bodyPr/>
        <a:lstStyle/>
        <a:p>
          <a:endParaRPr lang="en-GB"/>
        </a:p>
      </dgm:t>
    </dgm:pt>
    <dgm:pt modelId="{08C823AE-2508-4EA3-838D-FE41C61B517C}">
      <dgm:prSet/>
      <dgm:spPr/>
      <dgm:t>
        <a:bodyPr/>
        <a:lstStyle/>
        <a:p>
          <a:r>
            <a:rPr lang="en-GB" dirty="0" smtClean="0"/>
            <a:t>Lanfine- Carer Support Officer</a:t>
          </a:r>
          <a:endParaRPr lang="en-GB" dirty="0"/>
        </a:p>
      </dgm:t>
    </dgm:pt>
    <dgm:pt modelId="{55F01108-51F9-4730-B4C7-EA110536538F}" type="parTrans" cxnId="{61AB9664-A7FE-410A-ADBE-11B64FB74346}">
      <dgm:prSet/>
      <dgm:spPr/>
      <dgm:t>
        <a:bodyPr/>
        <a:lstStyle/>
        <a:p>
          <a:endParaRPr lang="en-GB"/>
        </a:p>
      </dgm:t>
    </dgm:pt>
    <dgm:pt modelId="{C0860E75-F6A2-49D6-9723-6338611368BC}" type="sibTrans" cxnId="{61AB9664-A7FE-410A-ADBE-11B64FB74346}">
      <dgm:prSet/>
      <dgm:spPr/>
      <dgm:t>
        <a:bodyPr/>
        <a:lstStyle/>
        <a:p>
          <a:endParaRPr lang="en-GB"/>
        </a:p>
      </dgm:t>
    </dgm:pt>
    <dgm:pt modelId="{5D635885-4795-4C75-9A7F-1CAF8F9BFB4A}">
      <dgm:prSet custT="1"/>
      <dgm:spPr/>
      <dgm:t>
        <a:bodyPr/>
        <a:lstStyle/>
        <a:p>
          <a:r>
            <a:rPr lang="en-GB" sz="1200" dirty="0" smtClean="0"/>
            <a:t>Volunteer</a:t>
          </a:r>
        </a:p>
        <a:p>
          <a:r>
            <a:rPr lang="en-GB" sz="1200" dirty="0" smtClean="0"/>
            <a:t>Net</a:t>
          </a:r>
          <a:endParaRPr lang="en-GB" sz="1200" dirty="0"/>
        </a:p>
      </dgm:t>
    </dgm:pt>
    <dgm:pt modelId="{BC57FC23-D734-4878-8B94-DEADF296C2A0}" type="parTrans" cxnId="{7FE3F4AE-D6B2-43E8-9845-588E0D8C411A}">
      <dgm:prSet/>
      <dgm:spPr/>
      <dgm:t>
        <a:bodyPr/>
        <a:lstStyle/>
        <a:p>
          <a:endParaRPr lang="en-GB"/>
        </a:p>
      </dgm:t>
    </dgm:pt>
    <dgm:pt modelId="{81371C5C-C6DF-4BE7-8DB5-AC012E4660DE}" type="sibTrans" cxnId="{7FE3F4AE-D6B2-43E8-9845-588E0D8C411A}">
      <dgm:prSet/>
      <dgm:spPr/>
      <dgm:t>
        <a:bodyPr/>
        <a:lstStyle/>
        <a:p>
          <a:endParaRPr lang="en-GB"/>
        </a:p>
      </dgm:t>
    </dgm:pt>
    <dgm:pt modelId="{4BF8C9AA-FFF4-4E1C-9FD7-04A3498FD77B}">
      <dgm:prSet/>
      <dgm:spPr/>
      <dgm:t>
        <a:bodyPr/>
        <a:lstStyle/>
        <a:p>
          <a:r>
            <a:rPr lang="en-GB" dirty="0" smtClean="0"/>
            <a:t>ECRSS (Longstone) </a:t>
          </a:r>
          <a:endParaRPr lang="en-GB" dirty="0"/>
        </a:p>
      </dgm:t>
    </dgm:pt>
    <dgm:pt modelId="{39F69659-A839-490B-9F7C-A78CED04D8E0}" type="parTrans" cxnId="{B7E32B85-78C2-4EA5-99EE-7D5689D4B137}">
      <dgm:prSet/>
      <dgm:spPr/>
      <dgm:t>
        <a:bodyPr/>
        <a:lstStyle/>
        <a:p>
          <a:endParaRPr lang="en-GB"/>
        </a:p>
      </dgm:t>
    </dgm:pt>
    <dgm:pt modelId="{C128F4DC-99F0-449D-A817-AFC7BE07241A}" type="sibTrans" cxnId="{B7E32B85-78C2-4EA5-99EE-7D5689D4B137}">
      <dgm:prSet/>
      <dgm:spPr/>
      <dgm:t>
        <a:bodyPr/>
        <a:lstStyle/>
        <a:p>
          <a:endParaRPr lang="en-GB"/>
        </a:p>
      </dgm:t>
    </dgm:pt>
    <dgm:pt modelId="{AA65A2E1-393B-44AF-8B75-101958547A12}" type="pres">
      <dgm:prSet presAssocID="{17C0DB23-1EF4-4C01-A7E1-1EE3C4DD6950}" presName="composite" presStyleCnt="0">
        <dgm:presLayoutVars>
          <dgm:chMax val="1"/>
          <dgm:dir/>
          <dgm:resizeHandles val="exact"/>
        </dgm:presLayoutVars>
      </dgm:prSet>
      <dgm:spPr/>
      <dgm:t>
        <a:bodyPr/>
        <a:lstStyle/>
        <a:p>
          <a:endParaRPr lang="en-GB"/>
        </a:p>
      </dgm:t>
    </dgm:pt>
    <dgm:pt modelId="{E288828C-8344-4AB7-A439-AF7B58104D32}" type="pres">
      <dgm:prSet presAssocID="{17C0DB23-1EF4-4C01-A7E1-1EE3C4DD6950}" presName="radial" presStyleCnt="0">
        <dgm:presLayoutVars>
          <dgm:animLvl val="ctr"/>
        </dgm:presLayoutVars>
      </dgm:prSet>
      <dgm:spPr/>
    </dgm:pt>
    <dgm:pt modelId="{FBA0AA9C-C3B4-413E-81B2-7EE01D2D3F2B}" type="pres">
      <dgm:prSet presAssocID="{8376D950-D5C5-49E7-9C1F-587845A56AA0}" presName="centerShape" presStyleLbl="vennNode1" presStyleIdx="0" presStyleCnt="8" custScaleX="95489" custScaleY="89441"/>
      <dgm:spPr/>
      <dgm:t>
        <a:bodyPr/>
        <a:lstStyle/>
        <a:p>
          <a:endParaRPr lang="en-GB"/>
        </a:p>
      </dgm:t>
    </dgm:pt>
    <dgm:pt modelId="{B10AFD4B-B094-441F-AC8F-90469FF67FF4}" type="pres">
      <dgm:prSet presAssocID="{8717FF0B-108C-460D-954F-626D58E413EC}" presName="node" presStyleLbl="vennNode1" presStyleIdx="1" presStyleCnt="8">
        <dgm:presLayoutVars>
          <dgm:bulletEnabled val="1"/>
        </dgm:presLayoutVars>
      </dgm:prSet>
      <dgm:spPr/>
      <dgm:t>
        <a:bodyPr/>
        <a:lstStyle/>
        <a:p>
          <a:endParaRPr lang="en-GB"/>
        </a:p>
      </dgm:t>
    </dgm:pt>
    <dgm:pt modelId="{C546A6B8-3C39-4F7B-877B-EAA2A754E8D6}" type="pres">
      <dgm:prSet presAssocID="{5D635885-4795-4C75-9A7F-1CAF8F9BFB4A}" presName="node" presStyleLbl="vennNode1" presStyleIdx="2" presStyleCnt="8">
        <dgm:presLayoutVars>
          <dgm:bulletEnabled val="1"/>
        </dgm:presLayoutVars>
      </dgm:prSet>
      <dgm:spPr/>
      <dgm:t>
        <a:bodyPr/>
        <a:lstStyle/>
        <a:p>
          <a:endParaRPr lang="en-GB"/>
        </a:p>
      </dgm:t>
    </dgm:pt>
    <dgm:pt modelId="{7E194416-172D-4D62-A38D-8364C3A72B79}" type="pres">
      <dgm:prSet presAssocID="{B871544C-A838-4D3A-9D42-C2DBD89ABECA}" presName="node" presStyleLbl="vennNode1" presStyleIdx="3" presStyleCnt="8" custScaleX="116061" custScaleY="99121" custRadScaleRad="105824" custRadScaleInc="1091">
        <dgm:presLayoutVars>
          <dgm:bulletEnabled val="1"/>
        </dgm:presLayoutVars>
      </dgm:prSet>
      <dgm:spPr/>
      <dgm:t>
        <a:bodyPr/>
        <a:lstStyle/>
        <a:p>
          <a:endParaRPr lang="en-GB"/>
        </a:p>
      </dgm:t>
    </dgm:pt>
    <dgm:pt modelId="{23A30B22-C089-4ED1-B5CD-34C39816E126}" type="pres">
      <dgm:prSet presAssocID="{D9220597-50C5-4D24-B10E-E24BACD2DA11}" presName="node" presStyleLbl="vennNode1" presStyleIdx="4" presStyleCnt="8" custRadScaleRad="100067" custRadScaleInc="-7164">
        <dgm:presLayoutVars>
          <dgm:bulletEnabled val="1"/>
        </dgm:presLayoutVars>
      </dgm:prSet>
      <dgm:spPr/>
      <dgm:t>
        <a:bodyPr/>
        <a:lstStyle/>
        <a:p>
          <a:endParaRPr lang="en-GB"/>
        </a:p>
      </dgm:t>
    </dgm:pt>
    <dgm:pt modelId="{CDF578F0-FCE5-45E0-AAB2-A26FCC24AE1E}" type="pres">
      <dgm:prSet presAssocID="{542E7276-7555-4AE9-B4F4-3C81AC6927BC}" presName="node" presStyleLbl="vennNode1" presStyleIdx="5" presStyleCnt="8" custScaleX="125196" custScaleY="107656" custRadScaleRad="100611" custRadScaleInc="101291">
        <dgm:presLayoutVars>
          <dgm:bulletEnabled val="1"/>
        </dgm:presLayoutVars>
      </dgm:prSet>
      <dgm:spPr/>
      <dgm:t>
        <a:bodyPr/>
        <a:lstStyle/>
        <a:p>
          <a:endParaRPr lang="en-GB"/>
        </a:p>
      </dgm:t>
    </dgm:pt>
    <dgm:pt modelId="{373AC3B2-59CF-4B50-983D-35A9C12DA01A}" type="pres">
      <dgm:prSet presAssocID="{4BF8C9AA-FFF4-4E1C-9FD7-04A3498FD77B}" presName="node" presStyleLbl="vennNode1" presStyleIdx="6" presStyleCnt="8" custRadScaleRad="96768" custRadScaleInc="96160">
        <dgm:presLayoutVars>
          <dgm:bulletEnabled val="1"/>
        </dgm:presLayoutVars>
      </dgm:prSet>
      <dgm:spPr/>
      <dgm:t>
        <a:bodyPr/>
        <a:lstStyle/>
        <a:p>
          <a:endParaRPr lang="en-GB"/>
        </a:p>
      </dgm:t>
    </dgm:pt>
    <dgm:pt modelId="{4A165CB0-33B2-4F9B-92CD-1EE77A297DD7}" type="pres">
      <dgm:prSet presAssocID="{08C823AE-2508-4EA3-838D-FE41C61B517C}" presName="node" presStyleLbl="vennNode1" presStyleIdx="7" presStyleCnt="8" custRadScaleRad="93375" custRadScaleInc="-208052">
        <dgm:presLayoutVars>
          <dgm:bulletEnabled val="1"/>
        </dgm:presLayoutVars>
      </dgm:prSet>
      <dgm:spPr/>
      <dgm:t>
        <a:bodyPr/>
        <a:lstStyle/>
        <a:p>
          <a:endParaRPr lang="en-GB"/>
        </a:p>
      </dgm:t>
    </dgm:pt>
  </dgm:ptLst>
  <dgm:cxnLst>
    <dgm:cxn modelId="{F1D071CE-D31F-4797-B48D-B5ABEF21B1DB}" type="presOf" srcId="{542E7276-7555-4AE9-B4F4-3C81AC6927BC}" destId="{CDF578F0-FCE5-45E0-AAB2-A26FCC24AE1E}" srcOrd="0" destOrd="0" presId="urn:microsoft.com/office/officeart/2005/8/layout/radial3"/>
    <dgm:cxn modelId="{B7E32B85-78C2-4EA5-99EE-7D5689D4B137}" srcId="{8376D950-D5C5-49E7-9C1F-587845A56AA0}" destId="{4BF8C9AA-FFF4-4E1C-9FD7-04A3498FD77B}" srcOrd="5" destOrd="0" parTransId="{39F69659-A839-490B-9F7C-A78CED04D8E0}" sibTransId="{C128F4DC-99F0-449D-A817-AFC7BE07241A}"/>
    <dgm:cxn modelId="{D89FEEBE-024A-409F-88E3-A3F852B59ED8}" type="presOf" srcId="{4BF8C9AA-FFF4-4E1C-9FD7-04A3498FD77B}" destId="{373AC3B2-59CF-4B50-983D-35A9C12DA01A}" srcOrd="0" destOrd="0" presId="urn:microsoft.com/office/officeart/2005/8/layout/radial3"/>
    <dgm:cxn modelId="{85497646-FA8C-4EF6-AA3B-7DFB5F1712C0}" type="presOf" srcId="{5D635885-4795-4C75-9A7F-1CAF8F9BFB4A}" destId="{C546A6B8-3C39-4F7B-877B-EAA2A754E8D6}" srcOrd="0" destOrd="0" presId="urn:microsoft.com/office/officeart/2005/8/layout/radial3"/>
    <dgm:cxn modelId="{48A9FE22-E6BA-4C7B-B247-BC8C7ACBC345}" type="presOf" srcId="{D9220597-50C5-4D24-B10E-E24BACD2DA11}" destId="{23A30B22-C089-4ED1-B5CD-34C39816E126}" srcOrd="0" destOrd="0" presId="urn:microsoft.com/office/officeart/2005/8/layout/radial3"/>
    <dgm:cxn modelId="{7FE3F4AE-D6B2-43E8-9845-588E0D8C411A}" srcId="{8376D950-D5C5-49E7-9C1F-587845A56AA0}" destId="{5D635885-4795-4C75-9A7F-1CAF8F9BFB4A}" srcOrd="1" destOrd="0" parTransId="{BC57FC23-D734-4878-8B94-DEADF296C2A0}" sibTransId="{81371C5C-C6DF-4BE7-8DB5-AC012E4660DE}"/>
    <dgm:cxn modelId="{56EE7FF8-F536-4619-BF8B-BDD98B40EFCA}" srcId="{8376D950-D5C5-49E7-9C1F-587845A56AA0}" destId="{8717FF0B-108C-460D-954F-626D58E413EC}" srcOrd="0" destOrd="0" parTransId="{FA79172D-4595-4BA3-976B-BD19B58AD528}" sibTransId="{2C805D94-755E-4B6D-93EA-A26B30E2DD9F}"/>
    <dgm:cxn modelId="{48F3871D-F63E-4262-A128-A7879A162C6E}" type="presOf" srcId="{8376D950-D5C5-49E7-9C1F-587845A56AA0}" destId="{FBA0AA9C-C3B4-413E-81B2-7EE01D2D3F2B}" srcOrd="0" destOrd="0" presId="urn:microsoft.com/office/officeart/2005/8/layout/radial3"/>
    <dgm:cxn modelId="{BE66CF97-E10E-4377-83C5-448A44BCCFCA}" srcId="{8376D950-D5C5-49E7-9C1F-587845A56AA0}" destId="{542E7276-7555-4AE9-B4F4-3C81AC6927BC}" srcOrd="4" destOrd="0" parTransId="{074C6CCF-4EEB-4D0B-B45C-CB36147C3841}" sibTransId="{74C47FA2-051C-4239-A9CB-1453E78DE548}"/>
    <dgm:cxn modelId="{2DC4FF11-4C62-4E94-8704-E99678687F4B}" srcId="{8376D950-D5C5-49E7-9C1F-587845A56AA0}" destId="{D9220597-50C5-4D24-B10E-E24BACD2DA11}" srcOrd="3" destOrd="0" parTransId="{B64A8F44-EED1-4F0E-993D-33FB2B86079E}" sibTransId="{A1882528-0F74-4C13-A675-2CAAF76613CC}"/>
    <dgm:cxn modelId="{355AD61C-014D-4F60-A56F-6BA9133B2C1A}" srcId="{17C0DB23-1EF4-4C01-A7E1-1EE3C4DD6950}" destId="{8376D950-D5C5-49E7-9C1F-587845A56AA0}" srcOrd="0" destOrd="0" parTransId="{8D719C6E-446C-413B-B704-B3F0B7EECD81}" sibTransId="{4609F68C-BCE2-4453-9D98-4C9F01CB5695}"/>
    <dgm:cxn modelId="{166C3AFC-A50C-41A9-9E0A-BF95EBEF10DD}" type="presOf" srcId="{17C0DB23-1EF4-4C01-A7E1-1EE3C4DD6950}" destId="{AA65A2E1-393B-44AF-8B75-101958547A12}" srcOrd="0" destOrd="0" presId="urn:microsoft.com/office/officeart/2005/8/layout/radial3"/>
    <dgm:cxn modelId="{1442A797-A612-428A-92F6-F7A73C42B32C}" type="presOf" srcId="{B871544C-A838-4D3A-9D42-C2DBD89ABECA}" destId="{7E194416-172D-4D62-A38D-8364C3A72B79}" srcOrd="0" destOrd="0" presId="urn:microsoft.com/office/officeart/2005/8/layout/radial3"/>
    <dgm:cxn modelId="{5F092F7F-08E5-4238-9427-BD2A4F3B65E8}" type="presOf" srcId="{8717FF0B-108C-460D-954F-626D58E413EC}" destId="{B10AFD4B-B094-441F-AC8F-90469FF67FF4}" srcOrd="0" destOrd="0" presId="urn:microsoft.com/office/officeart/2005/8/layout/radial3"/>
    <dgm:cxn modelId="{1BE2124A-37F7-4F85-8C20-4143A2E025C6}" type="presOf" srcId="{08C823AE-2508-4EA3-838D-FE41C61B517C}" destId="{4A165CB0-33B2-4F9B-92CD-1EE77A297DD7}" srcOrd="0" destOrd="0" presId="urn:microsoft.com/office/officeart/2005/8/layout/radial3"/>
    <dgm:cxn modelId="{61AB9664-A7FE-410A-ADBE-11B64FB74346}" srcId="{8376D950-D5C5-49E7-9C1F-587845A56AA0}" destId="{08C823AE-2508-4EA3-838D-FE41C61B517C}" srcOrd="6" destOrd="0" parTransId="{55F01108-51F9-4730-B4C7-EA110536538F}" sibTransId="{C0860E75-F6A2-49D6-9723-6338611368BC}"/>
    <dgm:cxn modelId="{6D5AA012-9E35-47D9-B043-EA4E4F4CBD5F}" srcId="{8376D950-D5C5-49E7-9C1F-587845A56AA0}" destId="{B871544C-A838-4D3A-9D42-C2DBD89ABECA}" srcOrd="2" destOrd="0" parTransId="{B199DAF4-5618-4B0B-B0D9-F753B06DA2ED}" sibTransId="{1439778F-9671-4954-8667-0CA5C4A24BDA}"/>
    <dgm:cxn modelId="{6A2DE150-0098-478D-B5F9-6096808F792E}" type="presParOf" srcId="{AA65A2E1-393B-44AF-8B75-101958547A12}" destId="{E288828C-8344-4AB7-A439-AF7B58104D32}" srcOrd="0" destOrd="0" presId="urn:microsoft.com/office/officeart/2005/8/layout/radial3"/>
    <dgm:cxn modelId="{A0B384FB-8D44-4D79-998B-6F2AB9B0EA41}" type="presParOf" srcId="{E288828C-8344-4AB7-A439-AF7B58104D32}" destId="{FBA0AA9C-C3B4-413E-81B2-7EE01D2D3F2B}" srcOrd="0" destOrd="0" presId="urn:microsoft.com/office/officeart/2005/8/layout/radial3"/>
    <dgm:cxn modelId="{F3D2749C-F8DC-4255-9F12-CDEE0BBA909D}" type="presParOf" srcId="{E288828C-8344-4AB7-A439-AF7B58104D32}" destId="{B10AFD4B-B094-441F-AC8F-90469FF67FF4}" srcOrd="1" destOrd="0" presId="urn:microsoft.com/office/officeart/2005/8/layout/radial3"/>
    <dgm:cxn modelId="{816793D8-BB20-43A0-8F6D-C8788A2E6080}" type="presParOf" srcId="{E288828C-8344-4AB7-A439-AF7B58104D32}" destId="{C546A6B8-3C39-4F7B-877B-EAA2A754E8D6}" srcOrd="2" destOrd="0" presId="urn:microsoft.com/office/officeart/2005/8/layout/radial3"/>
    <dgm:cxn modelId="{7C2FAA42-B8E2-43E8-99FB-A0ABEE9AD6B6}" type="presParOf" srcId="{E288828C-8344-4AB7-A439-AF7B58104D32}" destId="{7E194416-172D-4D62-A38D-8364C3A72B79}" srcOrd="3" destOrd="0" presId="urn:microsoft.com/office/officeart/2005/8/layout/radial3"/>
    <dgm:cxn modelId="{99630911-63D7-47CC-9ED0-CEC3A809E538}" type="presParOf" srcId="{E288828C-8344-4AB7-A439-AF7B58104D32}" destId="{23A30B22-C089-4ED1-B5CD-34C39816E126}" srcOrd="4" destOrd="0" presId="urn:microsoft.com/office/officeart/2005/8/layout/radial3"/>
    <dgm:cxn modelId="{490B3863-2944-4D32-A5ED-B80E7610E8BA}" type="presParOf" srcId="{E288828C-8344-4AB7-A439-AF7B58104D32}" destId="{CDF578F0-FCE5-45E0-AAB2-A26FCC24AE1E}" srcOrd="5" destOrd="0" presId="urn:microsoft.com/office/officeart/2005/8/layout/radial3"/>
    <dgm:cxn modelId="{569A1D52-525F-49F9-B246-F216A6A6F6C5}" type="presParOf" srcId="{E288828C-8344-4AB7-A439-AF7B58104D32}" destId="{373AC3B2-59CF-4B50-983D-35A9C12DA01A}" srcOrd="6" destOrd="0" presId="urn:microsoft.com/office/officeart/2005/8/layout/radial3"/>
    <dgm:cxn modelId="{6A95E894-1B95-4D59-8DA3-ED389E5C2D32}" type="presParOf" srcId="{E288828C-8344-4AB7-A439-AF7B58104D32}" destId="{4A165CB0-33B2-4F9B-92CD-1EE77A297DD7}" srcOrd="7" destOrd="0" presId="urn:microsoft.com/office/officeart/2005/8/layout/radial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BA0AA9C-C3B4-413E-81B2-7EE01D2D3F2B}">
      <dsp:nvSpPr>
        <dsp:cNvPr id="0" name=""/>
        <dsp:cNvSpPr/>
      </dsp:nvSpPr>
      <dsp:spPr>
        <a:xfrm>
          <a:off x="1982666" y="1110340"/>
          <a:ext cx="2298389" cy="2152816"/>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7150" tIns="57150" rIns="57150" bIns="57150" numCol="1" spcCol="1270" anchor="ctr" anchorCtr="0">
          <a:noAutofit/>
        </a:bodyPr>
        <a:lstStyle/>
        <a:p>
          <a:pPr lvl="0" algn="ctr" defTabSz="2000250">
            <a:lnSpc>
              <a:spcPct val="90000"/>
            </a:lnSpc>
            <a:spcBef>
              <a:spcPct val="0"/>
            </a:spcBef>
            <a:spcAft>
              <a:spcPct val="35000"/>
            </a:spcAft>
          </a:pPr>
          <a:r>
            <a:rPr lang="en-GB" sz="4500" kern="1200" dirty="0" smtClean="0"/>
            <a:t>EHSCP</a:t>
          </a:r>
          <a:endParaRPr lang="en-GB" sz="4500" kern="1200" dirty="0"/>
        </a:p>
      </dsp:txBody>
      <dsp:txXfrm>
        <a:off x="1982666" y="1110340"/>
        <a:ext cx="2298389" cy="2152816"/>
      </dsp:txXfrm>
    </dsp:sp>
    <dsp:sp modelId="{B10AFD4B-B094-441F-AC8F-90469FF67FF4}">
      <dsp:nvSpPr>
        <dsp:cNvPr id="0" name=""/>
        <dsp:cNvSpPr/>
      </dsp:nvSpPr>
      <dsp:spPr>
        <a:xfrm>
          <a:off x="2530119" y="16631"/>
          <a:ext cx="1203484" cy="1203484"/>
        </a:xfrm>
        <a:prstGeom prst="ellipse">
          <a:avLst/>
        </a:prstGeom>
        <a:solidFill>
          <a:schemeClr val="accent5">
            <a:alpha val="50000"/>
            <a:hueOff val="-1419125"/>
            <a:satOff val="5687"/>
            <a:lumOff val="12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Carer Support Hospital Discharge Service</a:t>
          </a:r>
          <a:endParaRPr lang="en-GB" sz="1100" kern="1200" dirty="0"/>
        </a:p>
      </dsp:txBody>
      <dsp:txXfrm>
        <a:off x="2530119" y="16631"/>
        <a:ext cx="1203484" cy="1203484"/>
      </dsp:txXfrm>
    </dsp:sp>
    <dsp:sp modelId="{C546A6B8-3C39-4F7B-877B-EAA2A754E8D6}">
      <dsp:nvSpPr>
        <dsp:cNvPr id="0" name=""/>
        <dsp:cNvSpPr/>
      </dsp:nvSpPr>
      <dsp:spPr>
        <a:xfrm>
          <a:off x="3756323" y="607140"/>
          <a:ext cx="1203484" cy="1203484"/>
        </a:xfrm>
        <a:prstGeom prst="ellipse">
          <a:avLst/>
        </a:prstGeom>
        <a:solidFill>
          <a:schemeClr val="accent5">
            <a:alpha val="50000"/>
            <a:hueOff val="-2838251"/>
            <a:satOff val="11375"/>
            <a:lumOff val="246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Volunteer</a:t>
          </a:r>
        </a:p>
        <a:p>
          <a:pPr lvl="0" algn="ctr" defTabSz="533400">
            <a:lnSpc>
              <a:spcPct val="90000"/>
            </a:lnSpc>
            <a:spcBef>
              <a:spcPct val="0"/>
            </a:spcBef>
            <a:spcAft>
              <a:spcPct val="35000"/>
            </a:spcAft>
          </a:pPr>
          <a:r>
            <a:rPr lang="en-GB" sz="1200" kern="1200" dirty="0" smtClean="0"/>
            <a:t>Net</a:t>
          </a:r>
          <a:endParaRPr lang="en-GB" sz="1200" kern="1200" dirty="0"/>
        </a:p>
      </dsp:txBody>
      <dsp:txXfrm>
        <a:off x="3756323" y="607140"/>
        <a:ext cx="1203484" cy="1203484"/>
      </dsp:txXfrm>
    </dsp:sp>
    <dsp:sp modelId="{7E194416-172D-4D62-A38D-8364C3A72B79}">
      <dsp:nvSpPr>
        <dsp:cNvPr id="0" name=""/>
        <dsp:cNvSpPr/>
      </dsp:nvSpPr>
      <dsp:spPr>
        <a:xfrm>
          <a:off x="4047882" y="1975444"/>
          <a:ext cx="1396775" cy="1192905"/>
        </a:xfrm>
        <a:prstGeom prst="ellipse">
          <a:avLst/>
        </a:prstGeom>
        <a:solidFill>
          <a:schemeClr val="accent5">
            <a:alpha val="50000"/>
            <a:hueOff val="-4257376"/>
            <a:satOff val="17062"/>
            <a:lumOff val="36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Planning and Commissioning Officer</a:t>
          </a:r>
          <a:endParaRPr lang="en-GB" sz="1200" kern="1200" dirty="0"/>
        </a:p>
      </dsp:txBody>
      <dsp:txXfrm>
        <a:off x="4047882" y="1975444"/>
        <a:ext cx="1396775" cy="1192905"/>
      </dsp:txXfrm>
    </dsp:sp>
    <dsp:sp modelId="{23A30B22-C089-4ED1-B5CD-34C39816E126}">
      <dsp:nvSpPr>
        <dsp:cNvPr id="0" name=""/>
        <dsp:cNvSpPr/>
      </dsp:nvSpPr>
      <dsp:spPr>
        <a:xfrm>
          <a:off x="3300523" y="2952329"/>
          <a:ext cx="1203484" cy="1203484"/>
        </a:xfrm>
        <a:prstGeom prst="ellipse">
          <a:avLst/>
        </a:prstGeom>
        <a:solidFill>
          <a:schemeClr val="accent5">
            <a:alpha val="50000"/>
            <a:hueOff val="-5676501"/>
            <a:satOff val="22749"/>
            <a:lumOff val="49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Edinburgh Carer Support Team</a:t>
          </a:r>
          <a:endParaRPr lang="en-GB" sz="1100" kern="1200" dirty="0"/>
        </a:p>
      </dsp:txBody>
      <dsp:txXfrm>
        <a:off x="3300523" y="2952329"/>
        <a:ext cx="1203484" cy="1203484"/>
      </dsp:txXfrm>
    </dsp:sp>
    <dsp:sp modelId="{CDF578F0-FCE5-45E0-AAB2-A26FCC24AE1E}">
      <dsp:nvSpPr>
        <dsp:cNvPr id="0" name=""/>
        <dsp:cNvSpPr/>
      </dsp:nvSpPr>
      <dsp:spPr>
        <a:xfrm>
          <a:off x="836144" y="1872215"/>
          <a:ext cx="1506713" cy="1295622"/>
        </a:xfrm>
        <a:prstGeom prst="ellipse">
          <a:avLst/>
        </a:prstGeom>
        <a:solidFill>
          <a:schemeClr val="accent5">
            <a:alpha val="50000"/>
            <a:hueOff val="-7095626"/>
            <a:satOff val="28436"/>
            <a:lumOff val="6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Carer Services Development Manager</a:t>
          </a:r>
          <a:endParaRPr lang="en-GB" sz="1200" kern="1200" dirty="0"/>
        </a:p>
      </dsp:txBody>
      <dsp:txXfrm>
        <a:off x="836144" y="1872215"/>
        <a:ext cx="1506713" cy="1295622"/>
      </dsp:txXfrm>
    </dsp:sp>
    <dsp:sp modelId="{373AC3B2-59CF-4B50-983D-35A9C12DA01A}">
      <dsp:nvSpPr>
        <dsp:cNvPr id="0" name=""/>
        <dsp:cNvSpPr/>
      </dsp:nvSpPr>
      <dsp:spPr>
        <a:xfrm>
          <a:off x="1311641" y="680197"/>
          <a:ext cx="1203484" cy="1203484"/>
        </a:xfrm>
        <a:prstGeom prst="ellipse">
          <a:avLst/>
        </a:prstGeom>
        <a:solidFill>
          <a:schemeClr val="accent5">
            <a:alpha val="50000"/>
            <a:hueOff val="-8514751"/>
            <a:satOff val="34124"/>
            <a:lumOff val="73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ECRSS (Longstone) </a:t>
          </a:r>
          <a:endParaRPr lang="en-GB" sz="1100" kern="1200" dirty="0"/>
        </a:p>
      </dsp:txBody>
      <dsp:txXfrm>
        <a:off x="1311641" y="680197"/>
        <a:ext cx="1203484" cy="1203484"/>
      </dsp:txXfrm>
    </dsp:sp>
    <dsp:sp modelId="{4A165CB0-33B2-4F9B-92CD-1EE77A297DD7}">
      <dsp:nvSpPr>
        <dsp:cNvPr id="0" name=""/>
        <dsp:cNvSpPr/>
      </dsp:nvSpPr>
      <dsp:spPr>
        <a:xfrm>
          <a:off x="1991647" y="2946886"/>
          <a:ext cx="1203484" cy="1203484"/>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GB" sz="1100" kern="1200" dirty="0" smtClean="0"/>
            <a:t>Lanfine- Carer Support Officer</a:t>
          </a:r>
          <a:endParaRPr lang="en-GB" sz="1100" kern="1200" dirty="0"/>
        </a:p>
      </dsp:txBody>
      <dsp:txXfrm>
        <a:off x="1991647" y="2946886"/>
        <a:ext cx="1203484" cy="1203484"/>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4010" y="0"/>
            <a:ext cx="2887186" cy="496332"/>
          </a:xfrm>
          <a:prstGeom prst="rect">
            <a:avLst/>
          </a:prstGeom>
        </p:spPr>
        <p:txBody>
          <a:bodyPr vert="horz" lIns="91440" tIns="45720" rIns="91440" bIns="45720" rtlCol="0"/>
          <a:lstStyle>
            <a:lvl1pPr algn="r">
              <a:defRPr sz="1200"/>
            </a:lvl1pPr>
          </a:lstStyle>
          <a:p>
            <a:fld id="{EAABA43C-FFB9-4C5B-BC0C-1015DE4861EC}" type="datetimeFigureOut">
              <a:rPr lang="en-GB" smtClean="0"/>
              <a:pPr/>
              <a:t>16/02/2022</a:t>
            </a:fld>
            <a:endParaRPr lang="en-GB" dirty="0"/>
          </a:p>
        </p:txBody>
      </p:sp>
      <p:sp>
        <p:nvSpPr>
          <p:cNvPr id="4" name="Footer Placeholder 3"/>
          <p:cNvSpPr>
            <a:spLocks noGrp="1"/>
          </p:cNvSpPr>
          <p:nvPr>
            <p:ph type="ftr" sz="quarter" idx="2"/>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4010" y="9428583"/>
            <a:ext cx="2887186" cy="496332"/>
          </a:xfrm>
          <a:prstGeom prst="rect">
            <a:avLst/>
          </a:prstGeom>
        </p:spPr>
        <p:txBody>
          <a:bodyPr vert="horz" lIns="91440" tIns="45720" rIns="91440" bIns="45720" rtlCol="0" anchor="b"/>
          <a:lstStyle>
            <a:lvl1pPr algn="r">
              <a:defRPr sz="1200"/>
            </a:lvl1pPr>
          </a:lstStyle>
          <a:p>
            <a:fld id="{809B73B7-0DED-4D3A-9498-85B7AF19C4CD}" type="slidenum">
              <a:rPr lang="en-GB" smtClean="0"/>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6B5DD842-03D1-4526-9695-4000F1855697}" type="datetimeFigureOut">
              <a:rPr lang="en-GB" smtClean="0"/>
              <a:pPr/>
              <a:t>16/02/2022</a:t>
            </a:fld>
            <a:endParaRPr lang="en-GB" dirty="0"/>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95B48E98-ED1A-41AB-B70A-F3D1651514FA}"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hope you enjoyed today’s session and the last thing we would like you do before you leave is revisit the question asked at the beginning which is</a:t>
            </a:r>
          </a:p>
          <a:p>
            <a:r>
              <a:rPr lang="en-GB" dirty="0" smtClean="0"/>
              <a:t>“How confident do you feel in identifying and supporting carers?” </a:t>
            </a:r>
          </a:p>
          <a:p>
            <a:r>
              <a:rPr lang="en-GB" dirty="0" smtClean="0"/>
              <a:t>on a scale of 1 to 5. </a:t>
            </a:r>
          </a:p>
          <a:p>
            <a:endParaRPr lang="en-GB" dirty="0" smtClean="0"/>
          </a:p>
          <a:p>
            <a:r>
              <a:rPr lang="en-GB" dirty="0" smtClean="0"/>
              <a:t>And could you add one word in the chat function to describe how you found today’s session.</a:t>
            </a:r>
          </a:p>
          <a:p>
            <a:endParaRPr lang="en-GB" dirty="0" smtClean="0"/>
          </a:p>
          <a:p>
            <a:r>
              <a:rPr lang="en-GB" dirty="0" smtClean="0"/>
              <a:t>Gavin will email you further information shortly...</a:t>
            </a:r>
          </a:p>
          <a:p>
            <a:endParaRPr lang="en-GB" dirty="0" smtClean="0"/>
          </a:p>
          <a:p>
            <a:r>
              <a:rPr lang="en-GB" dirty="0" smtClean="0"/>
              <a:t>Thank you!</a:t>
            </a:r>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12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Why should you identify carers?</a:t>
            </a:r>
          </a:p>
          <a:p>
            <a:r>
              <a:rPr lang="en-GB" dirty="0" smtClean="0"/>
              <a:t>Hopefully, you will have a better understanding of why we need to identify carers.</a:t>
            </a:r>
          </a:p>
          <a:p>
            <a:endParaRPr lang="en-GB" dirty="0" smtClean="0"/>
          </a:p>
          <a:p>
            <a:r>
              <a:rPr lang="en-GB" dirty="0" smtClean="0"/>
              <a:t>To respect as equal partners.</a:t>
            </a:r>
          </a:p>
          <a:p>
            <a:endParaRPr lang="en-GB" dirty="0" smtClean="0"/>
          </a:p>
          <a:p>
            <a:r>
              <a:rPr lang="en-GB" dirty="0" smtClean="0"/>
              <a:t>To work in collaboration with the carer and tap into their person-centred knowledge about the needs of the cared-for person and their condition.</a:t>
            </a:r>
          </a:p>
          <a:p>
            <a:endParaRPr lang="en-GB" dirty="0" smtClean="0"/>
          </a:p>
          <a:p>
            <a:r>
              <a:rPr lang="en-GB" dirty="0" smtClean="0"/>
              <a:t>To enable learning and developing new skills. Not just in relation to their caring role but so they are achieving out with the caring role.</a:t>
            </a:r>
          </a:p>
          <a:p>
            <a:endParaRPr lang="en-GB" dirty="0" smtClean="0"/>
          </a:p>
          <a:p>
            <a:r>
              <a:rPr lang="en-GB" dirty="0" smtClean="0"/>
              <a:t>To ensure carers have access to support needed to sustain their caring role and improve their quality of life.</a:t>
            </a:r>
          </a:p>
          <a:p>
            <a:endParaRPr lang="en-GB" dirty="0" smtClean="0"/>
          </a:p>
          <a:p>
            <a:r>
              <a:rPr lang="en-GB" dirty="0" smtClean="0"/>
              <a:t>To help achieve positive outcomes for carers so they experience improved health and wellbeing.</a:t>
            </a:r>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We have mentioned identification as being key in supporting carers.</a:t>
            </a:r>
          </a:p>
          <a:p>
            <a:r>
              <a:rPr lang="en-GB" dirty="0" smtClean="0"/>
              <a:t>Here is what you can do once you have identified a carer and obtained their consent to connect them with support...</a:t>
            </a:r>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There are different carer support services operating under the Integrated Carers Team umbrella...</a:t>
            </a:r>
          </a:p>
          <a:p>
            <a:endParaRPr lang="en-GB" dirty="0" smtClean="0"/>
          </a:p>
          <a:p>
            <a:r>
              <a:rPr lang="en-GB" dirty="0" smtClean="0"/>
              <a:t>The ICT is part of the Edinburgh Health &amp; Social Care Partnership and was one of the first services to be integrated.</a:t>
            </a:r>
          </a:p>
          <a:p>
            <a:endParaRPr lang="en-GB" dirty="0" smtClean="0"/>
          </a:p>
          <a:p>
            <a:r>
              <a:rPr lang="en-GB" dirty="0" smtClean="0"/>
              <a:t>In this section we will look at the Edinburgh Carer Support Team which is the community based element to our service and is where we work in partnership with our 3</a:t>
            </a:r>
            <a:r>
              <a:rPr lang="en-GB" baseline="30000" dirty="0" smtClean="0"/>
              <a:t>rd</a:t>
            </a:r>
            <a:r>
              <a:rPr lang="en-GB" dirty="0" smtClean="0"/>
              <a:t> sector colleagues.</a:t>
            </a:r>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ECST is not a carer centre so we do not directly provide support such as peer support groups, training, counselling or legal surgeries.</a:t>
            </a:r>
          </a:p>
          <a:p>
            <a:endParaRPr lang="en-GB" dirty="0" smtClean="0"/>
          </a:p>
          <a:p>
            <a:r>
              <a:rPr lang="en-GB" dirty="0" smtClean="0"/>
              <a:t>Our role is to be a bridge and connect carers with the appropriate service when we receive a referral.</a:t>
            </a:r>
          </a:p>
          <a:p>
            <a:endParaRPr lang="en-GB" dirty="0" smtClean="0"/>
          </a:p>
          <a:p>
            <a:r>
              <a:rPr lang="en-GB" dirty="0" smtClean="0"/>
              <a:t>This could be our 3</a:t>
            </a:r>
            <a:r>
              <a:rPr lang="en-GB" baseline="30000" dirty="0" smtClean="0"/>
              <a:t>rd</a:t>
            </a:r>
            <a:r>
              <a:rPr lang="en-GB" dirty="0" smtClean="0"/>
              <a:t> sector partners or other relevant organisation.  </a:t>
            </a:r>
          </a:p>
          <a:p>
            <a:endParaRPr lang="en-GB" dirty="0" smtClean="0"/>
          </a:p>
          <a:p>
            <a:r>
              <a:rPr lang="en-GB" dirty="0" smtClean="0"/>
              <a:t>It may result in work-flowing through AIS to request a review or increase in services following the Adult Carer Support Plan.</a:t>
            </a:r>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 part of the new contracts we now have WTE Community Carer Support Workers in each locality:</a:t>
            </a:r>
          </a:p>
          <a:p>
            <a:endParaRPr lang="en-GB" dirty="0" smtClean="0"/>
          </a:p>
          <a:p>
            <a:r>
              <a:rPr lang="en-GB" dirty="0" smtClean="0"/>
              <a:t>Sophie and Bethany work for VOCAL and cover NW and SE respectively.</a:t>
            </a:r>
          </a:p>
          <a:p>
            <a:endParaRPr lang="en-GB" dirty="0" smtClean="0"/>
          </a:p>
          <a:p>
            <a:r>
              <a:rPr lang="en-GB" dirty="0" smtClean="0"/>
              <a:t>Jackie, Lesley and Alex work for Care for Carers and cover NE.</a:t>
            </a:r>
          </a:p>
          <a:p>
            <a:endParaRPr lang="en-GB" dirty="0" smtClean="0"/>
          </a:p>
          <a:p>
            <a:r>
              <a:rPr lang="en-GB" dirty="0" smtClean="0"/>
              <a:t>Donna works for Space and The Broomhouse Hub and covers SW.</a:t>
            </a:r>
          </a:p>
          <a:p>
            <a:endParaRPr lang="en-GB" dirty="0" smtClean="0"/>
          </a:p>
          <a:p>
            <a:r>
              <a:rPr lang="en-GB" dirty="0" smtClean="0"/>
              <a:t>When we receive a referral we will screen it and allocate to the community team worker based on locality.</a:t>
            </a:r>
          </a:p>
          <a:p>
            <a:endParaRPr lang="en-GB" dirty="0" smtClean="0"/>
          </a:p>
          <a:p>
            <a:r>
              <a:rPr lang="en-GB" dirty="0" smtClean="0"/>
              <a:t> </a:t>
            </a:r>
          </a:p>
          <a:p>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not an extensive list but covers the main areas of support.</a:t>
            </a:r>
          </a:p>
          <a:p>
            <a:endParaRPr lang="en-GB" dirty="0" smtClean="0"/>
          </a:p>
          <a:p>
            <a:r>
              <a:rPr lang="en-GB" dirty="0" smtClean="0"/>
              <a:t>Volunteer Net: Befriending service for cared-for person.</a:t>
            </a:r>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If you have access to AIS you can workflow to the ECST using number 7523.</a:t>
            </a:r>
          </a:p>
          <a:p>
            <a:r>
              <a:rPr lang="en-GB" dirty="0" smtClean="0"/>
              <a:t>If the referral is marked urgent we will contact the carer within 5 working days.</a:t>
            </a:r>
          </a:p>
          <a:p>
            <a:endParaRPr lang="en-GB" dirty="0"/>
          </a:p>
        </p:txBody>
      </p:sp>
      <p:sp>
        <p:nvSpPr>
          <p:cNvPr id="4" name="Slide Number Placeholder 3"/>
          <p:cNvSpPr>
            <a:spLocks noGrp="1"/>
          </p:cNvSpPr>
          <p:nvPr>
            <p:ph type="sldNum" sz="quarter" idx="10"/>
          </p:nvPr>
        </p:nvSpPr>
        <p:spPr/>
        <p:txBody>
          <a:bodyPr/>
          <a:lstStyle/>
          <a:p>
            <a:fld id="{95B48E98-ED1A-41AB-B70A-F3D1651514FA}"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Partnership_Report_masthead.jpg"/>
          <p:cNvPicPr/>
          <p:nvPr userDrawn="1"/>
        </p:nvPicPr>
        <p:blipFill>
          <a:blip r:embed="rId2" cstate="print"/>
          <a:stretch>
            <a:fillRect/>
          </a:stretch>
        </p:blipFill>
        <p:spPr>
          <a:xfrm>
            <a:off x="6524625" y="0"/>
            <a:ext cx="2619375" cy="2619375"/>
          </a:xfrm>
          <a:prstGeom prst="rect">
            <a:avLst/>
          </a:prstGeom>
        </p:spPr>
      </p:pic>
      <p:pic>
        <p:nvPicPr>
          <p:cNvPr id="8" name="Picture 7" descr="Strapline.jpg"/>
          <p:cNvPicPr/>
          <p:nvPr userDrawn="1"/>
        </p:nvPicPr>
        <p:blipFill>
          <a:blip r:embed="rId3" cstate="print"/>
          <a:srcRect b="14009"/>
          <a:stretch>
            <a:fillRect/>
          </a:stretch>
        </p:blipFill>
        <p:spPr>
          <a:xfrm>
            <a:off x="4937236" y="6165304"/>
            <a:ext cx="4206764" cy="692696"/>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Partnership_Report_masthead.jpg"/>
          <p:cNvPicPr>
            <a:picLocks noChangeAspect="1"/>
          </p:cNvPicPr>
          <p:nvPr/>
        </p:nvPicPr>
        <p:blipFill>
          <a:blip r:embed="rId6" cstate="print"/>
          <a:stretch>
            <a:fillRect/>
          </a:stretch>
        </p:blipFill>
        <p:spPr>
          <a:xfrm>
            <a:off x="7812360" y="23"/>
            <a:ext cx="1309255" cy="1309255"/>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descr="Strapline.jpg"/>
          <p:cNvPicPr/>
          <p:nvPr/>
        </p:nvPicPr>
        <p:blipFill>
          <a:blip r:embed="rId7" cstate="print"/>
          <a:srcRect b="14009"/>
          <a:stretch>
            <a:fillRect/>
          </a:stretch>
        </p:blipFill>
        <p:spPr>
          <a:xfrm>
            <a:off x="4937236" y="6165304"/>
            <a:ext cx="4206764" cy="69269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knowledge.scot.nhs.uk/edinburghcarersnetwork.aspx" TargetMode="External"/><Relationship Id="rId5" Type="http://schemas.openxmlformats.org/officeDocument/2006/relationships/image" Target="../media/image14.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3.jpeg"/><Relationship Id="rId7" Type="http://schemas.openxmlformats.org/officeDocument/2006/relationships/diagramLayout" Target="../diagrams/layout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image" Target="../media/image5.jpeg"/><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hyperlink" Target="mailto:carer.support@nhslothian.scot.nhs.u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artnership_Report_masthead.jpg"/>
          <p:cNvPicPr/>
          <p:nvPr/>
        </p:nvPicPr>
        <p:blipFill>
          <a:blip r:embed="rId3" cstate="print"/>
          <a:stretch>
            <a:fillRect/>
          </a:stretch>
        </p:blipFill>
        <p:spPr>
          <a:xfrm>
            <a:off x="6524625" y="0"/>
            <a:ext cx="2619375" cy="2619375"/>
          </a:xfrm>
          <a:prstGeom prst="rect">
            <a:avLst/>
          </a:prstGeom>
        </p:spPr>
      </p:pic>
      <p:sp>
        <p:nvSpPr>
          <p:cNvPr id="2" name="Title 1"/>
          <p:cNvSpPr>
            <a:spLocks noGrp="1"/>
          </p:cNvSpPr>
          <p:nvPr>
            <p:ph type="ctrTitle"/>
          </p:nvPr>
        </p:nvSpPr>
        <p:spPr>
          <a:xfrm>
            <a:off x="500034" y="785794"/>
            <a:ext cx="7772400" cy="1470025"/>
          </a:xfrm>
        </p:spPr>
        <p:txBody>
          <a:bodyPr/>
          <a:lstStyle/>
          <a:p>
            <a:r>
              <a:rPr lang="en-GB" b="1" dirty="0" smtClean="0">
                <a:solidFill>
                  <a:srgbClr val="7030A0"/>
                </a:solidFill>
              </a:rPr>
              <a:t>  Carer Awareness Session </a:t>
            </a:r>
            <a:endParaRPr lang="en-GB" dirty="0"/>
          </a:p>
        </p:txBody>
      </p:sp>
      <p:sp>
        <p:nvSpPr>
          <p:cNvPr id="3" name="Subtitle 2"/>
          <p:cNvSpPr>
            <a:spLocks noGrp="1"/>
          </p:cNvSpPr>
          <p:nvPr>
            <p:ph type="subTitle" idx="1"/>
          </p:nvPr>
        </p:nvSpPr>
        <p:spPr>
          <a:xfrm>
            <a:off x="1835696" y="2276872"/>
            <a:ext cx="5000660" cy="2643206"/>
          </a:xfrm>
        </p:spPr>
        <p:txBody>
          <a:bodyPr>
            <a:normAutofit fontScale="85000" lnSpcReduction="20000"/>
          </a:bodyPr>
          <a:lstStyle/>
          <a:p>
            <a:pPr>
              <a:lnSpc>
                <a:spcPct val="90000"/>
              </a:lnSpc>
            </a:pPr>
            <a:r>
              <a:rPr lang="en-GB" b="1" dirty="0" smtClean="0">
                <a:solidFill>
                  <a:srgbClr val="008080"/>
                </a:solidFill>
              </a:rPr>
              <a:t>Edinburgh Carer Support Team</a:t>
            </a:r>
          </a:p>
          <a:p>
            <a:pPr>
              <a:lnSpc>
                <a:spcPct val="90000"/>
              </a:lnSpc>
            </a:pPr>
            <a:endParaRPr lang="en-GB" b="1" dirty="0" smtClean="0">
              <a:solidFill>
                <a:srgbClr val="008080"/>
              </a:solidFill>
            </a:endParaRPr>
          </a:p>
          <a:p>
            <a:pPr>
              <a:lnSpc>
                <a:spcPct val="90000"/>
              </a:lnSpc>
            </a:pPr>
            <a:r>
              <a:rPr lang="en-GB" b="1" dirty="0" smtClean="0">
                <a:solidFill>
                  <a:srgbClr val="008080"/>
                </a:solidFill>
              </a:rPr>
              <a:t>Keith Lugton </a:t>
            </a:r>
          </a:p>
          <a:p>
            <a:pPr>
              <a:lnSpc>
                <a:spcPct val="90000"/>
              </a:lnSpc>
            </a:pPr>
            <a:r>
              <a:rPr lang="en-GB" b="1" dirty="0" smtClean="0">
                <a:solidFill>
                  <a:srgbClr val="008080"/>
                </a:solidFill>
              </a:rPr>
              <a:t>Carer Coordinator</a:t>
            </a:r>
          </a:p>
          <a:p>
            <a:pPr>
              <a:lnSpc>
                <a:spcPct val="90000"/>
              </a:lnSpc>
            </a:pPr>
            <a:r>
              <a:rPr lang="en-GB" b="1" dirty="0" smtClean="0">
                <a:solidFill>
                  <a:srgbClr val="008080"/>
                </a:solidFill>
              </a:rPr>
              <a:t>Integrated </a:t>
            </a:r>
            <a:r>
              <a:rPr lang="en-GB" b="1" dirty="0" smtClean="0">
                <a:solidFill>
                  <a:srgbClr val="008080"/>
                </a:solidFill>
              </a:rPr>
              <a:t>Carer </a:t>
            </a:r>
            <a:r>
              <a:rPr lang="en-GB" b="1" dirty="0" smtClean="0">
                <a:solidFill>
                  <a:srgbClr val="008080"/>
                </a:solidFill>
              </a:rPr>
              <a:t>Team</a:t>
            </a:r>
          </a:p>
          <a:p>
            <a:pPr>
              <a:lnSpc>
                <a:spcPct val="90000"/>
              </a:lnSpc>
            </a:pPr>
            <a:r>
              <a:rPr lang="en-GB" b="1" dirty="0" smtClean="0">
                <a:solidFill>
                  <a:srgbClr val="008080"/>
                </a:solidFill>
              </a:rPr>
              <a:t>Edinburgh Health &amp; Social Care Partnership</a:t>
            </a:r>
          </a:p>
          <a:p>
            <a:pPr>
              <a:lnSpc>
                <a:spcPct val="90000"/>
              </a:lnSpc>
            </a:pPr>
            <a:endParaRPr lang="en-GB" b="1" dirty="0" smtClean="0">
              <a:solidFill>
                <a:srgbClr val="008080"/>
              </a:solidFill>
            </a:endParaRPr>
          </a:p>
          <a:p>
            <a:pPr>
              <a:lnSpc>
                <a:spcPct val="90000"/>
              </a:lnSpc>
            </a:pPr>
            <a:endParaRPr lang="en-GB" b="1" dirty="0" smtClean="0">
              <a:solidFill>
                <a:srgbClr val="008080"/>
              </a:solidFill>
            </a:endParaRPr>
          </a:p>
          <a:p>
            <a:pPr>
              <a:lnSpc>
                <a:spcPct val="90000"/>
              </a:lnSpc>
            </a:pPr>
            <a:endParaRPr lang="en-GB" b="1" dirty="0" smtClean="0">
              <a:solidFill>
                <a:srgbClr val="008080"/>
              </a:solidFill>
            </a:endParaRPr>
          </a:p>
          <a:p>
            <a:endParaRPr lang="en-GB" dirty="0"/>
          </a:p>
        </p:txBody>
      </p:sp>
      <p:pic>
        <p:nvPicPr>
          <p:cNvPr id="6" name="Picture 3"/>
          <p:cNvPicPr>
            <a:picLocks noChangeAspect="1" noChangeArrowheads="1"/>
          </p:cNvPicPr>
          <p:nvPr/>
        </p:nvPicPr>
        <p:blipFill>
          <a:blip r:embed="rId4" cstate="print"/>
          <a:srcRect/>
          <a:stretch>
            <a:fillRect/>
          </a:stretch>
        </p:blipFill>
        <p:spPr bwMode="auto">
          <a:xfrm>
            <a:off x="0" y="0"/>
            <a:ext cx="1593850" cy="1584325"/>
          </a:xfrm>
          <a:prstGeom prst="rect">
            <a:avLst/>
          </a:prstGeom>
          <a:noFill/>
          <a:ln w="9525">
            <a:noFill/>
            <a:miter lim="800000"/>
            <a:headEnd/>
            <a:tailEnd/>
          </a:ln>
        </p:spPr>
      </p:pic>
      <p:pic>
        <p:nvPicPr>
          <p:cNvPr id="7" name="Picture 6" descr="ECST_eNewsletter_header"/>
          <p:cNvPicPr>
            <a:picLocks noChangeAspect="1" noChangeArrowheads="1"/>
          </p:cNvPicPr>
          <p:nvPr/>
        </p:nvPicPr>
        <p:blipFill>
          <a:blip r:embed="rId5" cstate="print"/>
          <a:srcRect/>
          <a:stretch>
            <a:fillRect/>
          </a:stretch>
        </p:blipFill>
        <p:spPr bwMode="auto">
          <a:xfrm>
            <a:off x="323850" y="5876925"/>
            <a:ext cx="3095625" cy="79216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1143000"/>
          </a:xfrm>
        </p:spPr>
        <p:txBody>
          <a:bodyPr/>
          <a:lstStyle/>
          <a:p>
            <a:r>
              <a:rPr lang="en-GB" dirty="0" smtClean="0"/>
              <a:t>Carer Feedback</a:t>
            </a:r>
            <a:endParaRPr lang="en-GB" dirty="0"/>
          </a:p>
        </p:txBody>
      </p:sp>
      <p:sp>
        <p:nvSpPr>
          <p:cNvPr id="3" name="Content Placeholder 2"/>
          <p:cNvSpPr>
            <a:spLocks noGrp="1"/>
          </p:cNvSpPr>
          <p:nvPr>
            <p:ph idx="1"/>
          </p:nvPr>
        </p:nvSpPr>
        <p:spPr/>
        <p:txBody>
          <a:bodyPr>
            <a:normAutofit/>
          </a:bodyPr>
          <a:lstStyle/>
          <a:p>
            <a:pPr marL="0" indent="0">
              <a:buNone/>
            </a:pPr>
            <a:r>
              <a:rPr lang="en-GB" sz="1800" i="1" dirty="0" smtClean="0"/>
              <a:t>“</a:t>
            </a:r>
            <a:r>
              <a:rPr lang="en-GB" sz="2000" i="1" dirty="0" smtClean="0"/>
              <a:t>I guess you probably close my case now?</a:t>
            </a:r>
            <a:r>
              <a:rPr lang="en-GB" sz="2000" dirty="0" smtClean="0"/>
              <a:t> So, </a:t>
            </a:r>
            <a:r>
              <a:rPr lang="en-GB" sz="2000" i="1" dirty="0" smtClean="0"/>
              <a:t>may I take this opportunity to thank you. You gave me so much support through a time of my life when I was literally broken. You do an amazing job and offer lifelines to people who are literally drowning. I will never forget the help you have given me”</a:t>
            </a:r>
          </a:p>
          <a:p>
            <a:pPr marL="0" indent="0">
              <a:buNone/>
            </a:pPr>
            <a:endParaRPr lang="en-GB" sz="2000" i="1" dirty="0" smtClean="0"/>
          </a:p>
          <a:p>
            <a:pPr marL="0" indent="0">
              <a:buNone/>
            </a:pPr>
            <a:r>
              <a:rPr lang="en-GB" sz="2000" i="1" dirty="0" smtClean="0"/>
              <a:t>“The Carer Support Worker couldn't have been more helpful. At the time I was signed off with depression and it was all taken at a pace that was comfortable for myself and it was easy enough to answer and they completed the form for me”</a:t>
            </a:r>
          </a:p>
          <a:p>
            <a:pPr marL="0" indent="0">
              <a:buNone/>
            </a:pPr>
            <a:endParaRPr lang="en-GB" sz="2000" dirty="0" smtClean="0"/>
          </a:p>
          <a:p>
            <a:pPr marL="0" indent="0">
              <a:buNone/>
            </a:pPr>
            <a:r>
              <a:rPr lang="en-GB" sz="2000" i="1" dirty="0" smtClean="0"/>
              <a:t>“I am impressed by the service and the few people I have spoken too. I am sorry that I didn’t ask for any support until now. I am only just realising I do NEED support”</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Staff Feedback</a:t>
            </a:r>
            <a:endParaRPr lang="en-GB" dirty="0"/>
          </a:p>
        </p:txBody>
      </p:sp>
      <p:sp>
        <p:nvSpPr>
          <p:cNvPr id="4" name="Content Placeholder 3"/>
          <p:cNvSpPr>
            <a:spLocks noGrp="1"/>
          </p:cNvSpPr>
          <p:nvPr>
            <p:ph idx="1"/>
          </p:nvPr>
        </p:nvSpPr>
        <p:spPr>
          <a:xfrm>
            <a:off x="457200" y="1600201"/>
            <a:ext cx="2602632" cy="2260848"/>
          </a:xfrm>
          <a:prstGeom prst="wedgeRectCallout">
            <a:avLst>
              <a:gd name="adj1" fmla="val -12967"/>
              <a:gd name="adj2" fmla="val 66815"/>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7500" lnSpcReduction="20000"/>
          </a:bodyPr>
          <a:lstStyle/>
          <a:p>
            <a:pPr algn="ctr">
              <a:buNone/>
            </a:pPr>
            <a:r>
              <a:rPr lang="en-GB" dirty="0" smtClean="0">
                <a:solidFill>
                  <a:schemeClr val="tx1"/>
                </a:solidFill>
              </a:rPr>
              <a:t>“We have used your service on a number of occasions, each time has been beneficial to colleagues and to those you are supporting.  </a:t>
            </a:r>
          </a:p>
          <a:p>
            <a:pPr algn="ctr">
              <a:buNone/>
            </a:pPr>
            <a:endParaRPr lang="en-GB" dirty="0" smtClean="0">
              <a:solidFill>
                <a:schemeClr val="tx1"/>
              </a:solidFill>
            </a:endParaRPr>
          </a:p>
          <a:p>
            <a:pPr algn="ctr">
              <a:buNone/>
            </a:pPr>
            <a:r>
              <a:rPr lang="en-GB" dirty="0" smtClean="0">
                <a:solidFill>
                  <a:schemeClr val="tx1"/>
                </a:solidFill>
              </a:rPr>
              <a:t>It is always useful to know that you are there when we need to utilise the service” – SCN (Stroke)</a:t>
            </a:r>
            <a:endParaRPr lang="en-GB" dirty="0">
              <a:solidFill>
                <a:schemeClr val="tx1"/>
              </a:solidFill>
            </a:endParaRPr>
          </a:p>
        </p:txBody>
      </p:sp>
      <p:sp>
        <p:nvSpPr>
          <p:cNvPr id="5" name="Content Placeholder 3"/>
          <p:cNvSpPr txBox="1">
            <a:spLocks/>
          </p:cNvSpPr>
          <p:nvPr/>
        </p:nvSpPr>
        <p:spPr>
          <a:xfrm>
            <a:off x="1835696" y="4005064"/>
            <a:ext cx="2602632" cy="2260848"/>
          </a:xfrm>
          <a:prstGeom prst="wedgeRectCallout">
            <a:avLst>
              <a:gd name="adj1" fmla="val -41770"/>
              <a:gd name="adj2" fmla="val 70094"/>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85000" lnSpcReduction="10000"/>
          </a:bodyPr>
          <a:lstStyle/>
          <a:p>
            <a:pPr marL="342900" lvl="0" indent="-342900" algn="ctr">
              <a:spcBef>
                <a:spcPct val="20000"/>
              </a:spcBef>
            </a:pPr>
            <a:r>
              <a:rPr lang="en-GB" sz="3200" dirty="0" smtClean="0">
                <a:solidFill>
                  <a:schemeClr val="tx1"/>
                </a:solidFill>
              </a:rPr>
              <a:t>It is such an important job’ – GP speaking about this role.</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3"/>
          <p:cNvSpPr txBox="1">
            <a:spLocks/>
          </p:cNvSpPr>
          <p:nvPr/>
        </p:nvSpPr>
        <p:spPr>
          <a:xfrm>
            <a:off x="4355976" y="1556792"/>
            <a:ext cx="2602632" cy="2260848"/>
          </a:xfrm>
          <a:prstGeom prst="wedgeRectCallout">
            <a:avLst>
              <a:gd name="adj1" fmla="val -12967"/>
              <a:gd name="adj2" fmla="val 66815"/>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85000" lnSpcReduction="10000"/>
          </a:bodyPr>
          <a:lstStyle/>
          <a:p>
            <a:pPr marL="342900" lvl="0" indent="-342900" algn="ctr">
              <a:spcBef>
                <a:spcPct val="20000"/>
              </a:spcBef>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Your</a:t>
            </a:r>
            <a:r>
              <a:rPr kumimoji="0" lang="en-GB" sz="2400" b="0" i="0" u="none" strike="noStrike" kern="1200" cap="none" spc="0" normalizeH="0" noProof="0" dirty="0" smtClean="0">
                <a:ln>
                  <a:noFill/>
                </a:ln>
                <a:solidFill>
                  <a:schemeClr val="tx1"/>
                </a:solidFill>
                <a:effectLst/>
                <a:uLnTx/>
                <a:uFillTx/>
                <a:latin typeface="+mn-lt"/>
                <a:ea typeface="+mn-ea"/>
                <a:cs typeface="+mn-cs"/>
              </a:rPr>
              <a:t> team are amazing! They were all an absolute joy yesterday!</a:t>
            </a:r>
          </a:p>
          <a:p>
            <a:pPr marL="342900" lvl="0" indent="-342900" algn="ctr">
              <a:spcBef>
                <a:spcPct val="20000"/>
              </a:spcBef>
            </a:pPr>
            <a:r>
              <a:rPr lang="en-GB" sz="2400" baseline="0" dirty="0" smtClean="0">
                <a:solidFill>
                  <a:schemeClr val="tx1"/>
                </a:solidFill>
              </a:rPr>
              <a:t>Rachel Howe-</a:t>
            </a:r>
            <a:r>
              <a:rPr lang="en-GB" sz="2400" dirty="0" smtClean="0">
                <a:solidFill>
                  <a:schemeClr val="tx1"/>
                </a:solidFill>
              </a:rPr>
              <a:t> EHSCP Engagement Officer</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3"/>
          <p:cNvSpPr txBox="1">
            <a:spLocks/>
          </p:cNvSpPr>
          <p:nvPr/>
        </p:nvSpPr>
        <p:spPr>
          <a:xfrm>
            <a:off x="6156176" y="4005064"/>
            <a:ext cx="2602632" cy="2260848"/>
          </a:xfrm>
          <a:prstGeom prst="wedgeRectCallout">
            <a:avLst>
              <a:gd name="adj1" fmla="val 5391"/>
              <a:gd name="adj2" fmla="val -8330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85000" lnSpcReduction="10000"/>
          </a:bodyPr>
          <a:lstStyle/>
          <a:p>
            <a:pPr marL="342900" lvl="0" indent="-342900" algn="ctr">
              <a:spcBef>
                <a:spcPct val="20000"/>
              </a:spcBef>
            </a:pPr>
            <a:r>
              <a:rPr lang="en-GB" dirty="0" smtClean="0">
                <a:solidFill>
                  <a:schemeClr val="tx1"/>
                </a:solidFill>
              </a:rPr>
              <a:t>Thank you so much for all your help and support that you gave me and my staff..... We don’t use your service enough, but this week has certainly opened my eyes as to the expertise and support  you can provide regarding these situations.</a:t>
            </a:r>
          </a:p>
          <a:p>
            <a:pPr marL="342900" lvl="0" indent="-342900" algn="ctr">
              <a:spcBef>
                <a:spcPct val="20000"/>
              </a:spcBef>
            </a:pPr>
            <a:r>
              <a:rPr kumimoji="0" lang="en-GB" b="0" i="0" u="none" strike="noStrike" kern="1200" cap="none" spc="0" normalizeH="0" noProof="0" dirty="0" smtClean="0">
                <a:ln>
                  <a:noFill/>
                </a:ln>
                <a:solidFill>
                  <a:schemeClr val="tx1"/>
                </a:solidFill>
                <a:effectLst/>
                <a:uLnTx/>
                <a:uFillTx/>
                <a:latin typeface="+mn-lt"/>
                <a:ea typeface="+mn-ea"/>
                <a:cs typeface="+mn-cs"/>
              </a:rPr>
              <a:t>Senior Charge Nurse- RIE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7030A0"/>
                </a:solidFill>
              </a:rPr>
              <a:t>End of the day inspiration…..</a:t>
            </a:r>
            <a:r>
              <a:rPr lang="en-GB" dirty="0" smtClean="0"/>
              <a:t/>
            </a:r>
            <a:br>
              <a:rPr lang="en-GB" dirty="0" smtClean="0"/>
            </a:br>
            <a:endParaRPr lang="en-GB" dirty="0"/>
          </a:p>
        </p:txBody>
      </p:sp>
      <p:sp>
        <p:nvSpPr>
          <p:cNvPr id="3" name="Content Placeholder 2"/>
          <p:cNvSpPr>
            <a:spLocks noGrp="1"/>
          </p:cNvSpPr>
          <p:nvPr>
            <p:ph idx="1"/>
          </p:nvPr>
        </p:nvSpPr>
        <p:spPr>
          <a:xfrm>
            <a:off x="457200" y="1268761"/>
            <a:ext cx="7859216" cy="2520280"/>
          </a:xfrm>
          <a:solidFill>
            <a:schemeClr val="accent4">
              <a:lumMod val="60000"/>
              <a:lumOff val="40000"/>
            </a:schemeClr>
          </a:solidFill>
        </p:spPr>
        <p:txBody>
          <a:bodyPr>
            <a:normAutofit lnSpcReduction="10000"/>
          </a:bodyPr>
          <a:lstStyle/>
          <a:p>
            <a:pPr>
              <a:buNone/>
            </a:pPr>
            <a:r>
              <a:rPr lang="en-GB" b="1" dirty="0" smtClean="0">
                <a:latin typeface="Angsana New" pitchFamily="18" charset="-34"/>
                <a:cs typeface="Angsana New" pitchFamily="18" charset="-34"/>
              </a:rPr>
              <a:t> 	“I’ve learned that people will forget what you said, people will forget what you did, but people will never forget how you made them feel.”</a:t>
            </a:r>
            <a:r>
              <a:rPr lang="en-GB" b="1" i="1" dirty="0" smtClean="0">
                <a:latin typeface="Angsana New" pitchFamily="18" charset="-34"/>
                <a:cs typeface="Angsana New" pitchFamily="18" charset="-34"/>
              </a:rPr>
              <a:t> </a:t>
            </a:r>
          </a:p>
          <a:p>
            <a:pPr>
              <a:buNone/>
            </a:pPr>
            <a:r>
              <a:rPr lang="en-GB" sz="2800" i="1" dirty="0" smtClean="0">
                <a:latin typeface="Angsana New" pitchFamily="18" charset="-34"/>
                <a:cs typeface="Angsana New" pitchFamily="18" charset="-34"/>
              </a:rPr>
              <a:t>Maya Angelou, poet and award-winning author</a:t>
            </a:r>
            <a:endParaRPr lang="en-GB" sz="2800" dirty="0">
              <a:latin typeface="Angsana New" pitchFamily="18" charset="-34"/>
              <a:cs typeface="Angsana New" pitchFamily="18" charset="-34"/>
            </a:endParaRPr>
          </a:p>
        </p:txBody>
      </p:sp>
      <p:pic>
        <p:nvPicPr>
          <p:cNvPr id="4" name="Content Placeholder 5" descr="epic%20banner.jpg"/>
          <p:cNvPicPr>
            <a:picLocks noChangeAspect="1"/>
          </p:cNvPicPr>
          <p:nvPr/>
        </p:nvPicPr>
        <p:blipFill>
          <a:blip r:embed="rId3" cstate="print"/>
          <a:stretch>
            <a:fillRect/>
          </a:stretch>
        </p:blipFill>
        <p:spPr>
          <a:xfrm>
            <a:off x="179512" y="5490613"/>
            <a:ext cx="3240360" cy="1077420"/>
          </a:xfrm>
          <a:prstGeom prst="rect">
            <a:avLst/>
          </a:prstGeom>
        </p:spPr>
      </p:pic>
      <p:pic>
        <p:nvPicPr>
          <p:cNvPr id="5" name="Content Placeholder 4"/>
          <p:cNvPicPr>
            <a:picLocks noChangeAspect="1" noChangeArrowheads="1"/>
          </p:cNvPicPr>
          <p:nvPr/>
        </p:nvPicPr>
        <p:blipFill>
          <a:blip r:embed="rId4" cstate="print"/>
          <a:srcRect l="4161" t="4215" r="4288" b="27640"/>
          <a:stretch>
            <a:fillRect/>
          </a:stretch>
        </p:blipFill>
        <p:spPr bwMode="auto">
          <a:xfrm>
            <a:off x="3491880" y="5229200"/>
            <a:ext cx="1440160" cy="1396508"/>
          </a:xfrm>
          <a:prstGeom prst="rect">
            <a:avLst/>
          </a:prstGeom>
          <a:noFill/>
          <a:ln w="9525">
            <a:noFill/>
            <a:miter lim="800000"/>
            <a:headEnd/>
            <a:tailEnd/>
          </a:ln>
        </p:spPr>
      </p:pic>
      <p:pic>
        <p:nvPicPr>
          <p:cNvPr id="1026" name="Picture 2" descr="C:\Users\madeline.martin\AppData\Local\Microsoft\Windows\Temporary Internet Files\Content.IE5\ZMJL1BLL\4798516509_acced735d6[1].jpg"/>
          <p:cNvPicPr>
            <a:picLocks noChangeAspect="1" noChangeArrowheads="1"/>
          </p:cNvPicPr>
          <p:nvPr/>
        </p:nvPicPr>
        <p:blipFill>
          <a:blip r:embed="rId5" cstate="print"/>
          <a:srcRect/>
          <a:stretch>
            <a:fillRect/>
          </a:stretch>
        </p:blipFill>
        <p:spPr bwMode="auto">
          <a:xfrm>
            <a:off x="6660232" y="3789040"/>
            <a:ext cx="2304256" cy="2304256"/>
          </a:xfrm>
          <a:prstGeom prst="rect">
            <a:avLst/>
          </a:prstGeom>
          <a:noFill/>
        </p:spPr>
      </p:pic>
      <p:sp>
        <p:nvSpPr>
          <p:cNvPr id="7" name="Rectangle 6"/>
          <p:cNvSpPr/>
          <p:nvPr/>
        </p:nvSpPr>
        <p:spPr>
          <a:xfrm>
            <a:off x="467544" y="4293096"/>
            <a:ext cx="4572000" cy="646331"/>
          </a:xfrm>
          <a:prstGeom prst="rect">
            <a:avLst/>
          </a:prstGeom>
        </p:spPr>
        <p:txBody>
          <a:bodyPr>
            <a:spAutoFit/>
          </a:bodyPr>
          <a:lstStyle/>
          <a:p>
            <a:r>
              <a:rPr lang="en-GB" dirty="0" smtClean="0">
                <a:hlinkClick r:id="rId6"/>
              </a:rPr>
              <a:t>http://www.knowledge.scot.nhs.uk/edinburghcarersnetwork.aspx</a:t>
            </a:r>
            <a:r>
              <a:rPr lang="en-GB" dirty="0" smtClean="0"/>
              <a:t>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GB" sz="3600" b="1" dirty="0" smtClean="0">
                <a:solidFill>
                  <a:srgbClr val="7030A0"/>
                </a:solidFill>
              </a:rPr>
              <a:t>      Why Should You Identify Carers?</a:t>
            </a:r>
          </a:p>
        </p:txBody>
      </p:sp>
      <p:sp>
        <p:nvSpPr>
          <p:cNvPr id="5" name="Rectangle 3"/>
          <p:cNvSpPr>
            <a:spLocks noGrp="1" noChangeArrowheads="1"/>
          </p:cNvSpPr>
          <p:nvPr>
            <p:ph idx="1"/>
          </p:nvPr>
        </p:nvSpPr>
        <p:spPr/>
        <p:txBody>
          <a:bodyPr/>
          <a:lstStyle/>
          <a:p>
            <a:pPr>
              <a:lnSpc>
                <a:spcPct val="80000"/>
              </a:lnSpc>
              <a:buFont typeface="Wingdings" pitchFamily="2" charset="2"/>
              <a:buChar char="ü"/>
            </a:pPr>
            <a:r>
              <a:rPr lang="en-GB" sz="2400" dirty="0" smtClean="0"/>
              <a:t>To respect carers as </a:t>
            </a:r>
            <a:r>
              <a:rPr lang="en-GB" sz="2400" b="1" dirty="0" smtClean="0">
                <a:solidFill>
                  <a:srgbClr val="008080"/>
                </a:solidFill>
              </a:rPr>
              <a:t>equal partners</a:t>
            </a:r>
            <a:r>
              <a:rPr lang="en-GB" sz="2400" dirty="0" smtClean="0">
                <a:solidFill>
                  <a:srgbClr val="008080"/>
                </a:solidFill>
              </a:rPr>
              <a:t> </a:t>
            </a:r>
            <a:r>
              <a:rPr lang="en-GB" sz="2400" dirty="0" smtClean="0"/>
              <a:t>in the delivery of care</a:t>
            </a:r>
          </a:p>
          <a:p>
            <a:pPr>
              <a:lnSpc>
                <a:spcPct val="80000"/>
              </a:lnSpc>
              <a:buFont typeface="Wingdings" pitchFamily="2" charset="2"/>
              <a:buChar char="ü"/>
            </a:pPr>
            <a:endParaRPr lang="en-GB" sz="2400" dirty="0" smtClean="0"/>
          </a:p>
          <a:p>
            <a:pPr>
              <a:lnSpc>
                <a:spcPct val="80000"/>
              </a:lnSpc>
              <a:buFont typeface="Wingdings" pitchFamily="2" charset="2"/>
              <a:buChar char="ü"/>
            </a:pPr>
            <a:r>
              <a:rPr lang="en-GB" sz="2400" dirty="0" smtClean="0"/>
              <a:t>The carer is often an </a:t>
            </a:r>
            <a:r>
              <a:rPr lang="en-GB" sz="2400" b="1" dirty="0" smtClean="0">
                <a:solidFill>
                  <a:srgbClr val="008080"/>
                </a:solidFill>
              </a:rPr>
              <a:t>expert </a:t>
            </a:r>
            <a:r>
              <a:rPr lang="en-GB" sz="2400" dirty="0" smtClean="0"/>
              <a:t>and has a vast bank of knowledge about the cared for person and their condition. </a:t>
            </a:r>
          </a:p>
          <a:p>
            <a:pPr>
              <a:lnSpc>
                <a:spcPct val="80000"/>
              </a:lnSpc>
              <a:buFont typeface="Wingdings" pitchFamily="2" charset="2"/>
              <a:buChar char="ü"/>
            </a:pPr>
            <a:endParaRPr lang="en-GB" sz="2400" dirty="0" smtClean="0"/>
          </a:p>
          <a:p>
            <a:pPr>
              <a:lnSpc>
                <a:spcPct val="80000"/>
              </a:lnSpc>
              <a:buFont typeface="Wingdings" pitchFamily="2" charset="2"/>
              <a:buChar char="ü"/>
            </a:pPr>
            <a:r>
              <a:rPr lang="en-GB" sz="2400" dirty="0" smtClean="0"/>
              <a:t>To enable the carer to improve their knowledge and </a:t>
            </a:r>
            <a:r>
              <a:rPr lang="en-GB" sz="2400" b="1" dirty="0" smtClean="0">
                <a:solidFill>
                  <a:srgbClr val="008080"/>
                </a:solidFill>
              </a:rPr>
              <a:t>learn new skills</a:t>
            </a:r>
          </a:p>
          <a:p>
            <a:pPr>
              <a:lnSpc>
                <a:spcPct val="80000"/>
              </a:lnSpc>
              <a:buFont typeface="Wingdings" pitchFamily="2" charset="2"/>
              <a:buChar char="ü"/>
            </a:pPr>
            <a:endParaRPr lang="en-GB" sz="2400" dirty="0" smtClean="0"/>
          </a:p>
          <a:p>
            <a:pPr>
              <a:lnSpc>
                <a:spcPct val="80000"/>
              </a:lnSpc>
              <a:buFont typeface="Wingdings" pitchFamily="2" charset="2"/>
              <a:buChar char="ü"/>
            </a:pPr>
            <a:r>
              <a:rPr lang="en-GB" sz="2400" dirty="0" smtClean="0"/>
              <a:t>To ensure carers are connected to </a:t>
            </a:r>
            <a:r>
              <a:rPr lang="en-GB" sz="2400" b="1" dirty="0" smtClean="0">
                <a:solidFill>
                  <a:srgbClr val="008080"/>
                </a:solidFill>
              </a:rPr>
              <a:t>long term support and their overall quality of life is improved</a:t>
            </a:r>
          </a:p>
          <a:p>
            <a:pPr algn="ctr">
              <a:lnSpc>
                <a:spcPct val="80000"/>
              </a:lnSpc>
              <a:buFont typeface="Wingdings" pitchFamily="2" charset="2"/>
              <a:buChar char="ü"/>
            </a:pPr>
            <a:endParaRPr lang="en-GB" sz="2400" dirty="0" smtClean="0"/>
          </a:p>
          <a:p>
            <a:pPr>
              <a:lnSpc>
                <a:spcPct val="80000"/>
              </a:lnSpc>
              <a:buFont typeface="Wingdings" pitchFamily="2" charset="2"/>
              <a:buChar char="ü"/>
            </a:pPr>
            <a:r>
              <a:rPr lang="en-GB" sz="2400" dirty="0" smtClean="0"/>
              <a:t>To help </a:t>
            </a:r>
            <a:r>
              <a:rPr lang="en-GB" sz="2400" b="1" dirty="0" smtClean="0">
                <a:solidFill>
                  <a:srgbClr val="008080"/>
                </a:solidFill>
              </a:rPr>
              <a:t>improve outcomes for carers</a:t>
            </a:r>
            <a:r>
              <a:rPr lang="en-GB" sz="2400" dirty="0" smtClean="0"/>
              <a:t>, such as carer-life balance, </a:t>
            </a:r>
            <a:r>
              <a:rPr lang="en-GB" sz="2400" b="1" dirty="0" smtClean="0">
                <a:solidFill>
                  <a:srgbClr val="008080"/>
                </a:solidFill>
              </a:rPr>
              <a:t>improved mental and physical health and wellbeing</a:t>
            </a:r>
          </a:p>
          <a:p>
            <a:pPr>
              <a:lnSpc>
                <a:spcPct val="80000"/>
              </a:lnSpc>
              <a:buNone/>
            </a:pPr>
            <a:endParaRPr lang="en-GB" sz="2000" dirty="0" smtClean="0">
              <a:solidFill>
                <a:srgbClr val="D60093"/>
              </a:solidFill>
            </a:endParaRPr>
          </a:p>
        </p:txBody>
      </p:sp>
      <p:pic>
        <p:nvPicPr>
          <p:cNvPr id="6" name="Content Placeholder 4"/>
          <p:cNvPicPr>
            <a:picLocks noChangeAspect="1" noChangeArrowheads="1"/>
          </p:cNvPicPr>
          <p:nvPr/>
        </p:nvPicPr>
        <p:blipFill>
          <a:blip r:embed="rId3" cstate="print"/>
          <a:srcRect l="4161" t="4215" r="4288" b="27640"/>
          <a:stretch>
            <a:fillRect/>
          </a:stretch>
        </p:blipFill>
        <p:spPr bwMode="auto">
          <a:xfrm>
            <a:off x="357158" y="357167"/>
            <a:ext cx="1334522" cy="129407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1000"/>
                                        <p:tgtEl>
                                          <p:spTgt spid="5">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1000"/>
                                        <p:tgtEl>
                                          <p:spTgt spid="5">
                                            <p:txEl>
                                              <p:pRg st="4" end="4"/>
                                            </p:tx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1000"/>
                                        <p:tgtEl>
                                          <p:spTgt spid="5">
                                            <p:txEl>
                                              <p:pRg st="6" end="6"/>
                                            </p:txEl>
                                          </p:spTgt>
                                        </p:tgtEl>
                                      </p:cBhvr>
                                    </p:animEffect>
                                  </p:childTnLst>
                                </p:cTn>
                              </p:par>
                            </p:childTnLst>
                          </p:cTn>
                        </p:par>
                        <p:par>
                          <p:cTn id="25" fill="hold">
                            <p:stCondLst>
                              <p:cond delay="3000"/>
                            </p:stCondLst>
                            <p:childTnLst>
                              <p:par>
                                <p:cTn id="26" presetID="10" presetClass="entr" presetSubtype="0" fill="hold" grpId="0" nodeType="after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animEffect transition="in" filter="fade">
                                      <p:cBhvr>
                                        <p:cTn id="28"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GB" sz="3600" b="1" dirty="0" smtClean="0">
                <a:solidFill>
                  <a:srgbClr val="7030A0"/>
                </a:solidFill>
              </a:rPr>
              <a:t>        The Edinburgh Carer Support Team</a:t>
            </a:r>
          </a:p>
        </p:txBody>
      </p:sp>
      <p:sp>
        <p:nvSpPr>
          <p:cNvPr id="5" name="Rectangle 3"/>
          <p:cNvSpPr>
            <a:spLocks noGrp="1" noChangeArrowheads="1"/>
          </p:cNvSpPr>
          <p:nvPr>
            <p:ph idx="1"/>
          </p:nvPr>
        </p:nvSpPr>
        <p:spPr/>
        <p:txBody>
          <a:bodyPr/>
          <a:lstStyle/>
          <a:p>
            <a:pPr>
              <a:lnSpc>
                <a:spcPct val="90000"/>
              </a:lnSpc>
              <a:buFont typeface="Wingdings" pitchFamily="2" charset="2"/>
              <a:buChar char="§"/>
            </a:pPr>
            <a:r>
              <a:rPr lang="en-GB" sz="2400" dirty="0" smtClean="0"/>
              <a:t>Based within the Health and Social Care Partnership offering </a:t>
            </a:r>
            <a:r>
              <a:rPr lang="en-GB" sz="2800" dirty="0" smtClean="0">
                <a:solidFill>
                  <a:srgbClr val="008080"/>
                </a:solidFill>
              </a:rPr>
              <a:t>easy internal referral routes</a:t>
            </a:r>
          </a:p>
          <a:p>
            <a:pPr>
              <a:lnSpc>
                <a:spcPct val="90000"/>
              </a:lnSpc>
              <a:buFont typeface="Wingdings" pitchFamily="2" charset="2"/>
              <a:buChar char="§"/>
            </a:pPr>
            <a:endParaRPr lang="en-GB" sz="2400" dirty="0" smtClean="0"/>
          </a:p>
          <a:p>
            <a:pPr>
              <a:lnSpc>
                <a:spcPct val="90000"/>
              </a:lnSpc>
              <a:buFont typeface="Wingdings" pitchFamily="2" charset="2"/>
              <a:buChar char="§"/>
            </a:pPr>
            <a:r>
              <a:rPr lang="en-GB" sz="2400" dirty="0" smtClean="0"/>
              <a:t>Promotes the need for </a:t>
            </a:r>
            <a:r>
              <a:rPr lang="en-GB" sz="2400" dirty="0" smtClean="0">
                <a:solidFill>
                  <a:srgbClr val="008080"/>
                </a:solidFill>
              </a:rPr>
              <a:t>carer identification </a:t>
            </a:r>
            <a:r>
              <a:rPr lang="en-GB" sz="2400" dirty="0" smtClean="0"/>
              <a:t>and awareness in GP Practices and other community health and social care teams</a:t>
            </a:r>
          </a:p>
          <a:p>
            <a:pPr>
              <a:lnSpc>
                <a:spcPct val="90000"/>
              </a:lnSpc>
              <a:buFont typeface="Wingdings" pitchFamily="2" charset="2"/>
              <a:buChar char="§"/>
            </a:pPr>
            <a:endParaRPr lang="en-GB" sz="2400" dirty="0" smtClean="0"/>
          </a:p>
          <a:p>
            <a:pPr>
              <a:lnSpc>
                <a:spcPct val="90000"/>
              </a:lnSpc>
              <a:buFont typeface="Wingdings" pitchFamily="2" charset="2"/>
              <a:buChar char="§"/>
            </a:pPr>
            <a:r>
              <a:rPr lang="en-GB" sz="2400" dirty="0" smtClean="0"/>
              <a:t>In partnership with Edinburgh based </a:t>
            </a:r>
            <a:r>
              <a:rPr lang="en-GB" sz="2400" dirty="0" smtClean="0">
                <a:solidFill>
                  <a:srgbClr val="008080"/>
                </a:solidFill>
              </a:rPr>
              <a:t>voluntary carer  organisations</a:t>
            </a:r>
          </a:p>
          <a:p>
            <a:pPr>
              <a:lnSpc>
                <a:spcPct val="90000"/>
              </a:lnSpc>
              <a:buFont typeface="Wingdings" pitchFamily="2" charset="2"/>
              <a:buChar char="§"/>
            </a:pPr>
            <a:endParaRPr lang="en-GB" sz="2400" dirty="0" smtClean="0"/>
          </a:p>
          <a:p>
            <a:pPr>
              <a:lnSpc>
                <a:spcPct val="90000"/>
              </a:lnSpc>
              <a:buFont typeface="Wingdings" pitchFamily="2" charset="2"/>
              <a:buChar char="§"/>
            </a:pPr>
            <a:r>
              <a:rPr lang="en-GB" sz="2400" dirty="0" smtClean="0"/>
              <a:t>Open to referrals from all professionals and carers</a:t>
            </a:r>
          </a:p>
          <a:p>
            <a:pPr>
              <a:lnSpc>
                <a:spcPct val="90000"/>
              </a:lnSpc>
            </a:pPr>
            <a:endParaRPr lang="en-GB" sz="2400" dirty="0" smtClean="0"/>
          </a:p>
        </p:txBody>
      </p:sp>
      <p:pic>
        <p:nvPicPr>
          <p:cNvPr id="6" name="Picture 4" descr="ECST_eNewsletter_header"/>
          <p:cNvPicPr>
            <a:picLocks noChangeAspect="1" noChangeArrowheads="1"/>
          </p:cNvPicPr>
          <p:nvPr/>
        </p:nvPicPr>
        <p:blipFill>
          <a:blip r:embed="rId3" cstate="print"/>
          <a:srcRect/>
          <a:stretch>
            <a:fillRect/>
          </a:stretch>
        </p:blipFill>
        <p:spPr bwMode="auto">
          <a:xfrm>
            <a:off x="323850" y="5876925"/>
            <a:ext cx="3095625" cy="792163"/>
          </a:xfrm>
          <a:prstGeom prst="rect">
            <a:avLst/>
          </a:prstGeom>
          <a:noFill/>
        </p:spPr>
      </p:pic>
      <p:pic>
        <p:nvPicPr>
          <p:cNvPr id="7" name="Picture 3"/>
          <p:cNvPicPr>
            <a:picLocks noChangeAspect="1" noChangeArrowheads="1"/>
          </p:cNvPicPr>
          <p:nvPr/>
        </p:nvPicPr>
        <p:blipFill>
          <a:blip r:embed="rId4" cstate="print"/>
          <a:srcRect/>
          <a:stretch>
            <a:fillRect/>
          </a:stretch>
        </p:blipFill>
        <p:spPr bwMode="auto">
          <a:xfrm>
            <a:off x="0" y="0"/>
            <a:ext cx="1593850" cy="1584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1000"/>
                                        <p:tgtEl>
                                          <p:spTgt spid="5">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1000"/>
                                        <p:tgtEl>
                                          <p:spTgt spid="5">
                                            <p:txEl>
                                              <p:pRg st="4" end="4"/>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fade">
                                      <p:cBhvr>
                                        <p:cTn id="23"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artnership_Report_masthead.jpg"/>
          <p:cNvPicPr/>
          <p:nvPr/>
        </p:nvPicPr>
        <p:blipFill>
          <a:blip r:embed="rId3" cstate="print"/>
          <a:stretch>
            <a:fillRect/>
          </a:stretch>
        </p:blipFill>
        <p:spPr>
          <a:xfrm>
            <a:off x="6524625" y="0"/>
            <a:ext cx="2619375" cy="2619375"/>
          </a:xfrm>
          <a:prstGeom prst="rect">
            <a:avLst/>
          </a:prstGeom>
        </p:spPr>
      </p:pic>
      <p:sp>
        <p:nvSpPr>
          <p:cNvPr id="2" name="Title 1"/>
          <p:cNvSpPr>
            <a:spLocks noGrp="1"/>
          </p:cNvSpPr>
          <p:nvPr>
            <p:ph type="ctrTitle"/>
          </p:nvPr>
        </p:nvSpPr>
        <p:spPr>
          <a:xfrm>
            <a:off x="467544" y="764704"/>
            <a:ext cx="7772400" cy="1470025"/>
          </a:xfrm>
        </p:spPr>
        <p:txBody>
          <a:bodyPr>
            <a:normAutofit/>
          </a:bodyPr>
          <a:lstStyle/>
          <a:p>
            <a:r>
              <a:rPr lang="en-GB" sz="3200" b="1" dirty="0" smtClean="0">
                <a:solidFill>
                  <a:srgbClr val="7030A0"/>
                </a:solidFill>
              </a:rPr>
              <a:t>  </a:t>
            </a:r>
            <a:endParaRPr lang="en-GB" sz="3200" dirty="0"/>
          </a:p>
        </p:txBody>
      </p:sp>
      <p:sp>
        <p:nvSpPr>
          <p:cNvPr id="3" name="Subtitle 2"/>
          <p:cNvSpPr>
            <a:spLocks noGrp="1"/>
          </p:cNvSpPr>
          <p:nvPr>
            <p:ph type="subTitle" idx="1"/>
          </p:nvPr>
        </p:nvSpPr>
        <p:spPr>
          <a:xfrm>
            <a:off x="1835696" y="2276872"/>
            <a:ext cx="5000660" cy="2643206"/>
          </a:xfrm>
        </p:spPr>
        <p:txBody>
          <a:bodyPr>
            <a:normAutofit/>
          </a:bodyPr>
          <a:lstStyle/>
          <a:p>
            <a:pPr>
              <a:lnSpc>
                <a:spcPct val="90000"/>
              </a:lnSpc>
            </a:pPr>
            <a:endParaRPr lang="en-GB" b="1" dirty="0" smtClean="0">
              <a:solidFill>
                <a:srgbClr val="008080"/>
              </a:solidFill>
            </a:endParaRPr>
          </a:p>
          <a:p>
            <a:pPr>
              <a:lnSpc>
                <a:spcPct val="90000"/>
              </a:lnSpc>
            </a:pPr>
            <a:endParaRPr lang="en-GB" b="1" dirty="0" smtClean="0">
              <a:solidFill>
                <a:srgbClr val="008080"/>
              </a:solidFill>
            </a:endParaRPr>
          </a:p>
          <a:p>
            <a:pPr>
              <a:lnSpc>
                <a:spcPct val="90000"/>
              </a:lnSpc>
            </a:pPr>
            <a:endParaRPr lang="en-GB" b="1" dirty="0" smtClean="0">
              <a:solidFill>
                <a:srgbClr val="008080"/>
              </a:solidFill>
            </a:endParaRPr>
          </a:p>
          <a:p>
            <a:endParaRPr lang="en-GB" dirty="0"/>
          </a:p>
        </p:txBody>
      </p:sp>
      <p:pic>
        <p:nvPicPr>
          <p:cNvPr id="6" name="Picture 3"/>
          <p:cNvPicPr>
            <a:picLocks noChangeAspect="1" noChangeArrowheads="1"/>
          </p:cNvPicPr>
          <p:nvPr/>
        </p:nvPicPr>
        <p:blipFill>
          <a:blip r:embed="rId4" cstate="print"/>
          <a:srcRect/>
          <a:stretch>
            <a:fillRect/>
          </a:stretch>
        </p:blipFill>
        <p:spPr bwMode="auto">
          <a:xfrm>
            <a:off x="0" y="0"/>
            <a:ext cx="1593850" cy="1584325"/>
          </a:xfrm>
          <a:prstGeom prst="rect">
            <a:avLst/>
          </a:prstGeom>
          <a:noFill/>
          <a:ln w="9525">
            <a:noFill/>
            <a:miter lim="800000"/>
            <a:headEnd/>
            <a:tailEnd/>
          </a:ln>
        </p:spPr>
      </p:pic>
      <p:pic>
        <p:nvPicPr>
          <p:cNvPr id="7" name="Picture 6" descr="ECST_eNewsletter_header"/>
          <p:cNvPicPr>
            <a:picLocks noChangeAspect="1" noChangeArrowheads="1"/>
          </p:cNvPicPr>
          <p:nvPr/>
        </p:nvPicPr>
        <p:blipFill>
          <a:blip r:embed="rId5" cstate="print"/>
          <a:srcRect/>
          <a:stretch>
            <a:fillRect/>
          </a:stretch>
        </p:blipFill>
        <p:spPr bwMode="auto">
          <a:xfrm>
            <a:off x="323850" y="5876925"/>
            <a:ext cx="3095625" cy="792163"/>
          </a:xfrm>
          <a:prstGeom prst="rect">
            <a:avLst/>
          </a:prstGeom>
          <a:noFill/>
        </p:spPr>
      </p:pic>
      <p:graphicFrame>
        <p:nvGraphicFramePr>
          <p:cNvPr id="8" name="Diagram 7"/>
          <p:cNvGraphicFramePr/>
          <p:nvPr/>
        </p:nvGraphicFramePr>
        <p:xfrm>
          <a:off x="1259632" y="1196752"/>
          <a:ext cx="6360368" cy="426424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0" name="TextBox 9"/>
          <p:cNvSpPr txBox="1"/>
          <p:nvPr/>
        </p:nvSpPr>
        <p:spPr>
          <a:xfrm>
            <a:off x="1979712" y="332656"/>
            <a:ext cx="4536504" cy="369332"/>
          </a:xfrm>
          <a:prstGeom prst="rect">
            <a:avLst/>
          </a:prstGeom>
          <a:noFill/>
        </p:spPr>
        <p:txBody>
          <a:bodyPr wrap="square" rtlCol="0">
            <a:spAutoFit/>
          </a:bodyPr>
          <a:lstStyle/>
          <a:p>
            <a:r>
              <a:rPr lang="en-GB" b="1" dirty="0" smtClean="0">
                <a:solidFill>
                  <a:srgbClr val="008080"/>
                </a:solidFill>
              </a:rPr>
              <a:t>	Integrated Carers Team</a:t>
            </a:r>
            <a:endParaRPr lang="en-GB" dirty="0"/>
          </a:p>
        </p:txBody>
      </p:sp>
      <p:cxnSp>
        <p:nvCxnSpPr>
          <p:cNvPr id="16" name="Straight Connector 15"/>
          <p:cNvCxnSpPr/>
          <p:nvPr/>
        </p:nvCxnSpPr>
        <p:spPr>
          <a:xfrm>
            <a:off x="4788024" y="1340768"/>
            <a:ext cx="208823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876256" y="1340768"/>
            <a:ext cx="288032"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164288" y="2132856"/>
            <a:ext cx="1152128" cy="1477328"/>
          </a:xfrm>
          <a:prstGeom prst="rect">
            <a:avLst/>
          </a:prstGeom>
          <a:noFill/>
          <a:ln w="19050">
            <a:solidFill>
              <a:srgbClr val="7030A0">
                <a:alpha val="61000"/>
              </a:srgbClr>
            </a:solidFill>
          </a:ln>
        </p:spPr>
        <p:txBody>
          <a:bodyPr wrap="square" rtlCol="0">
            <a:spAutoFit/>
          </a:bodyPr>
          <a:lstStyle/>
          <a:p>
            <a:r>
              <a:rPr lang="en-GB" dirty="0" smtClean="0"/>
              <a:t>ERI</a:t>
            </a:r>
          </a:p>
          <a:p>
            <a:r>
              <a:rPr lang="en-GB" dirty="0" smtClean="0"/>
              <a:t>WGH</a:t>
            </a:r>
          </a:p>
          <a:p>
            <a:r>
              <a:rPr lang="en-GB" dirty="0" smtClean="0"/>
              <a:t>Liberton</a:t>
            </a:r>
          </a:p>
          <a:p>
            <a:r>
              <a:rPr lang="en-GB" dirty="0" smtClean="0"/>
              <a:t>AAH</a:t>
            </a:r>
          </a:p>
          <a:p>
            <a:r>
              <a:rPr lang="en-GB" dirty="0" smtClean="0"/>
              <a:t>Localities </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19672" y="260648"/>
            <a:ext cx="6851104" cy="1143000"/>
          </a:xfrm>
        </p:spPr>
        <p:txBody>
          <a:bodyPr>
            <a:normAutofit/>
          </a:bodyPr>
          <a:lstStyle/>
          <a:p>
            <a:r>
              <a:rPr lang="en-GB" b="1" dirty="0" smtClean="0">
                <a:solidFill>
                  <a:srgbClr val="7030A0"/>
                </a:solidFill>
              </a:rPr>
              <a:t>Why were we established?</a:t>
            </a:r>
            <a:endParaRPr lang="en-GB" b="1" dirty="0">
              <a:solidFill>
                <a:srgbClr val="7030A0"/>
              </a:solidFill>
            </a:endParaRPr>
          </a:p>
        </p:txBody>
      </p:sp>
      <p:pic>
        <p:nvPicPr>
          <p:cNvPr id="8" name="Content Placeholder 7" descr="A bridge.png"/>
          <p:cNvPicPr>
            <a:picLocks noGrp="1" noChangeAspect="1"/>
          </p:cNvPicPr>
          <p:nvPr>
            <p:ph idx="1"/>
          </p:nvPr>
        </p:nvPicPr>
        <p:blipFill>
          <a:blip r:embed="rId3" cstate="print"/>
          <a:stretch>
            <a:fillRect/>
          </a:stretch>
        </p:blipFill>
        <p:spPr>
          <a:xfrm>
            <a:off x="2843808" y="2348880"/>
            <a:ext cx="4068110" cy="2905792"/>
          </a:xfrm>
        </p:spPr>
      </p:pic>
      <p:pic>
        <p:nvPicPr>
          <p:cNvPr id="6" name="Picture 4" descr="ECST_eNewsletter_header"/>
          <p:cNvPicPr>
            <a:picLocks noChangeAspect="1" noChangeArrowheads="1"/>
          </p:cNvPicPr>
          <p:nvPr/>
        </p:nvPicPr>
        <p:blipFill>
          <a:blip r:embed="rId4" cstate="print"/>
          <a:srcRect/>
          <a:stretch>
            <a:fillRect/>
          </a:stretch>
        </p:blipFill>
        <p:spPr bwMode="auto">
          <a:xfrm>
            <a:off x="323850" y="5876925"/>
            <a:ext cx="3095625" cy="792163"/>
          </a:xfrm>
          <a:prstGeom prst="rect">
            <a:avLst/>
          </a:prstGeom>
          <a:noFill/>
        </p:spPr>
      </p:pic>
      <p:pic>
        <p:nvPicPr>
          <p:cNvPr id="7" name="Picture 3"/>
          <p:cNvPicPr>
            <a:picLocks noChangeAspect="1" noChangeArrowheads="1"/>
          </p:cNvPicPr>
          <p:nvPr/>
        </p:nvPicPr>
        <p:blipFill>
          <a:blip r:embed="rId5" cstate="print"/>
          <a:srcRect/>
          <a:stretch>
            <a:fillRect/>
          </a:stretch>
        </p:blipFill>
        <p:spPr bwMode="auto">
          <a:xfrm>
            <a:off x="0" y="0"/>
            <a:ext cx="1593850" cy="1584325"/>
          </a:xfrm>
          <a:prstGeom prst="rect">
            <a:avLst/>
          </a:prstGeom>
          <a:noFill/>
          <a:ln w="9525">
            <a:noFill/>
            <a:miter lim="800000"/>
            <a:headEnd/>
            <a:tailEnd/>
          </a:ln>
        </p:spPr>
      </p:pic>
      <p:sp>
        <p:nvSpPr>
          <p:cNvPr id="9" name="TextBox 8"/>
          <p:cNvSpPr txBox="1"/>
          <p:nvPr/>
        </p:nvSpPr>
        <p:spPr>
          <a:xfrm>
            <a:off x="467544" y="1988839"/>
            <a:ext cx="1440160" cy="3139321"/>
          </a:xfrm>
          <a:prstGeom prst="rect">
            <a:avLst/>
          </a:prstGeom>
          <a:noFill/>
        </p:spPr>
        <p:txBody>
          <a:bodyPr wrap="square" rtlCol="0">
            <a:spAutoFit/>
          </a:bodyPr>
          <a:lstStyle/>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Primary Care</a:t>
            </a:r>
          </a:p>
          <a:p>
            <a:endPar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Hospitals </a:t>
            </a:r>
          </a:p>
          <a:p>
            <a:endPar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Social Care Direct</a:t>
            </a:r>
          </a:p>
          <a:p>
            <a:endPar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Community Health Teams </a:t>
            </a:r>
          </a:p>
          <a:p>
            <a:endPar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Social Care</a:t>
            </a:r>
          </a:p>
        </p:txBody>
      </p:sp>
      <p:sp>
        <p:nvSpPr>
          <p:cNvPr id="11" name="TextBox 10"/>
          <p:cNvSpPr txBox="1"/>
          <p:nvPr/>
        </p:nvSpPr>
        <p:spPr>
          <a:xfrm>
            <a:off x="7236296" y="1916832"/>
            <a:ext cx="1656184" cy="4524315"/>
          </a:xfrm>
          <a:prstGeom prst="rect">
            <a:avLst/>
          </a:prstGeom>
          <a:noFill/>
        </p:spPr>
        <p:txBody>
          <a:bodyPr wrap="square" rtlCol="0">
            <a:spAutoFit/>
          </a:bodyPr>
          <a:lstStyle/>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Carer Dedicated Third Sector Organisations</a:t>
            </a:r>
          </a:p>
          <a:p>
            <a:endPar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Other relevant Third Sector Organisations</a:t>
            </a:r>
          </a:p>
          <a:p>
            <a:endPar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Independent Sector</a:t>
            </a:r>
          </a:p>
          <a:p>
            <a:endPar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endParaRPr>
          </a:p>
          <a:p>
            <a:r>
              <a:rPr lang="en-GB" dirty="0" smtClean="0">
                <a:ln w="18415" cmpd="sng">
                  <a:solidFill>
                    <a:srgbClr val="7030A0"/>
                  </a:solidFill>
                  <a:prstDash val="solid"/>
                </a:ln>
                <a:solidFill>
                  <a:srgbClr val="FFFFFF"/>
                </a:solidFill>
                <a:effectLst>
                  <a:outerShdw blurRad="63500" dir="3600000" algn="tl" rotWithShape="0">
                    <a:srgbClr val="000000">
                      <a:alpha val="70000"/>
                    </a:srgbClr>
                  </a:outerShdw>
                </a:effectLst>
              </a:rPr>
              <a:t>Health &amp; Social Care </a:t>
            </a:r>
          </a:p>
          <a:p>
            <a:endParaRPr lang="en-GB" dirty="0" smtClean="0"/>
          </a:p>
          <a:p>
            <a:endParaRPr lang="en-GB" dirty="0"/>
          </a:p>
        </p:txBody>
      </p:sp>
      <p:sp>
        <p:nvSpPr>
          <p:cNvPr id="12" name="Right Arrow 11"/>
          <p:cNvSpPr/>
          <p:nvPr/>
        </p:nvSpPr>
        <p:spPr>
          <a:xfrm>
            <a:off x="1979712" y="3068960"/>
            <a:ext cx="576064"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0000"/>
              </a:solidFill>
            </a:endParaRPr>
          </a:p>
        </p:txBody>
      </p:sp>
      <p:sp>
        <p:nvSpPr>
          <p:cNvPr id="13" name="Right Arrow 12"/>
          <p:cNvSpPr/>
          <p:nvPr/>
        </p:nvSpPr>
        <p:spPr>
          <a:xfrm rot="19569577">
            <a:off x="1907704" y="4221088"/>
            <a:ext cx="576064"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0000"/>
              </a:solidFill>
            </a:endParaRPr>
          </a:p>
        </p:txBody>
      </p:sp>
      <p:sp>
        <p:nvSpPr>
          <p:cNvPr id="14" name="Right Arrow 13"/>
          <p:cNvSpPr/>
          <p:nvPr/>
        </p:nvSpPr>
        <p:spPr>
          <a:xfrm rot="1722854">
            <a:off x="2051720" y="2060848"/>
            <a:ext cx="576064"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57224" y="1571612"/>
            <a:ext cx="7786742" cy="400110"/>
          </a:xfrm>
          <a:prstGeom prst="rect">
            <a:avLst/>
          </a:prstGeom>
          <a:noFill/>
        </p:spPr>
        <p:txBody>
          <a:bodyPr wrap="square" rtlCol="0">
            <a:spAutoFit/>
          </a:bodyPr>
          <a:lstStyle/>
          <a:p>
            <a:r>
              <a:rPr lang="en-GB" sz="2000" dirty="0" smtClean="0">
                <a:solidFill>
                  <a:srgbClr val="7030A0"/>
                </a:solidFill>
              </a:rPr>
              <a:t>Partnership Model between Statutory and 3</a:t>
            </a:r>
            <a:r>
              <a:rPr lang="en-GB" sz="2000" baseline="30000" dirty="0" smtClean="0">
                <a:solidFill>
                  <a:srgbClr val="7030A0"/>
                </a:solidFill>
              </a:rPr>
              <a:t>rd</a:t>
            </a:r>
            <a:r>
              <a:rPr lang="en-GB" sz="2000" dirty="0" smtClean="0">
                <a:solidFill>
                  <a:srgbClr val="7030A0"/>
                </a:solidFill>
              </a:rPr>
              <a:t> Sector Organisations</a:t>
            </a:r>
            <a:endParaRPr lang="en-GB" sz="2000" dirty="0">
              <a:solidFill>
                <a:srgbClr val="7030A0"/>
              </a:solidFill>
            </a:endParaRPr>
          </a:p>
        </p:txBody>
      </p:sp>
      <p:pic>
        <p:nvPicPr>
          <p:cNvPr id="8" name="Picture 3"/>
          <p:cNvPicPr>
            <a:picLocks noChangeAspect="1" noChangeArrowheads="1"/>
          </p:cNvPicPr>
          <p:nvPr/>
        </p:nvPicPr>
        <p:blipFill>
          <a:blip r:embed="rId3" cstate="print"/>
          <a:srcRect/>
          <a:stretch>
            <a:fillRect/>
          </a:stretch>
        </p:blipFill>
        <p:spPr bwMode="auto">
          <a:xfrm>
            <a:off x="6300192" y="2564904"/>
            <a:ext cx="1896984" cy="1814506"/>
          </a:xfrm>
          <a:prstGeom prst="rect">
            <a:avLst/>
          </a:prstGeom>
          <a:noFill/>
          <a:ln w="9525">
            <a:solidFill>
              <a:srgbClr val="7030A0">
                <a:alpha val="95000"/>
              </a:srgbClr>
            </a:solidFill>
            <a:miter lim="800000"/>
            <a:headEnd/>
            <a:tailEnd/>
          </a:ln>
          <a:effectLst/>
        </p:spPr>
      </p:pic>
      <p:pic>
        <p:nvPicPr>
          <p:cNvPr id="9" name="Picture 6" descr="\\aah-apollo\home\madeline.martin\EDINBURGH CHP CST\logo's\vocalMain.jpg"/>
          <p:cNvPicPr>
            <a:picLocks noChangeAspect="1" noChangeArrowheads="1"/>
          </p:cNvPicPr>
          <p:nvPr/>
        </p:nvPicPr>
        <p:blipFill>
          <a:blip r:embed="rId4" cstate="print"/>
          <a:srcRect/>
          <a:stretch>
            <a:fillRect/>
          </a:stretch>
        </p:blipFill>
        <p:spPr bwMode="auto">
          <a:xfrm>
            <a:off x="899592" y="4797152"/>
            <a:ext cx="2084832" cy="1080516"/>
          </a:xfrm>
          <a:prstGeom prst="rect">
            <a:avLst/>
          </a:prstGeom>
          <a:noFill/>
        </p:spPr>
      </p:pic>
      <p:pic>
        <p:nvPicPr>
          <p:cNvPr id="10" name="Picture 7"/>
          <p:cNvPicPr>
            <a:picLocks noChangeAspect="1" noChangeArrowheads="1"/>
          </p:cNvPicPr>
          <p:nvPr/>
        </p:nvPicPr>
        <p:blipFill>
          <a:blip r:embed="rId5" cstate="print"/>
          <a:srcRect/>
          <a:stretch>
            <a:fillRect/>
          </a:stretch>
        </p:blipFill>
        <p:spPr bwMode="auto">
          <a:xfrm>
            <a:off x="3779912" y="4725144"/>
            <a:ext cx="1357322" cy="1213720"/>
          </a:xfrm>
          <a:prstGeom prst="rect">
            <a:avLst/>
          </a:prstGeom>
          <a:noFill/>
          <a:ln w="9525">
            <a:noFill/>
            <a:miter lim="800000"/>
            <a:headEnd/>
            <a:tailEnd/>
          </a:ln>
          <a:effectLst/>
        </p:spPr>
      </p:pic>
      <p:pic>
        <p:nvPicPr>
          <p:cNvPr id="12" name="Picture 4" descr="ECST_eNewsletter_header"/>
          <p:cNvPicPr>
            <a:picLocks noChangeAspect="1" noChangeArrowheads="1"/>
          </p:cNvPicPr>
          <p:nvPr/>
        </p:nvPicPr>
        <p:blipFill>
          <a:blip r:embed="rId6" cstate="print"/>
          <a:srcRect/>
          <a:stretch>
            <a:fillRect/>
          </a:stretch>
        </p:blipFill>
        <p:spPr bwMode="auto">
          <a:xfrm>
            <a:off x="857224" y="17428"/>
            <a:ext cx="7000924" cy="1323340"/>
          </a:xfrm>
          <a:prstGeom prst="rect">
            <a:avLst/>
          </a:prstGeom>
          <a:noFill/>
        </p:spPr>
      </p:pic>
      <p:sp>
        <p:nvSpPr>
          <p:cNvPr id="14" name="Content Placeholder 13"/>
          <p:cNvSpPr>
            <a:spLocks noGrp="1"/>
          </p:cNvSpPr>
          <p:nvPr>
            <p:ph idx="1"/>
          </p:nvPr>
        </p:nvSpPr>
        <p:spPr>
          <a:xfrm>
            <a:off x="457200" y="1484784"/>
            <a:ext cx="8229600" cy="4641379"/>
          </a:xfrm>
        </p:spPr>
        <p:txBody>
          <a:bodyPr/>
          <a:lstStyle/>
          <a:p>
            <a:pPr>
              <a:buNone/>
            </a:pPr>
            <a:endParaRPr lang="en-GB" dirty="0" smtClean="0"/>
          </a:p>
          <a:p>
            <a:pPr>
              <a:buNone/>
            </a:pPr>
            <a:r>
              <a:rPr lang="en-GB" sz="1800" dirty="0" smtClean="0"/>
              <a:t>				</a:t>
            </a:r>
            <a:r>
              <a:rPr lang="en-GB" sz="1800" b="1" dirty="0" smtClean="0">
                <a:solidFill>
                  <a:srgbClr val="7030A0"/>
                </a:solidFill>
              </a:rPr>
              <a:t>Community Support Team</a:t>
            </a:r>
          </a:p>
          <a:p>
            <a:pPr>
              <a:buNone/>
            </a:pPr>
            <a:endParaRPr lang="en-GB" dirty="0"/>
          </a:p>
        </p:txBody>
      </p:sp>
      <p:sp>
        <p:nvSpPr>
          <p:cNvPr id="13" name="Content Placeholder 12"/>
          <p:cNvSpPr>
            <a:spLocks noGrp="1"/>
          </p:cNvSpPr>
          <p:nvPr>
            <p:ph idx="1"/>
          </p:nvPr>
        </p:nvSpPr>
        <p:spPr/>
        <p:txBody>
          <a:bodyPr>
            <a:normAutofit/>
          </a:bodyPr>
          <a:lstStyle/>
          <a:p>
            <a:endParaRPr lang="en-GB" sz="1800" dirty="0" smtClean="0"/>
          </a:p>
          <a:p>
            <a:endParaRPr lang="en-GB" sz="1800" dirty="0" smtClean="0"/>
          </a:p>
          <a:p>
            <a:endParaRPr lang="en-GB" sz="1800" dirty="0" smtClean="0"/>
          </a:p>
          <a:p>
            <a:pPr>
              <a:buNone/>
            </a:pPr>
            <a:r>
              <a:rPr lang="en-GB" sz="1800" dirty="0" smtClean="0"/>
              <a:t>               Sophie (NW)</a:t>
            </a:r>
          </a:p>
          <a:p>
            <a:pPr>
              <a:buNone/>
            </a:pPr>
            <a:r>
              <a:rPr lang="en-GB" sz="1800" dirty="0" smtClean="0"/>
              <a:t>               Bethany (SE)</a:t>
            </a:r>
            <a:endParaRPr lang="en-GB" sz="1800" dirty="0"/>
          </a:p>
        </p:txBody>
      </p:sp>
      <p:sp>
        <p:nvSpPr>
          <p:cNvPr id="16" name="TextBox 15"/>
          <p:cNvSpPr txBox="1"/>
          <p:nvPr/>
        </p:nvSpPr>
        <p:spPr>
          <a:xfrm>
            <a:off x="3635896" y="2564904"/>
            <a:ext cx="1584176" cy="1477328"/>
          </a:xfrm>
          <a:prstGeom prst="rect">
            <a:avLst/>
          </a:prstGeom>
          <a:noFill/>
        </p:spPr>
        <p:txBody>
          <a:bodyPr wrap="square" rtlCol="0">
            <a:spAutoFit/>
          </a:bodyPr>
          <a:lstStyle/>
          <a:p>
            <a:r>
              <a:rPr lang="en-GB" dirty="0" smtClean="0"/>
              <a:t>Jackie, Lesley and Alex (NE)</a:t>
            </a:r>
          </a:p>
          <a:p>
            <a:endParaRPr lang="en-GB" dirty="0" smtClean="0"/>
          </a:p>
          <a:p>
            <a:endParaRPr lang="en-GB" dirty="0" smtClean="0"/>
          </a:p>
          <a:p>
            <a:endParaRPr lang="en-GB" dirty="0"/>
          </a:p>
        </p:txBody>
      </p:sp>
      <p:pic>
        <p:nvPicPr>
          <p:cNvPr id="15" name="Picture 14" descr="\\aah-apollo\home\madeline.martin\.EDINBURGH CHP CST\logo's\2021\Space Logo_POSITIVE_High Res.png"/>
          <p:cNvPicPr/>
          <p:nvPr/>
        </p:nvPicPr>
        <p:blipFill>
          <a:blip r:embed="rId7" cstate="print"/>
          <a:srcRect/>
          <a:stretch>
            <a:fillRect/>
          </a:stretch>
        </p:blipFill>
        <p:spPr bwMode="auto">
          <a:xfrm>
            <a:off x="6516216" y="4797152"/>
            <a:ext cx="1728192" cy="8729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r>
              <a:rPr lang="en-GB" sz="3600" b="1" dirty="0" smtClean="0">
                <a:solidFill>
                  <a:srgbClr val="7030A0"/>
                </a:solidFill>
              </a:rPr>
              <a:t>What we offer carers…</a:t>
            </a:r>
          </a:p>
        </p:txBody>
      </p:sp>
      <p:sp>
        <p:nvSpPr>
          <p:cNvPr id="5" name="Rectangle 3"/>
          <p:cNvSpPr>
            <a:spLocks noGrp="1" noChangeArrowheads="1"/>
          </p:cNvSpPr>
          <p:nvPr>
            <p:ph idx="1"/>
          </p:nvPr>
        </p:nvSpPr>
        <p:spPr/>
        <p:txBody>
          <a:bodyPr/>
          <a:lstStyle/>
          <a:p>
            <a:pPr>
              <a:lnSpc>
                <a:spcPct val="80000"/>
              </a:lnSpc>
              <a:buFont typeface="Wingdings" pitchFamily="2" charset="2"/>
              <a:buChar char="§"/>
            </a:pPr>
            <a:r>
              <a:rPr lang="en-GB" sz="2400" dirty="0" smtClean="0"/>
              <a:t>Information, emotional support and help to access practical support</a:t>
            </a:r>
          </a:p>
          <a:p>
            <a:pPr>
              <a:lnSpc>
                <a:spcPct val="80000"/>
              </a:lnSpc>
              <a:buNone/>
            </a:pPr>
            <a:endParaRPr lang="en-GB" sz="2400" dirty="0" smtClean="0"/>
          </a:p>
          <a:p>
            <a:pPr>
              <a:lnSpc>
                <a:spcPct val="80000"/>
              </a:lnSpc>
              <a:buFont typeface="Wingdings" pitchFamily="2" charset="2"/>
              <a:buChar char="§"/>
            </a:pPr>
            <a:r>
              <a:rPr lang="en-GB" sz="2400" dirty="0" smtClean="0"/>
              <a:t>Support to access benefits and services such as counselling, training, respite or short breaks </a:t>
            </a:r>
          </a:p>
          <a:p>
            <a:pPr>
              <a:lnSpc>
                <a:spcPct val="80000"/>
              </a:lnSpc>
              <a:buFont typeface="Wingdings" pitchFamily="2" charset="2"/>
              <a:buChar char="§"/>
            </a:pPr>
            <a:endParaRPr lang="en-GB" sz="2400" dirty="0" smtClean="0"/>
          </a:p>
          <a:p>
            <a:pPr>
              <a:lnSpc>
                <a:spcPct val="80000"/>
              </a:lnSpc>
              <a:buFont typeface="Wingdings" pitchFamily="2" charset="2"/>
              <a:buChar char="§"/>
            </a:pPr>
            <a:r>
              <a:rPr lang="en-GB" sz="2400" dirty="0" smtClean="0"/>
              <a:t>Help to obtain information on carer rights and entitlements and connection to other services</a:t>
            </a:r>
          </a:p>
          <a:p>
            <a:pPr>
              <a:lnSpc>
                <a:spcPct val="80000"/>
              </a:lnSpc>
              <a:buNone/>
            </a:pPr>
            <a:endParaRPr lang="en-GB" sz="2400" dirty="0" smtClean="0"/>
          </a:p>
          <a:p>
            <a:pPr>
              <a:lnSpc>
                <a:spcPct val="80000"/>
              </a:lnSpc>
              <a:buFont typeface="Wingdings" pitchFamily="2" charset="2"/>
              <a:buChar char="§"/>
            </a:pPr>
            <a:r>
              <a:rPr lang="en-GB" sz="2400" dirty="0" smtClean="0"/>
              <a:t>Emergency Planning &amp; Anticipatory Care Planning</a:t>
            </a:r>
          </a:p>
          <a:p>
            <a:pPr>
              <a:lnSpc>
                <a:spcPct val="80000"/>
              </a:lnSpc>
              <a:buFont typeface="Wingdings" pitchFamily="2" charset="2"/>
              <a:buChar char="§"/>
            </a:pPr>
            <a:endParaRPr lang="en-GB" sz="2400" dirty="0" smtClean="0"/>
          </a:p>
          <a:p>
            <a:pPr>
              <a:lnSpc>
                <a:spcPct val="80000"/>
              </a:lnSpc>
              <a:buFont typeface="Wingdings" pitchFamily="2" charset="2"/>
              <a:buChar char="§"/>
            </a:pPr>
            <a:r>
              <a:rPr lang="en-GB" sz="2400" dirty="0" smtClean="0"/>
              <a:t>Volunteer Net</a:t>
            </a:r>
          </a:p>
        </p:txBody>
      </p:sp>
      <p:pic>
        <p:nvPicPr>
          <p:cNvPr id="6" name="Picture 5" descr="Lightbulb_by_Trixyrogue[1]"/>
          <p:cNvPicPr>
            <a:picLocks noChangeAspect="1" noChangeArrowheads="1"/>
          </p:cNvPicPr>
          <p:nvPr/>
        </p:nvPicPr>
        <p:blipFill>
          <a:blip r:embed="rId3" cstate="print"/>
          <a:srcRect/>
          <a:stretch>
            <a:fillRect/>
          </a:stretch>
        </p:blipFill>
        <p:spPr bwMode="auto">
          <a:xfrm rot="-1605840">
            <a:off x="7362381" y="4817368"/>
            <a:ext cx="1063625" cy="1223963"/>
          </a:xfrm>
          <a:prstGeom prst="rect">
            <a:avLst/>
          </a:prstGeom>
          <a:noFill/>
        </p:spPr>
      </p:pic>
      <p:pic>
        <p:nvPicPr>
          <p:cNvPr id="7" name="Picture 4" descr="ECST_eNewsletter_header"/>
          <p:cNvPicPr>
            <a:picLocks noChangeAspect="1" noChangeArrowheads="1"/>
          </p:cNvPicPr>
          <p:nvPr/>
        </p:nvPicPr>
        <p:blipFill>
          <a:blip r:embed="rId4" cstate="print"/>
          <a:srcRect/>
          <a:stretch>
            <a:fillRect/>
          </a:stretch>
        </p:blipFill>
        <p:spPr bwMode="auto">
          <a:xfrm>
            <a:off x="323850" y="5876925"/>
            <a:ext cx="3095625" cy="792163"/>
          </a:xfrm>
          <a:prstGeom prst="rect">
            <a:avLst/>
          </a:prstGeom>
          <a:noFill/>
        </p:spPr>
      </p:pic>
      <p:pic>
        <p:nvPicPr>
          <p:cNvPr id="8" name="Picture 3"/>
          <p:cNvPicPr>
            <a:picLocks noChangeAspect="1" noChangeArrowheads="1"/>
          </p:cNvPicPr>
          <p:nvPr/>
        </p:nvPicPr>
        <p:blipFill>
          <a:blip r:embed="rId5" cstate="print"/>
          <a:srcRect/>
          <a:stretch>
            <a:fillRect/>
          </a:stretch>
        </p:blipFill>
        <p:spPr bwMode="auto">
          <a:xfrm>
            <a:off x="0" y="0"/>
            <a:ext cx="1593850" cy="1584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1000"/>
                                        <p:tgtEl>
                                          <p:spTgt spid="5">
                                            <p:txEl>
                                              <p:pRg st="2" end="2"/>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1000"/>
                                        <p:tgtEl>
                                          <p:spTgt spid="5">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fade">
                                      <p:cBhvr>
                                        <p:cTn id="24" dur="1000"/>
                                        <p:tgtEl>
                                          <p:spTgt spid="5">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animEffect transition="in" filter="fade">
                                      <p:cBhvr>
                                        <p:cTn id="29" dur="1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35696" y="274638"/>
            <a:ext cx="6851104" cy="1143000"/>
          </a:xfrm>
        </p:spPr>
        <p:txBody>
          <a:bodyPr>
            <a:normAutofit fontScale="90000"/>
          </a:bodyPr>
          <a:lstStyle/>
          <a:p>
            <a:r>
              <a:rPr lang="en-GB" b="1" dirty="0" smtClean="0">
                <a:solidFill>
                  <a:srgbClr val="7030A0"/>
                </a:solidFill>
              </a:rPr>
              <a:t>Community Service- </a:t>
            </a:r>
            <a:br>
              <a:rPr lang="en-GB" b="1" dirty="0" smtClean="0">
                <a:solidFill>
                  <a:srgbClr val="7030A0"/>
                </a:solidFill>
              </a:rPr>
            </a:br>
            <a:r>
              <a:rPr lang="en-GB" b="1" dirty="0" smtClean="0">
                <a:solidFill>
                  <a:srgbClr val="7030A0"/>
                </a:solidFill>
              </a:rPr>
              <a:t>Referral Criteria</a:t>
            </a:r>
            <a:endParaRPr lang="en-GB" b="1" dirty="0">
              <a:solidFill>
                <a:srgbClr val="7030A0"/>
              </a:solidFill>
            </a:endParaRPr>
          </a:p>
        </p:txBody>
      </p:sp>
      <p:sp>
        <p:nvSpPr>
          <p:cNvPr id="5" name="Content Placeholder 2"/>
          <p:cNvSpPr>
            <a:spLocks noGrp="1"/>
          </p:cNvSpPr>
          <p:nvPr>
            <p:ph idx="1"/>
          </p:nvPr>
        </p:nvSpPr>
        <p:spPr>
          <a:xfrm>
            <a:off x="457200" y="1916832"/>
            <a:ext cx="8229600" cy="4209331"/>
          </a:xfrm>
        </p:spPr>
        <p:txBody>
          <a:bodyPr>
            <a:normAutofit/>
          </a:bodyPr>
          <a:lstStyle/>
          <a:p>
            <a:pPr>
              <a:buFont typeface="Wingdings" pitchFamily="2" charset="2"/>
              <a:buChar char="§"/>
            </a:pPr>
            <a:r>
              <a:rPr lang="en-GB" dirty="0" smtClean="0">
                <a:solidFill>
                  <a:srgbClr val="008080"/>
                </a:solidFill>
              </a:rPr>
              <a:t>Carer or cared for person must be registered at an Edinburgh GP Practice</a:t>
            </a:r>
          </a:p>
          <a:p>
            <a:pPr>
              <a:buNone/>
            </a:pPr>
            <a:endParaRPr lang="en-GB" dirty="0" smtClean="0">
              <a:solidFill>
                <a:srgbClr val="008080"/>
              </a:solidFill>
            </a:endParaRPr>
          </a:p>
          <a:p>
            <a:pPr>
              <a:buFont typeface="Wingdings" pitchFamily="2" charset="2"/>
              <a:buChar char="§"/>
            </a:pPr>
            <a:r>
              <a:rPr lang="en-GB" dirty="0" smtClean="0">
                <a:solidFill>
                  <a:srgbClr val="008080"/>
                </a:solidFill>
              </a:rPr>
              <a:t>Open to carers age </a:t>
            </a:r>
            <a:r>
              <a:rPr lang="en-GB" b="1" dirty="0" smtClean="0">
                <a:solidFill>
                  <a:srgbClr val="008080"/>
                </a:solidFill>
              </a:rPr>
              <a:t>18 years and over</a:t>
            </a:r>
            <a:endParaRPr lang="en-GB" dirty="0" smtClean="0">
              <a:solidFill>
                <a:srgbClr val="008080"/>
              </a:solidFill>
            </a:endParaRPr>
          </a:p>
          <a:p>
            <a:pPr>
              <a:buNone/>
            </a:pPr>
            <a:endParaRPr lang="en-GB" dirty="0" smtClean="0">
              <a:solidFill>
                <a:srgbClr val="008080"/>
              </a:solidFill>
            </a:endParaRPr>
          </a:p>
        </p:txBody>
      </p:sp>
      <p:pic>
        <p:nvPicPr>
          <p:cNvPr id="6" name="Picture 4" descr="ECST_eNewsletter_header"/>
          <p:cNvPicPr>
            <a:picLocks noChangeAspect="1" noChangeArrowheads="1"/>
          </p:cNvPicPr>
          <p:nvPr/>
        </p:nvPicPr>
        <p:blipFill>
          <a:blip r:embed="rId3" cstate="print"/>
          <a:srcRect/>
          <a:stretch>
            <a:fillRect/>
          </a:stretch>
        </p:blipFill>
        <p:spPr bwMode="auto">
          <a:xfrm>
            <a:off x="323850" y="5876925"/>
            <a:ext cx="3095625" cy="792163"/>
          </a:xfrm>
          <a:prstGeom prst="rect">
            <a:avLst/>
          </a:prstGeom>
          <a:noFill/>
        </p:spPr>
      </p:pic>
      <p:pic>
        <p:nvPicPr>
          <p:cNvPr id="7" name="Picture 3"/>
          <p:cNvPicPr>
            <a:picLocks noChangeAspect="1" noChangeArrowheads="1"/>
          </p:cNvPicPr>
          <p:nvPr/>
        </p:nvPicPr>
        <p:blipFill>
          <a:blip r:embed="rId4" cstate="print"/>
          <a:srcRect/>
          <a:stretch>
            <a:fillRect/>
          </a:stretch>
        </p:blipFill>
        <p:spPr bwMode="auto">
          <a:xfrm>
            <a:off x="0" y="0"/>
            <a:ext cx="1593850" cy="1584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r>
              <a:rPr lang="en-GB" sz="3600" b="1" dirty="0" smtClean="0">
                <a:solidFill>
                  <a:srgbClr val="7030A0"/>
                </a:solidFill>
              </a:rPr>
              <a:t>       How to make a referral to the CST</a:t>
            </a:r>
          </a:p>
        </p:txBody>
      </p:sp>
      <p:sp>
        <p:nvSpPr>
          <p:cNvPr id="6" name="Rectangle 3"/>
          <p:cNvSpPr>
            <a:spLocks noGrp="1" noChangeArrowheads="1"/>
          </p:cNvSpPr>
          <p:nvPr>
            <p:ph idx="1"/>
          </p:nvPr>
        </p:nvSpPr>
        <p:spPr/>
        <p:txBody>
          <a:bodyPr>
            <a:normAutofit fontScale="92500" lnSpcReduction="10000"/>
          </a:bodyPr>
          <a:lstStyle/>
          <a:p>
            <a:pPr>
              <a:lnSpc>
                <a:spcPct val="80000"/>
              </a:lnSpc>
            </a:pPr>
            <a:endParaRPr lang="en-GB" sz="1800" dirty="0" smtClean="0"/>
          </a:p>
          <a:p>
            <a:pPr>
              <a:lnSpc>
                <a:spcPct val="80000"/>
              </a:lnSpc>
              <a:buFont typeface="Wingdings" pitchFamily="2" charset="2"/>
              <a:buChar char="§"/>
            </a:pPr>
            <a:r>
              <a:rPr lang="en-GB" sz="2600" dirty="0" smtClean="0"/>
              <a:t>Use the Sci Gateway system</a:t>
            </a:r>
          </a:p>
          <a:p>
            <a:pPr>
              <a:lnSpc>
                <a:spcPct val="80000"/>
              </a:lnSpc>
              <a:buFont typeface="Wingdings" pitchFamily="2" charset="2"/>
              <a:buChar char="§"/>
            </a:pPr>
            <a:endParaRPr lang="en-GB" sz="2600" dirty="0" smtClean="0"/>
          </a:p>
          <a:p>
            <a:pPr>
              <a:lnSpc>
                <a:spcPct val="80000"/>
              </a:lnSpc>
              <a:buFont typeface="Wingdings" pitchFamily="2" charset="2"/>
              <a:buChar char="§"/>
            </a:pPr>
            <a:r>
              <a:rPr lang="en-GB" sz="2600" dirty="0" smtClean="0"/>
              <a:t>Call the team on 0131 536 3371</a:t>
            </a:r>
            <a:r>
              <a:rPr lang="en-GB" sz="2600" b="1" dirty="0" smtClean="0"/>
              <a:t> </a:t>
            </a:r>
          </a:p>
          <a:p>
            <a:pPr>
              <a:lnSpc>
                <a:spcPct val="80000"/>
              </a:lnSpc>
              <a:buFont typeface="Wingdings" pitchFamily="2" charset="2"/>
              <a:buChar char="§"/>
            </a:pPr>
            <a:endParaRPr lang="en-GB" sz="2600" b="1" dirty="0" smtClean="0"/>
          </a:p>
          <a:p>
            <a:pPr>
              <a:lnSpc>
                <a:spcPct val="80000"/>
              </a:lnSpc>
              <a:buFont typeface="Wingdings" pitchFamily="2" charset="2"/>
              <a:buChar char="§"/>
            </a:pPr>
            <a:r>
              <a:rPr lang="en-GB" sz="2600" dirty="0" smtClean="0"/>
              <a:t>E-mail the team on</a:t>
            </a:r>
            <a:r>
              <a:rPr lang="en-GB" sz="2600" b="1" dirty="0" smtClean="0"/>
              <a:t> </a:t>
            </a:r>
            <a:r>
              <a:rPr lang="en-GB" sz="2600" b="1" dirty="0" smtClean="0">
                <a:hlinkClick r:id="rId3"/>
              </a:rPr>
              <a:t>carer.support@nhslothian.scot.nhs.uk</a:t>
            </a:r>
            <a:endParaRPr lang="en-GB" sz="2600" b="1" dirty="0" smtClean="0"/>
          </a:p>
          <a:p>
            <a:pPr>
              <a:lnSpc>
                <a:spcPct val="80000"/>
              </a:lnSpc>
              <a:buFont typeface="Wingdings" pitchFamily="2" charset="2"/>
              <a:buChar char="§"/>
            </a:pPr>
            <a:endParaRPr lang="en-GB" sz="2600" b="1" dirty="0" smtClean="0"/>
          </a:p>
          <a:p>
            <a:pPr>
              <a:lnSpc>
                <a:spcPct val="80000"/>
              </a:lnSpc>
              <a:buFont typeface="Wingdings" pitchFamily="2" charset="2"/>
              <a:buChar char="§"/>
            </a:pPr>
            <a:r>
              <a:rPr lang="en-GB" sz="2600" dirty="0" smtClean="0"/>
              <a:t>Return a referral form by internal mail or securely over e-mail</a:t>
            </a:r>
          </a:p>
          <a:p>
            <a:pPr>
              <a:lnSpc>
                <a:spcPct val="80000"/>
              </a:lnSpc>
              <a:buNone/>
            </a:pPr>
            <a:endParaRPr lang="en-GB" sz="2600" dirty="0" smtClean="0"/>
          </a:p>
          <a:p>
            <a:pPr>
              <a:lnSpc>
                <a:spcPct val="80000"/>
              </a:lnSpc>
              <a:buFont typeface="Wingdings" pitchFamily="2" charset="2"/>
              <a:buChar char="§"/>
            </a:pPr>
            <a:r>
              <a:rPr lang="en-GB" sz="2600" dirty="0" smtClean="0"/>
              <a:t>Complete a tear off slip from the Carer Support Team leaflet</a:t>
            </a:r>
          </a:p>
          <a:p>
            <a:pPr>
              <a:lnSpc>
                <a:spcPct val="80000"/>
              </a:lnSpc>
              <a:buFontTx/>
              <a:buNone/>
            </a:pPr>
            <a:r>
              <a:rPr lang="en-GB" sz="2600" b="1" dirty="0" smtClean="0"/>
              <a:t>		</a:t>
            </a:r>
            <a:endParaRPr lang="en-GB" sz="2600" b="1" dirty="0" smtClean="0">
              <a:solidFill>
                <a:srgbClr val="008080"/>
              </a:solidFill>
            </a:endParaRPr>
          </a:p>
          <a:p>
            <a:pPr>
              <a:lnSpc>
                <a:spcPct val="80000"/>
              </a:lnSpc>
              <a:buFontTx/>
              <a:buNone/>
            </a:pPr>
            <a:r>
              <a:rPr lang="en-GB" sz="2600" b="1" i="1" dirty="0" smtClean="0">
                <a:solidFill>
                  <a:srgbClr val="008080"/>
                </a:solidFill>
              </a:rPr>
              <a:t>	It’s simple, quick and enables carers to access relevant support</a:t>
            </a:r>
          </a:p>
        </p:txBody>
      </p:sp>
      <p:pic>
        <p:nvPicPr>
          <p:cNvPr id="7" name="Picture 4" descr="ECST_eNewsletter_header"/>
          <p:cNvPicPr>
            <a:picLocks noChangeAspect="1" noChangeArrowheads="1"/>
          </p:cNvPicPr>
          <p:nvPr/>
        </p:nvPicPr>
        <p:blipFill>
          <a:blip r:embed="rId4" cstate="print"/>
          <a:srcRect/>
          <a:stretch>
            <a:fillRect/>
          </a:stretch>
        </p:blipFill>
        <p:spPr bwMode="auto">
          <a:xfrm>
            <a:off x="323850" y="5876925"/>
            <a:ext cx="3095625" cy="792163"/>
          </a:xfrm>
          <a:prstGeom prst="rect">
            <a:avLst/>
          </a:prstGeom>
          <a:noFill/>
        </p:spPr>
      </p:pic>
      <p:pic>
        <p:nvPicPr>
          <p:cNvPr id="8" name="Picture 3"/>
          <p:cNvPicPr>
            <a:picLocks noChangeAspect="1" noChangeArrowheads="1"/>
          </p:cNvPicPr>
          <p:nvPr/>
        </p:nvPicPr>
        <p:blipFill>
          <a:blip r:embed="rId5" cstate="print"/>
          <a:srcRect/>
          <a:stretch>
            <a:fillRect/>
          </a:stretch>
        </p:blipFill>
        <p:spPr bwMode="auto">
          <a:xfrm>
            <a:off x="0" y="0"/>
            <a:ext cx="1593850" cy="1584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1000"/>
                                        <p:tgtEl>
                                          <p:spTgt spid="6">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1000"/>
                                        <p:tgtEl>
                                          <p:spTgt spid="6">
                                            <p:txEl>
                                              <p:pRg st="3" end="3"/>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Effect transition="in" filter="fade">
                                      <p:cBhvr>
                                        <p:cTn id="19" dur="1000"/>
                                        <p:tgtEl>
                                          <p:spTgt spid="6">
                                            <p:txEl>
                                              <p:pRg st="5" end="5"/>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Effect transition="in" filter="fade">
                                      <p:cBhvr>
                                        <p:cTn id="23" dur="1000"/>
                                        <p:tgtEl>
                                          <p:spTgt spid="6">
                                            <p:txEl>
                                              <p:pRg st="7" end="7"/>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animEffect transition="in" filter="fade">
                                      <p:cBhvr>
                                        <p:cTn id="27" dur="1000"/>
                                        <p:tgtEl>
                                          <p:spTgt spid="6">
                                            <p:txEl>
                                              <p:pRg st="9" end="9"/>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6">
                                            <p:txEl>
                                              <p:pRg st="10" end="10"/>
                                            </p:txEl>
                                          </p:spTgt>
                                        </p:tgtEl>
                                        <p:attrNameLst>
                                          <p:attrName>style.visibility</p:attrName>
                                        </p:attrNameLst>
                                      </p:cBhvr>
                                      <p:to>
                                        <p:strVal val="visible"/>
                                      </p:to>
                                    </p:set>
                                    <p:animEffect transition="in" filter="fade">
                                      <p:cBhvr>
                                        <p:cTn id="31" dur="1000"/>
                                        <p:tgtEl>
                                          <p:spTgt spid="6">
                                            <p:txEl>
                                              <p:pRg st="10" end="10"/>
                                            </p:txEl>
                                          </p:spTgt>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6">
                                            <p:txEl>
                                              <p:pRg st="11" end="11"/>
                                            </p:txEl>
                                          </p:spTgt>
                                        </p:tgtEl>
                                        <p:attrNameLst>
                                          <p:attrName>style.visibility</p:attrName>
                                        </p:attrNameLst>
                                      </p:cBhvr>
                                      <p:to>
                                        <p:strVal val="visible"/>
                                      </p:to>
                                    </p:set>
                                    <p:animEffect transition="in" filter="fade">
                                      <p:cBhvr>
                                        <p:cTn id="35" dur="1000"/>
                                        <p:tgtEl>
                                          <p:spTgt spid="6">
                                            <p:txEl>
                                              <p:pRg st="11" end="11"/>
                                            </p:txEl>
                                          </p:spTgt>
                                        </p:tgtEl>
                                      </p:cBhvr>
                                    </p:animEffect>
                                  </p:childTnLst>
                                </p:cTn>
                              </p:par>
                            </p:childTnLst>
                          </p:cTn>
                        </p:par>
                        <p:par>
                          <p:cTn id="36" fill="hold">
                            <p:stCondLst>
                              <p:cond delay="8000"/>
                            </p:stCondLst>
                            <p:childTnLst>
                              <p:par>
                                <p:cTn id="37" presetID="26" presetClass="emph" presetSubtype="0" repeatCount="2000" fill="hold" nodeType="afterEffect">
                                  <p:stCondLst>
                                    <p:cond delay="0"/>
                                  </p:stCondLst>
                                  <p:childTnLst>
                                    <p:animEffect transition="out" filter="fade">
                                      <p:cBhvr>
                                        <p:cTn id="38" dur="500" tmFilter="0, 0; .2, .5; .8, .5; 1, 0"/>
                                        <p:tgtEl>
                                          <p:spTgt spid="6">
                                            <p:txEl>
                                              <p:pRg st="11" end="11"/>
                                            </p:txEl>
                                          </p:spTgt>
                                        </p:tgtEl>
                                      </p:cBhvr>
                                    </p:animEffect>
                                    <p:animScale>
                                      <p:cBhvr>
                                        <p:cTn id="39" dur="250" autoRev="1" fill="hold"/>
                                        <p:tgtEl>
                                          <p:spTgt spid="6">
                                            <p:txEl>
                                              <p:pRg st="11" end="1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theme/theme1.xml><?xml version="1.0" encoding="utf-8"?>
<a:theme xmlns:a="http://schemas.openxmlformats.org/drawingml/2006/main" name="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1480</TotalTime>
  <Words>1163</Words>
  <Application>Microsoft Office PowerPoint</Application>
  <PresentationFormat>On-screen Show (4:3)</PresentationFormat>
  <Paragraphs>181</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Presentation1</vt:lpstr>
      <vt:lpstr>  Carer Awareness Session </vt:lpstr>
      <vt:lpstr>      Why Should You Identify Carers?</vt:lpstr>
      <vt:lpstr>        The Edinburgh Carer Support Team</vt:lpstr>
      <vt:lpstr>  </vt:lpstr>
      <vt:lpstr>Why were we established?</vt:lpstr>
      <vt:lpstr>Slide 6</vt:lpstr>
      <vt:lpstr>What we offer carers…</vt:lpstr>
      <vt:lpstr>Community Service-  Referral Criteria</vt:lpstr>
      <vt:lpstr>       How to make a referral to the CST</vt:lpstr>
      <vt:lpstr>Carer Feedback</vt:lpstr>
      <vt:lpstr>Staff Feedback</vt:lpstr>
      <vt:lpstr>End of the day inspiration…..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Keith.Lugton</cp:lastModifiedBy>
  <cp:revision>165</cp:revision>
  <dcterms:created xsi:type="dcterms:W3CDTF">2016-04-27T16:19:07Z</dcterms:created>
  <dcterms:modified xsi:type="dcterms:W3CDTF">2022-02-16T14:20:38Z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-2142891553</vt:i4>
  </property>
  <property fmtid="{D5CDD505-2E9C-101B-9397-08002B2CF9AE}" pid="3" name="_NewReviewCycle">
    <vt:lpwstr/>
  </property>
  <property fmtid="{D5CDD505-2E9C-101B-9397-08002B2CF9AE}" pid="4" name="_EmailSubject">
    <vt:lpwstr>slide template</vt:lpwstr>
  </property>
  <property fmtid="{D5CDD505-2E9C-101B-9397-08002B2CF9AE}" pid="5" name="_AuthorEmail">
    <vt:lpwstr>Dorothy.Hill@edinburgh.gov.uk</vt:lpwstr>
  </property>
  <property fmtid="{D5CDD505-2E9C-101B-9397-08002B2CF9AE}" pid="6" name="_AuthorEmailDisplayName">
    <vt:lpwstr>Dorothy Hill</vt:lpwstr>
  </property>
</Properties>
</file>