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87" r:id="rId5"/>
    <p:sldId id="299" r:id="rId6"/>
    <p:sldId id="313" r:id="rId7"/>
    <p:sldId id="304" r:id="rId8"/>
    <p:sldId id="305" r:id="rId9"/>
    <p:sldId id="295" r:id="rId10"/>
    <p:sldId id="302" r:id="rId11"/>
    <p:sldId id="306" r:id="rId12"/>
    <p:sldId id="327" r:id="rId13"/>
    <p:sldId id="297" r:id="rId14"/>
    <p:sldId id="300" r:id="rId15"/>
    <p:sldId id="289" r:id="rId16"/>
    <p:sldId id="310" r:id="rId17"/>
    <p:sldId id="311" r:id="rId18"/>
    <p:sldId id="290" r:id="rId19"/>
    <p:sldId id="292" r:id="rId20"/>
    <p:sldId id="325" r:id="rId21"/>
    <p:sldId id="312" r:id="rId22"/>
    <p:sldId id="323" r:id="rId23"/>
    <p:sldId id="326" r:id="rId24"/>
    <p:sldId id="324" r:id="rId25"/>
    <p:sldId id="322" r:id="rId26"/>
    <p:sldId id="282" r:id="rId27"/>
  </p:sldIdLst>
  <p:sldSz cx="9144000" cy="5143500" type="screen16x9"/>
  <p:notesSz cx="6858000" cy="9144000"/>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76779A-18A4-6B09-24E0-B3ED0F2A3F4D}" name="Justin Varney" initials="JV" userId="S::Justin.Varney@birmingham.gov.uk::81ffbedb-1de0-4864-ab1e-bb04f257c8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Dixon" initials="RD" lastIdx="14" clrIdx="0">
    <p:extLst>
      <p:ext uri="{19B8F6BF-5375-455C-9EA6-DF929625EA0E}">
        <p15:presenceInfo xmlns:p15="http://schemas.microsoft.com/office/powerpoint/2012/main" userId="S::Rachel.Dixon@arup.com::37f14e9d-654e-420d-8a16-fe7c7b7bb3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848" autoAdjust="0"/>
  </p:normalViewPr>
  <p:slideViewPr>
    <p:cSldViewPr snapToGrid="0">
      <p:cViewPr varScale="1">
        <p:scale>
          <a:sx n="83" d="100"/>
          <a:sy n="83" d="100"/>
        </p:scale>
        <p:origin x="800" y="48"/>
      </p:cViewPr>
      <p:guideLst>
        <p:guide orient="horz" pos="1620"/>
        <p:guide pos="2880"/>
      </p:guideLst>
    </p:cSldViewPr>
  </p:slideViewPr>
  <p:outlineViewPr>
    <p:cViewPr>
      <p:scale>
        <a:sx n="33" d="100"/>
        <a:sy n="33" d="100"/>
      </p:scale>
      <p:origin x="0" y="-16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AF86E-555E-43EE-B8B9-5990F682D2BA}" type="doc">
      <dgm:prSet loTypeId="urn:microsoft.com/office/officeart/2005/8/layout/hProcess9" loCatId="process" qsTypeId="urn:microsoft.com/office/officeart/2005/8/quickstyle/simple1" qsCatId="simple" csTypeId="urn:microsoft.com/office/officeart/2005/8/colors/accent1_2" csCatId="accent1" phldr="1"/>
      <dgm:spPr/>
    </dgm:pt>
    <dgm:pt modelId="{94EC6BFF-558D-477F-9DF0-0B0F01307287}">
      <dgm:prSet phldrT="[Text]"/>
      <dgm:spPr>
        <a:solidFill>
          <a:srgbClr val="E54B89"/>
        </a:solidFill>
      </dgm:spPr>
      <dgm:t>
        <a:bodyPr/>
        <a:lstStyle/>
        <a:p>
          <a:r>
            <a:rPr lang="en-GB" dirty="0"/>
            <a:t>Emergency food parcels / foodbanks </a:t>
          </a:r>
        </a:p>
      </dgm:t>
    </dgm:pt>
    <dgm:pt modelId="{2538AC0C-ADDB-4962-B00F-947DA3AA3212}" type="parTrans" cxnId="{81A8E2F4-5936-4653-8C21-2AEABFC5D4DB}">
      <dgm:prSet/>
      <dgm:spPr/>
      <dgm:t>
        <a:bodyPr/>
        <a:lstStyle/>
        <a:p>
          <a:endParaRPr lang="en-GB"/>
        </a:p>
      </dgm:t>
    </dgm:pt>
    <dgm:pt modelId="{F086088A-501E-40DF-B338-19A3F9D8FCC7}" type="sibTrans" cxnId="{81A8E2F4-5936-4653-8C21-2AEABFC5D4DB}">
      <dgm:prSet/>
      <dgm:spPr/>
      <dgm:t>
        <a:bodyPr/>
        <a:lstStyle/>
        <a:p>
          <a:endParaRPr lang="en-GB"/>
        </a:p>
      </dgm:t>
    </dgm:pt>
    <dgm:pt modelId="{668EC220-8C80-478F-80DD-984C0E1D80C8}">
      <dgm:prSet phldrT="[Text]"/>
      <dgm:spPr>
        <a:solidFill>
          <a:srgbClr val="E54B89"/>
        </a:solidFill>
      </dgm:spPr>
      <dgm:t>
        <a:bodyPr/>
        <a:lstStyle/>
        <a:p>
          <a:r>
            <a:rPr lang="en-GB" dirty="0"/>
            <a:t>Vouchers and affordable food models e.g. food clubs</a:t>
          </a:r>
        </a:p>
      </dgm:t>
    </dgm:pt>
    <dgm:pt modelId="{A741590C-CC6C-473D-A8A4-05A9E7F67229}" type="parTrans" cxnId="{CE41CFBA-9DC0-4822-94B9-F13FCB7AD65E}">
      <dgm:prSet/>
      <dgm:spPr/>
      <dgm:t>
        <a:bodyPr/>
        <a:lstStyle/>
        <a:p>
          <a:endParaRPr lang="en-GB"/>
        </a:p>
      </dgm:t>
    </dgm:pt>
    <dgm:pt modelId="{78833D20-09A4-4048-96D0-FA50B7B0E855}" type="sibTrans" cxnId="{CE41CFBA-9DC0-4822-94B9-F13FCB7AD65E}">
      <dgm:prSet/>
      <dgm:spPr/>
      <dgm:t>
        <a:bodyPr/>
        <a:lstStyle/>
        <a:p>
          <a:endParaRPr lang="en-GB"/>
        </a:p>
      </dgm:t>
    </dgm:pt>
    <dgm:pt modelId="{DC5E1596-0BE3-48AD-9BDA-2855F5FD31DE}">
      <dgm:prSet phldrT="[Text]"/>
      <dgm:spPr>
        <a:solidFill>
          <a:srgbClr val="E54B89"/>
        </a:solidFill>
      </dgm:spPr>
      <dgm:t>
        <a:bodyPr/>
        <a:lstStyle/>
        <a:p>
          <a:r>
            <a:rPr lang="en-GB" dirty="0"/>
            <a:t>Cash grants </a:t>
          </a:r>
        </a:p>
      </dgm:t>
    </dgm:pt>
    <dgm:pt modelId="{8378372F-F4C4-4E99-A9DC-FDBCFE6BA2EB}" type="parTrans" cxnId="{F9E0D70C-448A-496E-A485-5BFA29221327}">
      <dgm:prSet/>
      <dgm:spPr/>
      <dgm:t>
        <a:bodyPr/>
        <a:lstStyle/>
        <a:p>
          <a:endParaRPr lang="en-GB"/>
        </a:p>
      </dgm:t>
    </dgm:pt>
    <dgm:pt modelId="{792A7F12-E5CA-4DE7-A0F8-B4F25E8329AD}" type="sibTrans" cxnId="{F9E0D70C-448A-496E-A485-5BFA29221327}">
      <dgm:prSet/>
      <dgm:spPr/>
      <dgm:t>
        <a:bodyPr/>
        <a:lstStyle/>
        <a:p>
          <a:endParaRPr lang="en-GB"/>
        </a:p>
      </dgm:t>
    </dgm:pt>
    <dgm:pt modelId="{993D13AC-1B8E-4B35-A711-B1FF6E61AD34}">
      <dgm:prSet/>
      <dgm:spPr>
        <a:solidFill>
          <a:srgbClr val="E54B89"/>
        </a:solidFill>
      </dgm:spPr>
      <dgm:t>
        <a:bodyPr/>
        <a:lstStyle/>
        <a:p>
          <a:r>
            <a:rPr lang="en-GB" dirty="0"/>
            <a:t>Adequate benefit payments and fair wages </a:t>
          </a:r>
        </a:p>
      </dgm:t>
    </dgm:pt>
    <dgm:pt modelId="{559F8033-5B22-4602-AE1D-170268FCA043}" type="parTrans" cxnId="{EEF27F94-078E-48EF-A2A6-5416CF29585C}">
      <dgm:prSet/>
      <dgm:spPr/>
      <dgm:t>
        <a:bodyPr/>
        <a:lstStyle/>
        <a:p>
          <a:endParaRPr lang="en-GB"/>
        </a:p>
      </dgm:t>
    </dgm:pt>
    <dgm:pt modelId="{1C6FEDBC-4B7F-4CBE-B0A6-BE7DD4578F41}" type="sibTrans" cxnId="{EEF27F94-078E-48EF-A2A6-5416CF29585C}">
      <dgm:prSet/>
      <dgm:spPr/>
      <dgm:t>
        <a:bodyPr/>
        <a:lstStyle/>
        <a:p>
          <a:endParaRPr lang="en-GB"/>
        </a:p>
      </dgm:t>
    </dgm:pt>
    <dgm:pt modelId="{E448D5DA-BD44-42A5-8E67-80EC34319881}" type="pres">
      <dgm:prSet presAssocID="{E3BAF86E-555E-43EE-B8B9-5990F682D2BA}" presName="CompostProcess" presStyleCnt="0">
        <dgm:presLayoutVars>
          <dgm:dir/>
          <dgm:resizeHandles val="exact"/>
        </dgm:presLayoutVars>
      </dgm:prSet>
      <dgm:spPr/>
    </dgm:pt>
    <dgm:pt modelId="{35D9D291-30C1-4DAD-8016-92C07B2B51C6}" type="pres">
      <dgm:prSet presAssocID="{E3BAF86E-555E-43EE-B8B9-5990F682D2BA}" presName="arrow" presStyleLbl="bgShp" presStyleIdx="0" presStyleCnt="1" custScaleX="117647" custLinFactNeighborX="-453" custLinFactNeighborY="-399"/>
      <dgm:spPr>
        <a:solidFill>
          <a:srgbClr val="FBAA1A"/>
        </a:solidFill>
      </dgm:spPr>
    </dgm:pt>
    <dgm:pt modelId="{E8A9C6E3-CEBC-465F-84D3-573BA204D090}" type="pres">
      <dgm:prSet presAssocID="{E3BAF86E-555E-43EE-B8B9-5990F682D2BA}" presName="linearProcess" presStyleCnt="0"/>
      <dgm:spPr/>
    </dgm:pt>
    <dgm:pt modelId="{812DDE8A-6835-4311-886A-7DCEC5003DF1}" type="pres">
      <dgm:prSet presAssocID="{94EC6BFF-558D-477F-9DF0-0B0F01307287}" presName="textNode" presStyleLbl="node1" presStyleIdx="0" presStyleCnt="4">
        <dgm:presLayoutVars>
          <dgm:bulletEnabled val="1"/>
        </dgm:presLayoutVars>
      </dgm:prSet>
      <dgm:spPr/>
    </dgm:pt>
    <dgm:pt modelId="{EFD20762-0C55-4B84-BFCF-3DEE71208AED}" type="pres">
      <dgm:prSet presAssocID="{F086088A-501E-40DF-B338-19A3F9D8FCC7}" presName="sibTrans" presStyleCnt="0"/>
      <dgm:spPr/>
    </dgm:pt>
    <dgm:pt modelId="{F38AFE64-19BA-4622-A46B-7AB24ED8A21B}" type="pres">
      <dgm:prSet presAssocID="{668EC220-8C80-478F-80DD-984C0E1D80C8}" presName="textNode" presStyleLbl="node1" presStyleIdx="1" presStyleCnt="4">
        <dgm:presLayoutVars>
          <dgm:bulletEnabled val="1"/>
        </dgm:presLayoutVars>
      </dgm:prSet>
      <dgm:spPr/>
    </dgm:pt>
    <dgm:pt modelId="{627A8F5F-4AF5-42E5-BE15-8B9413DADEF1}" type="pres">
      <dgm:prSet presAssocID="{78833D20-09A4-4048-96D0-FA50B7B0E855}" presName="sibTrans" presStyleCnt="0"/>
      <dgm:spPr/>
    </dgm:pt>
    <dgm:pt modelId="{C188ACDF-68EB-4779-8320-30186CDB8CA8}" type="pres">
      <dgm:prSet presAssocID="{DC5E1596-0BE3-48AD-9BDA-2855F5FD31DE}" presName="textNode" presStyleLbl="node1" presStyleIdx="2" presStyleCnt="4" custLinFactNeighborX="-29496" custLinFactNeighborY="-2330">
        <dgm:presLayoutVars>
          <dgm:bulletEnabled val="1"/>
        </dgm:presLayoutVars>
      </dgm:prSet>
      <dgm:spPr/>
    </dgm:pt>
    <dgm:pt modelId="{DA4816FC-0584-4421-98E2-691FB109B19F}" type="pres">
      <dgm:prSet presAssocID="{792A7F12-E5CA-4DE7-A0F8-B4F25E8329AD}" presName="sibTrans" presStyleCnt="0"/>
      <dgm:spPr/>
    </dgm:pt>
    <dgm:pt modelId="{B49DCF9E-47B3-42CC-AFFF-14CA3944A9DF}" type="pres">
      <dgm:prSet presAssocID="{993D13AC-1B8E-4B35-A711-B1FF6E61AD34}" presName="textNode" presStyleLbl="node1" presStyleIdx="3" presStyleCnt="4">
        <dgm:presLayoutVars>
          <dgm:bulletEnabled val="1"/>
        </dgm:presLayoutVars>
      </dgm:prSet>
      <dgm:spPr/>
    </dgm:pt>
  </dgm:ptLst>
  <dgm:cxnLst>
    <dgm:cxn modelId="{F9E0D70C-448A-496E-A485-5BFA29221327}" srcId="{E3BAF86E-555E-43EE-B8B9-5990F682D2BA}" destId="{DC5E1596-0BE3-48AD-9BDA-2855F5FD31DE}" srcOrd="2" destOrd="0" parTransId="{8378372F-F4C4-4E99-A9DC-FDBCFE6BA2EB}" sibTransId="{792A7F12-E5CA-4DE7-A0F8-B4F25E8329AD}"/>
    <dgm:cxn modelId="{0BFC893A-6B2F-42E5-9072-4DC8E7B37F06}" type="presOf" srcId="{E3BAF86E-555E-43EE-B8B9-5990F682D2BA}" destId="{E448D5DA-BD44-42A5-8E67-80EC34319881}" srcOrd="0" destOrd="0" presId="urn:microsoft.com/office/officeart/2005/8/layout/hProcess9"/>
    <dgm:cxn modelId="{0630B943-0048-467A-AFD8-F137DF0FF5B5}" type="presOf" srcId="{DC5E1596-0BE3-48AD-9BDA-2855F5FD31DE}" destId="{C188ACDF-68EB-4779-8320-30186CDB8CA8}" srcOrd="0" destOrd="0" presId="urn:microsoft.com/office/officeart/2005/8/layout/hProcess9"/>
    <dgm:cxn modelId="{508BFC69-1522-48DC-ACA5-0EB0A6E6F787}" type="presOf" srcId="{668EC220-8C80-478F-80DD-984C0E1D80C8}" destId="{F38AFE64-19BA-4622-A46B-7AB24ED8A21B}" srcOrd="0" destOrd="0" presId="urn:microsoft.com/office/officeart/2005/8/layout/hProcess9"/>
    <dgm:cxn modelId="{A89E934F-0488-45E9-933F-A354D464AC06}" type="presOf" srcId="{94EC6BFF-558D-477F-9DF0-0B0F01307287}" destId="{812DDE8A-6835-4311-886A-7DCEC5003DF1}" srcOrd="0" destOrd="0" presId="urn:microsoft.com/office/officeart/2005/8/layout/hProcess9"/>
    <dgm:cxn modelId="{EEF27F94-078E-48EF-A2A6-5416CF29585C}" srcId="{E3BAF86E-555E-43EE-B8B9-5990F682D2BA}" destId="{993D13AC-1B8E-4B35-A711-B1FF6E61AD34}" srcOrd="3" destOrd="0" parTransId="{559F8033-5B22-4602-AE1D-170268FCA043}" sibTransId="{1C6FEDBC-4B7F-4CBE-B0A6-BE7DD4578F41}"/>
    <dgm:cxn modelId="{CE41CFBA-9DC0-4822-94B9-F13FCB7AD65E}" srcId="{E3BAF86E-555E-43EE-B8B9-5990F682D2BA}" destId="{668EC220-8C80-478F-80DD-984C0E1D80C8}" srcOrd="1" destOrd="0" parTransId="{A741590C-CC6C-473D-A8A4-05A9E7F67229}" sibTransId="{78833D20-09A4-4048-96D0-FA50B7B0E855}"/>
    <dgm:cxn modelId="{6FF19CE6-2D0C-443E-9139-11DF110B5951}" type="presOf" srcId="{993D13AC-1B8E-4B35-A711-B1FF6E61AD34}" destId="{B49DCF9E-47B3-42CC-AFFF-14CA3944A9DF}" srcOrd="0" destOrd="0" presId="urn:microsoft.com/office/officeart/2005/8/layout/hProcess9"/>
    <dgm:cxn modelId="{81A8E2F4-5936-4653-8C21-2AEABFC5D4DB}" srcId="{E3BAF86E-555E-43EE-B8B9-5990F682D2BA}" destId="{94EC6BFF-558D-477F-9DF0-0B0F01307287}" srcOrd="0" destOrd="0" parTransId="{2538AC0C-ADDB-4962-B00F-947DA3AA3212}" sibTransId="{F086088A-501E-40DF-B338-19A3F9D8FCC7}"/>
    <dgm:cxn modelId="{2AD9B4E6-F1A9-40C7-A178-7779B293D3AF}" type="presParOf" srcId="{E448D5DA-BD44-42A5-8E67-80EC34319881}" destId="{35D9D291-30C1-4DAD-8016-92C07B2B51C6}" srcOrd="0" destOrd="0" presId="urn:microsoft.com/office/officeart/2005/8/layout/hProcess9"/>
    <dgm:cxn modelId="{44DADF35-8E52-4EDC-9B3B-E0A9D36A8473}" type="presParOf" srcId="{E448D5DA-BD44-42A5-8E67-80EC34319881}" destId="{E8A9C6E3-CEBC-465F-84D3-573BA204D090}" srcOrd="1" destOrd="0" presId="urn:microsoft.com/office/officeart/2005/8/layout/hProcess9"/>
    <dgm:cxn modelId="{5779F756-6A55-465A-8E22-3C0B2066EBE6}" type="presParOf" srcId="{E8A9C6E3-CEBC-465F-84D3-573BA204D090}" destId="{812DDE8A-6835-4311-886A-7DCEC5003DF1}" srcOrd="0" destOrd="0" presId="urn:microsoft.com/office/officeart/2005/8/layout/hProcess9"/>
    <dgm:cxn modelId="{2C4826E7-305E-4628-9920-140A5FE4E104}" type="presParOf" srcId="{E8A9C6E3-CEBC-465F-84D3-573BA204D090}" destId="{EFD20762-0C55-4B84-BFCF-3DEE71208AED}" srcOrd="1" destOrd="0" presId="urn:microsoft.com/office/officeart/2005/8/layout/hProcess9"/>
    <dgm:cxn modelId="{1CEEC7E3-EF08-4E71-9C85-7BA2BCA91283}" type="presParOf" srcId="{E8A9C6E3-CEBC-465F-84D3-573BA204D090}" destId="{F38AFE64-19BA-4622-A46B-7AB24ED8A21B}" srcOrd="2" destOrd="0" presId="urn:microsoft.com/office/officeart/2005/8/layout/hProcess9"/>
    <dgm:cxn modelId="{E9DF080A-FC0B-4FFC-8C41-C97488D08039}" type="presParOf" srcId="{E8A9C6E3-CEBC-465F-84D3-573BA204D090}" destId="{627A8F5F-4AF5-42E5-BE15-8B9413DADEF1}" srcOrd="3" destOrd="0" presId="urn:microsoft.com/office/officeart/2005/8/layout/hProcess9"/>
    <dgm:cxn modelId="{7E6D173D-243B-4600-8417-71CA643F7E28}" type="presParOf" srcId="{E8A9C6E3-CEBC-465F-84D3-573BA204D090}" destId="{C188ACDF-68EB-4779-8320-30186CDB8CA8}" srcOrd="4" destOrd="0" presId="urn:microsoft.com/office/officeart/2005/8/layout/hProcess9"/>
    <dgm:cxn modelId="{3D573F30-56E1-4FD5-B6B5-80706E134B61}" type="presParOf" srcId="{E8A9C6E3-CEBC-465F-84D3-573BA204D090}" destId="{DA4816FC-0584-4421-98E2-691FB109B19F}" srcOrd="5" destOrd="0" presId="urn:microsoft.com/office/officeart/2005/8/layout/hProcess9"/>
    <dgm:cxn modelId="{688BCD99-48A9-4ED5-A154-88F61DFDFD6A}" type="presParOf" srcId="{E8A9C6E3-CEBC-465F-84D3-573BA204D090}" destId="{B49DCF9E-47B3-42CC-AFFF-14CA3944A9D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9D291-30C1-4DAD-8016-92C07B2B51C6}">
      <dsp:nvSpPr>
        <dsp:cNvPr id="0" name=""/>
        <dsp:cNvSpPr/>
      </dsp:nvSpPr>
      <dsp:spPr>
        <a:xfrm>
          <a:off x="0" y="0"/>
          <a:ext cx="7022692" cy="4064000"/>
        </a:xfrm>
        <a:prstGeom prst="rightArrow">
          <a:avLst/>
        </a:prstGeom>
        <a:solidFill>
          <a:srgbClr val="FBAA1A"/>
        </a:solidFill>
        <a:ln>
          <a:noFill/>
        </a:ln>
        <a:effectLst/>
      </dsp:spPr>
      <dsp:style>
        <a:lnRef idx="0">
          <a:scrgbClr r="0" g="0" b="0"/>
        </a:lnRef>
        <a:fillRef idx="1">
          <a:scrgbClr r="0" g="0" b="0"/>
        </a:fillRef>
        <a:effectRef idx="0">
          <a:scrgbClr r="0" g="0" b="0"/>
        </a:effectRef>
        <a:fontRef idx="minor"/>
      </dsp:style>
    </dsp:sp>
    <dsp:sp modelId="{812DDE8A-6835-4311-886A-7DCEC5003DF1}">
      <dsp:nvSpPr>
        <dsp:cNvPr id="0" name=""/>
        <dsp:cNvSpPr/>
      </dsp:nvSpPr>
      <dsp:spPr>
        <a:xfrm>
          <a:off x="3514" y="1219199"/>
          <a:ext cx="1690522" cy="1625600"/>
        </a:xfrm>
        <a:prstGeom prst="roundRect">
          <a:avLst/>
        </a:prstGeom>
        <a:solidFill>
          <a:srgbClr val="E54B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Emergency food parcels / foodbanks </a:t>
          </a:r>
        </a:p>
      </dsp:txBody>
      <dsp:txXfrm>
        <a:off x="82869" y="1298554"/>
        <a:ext cx="1531812" cy="1466890"/>
      </dsp:txXfrm>
    </dsp:sp>
    <dsp:sp modelId="{F38AFE64-19BA-4622-A46B-7AB24ED8A21B}">
      <dsp:nvSpPr>
        <dsp:cNvPr id="0" name=""/>
        <dsp:cNvSpPr/>
      </dsp:nvSpPr>
      <dsp:spPr>
        <a:xfrm>
          <a:off x="1778562" y="1219199"/>
          <a:ext cx="1690522" cy="1625600"/>
        </a:xfrm>
        <a:prstGeom prst="roundRect">
          <a:avLst/>
        </a:prstGeom>
        <a:solidFill>
          <a:srgbClr val="E54B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Vouchers and affordable food models e.g. food clubs</a:t>
          </a:r>
        </a:p>
      </dsp:txBody>
      <dsp:txXfrm>
        <a:off x="1857917" y="1298554"/>
        <a:ext cx="1531812" cy="1466890"/>
      </dsp:txXfrm>
    </dsp:sp>
    <dsp:sp modelId="{C188ACDF-68EB-4779-8320-30186CDB8CA8}">
      <dsp:nvSpPr>
        <dsp:cNvPr id="0" name=""/>
        <dsp:cNvSpPr/>
      </dsp:nvSpPr>
      <dsp:spPr>
        <a:xfrm>
          <a:off x="3528679" y="1181323"/>
          <a:ext cx="1690522" cy="1625600"/>
        </a:xfrm>
        <a:prstGeom prst="roundRect">
          <a:avLst/>
        </a:prstGeom>
        <a:solidFill>
          <a:srgbClr val="E54B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Cash grants </a:t>
          </a:r>
        </a:p>
      </dsp:txBody>
      <dsp:txXfrm>
        <a:off x="3608034" y="1260678"/>
        <a:ext cx="1531812" cy="1466890"/>
      </dsp:txXfrm>
    </dsp:sp>
    <dsp:sp modelId="{B49DCF9E-47B3-42CC-AFFF-14CA3944A9DF}">
      <dsp:nvSpPr>
        <dsp:cNvPr id="0" name=""/>
        <dsp:cNvSpPr/>
      </dsp:nvSpPr>
      <dsp:spPr>
        <a:xfrm>
          <a:off x="5328659" y="1219199"/>
          <a:ext cx="1690522" cy="1625600"/>
        </a:xfrm>
        <a:prstGeom prst="roundRect">
          <a:avLst/>
        </a:prstGeom>
        <a:solidFill>
          <a:srgbClr val="E54B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Adequate benefit payments and fair wages </a:t>
          </a:r>
        </a:p>
      </dsp:txBody>
      <dsp:txXfrm>
        <a:off x="5408014" y="1298554"/>
        <a:ext cx="1531812"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07/12/2022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a:t>
            </a:fld>
            <a:endParaRPr lang="en-GB"/>
          </a:p>
        </p:txBody>
      </p:sp>
    </p:spTree>
    <p:extLst>
      <p:ext uri="{BB962C8B-B14F-4D97-AF65-F5344CB8AC3E}">
        <p14:creationId xmlns:p14="http://schemas.microsoft.com/office/powerpoint/2010/main" val="4038504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10</a:t>
            </a:fld>
            <a:endParaRPr lang="en-GB"/>
          </a:p>
        </p:txBody>
      </p:sp>
    </p:spTree>
    <p:extLst>
      <p:ext uri="{BB962C8B-B14F-4D97-AF65-F5344CB8AC3E}">
        <p14:creationId xmlns:p14="http://schemas.microsoft.com/office/powerpoint/2010/main" val="213075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11</a:t>
            </a:fld>
            <a:endParaRPr lang="en-GB"/>
          </a:p>
        </p:txBody>
      </p:sp>
    </p:spTree>
    <p:extLst>
      <p:ext uri="{BB962C8B-B14F-4D97-AF65-F5344CB8AC3E}">
        <p14:creationId xmlns:p14="http://schemas.microsoft.com/office/powerpoint/2010/main" val="113291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12</a:t>
            </a:fld>
            <a:endParaRPr lang="en-GB"/>
          </a:p>
        </p:txBody>
      </p:sp>
    </p:spTree>
    <p:extLst>
      <p:ext uri="{BB962C8B-B14F-4D97-AF65-F5344CB8AC3E}">
        <p14:creationId xmlns:p14="http://schemas.microsoft.com/office/powerpoint/2010/main" val="12093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13</a:t>
            </a:fld>
            <a:endParaRPr lang="en-GB"/>
          </a:p>
        </p:txBody>
      </p:sp>
    </p:spTree>
    <p:extLst>
      <p:ext uri="{BB962C8B-B14F-4D97-AF65-F5344CB8AC3E}">
        <p14:creationId xmlns:p14="http://schemas.microsoft.com/office/powerpoint/2010/main" val="1192657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14</a:t>
            </a:fld>
            <a:endParaRPr lang="en-GB"/>
          </a:p>
        </p:txBody>
      </p:sp>
    </p:spTree>
    <p:extLst>
      <p:ext uri="{BB962C8B-B14F-4D97-AF65-F5344CB8AC3E}">
        <p14:creationId xmlns:p14="http://schemas.microsoft.com/office/powerpoint/2010/main" val="167496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15</a:t>
            </a:fld>
            <a:endParaRPr lang="en-GB"/>
          </a:p>
        </p:txBody>
      </p:sp>
    </p:spTree>
    <p:extLst>
      <p:ext uri="{BB962C8B-B14F-4D97-AF65-F5344CB8AC3E}">
        <p14:creationId xmlns:p14="http://schemas.microsoft.com/office/powerpoint/2010/main" val="188655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16</a:t>
            </a:fld>
            <a:endParaRPr lang="en-GB"/>
          </a:p>
        </p:txBody>
      </p:sp>
    </p:spTree>
    <p:extLst>
      <p:ext uri="{BB962C8B-B14F-4D97-AF65-F5344CB8AC3E}">
        <p14:creationId xmlns:p14="http://schemas.microsoft.com/office/powerpoint/2010/main" val="96056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17</a:t>
            </a:fld>
            <a:endParaRPr lang="en-GB" dirty="0"/>
          </a:p>
        </p:txBody>
      </p:sp>
    </p:spTree>
    <p:extLst>
      <p:ext uri="{BB962C8B-B14F-4D97-AF65-F5344CB8AC3E}">
        <p14:creationId xmlns:p14="http://schemas.microsoft.com/office/powerpoint/2010/main" val="1506086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18</a:t>
            </a:fld>
            <a:endParaRPr lang="en-GB"/>
          </a:p>
        </p:txBody>
      </p:sp>
    </p:spTree>
    <p:extLst>
      <p:ext uri="{BB962C8B-B14F-4D97-AF65-F5344CB8AC3E}">
        <p14:creationId xmlns:p14="http://schemas.microsoft.com/office/powerpoint/2010/main" val="328303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19</a:t>
            </a:fld>
            <a:endParaRPr lang="en-GB"/>
          </a:p>
        </p:txBody>
      </p:sp>
    </p:spTree>
    <p:extLst>
      <p:ext uri="{BB962C8B-B14F-4D97-AF65-F5344CB8AC3E}">
        <p14:creationId xmlns:p14="http://schemas.microsoft.com/office/powerpoint/2010/main" val="261691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2</a:t>
            </a:fld>
            <a:endParaRPr lang="en-GB"/>
          </a:p>
        </p:txBody>
      </p:sp>
    </p:spTree>
    <p:extLst>
      <p:ext uri="{BB962C8B-B14F-4D97-AF65-F5344CB8AC3E}">
        <p14:creationId xmlns:p14="http://schemas.microsoft.com/office/powerpoint/2010/main" val="2758680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20</a:t>
            </a:fld>
            <a:endParaRPr lang="en-GB"/>
          </a:p>
        </p:txBody>
      </p:sp>
    </p:spTree>
    <p:extLst>
      <p:ext uri="{BB962C8B-B14F-4D97-AF65-F5344CB8AC3E}">
        <p14:creationId xmlns:p14="http://schemas.microsoft.com/office/powerpoint/2010/main" val="273584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21</a:t>
            </a:fld>
            <a:endParaRPr lang="en-GB"/>
          </a:p>
        </p:txBody>
      </p:sp>
    </p:spTree>
    <p:extLst>
      <p:ext uri="{BB962C8B-B14F-4D97-AF65-F5344CB8AC3E}">
        <p14:creationId xmlns:p14="http://schemas.microsoft.com/office/powerpoint/2010/main" val="121619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22</a:t>
            </a:fld>
            <a:endParaRPr lang="en-GB"/>
          </a:p>
        </p:txBody>
      </p:sp>
    </p:spTree>
    <p:extLst>
      <p:ext uri="{BB962C8B-B14F-4D97-AF65-F5344CB8AC3E}">
        <p14:creationId xmlns:p14="http://schemas.microsoft.com/office/powerpoint/2010/main" val="209443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3</a:t>
            </a:fld>
            <a:endParaRPr lang="en-GB" dirty="0"/>
          </a:p>
        </p:txBody>
      </p:sp>
    </p:spTree>
    <p:extLst>
      <p:ext uri="{BB962C8B-B14F-4D97-AF65-F5344CB8AC3E}">
        <p14:creationId xmlns:p14="http://schemas.microsoft.com/office/powerpoint/2010/main" val="188655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4</a:t>
            </a:fld>
            <a:endParaRPr lang="en-GB"/>
          </a:p>
        </p:txBody>
      </p:sp>
    </p:spTree>
    <p:extLst>
      <p:ext uri="{BB962C8B-B14F-4D97-AF65-F5344CB8AC3E}">
        <p14:creationId xmlns:p14="http://schemas.microsoft.com/office/powerpoint/2010/main" val="75554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5</a:t>
            </a:fld>
            <a:endParaRPr lang="en-GB"/>
          </a:p>
        </p:txBody>
      </p:sp>
    </p:spTree>
    <p:extLst>
      <p:ext uri="{BB962C8B-B14F-4D97-AF65-F5344CB8AC3E}">
        <p14:creationId xmlns:p14="http://schemas.microsoft.com/office/powerpoint/2010/main" val="169871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6</a:t>
            </a:fld>
            <a:endParaRPr lang="en-GB"/>
          </a:p>
        </p:txBody>
      </p:sp>
    </p:spTree>
    <p:extLst>
      <p:ext uri="{BB962C8B-B14F-4D97-AF65-F5344CB8AC3E}">
        <p14:creationId xmlns:p14="http://schemas.microsoft.com/office/powerpoint/2010/main" val="20878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7</a:t>
            </a:fld>
            <a:endParaRPr lang="en-GB" dirty="0"/>
          </a:p>
        </p:txBody>
      </p:sp>
    </p:spTree>
    <p:extLst>
      <p:ext uri="{BB962C8B-B14F-4D97-AF65-F5344CB8AC3E}">
        <p14:creationId xmlns:p14="http://schemas.microsoft.com/office/powerpoint/2010/main" val="21113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8</a:t>
            </a:fld>
            <a:endParaRPr lang="en-GB" dirty="0"/>
          </a:p>
        </p:txBody>
      </p:sp>
    </p:spTree>
    <p:extLst>
      <p:ext uri="{BB962C8B-B14F-4D97-AF65-F5344CB8AC3E}">
        <p14:creationId xmlns:p14="http://schemas.microsoft.com/office/powerpoint/2010/main" val="239506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9</a:t>
            </a:fld>
            <a:endParaRPr lang="en-GB" dirty="0"/>
          </a:p>
        </p:txBody>
      </p:sp>
    </p:spTree>
    <p:extLst>
      <p:ext uri="{BB962C8B-B14F-4D97-AF65-F5344CB8AC3E}">
        <p14:creationId xmlns:p14="http://schemas.microsoft.com/office/powerpoint/2010/main" val="4247375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11" Type="http://schemas.openxmlformats.org/officeDocument/2006/relationships/image" Target="../media/image18.png"/><Relationship Id="rId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12.svg"/><Relationship Id="rId9"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07455CB-F3F5-9545-86DC-5350B7A166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99" t="41740" r="16066" b="-8859"/>
          <a:stretch/>
        </p:blipFill>
        <p:spPr>
          <a:xfrm>
            <a:off x="0" y="-20538"/>
            <a:ext cx="9143999" cy="4948014"/>
          </a:xfrm>
          <a:prstGeom prst="rect">
            <a:avLst/>
          </a:prstGeom>
        </p:spPr>
      </p:pic>
      <p:sp>
        <p:nvSpPr>
          <p:cNvPr id="2" name="Title 1"/>
          <p:cNvSpPr>
            <a:spLocks noGrp="1"/>
          </p:cNvSpPr>
          <p:nvPr>
            <p:ph type="ctrTitle"/>
          </p:nvPr>
        </p:nvSpPr>
        <p:spPr>
          <a:xfrm>
            <a:off x="539552" y="1563638"/>
            <a:ext cx="6264696" cy="1102519"/>
          </a:xfrm>
        </p:spPr>
        <p:txBody>
          <a:bodyPr>
            <a:noAutofit/>
          </a:bodyPr>
          <a:lstStyle>
            <a:lvl1pPr algn="l">
              <a:defRPr sz="28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39552" y="2355726"/>
            <a:ext cx="5219195" cy="504056"/>
          </a:xfrm>
        </p:spPr>
        <p:txBody>
          <a:bodyPr>
            <a:normAutofit/>
          </a:bodyPr>
          <a:lstStyle>
            <a:lvl1pPr marL="0" indent="0" algn="l">
              <a:buNone/>
              <a:defRPr sz="2000">
                <a:solidFill>
                  <a:schemeClr val="accent2"/>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pic>
        <p:nvPicPr>
          <p:cNvPr id="7" name="Picture 6" descr="A picture containing text&#10;&#10;Description automatically generated">
            <a:extLst>
              <a:ext uri="{FF2B5EF4-FFF2-40B4-BE49-F238E27FC236}">
                <a16:creationId xmlns:a16="http://schemas.microsoft.com/office/drawing/2014/main" id="{76F24212-974D-1141-8603-427D438311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0196" y="4804788"/>
            <a:ext cx="1059756" cy="239739"/>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F5DB4CD9-B42F-EE4D-8861-5E9FACFAA9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4118" y="4617210"/>
            <a:ext cx="588801" cy="439967"/>
          </a:xfrm>
          <a:prstGeom prst="rect">
            <a:avLst/>
          </a:prstGeom>
        </p:spPr>
      </p:pic>
      <p:pic>
        <p:nvPicPr>
          <p:cNvPr id="6" name="Picture 5" descr="Logo, company name&#10;&#10;Description automatically generated">
            <a:extLst>
              <a:ext uri="{FF2B5EF4-FFF2-40B4-BE49-F238E27FC236}">
                <a16:creationId xmlns:a16="http://schemas.microsoft.com/office/drawing/2014/main" id="{0DEE69DB-C99B-4F84-8253-FBF95BFC05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544" y="3291830"/>
            <a:ext cx="3003798" cy="3003798"/>
          </a:xfrm>
          <a:prstGeom prst="rect">
            <a:avLst/>
          </a:prstGeom>
        </p:spPr>
      </p:pic>
      <p:pic>
        <p:nvPicPr>
          <p:cNvPr id="8" name="Picture 7" descr="Logo&#10;&#10;Description automatically generated">
            <a:extLst>
              <a:ext uri="{FF2B5EF4-FFF2-40B4-BE49-F238E27FC236}">
                <a16:creationId xmlns:a16="http://schemas.microsoft.com/office/drawing/2014/main" id="{C7358034-8308-4138-994F-56DD0ADFD1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73751" y="3690026"/>
            <a:ext cx="1482181" cy="867660"/>
          </a:xfrm>
          <a:prstGeom prst="rect">
            <a:avLst/>
          </a:prstGeom>
        </p:spPr>
      </p:pic>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4" name="Picture 3">
            <a:extLst>
              <a:ext uri="{FF2B5EF4-FFF2-40B4-BE49-F238E27FC236}">
                <a16:creationId xmlns:a16="http://schemas.microsoft.com/office/drawing/2014/main" id="{2686558B-A5FD-0D44-914B-8649D25F7B69}"/>
              </a:ext>
            </a:extLst>
          </p:cNvPr>
          <p:cNvPicPr>
            <a:picLocks noChangeAspect="1"/>
          </p:cNvPicPr>
          <p:nvPr userDrawn="1"/>
        </p:nvPicPr>
        <p:blipFill rotWithShape="1">
          <a:blip r:embed="rId2"/>
          <a:srcRect t="56399" r="59971"/>
          <a:stretch/>
        </p:blipFill>
        <p:spPr>
          <a:xfrm>
            <a:off x="7499445" y="0"/>
            <a:ext cx="1644555" cy="1330597"/>
          </a:xfrm>
          <a:prstGeom prst="rect">
            <a:avLst/>
          </a:prstGeom>
          <a:noFill/>
        </p:spPr>
      </p:pic>
      <p:pic>
        <p:nvPicPr>
          <p:cNvPr id="7" name="Picture 6">
            <a:extLst>
              <a:ext uri="{FF2B5EF4-FFF2-40B4-BE49-F238E27FC236}">
                <a16:creationId xmlns:a16="http://schemas.microsoft.com/office/drawing/2014/main" id="{B2B32F62-0D97-459B-8DC5-A1EE770557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377447"/>
            <a:ext cx="9144000" cy="768175"/>
          </a:xfrm>
          <a:prstGeom prst="rect">
            <a:avLst/>
          </a:prstGeom>
          <a:solidFill>
            <a:schemeClr val="accent1"/>
          </a:solidFill>
        </p:spPr>
      </p:pic>
      <p:pic>
        <p:nvPicPr>
          <p:cNvPr id="9" name="Picture 8" descr="Logo, company name&#10;&#10;Description automatically generated">
            <a:extLst>
              <a:ext uri="{FF2B5EF4-FFF2-40B4-BE49-F238E27FC236}">
                <a16:creationId xmlns:a16="http://schemas.microsoft.com/office/drawing/2014/main" id="{B0A43C4D-01BF-442B-BA82-5821A978C2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544" y="3363838"/>
            <a:ext cx="3003798" cy="3003798"/>
          </a:xfrm>
          <a:prstGeom prst="rect">
            <a:avLst/>
          </a:prstGeom>
        </p:spPr>
      </p:pic>
      <p:pic>
        <p:nvPicPr>
          <p:cNvPr id="10" name="Picture 9" descr="Logo&#10;&#10;Description automatically generated">
            <a:extLst>
              <a:ext uri="{FF2B5EF4-FFF2-40B4-BE49-F238E27FC236}">
                <a16:creationId xmlns:a16="http://schemas.microsoft.com/office/drawing/2014/main" id="{94B5CDB2-6057-4531-8662-E36FB366FF5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62640" y="4409872"/>
            <a:ext cx="1149837" cy="673108"/>
          </a:xfrm>
          <a:prstGeom prst="rect">
            <a:avLst/>
          </a:prstGeom>
        </p:spPr>
      </p:pic>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7" name="Picture 6">
            <a:extLst>
              <a:ext uri="{FF2B5EF4-FFF2-40B4-BE49-F238E27FC236}">
                <a16:creationId xmlns:a16="http://schemas.microsoft.com/office/drawing/2014/main" id="{B2B32F62-0D97-459B-8DC5-A1EE77055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78669"/>
            <a:ext cx="9144000" cy="766953"/>
          </a:xfrm>
          <a:prstGeom prst="rect">
            <a:avLst/>
          </a:prstGeom>
          <a:solidFill>
            <a:schemeClr val="accent1"/>
          </a:solidFill>
        </p:spPr>
      </p:pic>
      <p:pic>
        <p:nvPicPr>
          <p:cNvPr id="9" name="Picture 8" descr="Logo, company name&#10;&#10;Description automatically generated">
            <a:extLst>
              <a:ext uri="{FF2B5EF4-FFF2-40B4-BE49-F238E27FC236}">
                <a16:creationId xmlns:a16="http://schemas.microsoft.com/office/drawing/2014/main" id="{B0A43C4D-01BF-442B-BA82-5821A978C2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544" y="3363838"/>
            <a:ext cx="3003798" cy="3003798"/>
          </a:xfrm>
          <a:prstGeom prst="rect">
            <a:avLst/>
          </a:prstGeom>
        </p:spPr>
      </p:pic>
      <p:sp>
        <p:nvSpPr>
          <p:cNvPr id="5" name="Flowchart: Alternate Process 4">
            <a:extLst>
              <a:ext uri="{FF2B5EF4-FFF2-40B4-BE49-F238E27FC236}">
                <a16:creationId xmlns:a16="http://schemas.microsoft.com/office/drawing/2014/main" id="{FC797E26-DE39-4A58-8A5F-085537082BB7}"/>
              </a:ext>
            </a:extLst>
          </p:cNvPr>
          <p:cNvSpPr/>
          <p:nvPr userDrawn="1"/>
        </p:nvSpPr>
        <p:spPr>
          <a:xfrm rot="3272028">
            <a:off x="7503803" y="-1347994"/>
            <a:ext cx="1981460" cy="2196229"/>
          </a:xfrm>
          <a:prstGeom prst="flowChartAlternate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 name="Picture 9" descr="Logo&#10;&#10;Description automatically generated">
            <a:extLst>
              <a:ext uri="{FF2B5EF4-FFF2-40B4-BE49-F238E27FC236}">
                <a16:creationId xmlns:a16="http://schemas.microsoft.com/office/drawing/2014/main" id="{332C3F9E-7FD2-4D57-A587-521A1AD5F31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62640" y="4409872"/>
            <a:ext cx="1149837" cy="673108"/>
          </a:xfrm>
          <a:prstGeom prst="rect">
            <a:avLst/>
          </a:prstGeom>
        </p:spPr>
      </p:pic>
    </p:spTree>
    <p:extLst>
      <p:ext uri="{BB962C8B-B14F-4D97-AF65-F5344CB8AC3E}">
        <p14:creationId xmlns:p14="http://schemas.microsoft.com/office/powerpoint/2010/main" val="315012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62167567-F9A0-4173-B1CB-163255630860}"/>
              </a:ext>
            </a:extLst>
          </p:cNvPr>
          <p:cNvSpPr/>
          <p:nvPr userDrawn="1"/>
        </p:nvSpPr>
        <p:spPr>
          <a:xfrm rot="19156910">
            <a:off x="-780760" y="4413719"/>
            <a:ext cx="1983889" cy="1467066"/>
          </a:xfrm>
          <a:prstGeom prst="flowChartAlternate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7" name="Picture 6">
            <a:extLst>
              <a:ext uri="{FF2B5EF4-FFF2-40B4-BE49-F238E27FC236}">
                <a16:creationId xmlns:a16="http://schemas.microsoft.com/office/drawing/2014/main" id="{B2B32F62-0D97-459B-8DC5-A1EE77055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78669"/>
            <a:ext cx="9144000" cy="766953"/>
          </a:xfrm>
          <a:prstGeom prst="rect">
            <a:avLst/>
          </a:prstGeom>
          <a:solidFill>
            <a:schemeClr val="accent1"/>
          </a:solidFill>
        </p:spPr>
      </p:pic>
      <p:pic>
        <p:nvPicPr>
          <p:cNvPr id="9" name="Picture 8" descr="Logo, company name&#10;&#10;Description automatically generated">
            <a:extLst>
              <a:ext uri="{FF2B5EF4-FFF2-40B4-BE49-F238E27FC236}">
                <a16:creationId xmlns:a16="http://schemas.microsoft.com/office/drawing/2014/main" id="{B0A43C4D-01BF-442B-BA82-5821A978C2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992" y="3363838"/>
            <a:ext cx="3003798" cy="3003798"/>
          </a:xfrm>
          <a:prstGeom prst="rect">
            <a:avLst/>
          </a:prstGeom>
        </p:spPr>
      </p:pic>
      <p:pic>
        <p:nvPicPr>
          <p:cNvPr id="10" name="Picture 9" descr="Logo&#10;&#10;Description automatically generated">
            <a:extLst>
              <a:ext uri="{FF2B5EF4-FFF2-40B4-BE49-F238E27FC236}">
                <a16:creationId xmlns:a16="http://schemas.microsoft.com/office/drawing/2014/main" id="{892B0757-9921-465A-AD48-2B7DECA117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62640" y="4409872"/>
            <a:ext cx="1149837" cy="673108"/>
          </a:xfrm>
          <a:prstGeom prst="rect">
            <a:avLst/>
          </a:prstGeom>
        </p:spPr>
      </p:pic>
    </p:spTree>
    <p:extLst>
      <p:ext uri="{BB962C8B-B14F-4D97-AF65-F5344CB8AC3E}">
        <p14:creationId xmlns:p14="http://schemas.microsoft.com/office/powerpoint/2010/main" val="23271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8" name="Picture 7">
            <a:extLst>
              <a:ext uri="{FF2B5EF4-FFF2-40B4-BE49-F238E27FC236}">
                <a16:creationId xmlns:a16="http://schemas.microsoft.com/office/drawing/2014/main" id="{28C271EA-B0B2-EE49-B463-A8C9EAAAA70B}"/>
              </a:ext>
            </a:extLst>
          </p:cNvPr>
          <p:cNvPicPr>
            <a:picLocks noChangeAspect="1"/>
          </p:cNvPicPr>
          <p:nvPr userDrawn="1"/>
        </p:nvPicPr>
        <p:blipFill rotWithShape="1">
          <a:blip r:embed="rId2"/>
          <a:srcRect t="18740" r="40821"/>
          <a:stretch/>
        </p:blipFill>
        <p:spPr>
          <a:xfrm rot="10800000">
            <a:off x="0" y="3594374"/>
            <a:ext cx="880281" cy="849583"/>
          </a:xfrm>
          <a:prstGeom prst="rect">
            <a:avLst/>
          </a:prstGeom>
        </p:spPr>
      </p:pic>
      <p:pic>
        <p:nvPicPr>
          <p:cNvPr id="10" name="Picture 9">
            <a:extLst>
              <a:ext uri="{FF2B5EF4-FFF2-40B4-BE49-F238E27FC236}">
                <a16:creationId xmlns:a16="http://schemas.microsoft.com/office/drawing/2014/main" id="{117067D7-7CF5-47F8-B42A-977EDC8FB5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376547"/>
            <a:ext cx="9144000" cy="766953"/>
          </a:xfrm>
          <a:prstGeom prst="rect">
            <a:avLst/>
          </a:prstGeom>
        </p:spPr>
      </p:pic>
      <p:pic>
        <p:nvPicPr>
          <p:cNvPr id="12" name="Picture 11" descr="Logo, company name&#10;&#10;Description automatically generated">
            <a:extLst>
              <a:ext uri="{FF2B5EF4-FFF2-40B4-BE49-F238E27FC236}">
                <a16:creationId xmlns:a16="http://schemas.microsoft.com/office/drawing/2014/main" id="{40AFC059-5FF0-4E80-8347-9B5E3F5405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544" y="3363838"/>
            <a:ext cx="3003798" cy="3003798"/>
          </a:xfrm>
          <a:prstGeom prst="rect">
            <a:avLst/>
          </a:prstGeom>
        </p:spPr>
      </p:pic>
      <p:pic>
        <p:nvPicPr>
          <p:cNvPr id="13" name="Picture 12" descr="Logo&#10;&#10;Description automatically generated">
            <a:extLst>
              <a:ext uri="{FF2B5EF4-FFF2-40B4-BE49-F238E27FC236}">
                <a16:creationId xmlns:a16="http://schemas.microsoft.com/office/drawing/2014/main" id="{EBBD5170-530E-4EF4-AF5B-F92105769B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62640" y="4409872"/>
            <a:ext cx="1149837" cy="673108"/>
          </a:xfrm>
          <a:prstGeom prst="rect">
            <a:avLst/>
          </a:prstGeom>
        </p:spPr>
      </p:pic>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10" name="Picture 9">
            <a:extLst>
              <a:ext uri="{FF2B5EF4-FFF2-40B4-BE49-F238E27FC236}">
                <a16:creationId xmlns:a16="http://schemas.microsoft.com/office/drawing/2014/main" id="{F5D3D187-7A88-4784-902B-74E70E51C9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76547"/>
            <a:ext cx="9144000" cy="766953"/>
          </a:xfrm>
          <a:prstGeom prst="rect">
            <a:avLst/>
          </a:prstGeom>
        </p:spPr>
      </p:pic>
      <p:pic>
        <p:nvPicPr>
          <p:cNvPr id="9" name="Picture 8" descr="Logo, company name&#10;&#10;Description automatically generated">
            <a:extLst>
              <a:ext uri="{FF2B5EF4-FFF2-40B4-BE49-F238E27FC236}">
                <a16:creationId xmlns:a16="http://schemas.microsoft.com/office/drawing/2014/main" id="{2E55DA5D-3D7B-450E-9468-48D726E6A5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544" y="3363838"/>
            <a:ext cx="3003798" cy="3003798"/>
          </a:xfrm>
          <a:prstGeom prst="rect">
            <a:avLst/>
          </a:prstGeom>
        </p:spPr>
      </p:pic>
      <p:pic>
        <p:nvPicPr>
          <p:cNvPr id="12" name="Picture 11" descr="Logo&#10;&#10;Description automatically generated">
            <a:extLst>
              <a:ext uri="{FF2B5EF4-FFF2-40B4-BE49-F238E27FC236}">
                <a16:creationId xmlns:a16="http://schemas.microsoft.com/office/drawing/2014/main" id="{7FF7D21A-8FCE-41BC-A88E-1F8A72CA57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62640" y="4409872"/>
            <a:ext cx="1149837" cy="673108"/>
          </a:xfrm>
          <a:prstGeom prst="rect">
            <a:avLst/>
          </a:prstGeom>
        </p:spPr>
      </p:pic>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t"/>
          <a:lstStyle>
            <a:lvl1pPr algn="l">
              <a:defRPr sz="1700" b="1"/>
            </a:lvl1pPr>
          </a:lstStyle>
          <a:p>
            <a:r>
              <a:rPr lang="en-US"/>
              <a:t>Click to edit Master title style</a:t>
            </a:r>
            <a:endParaRPr lang="en-GB"/>
          </a:p>
        </p:txBody>
      </p:sp>
      <p:sp>
        <p:nvSpPr>
          <p:cNvPr id="3" name="Content Placeholder 2"/>
          <p:cNvSpPr>
            <a:spLocks noGrp="1"/>
          </p:cNvSpPr>
          <p:nvPr>
            <p:ph idx="1"/>
          </p:nvPr>
        </p:nvSpPr>
        <p:spPr>
          <a:xfrm>
            <a:off x="3575051" y="204789"/>
            <a:ext cx="5111750" cy="4205222"/>
          </a:xfrm>
        </p:spPr>
        <p:txBody>
          <a:bodyPr>
            <a:normAutofit/>
          </a:bodyPr>
          <a:lstStyle>
            <a:lvl1pPr>
              <a:defRPr sz="2000"/>
            </a:lvl1pPr>
            <a:lvl2pPr>
              <a:defRPr sz="1700"/>
            </a:lvl2pPr>
            <a:lvl3pPr>
              <a:defRPr sz="1500"/>
            </a:lvl3pPr>
            <a:lvl4pPr>
              <a:defRPr sz="1400"/>
            </a:lvl4pPr>
            <a:lvl5pPr>
              <a:defRPr sz="14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6326"/>
            <a:ext cx="3008313" cy="337033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10"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8" name="Picture 7">
            <a:extLst>
              <a:ext uri="{FF2B5EF4-FFF2-40B4-BE49-F238E27FC236}">
                <a16:creationId xmlns:a16="http://schemas.microsoft.com/office/drawing/2014/main" id="{0E5EC8B5-C4AB-455E-B0E5-33ED4F286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76547"/>
            <a:ext cx="9144000" cy="766953"/>
          </a:xfrm>
          <a:prstGeom prst="rect">
            <a:avLst/>
          </a:prstGeom>
        </p:spPr>
      </p:pic>
      <p:pic>
        <p:nvPicPr>
          <p:cNvPr id="7" name="Picture 6" descr="Logo, company name&#10;&#10;Description automatically generated">
            <a:extLst>
              <a:ext uri="{FF2B5EF4-FFF2-40B4-BE49-F238E27FC236}">
                <a16:creationId xmlns:a16="http://schemas.microsoft.com/office/drawing/2014/main" id="{BE7C592F-E3CE-4537-8524-0B0F2276CD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544" y="3363838"/>
            <a:ext cx="3003798" cy="3003798"/>
          </a:xfrm>
          <a:prstGeom prst="rect">
            <a:avLst/>
          </a:prstGeom>
        </p:spPr>
      </p:pic>
      <p:pic>
        <p:nvPicPr>
          <p:cNvPr id="9" name="Picture 8" descr="Logo&#10;&#10;Description automatically generated">
            <a:extLst>
              <a:ext uri="{FF2B5EF4-FFF2-40B4-BE49-F238E27FC236}">
                <a16:creationId xmlns:a16="http://schemas.microsoft.com/office/drawing/2014/main" id="{9683BB48-A8F0-4FB5-B2C5-30B8D668E6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62640" y="4409872"/>
            <a:ext cx="1149837" cy="673108"/>
          </a:xfrm>
          <a:prstGeom prst="rect">
            <a:avLst/>
          </a:prstGeom>
        </p:spPr>
      </p:pic>
    </p:spTree>
    <p:extLst>
      <p:ext uri="{BB962C8B-B14F-4D97-AF65-F5344CB8AC3E}">
        <p14:creationId xmlns:p14="http://schemas.microsoft.com/office/powerpoint/2010/main" val="42516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649092D-6AAA-FD44-83FA-C77554943C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452" t="30695" r="34345" b="23800"/>
          <a:stretch/>
        </p:blipFill>
        <p:spPr>
          <a:xfrm rot="10800000" flipV="1">
            <a:off x="-1" y="-3"/>
            <a:ext cx="9144001" cy="5166639"/>
          </a:xfrm>
          <a:prstGeom prst="rect">
            <a:avLst/>
          </a:prstGeom>
        </p:spPr>
      </p:pic>
      <p:sp>
        <p:nvSpPr>
          <p:cNvPr id="3"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6" name="Graphic 5">
            <a:extLst>
              <a:ext uri="{FF2B5EF4-FFF2-40B4-BE49-F238E27FC236}">
                <a16:creationId xmlns:a16="http://schemas.microsoft.com/office/drawing/2014/main" id="{56AFEC84-8873-4B43-A047-919334465DB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616" y="4515966"/>
            <a:ext cx="1296144" cy="289222"/>
          </a:xfrm>
          <a:prstGeom prst="rect">
            <a:avLst/>
          </a:prstGeom>
        </p:spPr>
      </p:pic>
      <p:pic>
        <p:nvPicPr>
          <p:cNvPr id="8" name="Graphic 7">
            <a:extLst>
              <a:ext uri="{FF2B5EF4-FFF2-40B4-BE49-F238E27FC236}">
                <a16:creationId xmlns:a16="http://schemas.microsoft.com/office/drawing/2014/main" id="{DC13573B-C69A-9F4D-B188-111BB6EC59A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24328" y="4371950"/>
            <a:ext cx="868147" cy="502061"/>
          </a:xfrm>
          <a:prstGeom prst="rect">
            <a:avLst/>
          </a:prstGeom>
        </p:spPr>
      </p:pic>
      <p:pic>
        <p:nvPicPr>
          <p:cNvPr id="10" name="Graphic 9">
            <a:extLst>
              <a:ext uri="{FF2B5EF4-FFF2-40B4-BE49-F238E27FC236}">
                <a16:creationId xmlns:a16="http://schemas.microsoft.com/office/drawing/2014/main" id="{8C54E49F-A37D-2540-9300-855A9CDB03E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48064" y="4371950"/>
            <a:ext cx="1307976" cy="435992"/>
          </a:xfrm>
          <a:prstGeom prst="rect">
            <a:avLst/>
          </a:prstGeom>
        </p:spPr>
      </p:pic>
      <p:pic>
        <p:nvPicPr>
          <p:cNvPr id="12" name="Picture 11">
            <a:extLst>
              <a:ext uri="{FF2B5EF4-FFF2-40B4-BE49-F238E27FC236}">
                <a16:creationId xmlns:a16="http://schemas.microsoft.com/office/drawing/2014/main" id="{D00E15F4-4FD3-B647-9A04-097564CEBF40}"/>
              </a:ext>
            </a:extLst>
          </p:cNvPr>
          <p:cNvPicPr>
            <a:picLocks noChangeAspect="1"/>
          </p:cNvPicPr>
          <p:nvPr userDrawn="1"/>
        </p:nvPicPr>
        <p:blipFill>
          <a:blip r:embed="rId9" cstate="print">
            <a:alphaModFix/>
            <a:grayscl/>
            <a:extLst>
              <a:ext uri="{BEBA8EAE-BF5A-486C-A8C5-ECC9F3942E4B}">
                <a14:imgProps xmlns:a14="http://schemas.microsoft.com/office/drawing/2010/main">
                  <a14:imgLayer r:embed="rId10">
                    <a14:imgEffect>
                      <a14:sharpenSoften amount="-50000"/>
                    </a14:imgEffect>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236772" y="4369007"/>
            <a:ext cx="833244" cy="531806"/>
          </a:xfrm>
          <a:prstGeom prst="rect">
            <a:avLst/>
          </a:prstGeom>
        </p:spPr>
      </p:pic>
      <p:sp>
        <p:nvSpPr>
          <p:cNvPr id="13" name="Text Placeholder 2">
            <a:extLst>
              <a:ext uri="{FF2B5EF4-FFF2-40B4-BE49-F238E27FC236}">
                <a16:creationId xmlns:a16="http://schemas.microsoft.com/office/drawing/2014/main" id="{B5D2D0BE-976D-1C47-BDF4-1566F41B093E}"/>
              </a:ext>
            </a:extLst>
          </p:cNvPr>
          <p:cNvSpPr>
            <a:spLocks noGrp="1"/>
          </p:cNvSpPr>
          <p:nvPr>
            <p:ph type="body" idx="1" hasCustomPrompt="1"/>
          </p:nvPr>
        </p:nvSpPr>
        <p:spPr>
          <a:xfrm>
            <a:off x="683568" y="2499742"/>
            <a:ext cx="7772400" cy="495071"/>
          </a:xfrm>
        </p:spPr>
        <p:txBody>
          <a:bodyPr anchor="b">
            <a:normAutofit/>
          </a:bodyPr>
          <a:lstStyle>
            <a:lvl1pPr marL="0" indent="0" algn="ctr">
              <a:buNone/>
              <a:defRPr sz="2800" b="0">
                <a:solidFill>
                  <a:schemeClr val="bg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Thank you</a:t>
            </a:r>
          </a:p>
          <a:p>
            <a:pPr lvl="0"/>
            <a:r>
              <a:rPr lang="en-US"/>
              <a:t>www.birmingham.gov.uk</a:t>
            </a:r>
          </a:p>
        </p:txBody>
      </p:sp>
      <p:sp>
        <p:nvSpPr>
          <p:cNvPr id="14" name="TextBox 13">
            <a:extLst>
              <a:ext uri="{FF2B5EF4-FFF2-40B4-BE49-F238E27FC236}">
                <a16:creationId xmlns:a16="http://schemas.microsoft.com/office/drawing/2014/main" id="{DF2DD201-1AA0-A840-BCAE-6EE591E9781F}"/>
              </a:ext>
            </a:extLst>
          </p:cNvPr>
          <p:cNvSpPr txBox="1"/>
          <p:nvPr userDrawn="1"/>
        </p:nvSpPr>
        <p:spPr>
          <a:xfrm>
            <a:off x="3042521" y="3031808"/>
            <a:ext cx="2923813" cy="461665"/>
          </a:xfrm>
          <a:prstGeom prst="rect">
            <a:avLst/>
          </a:prstGeom>
          <a:noFill/>
        </p:spPr>
        <p:txBody>
          <a:bodyPr wrap="none" rtlCol="0">
            <a:spAutoFit/>
          </a:bodyPr>
          <a:lstStyle/>
          <a:p>
            <a:pPr algn="ctr"/>
            <a:r>
              <a:rPr lang="en-US" sz="1200" dirty="0">
                <a:solidFill>
                  <a:schemeClr val="bg1"/>
                </a:solidFill>
              </a:rPr>
              <a:t>For more information please visit</a:t>
            </a:r>
          </a:p>
          <a:p>
            <a:pPr algn="ctr"/>
            <a:r>
              <a:rPr lang="en-US" sz="1200" dirty="0">
                <a:solidFill>
                  <a:schemeClr val="bg1"/>
                </a:solidFill>
              </a:rPr>
              <a:t>www.birmingham.gov.uk/livingsupport</a:t>
            </a:r>
          </a:p>
        </p:txBody>
      </p:sp>
      <p:pic>
        <p:nvPicPr>
          <p:cNvPr id="11" name="Picture 10" descr="Logo, company name&#10;&#10;Description automatically generated">
            <a:extLst>
              <a:ext uri="{FF2B5EF4-FFF2-40B4-BE49-F238E27FC236}">
                <a16:creationId xmlns:a16="http://schemas.microsoft.com/office/drawing/2014/main" id="{57C95844-94EA-465D-962D-00BE386717F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893326" y="288681"/>
            <a:ext cx="3106414" cy="3106414"/>
          </a:xfrm>
          <a:prstGeom prst="rect">
            <a:avLst/>
          </a:prstGeom>
        </p:spPr>
      </p:pic>
      <p:pic>
        <p:nvPicPr>
          <p:cNvPr id="15" name="Picture 14" descr="Logo&#10;&#10;Description automatically generated">
            <a:extLst>
              <a:ext uri="{FF2B5EF4-FFF2-40B4-BE49-F238E27FC236}">
                <a16:creationId xmlns:a16="http://schemas.microsoft.com/office/drawing/2014/main" id="{50A80641-8337-4C2C-8038-F79A4506859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34622" y="76707"/>
            <a:ext cx="1722412" cy="1008290"/>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74196" y="4684878"/>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2" r:id="rId5"/>
    <p:sldLayoutId id="2147483652" r:id="rId6"/>
    <p:sldLayoutId id="2147483653" r:id="rId7"/>
    <p:sldLayoutId id="2147483656" r:id="rId8"/>
    <p:sldLayoutId id="2147483661" r:id="rId9"/>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osemary.jenkins@birmingham.gov.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07A6B-9701-4129-9CAB-B99A21D330AF}"/>
              </a:ext>
            </a:extLst>
          </p:cNvPr>
          <p:cNvSpPr>
            <a:spLocks noGrp="1"/>
          </p:cNvSpPr>
          <p:nvPr>
            <p:ph type="ctrTitle"/>
          </p:nvPr>
        </p:nvSpPr>
        <p:spPr>
          <a:xfrm>
            <a:off x="373308" y="1958212"/>
            <a:ext cx="8554265" cy="1102519"/>
          </a:xfrm>
        </p:spPr>
        <p:txBody>
          <a:bodyPr/>
          <a:lstStyle/>
          <a:p>
            <a:r>
              <a:rPr lang="en-GB" dirty="0"/>
              <a:t>Cost of Living, Food Insecurity &amp; the Birmingham Food System Strategy</a:t>
            </a:r>
          </a:p>
        </p:txBody>
      </p:sp>
      <p:sp>
        <p:nvSpPr>
          <p:cNvPr id="4" name="Subtitle 3">
            <a:extLst>
              <a:ext uri="{FF2B5EF4-FFF2-40B4-BE49-F238E27FC236}">
                <a16:creationId xmlns:a16="http://schemas.microsoft.com/office/drawing/2014/main" id="{CE0C73B1-70DC-42D8-836E-13CB7AF1D81A}"/>
              </a:ext>
            </a:extLst>
          </p:cNvPr>
          <p:cNvSpPr>
            <a:spLocks noGrp="1"/>
          </p:cNvSpPr>
          <p:nvPr>
            <p:ph type="subTitle" idx="1"/>
          </p:nvPr>
        </p:nvSpPr>
        <p:spPr>
          <a:xfrm>
            <a:off x="330024" y="3118225"/>
            <a:ext cx="6350181" cy="1102519"/>
          </a:xfrm>
        </p:spPr>
        <p:txBody>
          <a:bodyPr vert="horz" lIns="77925" tIns="38963" rIns="77925" bIns="38963" rtlCol="0" anchor="t">
            <a:normAutofit lnSpcReduction="10000"/>
          </a:bodyPr>
          <a:lstStyle/>
          <a:p>
            <a:r>
              <a:rPr lang="en-GB" dirty="0"/>
              <a:t>Dr Rosie Jenkins</a:t>
            </a:r>
          </a:p>
          <a:p>
            <a:r>
              <a:rPr lang="en-GB" dirty="0"/>
              <a:t>Senior Public Health Officer (Food System team)</a:t>
            </a:r>
          </a:p>
          <a:p>
            <a:r>
              <a:rPr lang="en-GB" dirty="0"/>
              <a:t>Lead, Food Provision Group (Cost of Living response)</a:t>
            </a:r>
          </a:p>
        </p:txBody>
      </p:sp>
      <p:pic>
        <p:nvPicPr>
          <p:cNvPr id="5" name="Picture 4" descr="Logo&#10;&#10;Description automatically generated">
            <a:extLst>
              <a:ext uri="{FF2B5EF4-FFF2-40B4-BE49-F238E27FC236}">
                <a16:creationId xmlns:a16="http://schemas.microsoft.com/office/drawing/2014/main" id="{89F603BA-AEFF-4123-B76B-E4CB0826C9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3758" y="0"/>
            <a:ext cx="1966550" cy="1966550"/>
          </a:xfrm>
          <a:prstGeom prst="rect">
            <a:avLst/>
          </a:prstGeom>
          <a:solidFill>
            <a:srgbClr val="E54B89"/>
          </a:solidFill>
        </p:spPr>
      </p:pic>
    </p:spTree>
    <p:extLst>
      <p:ext uri="{BB962C8B-B14F-4D97-AF65-F5344CB8AC3E}">
        <p14:creationId xmlns:p14="http://schemas.microsoft.com/office/powerpoint/2010/main" val="5672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64B6-E4E9-E257-4752-254978DE81EF}"/>
              </a:ext>
            </a:extLst>
          </p:cNvPr>
          <p:cNvSpPr>
            <a:spLocks noGrp="1"/>
          </p:cNvSpPr>
          <p:nvPr>
            <p:ph type="title"/>
          </p:nvPr>
        </p:nvSpPr>
        <p:spPr>
          <a:xfrm>
            <a:off x="457200" y="205978"/>
            <a:ext cx="8229600" cy="541750"/>
          </a:xfrm>
        </p:spPr>
        <p:txBody>
          <a:bodyPr/>
          <a:lstStyle/>
          <a:p>
            <a:r>
              <a:rPr lang="en-GB" dirty="0"/>
              <a:t>Context: The Birmingham Food System Strategy</a:t>
            </a:r>
          </a:p>
        </p:txBody>
      </p:sp>
      <p:pic>
        <p:nvPicPr>
          <p:cNvPr id="8" name="Content Placeholder 8" descr="Timeline&#10;&#10;Description automatically generated">
            <a:extLst>
              <a:ext uri="{FF2B5EF4-FFF2-40B4-BE49-F238E27FC236}">
                <a16:creationId xmlns:a16="http://schemas.microsoft.com/office/drawing/2014/main" id="{B1AC1825-0294-4DD0-9C02-77B41EB58B6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217" t="22229" r="34874" b="27519"/>
          <a:stretch/>
        </p:blipFill>
        <p:spPr>
          <a:xfrm>
            <a:off x="208724" y="1371601"/>
            <a:ext cx="4256736" cy="2524209"/>
          </a:xfrm>
        </p:spPr>
      </p:pic>
      <p:pic>
        <p:nvPicPr>
          <p:cNvPr id="9" name="Picture 8" descr="A picture containing chart&#10;&#10;Description automatically generated">
            <a:extLst>
              <a:ext uri="{FF2B5EF4-FFF2-40B4-BE49-F238E27FC236}">
                <a16:creationId xmlns:a16="http://schemas.microsoft.com/office/drawing/2014/main" id="{14B6CB7B-C882-474B-B801-FEE0CDB24F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963" y="989960"/>
            <a:ext cx="5040218" cy="3564647"/>
          </a:xfrm>
          <a:prstGeom prst="rect">
            <a:avLst/>
          </a:prstGeom>
        </p:spPr>
      </p:pic>
    </p:spTree>
    <p:extLst>
      <p:ext uri="{BB962C8B-B14F-4D97-AF65-F5344CB8AC3E}">
        <p14:creationId xmlns:p14="http://schemas.microsoft.com/office/powerpoint/2010/main" val="414962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64B6-E4E9-E257-4752-254978DE81EF}"/>
              </a:ext>
            </a:extLst>
          </p:cNvPr>
          <p:cNvSpPr>
            <a:spLocks noGrp="1"/>
          </p:cNvSpPr>
          <p:nvPr>
            <p:ph type="title"/>
          </p:nvPr>
        </p:nvSpPr>
        <p:spPr>
          <a:xfrm>
            <a:off x="457200" y="205978"/>
            <a:ext cx="8229600" cy="541750"/>
          </a:xfrm>
        </p:spPr>
        <p:txBody>
          <a:bodyPr/>
          <a:lstStyle/>
          <a:p>
            <a:r>
              <a:rPr lang="en-GB" dirty="0"/>
              <a:t>Context: The Birmingham Food System Strategy</a:t>
            </a:r>
          </a:p>
        </p:txBody>
      </p:sp>
      <p:pic>
        <p:nvPicPr>
          <p:cNvPr id="7" name="Picture 6" descr="Text&#10;&#10;Description automatically generated">
            <a:extLst>
              <a:ext uri="{FF2B5EF4-FFF2-40B4-BE49-F238E27FC236}">
                <a16:creationId xmlns:a16="http://schemas.microsoft.com/office/drawing/2014/main" id="{2AA179FC-4EEB-4713-B957-6BA8D0A697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33" t="27680" r="13967" b="12229"/>
          <a:stretch/>
        </p:blipFill>
        <p:spPr>
          <a:xfrm>
            <a:off x="457200" y="892158"/>
            <a:ext cx="8268269" cy="3313181"/>
          </a:xfrm>
          <a:prstGeom prst="rect">
            <a:avLst/>
          </a:prstGeom>
        </p:spPr>
      </p:pic>
      <p:sp>
        <p:nvSpPr>
          <p:cNvPr id="5" name="TextBox 4">
            <a:extLst>
              <a:ext uri="{FF2B5EF4-FFF2-40B4-BE49-F238E27FC236}">
                <a16:creationId xmlns:a16="http://schemas.microsoft.com/office/drawing/2014/main" id="{CE1B72A9-7029-4151-A5CE-B4C25978F162}"/>
              </a:ext>
            </a:extLst>
          </p:cNvPr>
          <p:cNvSpPr txBox="1"/>
          <p:nvPr/>
        </p:nvSpPr>
        <p:spPr>
          <a:xfrm>
            <a:off x="8410985" y="3949413"/>
            <a:ext cx="428216" cy="275890"/>
          </a:xfrm>
          <a:prstGeom prst="rect">
            <a:avLst/>
          </a:prstGeom>
          <a:solidFill>
            <a:schemeClr val="bg1"/>
          </a:solidFill>
        </p:spPr>
        <p:txBody>
          <a:bodyPr wrap="square" rtlCol="0">
            <a:spAutoFit/>
          </a:bodyPr>
          <a:lstStyle/>
          <a:p>
            <a:endParaRPr lang="en-GB" dirty="0"/>
          </a:p>
        </p:txBody>
      </p:sp>
      <p:sp>
        <p:nvSpPr>
          <p:cNvPr id="10" name="TextBox 9">
            <a:extLst>
              <a:ext uri="{FF2B5EF4-FFF2-40B4-BE49-F238E27FC236}">
                <a16:creationId xmlns:a16="http://schemas.microsoft.com/office/drawing/2014/main" id="{1EDE3B2A-7D44-4712-AB8F-5FEB460462B0}"/>
              </a:ext>
            </a:extLst>
          </p:cNvPr>
          <p:cNvSpPr txBox="1"/>
          <p:nvPr/>
        </p:nvSpPr>
        <p:spPr>
          <a:xfrm>
            <a:off x="8281149" y="4087358"/>
            <a:ext cx="148618" cy="27588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2573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E8A2C-E43C-443F-9D3F-E684C2A054DF}"/>
              </a:ext>
            </a:extLst>
          </p:cNvPr>
          <p:cNvSpPr>
            <a:spLocks noGrp="1"/>
          </p:cNvSpPr>
          <p:nvPr>
            <p:ph type="title"/>
          </p:nvPr>
        </p:nvSpPr>
        <p:spPr/>
        <p:txBody>
          <a:bodyPr/>
          <a:lstStyle/>
          <a:p>
            <a:r>
              <a:rPr lang="en-GB" dirty="0"/>
              <a:t>The Food Justice Pledge </a:t>
            </a:r>
          </a:p>
        </p:txBody>
      </p:sp>
      <p:sp>
        <p:nvSpPr>
          <p:cNvPr id="3" name="Content Placeholder 2">
            <a:extLst>
              <a:ext uri="{FF2B5EF4-FFF2-40B4-BE49-F238E27FC236}">
                <a16:creationId xmlns:a16="http://schemas.microsoft.com/office/drawing/2014/main" id="{58B1F073-68A2-41DB-8EB4-82512AA28C69}"/>
              </a:ext>
            </a:extLst>
          </p:cNvPr>
          <p:cNvSpPr>
            <a:spLocks noGrp="1"/>
          </p:cNvSpPr>
          <p:nvPr>
            <p:ph idx="1"/>
          </p:nvPr>
        </p:nvSpPr>
        <p:spPr>
          <a:xfrm>
            <a:off x="457199" y="1059582"/>
            <a:ext cx="8069987" cy="3394040"/>
          </a:xfrm>
        </p:spPr>
        <p:txBody>
          <a:bodyPr>
            <a:normAutofit/>
          </a:bodyPr>
          <a:lstStyle/>
          <a:p>
            <a:r>
              <a:rPr lang="en-GB" dirty="0"/>
              <a:t>Birmingham has launched the Food Justice Pledge for cities </a:t>
            </a:r>
          </a:p>
          <a:p>
            <a:r>
              <a:rPr lang="en-GB" dirty="0"/>
              <a:t>Emphasising importance of actions to address food justice </a:t>
            </a:r>
          </a:p>
          <a:p>
            <a:r>
              <a:rPr lang="en-GB" dirty="0"/>
              <a:t>Recognition that all our citizens are entitled to safe, nutritious and sustainable food at all times </a:t>
            </a:r>
          </a:p>
          <a:p>
            <a:r>
              <a:rPr lang="en-GB" dirty="0"/>
              <a:t>Signed by the Leader of Birmingham City Council, Cllr Ian Ward, on 28</a:t>
            </a:r>
            <a:r>
              <a:rPr lang="en-GB" baseline="30000" dirty="0"/>
              <a:t>th</a:t>
            </a:r>
            <a:r>
              <a:rPr lang="en-GB" dirty="0"/>
              <a:t> July</a:t>
            </a:r>
          </a:p>
          <a:p>
            <a:r>
              <a:rPr lang="en-GB" dirty="0"/>
              <a:t>Interested in your city signing? Send me an email </a:t>
            </a:r>
            <a:r>
              <a:rPr lang="en-GB" dirty="0">
                <a:hlinkClick r:id="rId3"/>
              </a:rPr>
              <a:t>rosemary.jenkins@birmingham.gov.uk</a:t>
            </a:r>
            <a:r>
              <a:rPr lang="en-GB" dirty="0"/>
              <a:t> </a:t>
            </a:r>
          </a:p>
        </p:txBody>
      </p:sp>
      <p:sp>
        <p:nvSpPr>
          <p:cNvPr id="4" name="Slide Number Placeholder 3">
            <a:extLst>
              <a:ext uri="{FF2B5EF4-FFF2-40B4-BE49-F238E27FC236}">
                <a16:creationId xmlns:a16="http://schemas.microsoft.com/office/drawing/2014/main" id="{5BFC474C-3F31-4807-B2BC-E0266414FE77}"/>
              </a:ext>
            </a:extLst>
          </p:cNvPr>
          <p:cNvSpPr>
            <a:spLocks noGrp="1"/>
          </p:cNvSpPr>
          <p:nvPr>
            <p:ph type="sldNum" sz="quarter" idx="4"/>
          </p:nvPr>
        </p:nvSpPr>
        <p:spPr/>
        <p:txBody>
          <a:bodyPr/>
          <a:lstStyle/>
          <a:p>
            <a:r>
              <a:rPr lang="en-GB"/>
              <a:t>PAGE </a:t>
            </a:r>
            <a:fld id="{45A89BE1-5792-4ACB-BF4C-7FAB88C6C5B7}" type="slidenum">
              <a:rPr lang="en-GB" smtClean="0"/>
              <a:pPr/>
              <a:t>12</a:t>
            </a:fld>
            <a:endParaRPr lang="en-GB"/>
          </a:p>
        </p:txBody>
      </p:sp>
    </p:spTree>
    <p:extLst>
      <p:ext uri="{BB962C8B-B14F-4D97-AF65-F5344CB8AC3E}">
        <p14:creationId xmlns:p14="http://schemas.microsoft.com/office/powerpoint/2010/main" val="69477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Birmingham City Council of Living Response  </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199" y="1059582"/>
            <a:ext cx="7222881" cy="3394040"/>
          </a:xfrm>
        </p:spPr>
        <p:txBody>
          <a:bodyPr>
            <a:normAutofit/>
          </a:bodyPr>
          <a:lstStyle/>
          <a:p>
            <a:pPr algn="l">
              <a:buFont typeface="Arial" panose="020B0604020202020204" pitchFamily="34" charset="0"/>
              <a:buChar char="•"/>
            </a:pPr>
            <a:r>
              <a:rPr lang="en-GB" sz="2000" b="0" i="0" dirty="0">
                <a:solidFill>
                  <a:srgbClr val="000000"/>
                </a:solidFill>
                <a:effectLst/>
              </a:rPr>
              <a:t>Improving the availability of advice to residents, with a focus on increasing benefit take up</a:t>
            </a:r>
          </a:p>
          <a:p>
            <a:pPr algn="l">
              <a:buFont typeface="Arial" panose="020B0604020202020204" pitchFamily="34" charset="0"/>
              <a:buChar char="•"/>
            </a:pPr>
            <a:r>
              <a:rPr lang="en-GB" sz="2000" b="0" i="0" dirty="0">
                <a:solidFill>
                  <a:srgbClr val="000000"/>
                </a:solidFill>
                <a:effectLst/>
              </a:rPr>
              <a:t>Increasing energy efficiency, with a focus on reducing costs</a:t>
            </a:r>
          </a:p>
          <a:p>
            <a:pPr algn="l">
              <a:buFont typeface="Arial" panose="020B0604020202020204" pitchFamily="34" charset="0"/>
              <a:buChar char="•"/>
            </a:pPr>
            <a:r>
              <a:rPr lang="en-GB" sz="2000" b="0" i="0" dirty="0">
                <a:solidFill>
                  <a:srgbClr val="000000"/>
                </a:solidFill>
                <a:effectLst/>
              </a:rPr>
              <a:t>Ensuring the provision of a network of warm spaces across the city, starting with libraries</a:t>
            </a:r>
          </a:p>
          <a:p>
            <a:pPr algn="l">
              <a:buFont typeface="Arial" panose="020B0604020202020204" pitchFamily="34" charset="0"/>
              <a:buChar char="•"/>
            </a:pPr>
            <a:r>
              <a:rPr lang="en-GB" sz="2000" b="0" i="0" dirty="0">
                <a:solidFill>
                  <a:srgbClr val="000000"/>
                </a:solidFill>
                <a:effectLst/>
              </a:rPr>
              <a:t>Supporting council staff</a:t>
            </a:r>
          </a:p>
          <a:p>
            <a:pPr>
              <a:buFont typeface="Arial" panose="020B0604020202020204" pitchFamily="34" charset="0"/>
              <a:buChar char="•"/>
            </a:pPr>
            <a:r>
              <a:rPr lang="en-GB" sz="2000" b="0" i="0" dirty="0">
                <a:solidFill>
                  <a:srgbClr val="000000"/>
                </a:solidFill>
                <a:effectLst/>
              </a:rPr>
              <a:t>Increasing food provision across the city </a:t>
            </a:r>
          </a:p>
          <a:p>
            <a:pPr algn="l">
              <a:buFont typeface="Arial" panose="020B0604020202020204" pitchFamily="34" charset="0"/>
              <a:buChar char="•"/>
            </a:pPr>
            <a:endParaRPr lang="en-GB" sz="2000" b="0" i="0" dirty="0">
              <a:solidFill>
                <a:srgbClr val="000000"/>
              </a:solidFill>
              <a:effectLst/>
            </a:endParaRPr>
          </a:p>
          <a:p>
            <a:pPr algn="l">
              <a:buFont typeface="+mj-lt"/>
              <a:buAutoNum type="arabicPeriod"/>
            </a:pPr>
            <a:endParaRPr lang="en-GB" sz="2400" b="0" i="0" dirty="0">
              <a:effectLst/>
            </a:endParaRPr>
          </a:p>
        </p:txBody>
      </p:sp>
      <p:sp>
        <p:nvSpPr>
          <p:cNvPr id="4" name="Slide Number Placeholder 3">
            <a:extLst>
              <a:ext uri="{FF2B5EF4-FFF2-40B4-BE49-F238E27FC236}">
                <a16:creationId xmlns:a16="http://schemas.microsoft.com/office/drawing/2014/main" id="{5AAC1E02-11AA-401E-A37A-756231742F1F}"/>
              </a:ext>
            </a:extLst>
          </p:cNvPr>
          <p:cNvSpPr>
            <a:spLocks noGrp="1"/>
          </p:cNvSpPr>
          <p:nvPr>
            <p:ph type="sldNum" sz="quarter" idx="4"/>
          </p:nvPr>
        </p:nvSpPr>
        <p:spPr/>
        <p:txBody>
          <a:bodyPr/>
          <a:lstStyle/>
          <a:p>
            <a:r>
              <a:rPr lang="en-GB"/>
              <a:t>PAGE </a:t>
            </a:r>
            <a:fld id="{45A89BE1-5792-4ACB-BF4C-7FAB88C6C5B7}" type="slidenum">
              <a:rPr lang="en-GB" smtClean="0"/>
              <a:pPr/>
              <a:t>13</a:t>
            </a:fld>
            <a:endParaRPr lang="en-GB"/>
          </a:p>
        </p:txBody>
      </p:sp>
    </p:spTree>
    <p:extLst>
      <p:ext uri="{BB962C8B-B14F-4D97-AF65-F5344CB8AC3E}">
        <p14:creationId xmlns:p14="http://schemas.microsoft.com/office/powerpoint/2010/main" val="94576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Birmingham City Council of Living Response  </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199" y="1059582"/>
            <a:ext cx="7222881" cy="3394040"/>
          </a:xfrm>
        </p:spPr>
        <p:txBody>
          <a:bodyPr>
            <a:normAutofit/>
          </a:bodyPr>
          <a:lstStyle/>
          <a:p>
            <a:pPr algn="l">
              <a:buFont typeface="Arial" panose="020B0604020202020204" pitchFamily="34" charset="0"/>
              <a:buChar char="•"/>
            </a:pPr>
            <a:r>
              <a:rPr lang="en-GB" sz="2000" b="0" i="0" dirty="0">
                <a:solidFill>
                  <a:srgbClr val="000000"/>
                </a:solidFill>
                <a:effectLst/>
              </a:rPr>
              <a:t>Improving the availability of advice to residents, with a focus on increasing benefit take up</a:t>
            </a:r>
          </a:p>
          <a:p>
            <a:pPr algn="l">
              <a:buFont typeface="Arial" panose="020B0604020202020204" pitchFamily="34" charset="0"/>
              <a:buChar char="•"/>
            </a:pPr>
            <a:r>
              <a:rPr lang="en-GB" sz="2000" b="0" i="0" dirty="0">
                <a:solidFill>
                  <a:srgbClr val="000000"/>
                </a:solidFill>
                <a:effectLst/>
              </a:rPr>
              <a:t>Increasing energy efficiency, with a focus on reducing costs</a:t>
            </a:r>
          </a:p>
          <a:p>
            <a:pPr algn="l">
              <a:buFont typeface="Arial" panose="020B0604020202020204" pitchFamily="34" charset="0"/>
              <a:buChar char="•"/>
            </a:pPr>
            <a:r>
              <a:rPr lang="en-GB" sz="2000" b="0" i="0" dirty="0">
                <a:solidFill>
                  <a:srgbClr val="000000"/>
                </a:solidFill>
                <a:effectLst/>
              </a:rPr>
              <a:t>Ensuring the provision of a network of warm spaces across the city, starting with libraries</a:t>
            </a:r>
          </a:p>
          <a:p>
            <a:pPr algn="l">
              <a:buFont typeface="Arial" panose="020B0604020202020204" pitchFamily="34" charset="0"/>
              <a:buChar char="•"/>
            </a:pPr>
            <a:r>
              <a:rPr lang="en-GB" sz="2000" b="0" i="0" dirty="0">
                <a:solidFill>
                  <a:srgbClr val="000000"/>
                </a:solidFill>
                <a:effectLst/>
              </a:rPr>
              <a:t>Supporting council staff</a:t>
            </a:r>
          </a:p>
          <a:p>
            <a:pPr>
              <a:buFont typeface="Arial" panose="020B0604020202020204" pitchFamily="34" charset="0"/>
              <a:buChar char="•"/>
            </a:pPr>
            <a:r>
              <a:rPr lang="en-GB" sz="2000" b="1" i="0" dirty="0">
                <a:solidFill>
                  <a:srgbClr val="000000"/>
                </a:solidFill>
                <a:effectLst/>
              </a:rPr>
              <a:t>Increasing food provision across the city </a:t>
            </a:r>
          </a:p>
          <a:p>
            <a:pPr algn="l">
              <a:buFont typeface="Arial" panose="020B0604020202020204" pitchFamily="34" charset="0"/>
              <a:buChar char="•"/>
            </a:pPr>
            <a:endParaRPr lang="en-GB" sz="2000" b="0" i="0" dirty="0">
              <a:solidFill>
                <a:srgbClr val="000000"/>
              </a:solidFill>
              <a:effectLst/>
            </a:endParaRPr>
          </a:p>
          <a:p>
            <a:pPr algn="l">
              <a:buFont typeface="+mj-lt"/>
              <a:buAutoNum type="arabicPeriod"/>
            </a:pPr>
            <a:endParaRPr lang="en-GB" sz="2400" b="0" i="0" dirty="0">
              <a:effectLst/>
            </a:endParaRPr>
          </a:p>
        </p:txBody>
      </p:sp>
      <p:sp>
        <p:nvSpPr>
          <p:cNvPr id="4" name="Slide Number Placeholder 3">
            <a:extLst>
              <a:ext uri="{FF2B5EF4-FFF2-40B4-BE49-F238E27FC236}">
                <a16:creationId xmlns:a16="http://schemas.microsoft.com/office/drawing/2014/main" id="{5AAC1E02-11AA-401E-A37A-756231742F1F}"/>
              </a:ext>
            </a:extLst>
          </p:cNvPr>
          <p:cNvSpPr>
            <a:spLocks noGrp="1"/>
          </p:cNvSpPr>
          <p:nvPr>
            <p:ph type="sldNum" sz="quarter" idx="4"/>
          </p:nvPr>
        </p:nvSpPr>
        <p:spPr/>
        <p:txBody>
          <a:bodyPr/>
          <a:lstStyle/>
          <a:p>
            <a:r>
              <a:rPr lang="en-GB"/>
              <a:t>PAGE </a:t>
            </a:r>
            <a:fld id="{45A89BE1-5792-4ACB-BF4C-7FAB88C6C5B7}" type="slidenum">
              <a:rPr lang="en-GB" smtClean="0"/>
              <a:pPr/>
              <a:t>14</a:t>
            </a:fld>
            <a:endParaRPr lang="en-GB"/>
          </a:p>
        </p:txBody>
      </p:sp>
    </p:spTree>
    <p:extLst>
      <p:ext uri="{BB962C8B-B14F-4D97-AF65-F5344CB8AC3E}">
        <p14:creationId xmlns:p14="http://schemas.microsoft.com/office/powerpoint/2010/main" val="86071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Key Principles </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199" y="1059582"/>
            <a:ext cx="7222881" cy="3394040"/>
          </a:xfrm>
        </p:spPr>
        <p:txBody>
          <a:bodyPr>
            <a:normAutofit/>
          </a:bodyPr>
          <a:lstStyle/>
          <a:p>
            <a:pPr algn="l">
              <a:buFont typeface="+mj-lt"/>
              <a:buAutoNum type="arabicPeriod"/>
            </a:pPr>
            <a:r>
              <a:rPr lang="en-GB" b="0" i="0" dirty="0">
                <a:effectLst/>
              </a:rPr>
              <a:t>Introduce actions that will bring both short and long term impact </a:t>
            </a:r>
          </a:p>
          <a:p>
            <a:pPr marL="342900" indent="-342900" algn="l">
              <a:buFont typeface="+mj-lt"/>
              <a:buAutoNum type="arabicPeriod" startAt="2"/>
            </a:pPr>
            <a:r>
              <a:rPr lang="en-GB" b="0" i="0" dirty="0">
                <a:effectLst/>
              </a:rPr>
              <a:t>Learn from the pandemic emergency food response</a:t>
            </a:r>
          </a:p>
          <a:p>
            <a:pPr marL="342900" indent="-342900" algn="l">
              <a:buFont typeface="+mj-lt"/>
              <a:buAutoNum type="arabicPeriod" startAt="3"/>
            </a:pPr>
            <a:r>
              <a:rPr lang="en-GB" b="0" i="0" dirty="0">
                <a:effectLst/>
              </a:rPr>
              <a:t>Ensure delivery is informed and co-created with the Food Justice Network</a:t>
            </a:r>
          </a:p>
          <a:p>
            <a:pPr marL="342900" indent="-342900" algn="l">
              <a:buFont typeface="+mj-lt"/>
              <a:buAutoNum type="arabicPeriod" startAt="4"/>
            </a:pPr>
            <a:r>
              <a:rPr lang="en-GB" b="0" i="0" dirty="0">
                <a:effectLst/>
              </a:rPr>
              <a:t>Use existing evidence, insights and recommendations to guide the delivery plan</a:t>
            </a:r>
            <a:endParaRPr lang="en-GB" sz="2400" b="0" i="0" dirty="0">
              <a:effectLst/>
            </a:endParaRPr>
          </a:p>
        </p:txBody>
      </p:sp>
      <p:sp>
        <p:nvSpPr>
          <p:cNvPr id="4" name="Slide Number Placeholder 3">
            <a:extLst>
              <a:ext uri="{FF2B5EF4-FFF2-40B4-BE49-F238E27FC236}">
                <a16:creationId xmlns:a16="http://schemas.microsoft.com/office/drawing/2014/main" id="{5AAC1E02-11AA-401E-A37A-756231742F1F}"/>
              </a:ext>
            </a:extLst>
          </p:cNvPr>
          <p:cNvSpPr>
            <a:spLocks noGrp="1"/>
          </p:cNvSpPr>
          <p:nvPr>
            <p:ph type="sldNum" sz="quarter" idx="4"/>
          </p:nvPr>
        </p:nvSpPr>
        <p:spPr/>
        <p:txBody>
          <a:bodyPr/>
          <a:lstStyle/>
          <a:p>
            <a:r>
              <a:rPr lang="en-GB"/>
              <a:t>PAGE </a:t>
            </a:r>
            <a:fld id="{45A89BE1-5792-4ACB-BF4C-7FAB88C6C5B7}" type="slidenum">
              <a:rPr lang="en-GB" smtClean="0"/>
              <a:pPr/>
              <a:t>15</a:t>
            </a:fld>
            <a:endParaRPr lang="en-GB"/>
          </a:p>
        </p:txBody>
      </p:sp>
    </p:spTree>
    <p:extLst>
      <p:ext uri="{BB962C8B-B14F-4D97-AF65-F5344CB8AC3E}">
        <p14:creationId xmlns:p14="http://schemas.microsoft.com/office/powerpoint/2010/main" val="379064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The Emergency Food Aid Fund </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377862" y="951570"/>
            <a:ext cx="8511837" cy="3394040"/>
          </a:xfrm>
        </p:spPr>
        <p:txBody>
          <a:bodyPr>
            <a:normAutofit/>
          </a:bodyPr>
          <a:lstStyle/>
          <a:p>
            <a:r>
              <a:rPr lang="en-GB" dirty="0"/>
              <a:t>£480,000 of grants available to projects providing food to citizens </a:t>
            </a:r>
          </a:p>
          <a:p>
            <a:r>
              <a:rPr lang="en-GB" dirty="0"/>
              <a:t>£800 per month for 6 months </a:t>
            </a:r>
          </a:p>
          <a:p>
            <a:r>
              <a:rPr lang="en-GB" dirty="0"/>
              <a:t>For consumables – food, hygiene products, baby food, pet food </a:t>
            </a:r>
          </a:p>
          <a:p>
            <a:r>
              <a:rPr lang="en-GB" dirty="0"/>
              <a:t>Cash provision – recognises food projects as local experts </a:t>
            </a:r>
          </a:p>
        </p:txBody>
      </p:sp>
      <p:sp>
        <p:nvSpPr>
          <p:cNvPr id="4" name="Slide Number Placeholder 3">
            <a:extLst>
              <a:ext uri="{FF2B5EF4-FFF2-40B4-BE49-F238E27FC236}">
                <a16:creationId xmlns:a16="http://schemas.microsoft.com/office/drawing/2014/main" id="{5AAC1E02-11AA-401E-A37A-756231742F1F}"/>
              </a:ext>
            </a:extLst>
          </p:cNvPr>
          <p:cNvSpPr>
            <a:spLocks noGrp="1"/>
          </p:cNvSpPr>
          <p:nvPr>
            <p:ph type="sldNum" sz="quarter" idx="4"/>
          </p:nvPr>
        </p:nvSpPr>
        <p:spPr/>
        <p:txBody>
          <a:bodyPr/>
          <a:lstStyle/>
          <a:p>
            <a:r>
              <a:rPr lang="en-GB"/>
              <a:t>PAGE </a:t>
            </a:r>
            <a:fld id="{45A89BE1-5792-4ACB-BF4C-7FAB88C6C5B7}" type="slidenum">
              <a:rPr lang="en-GB" smtClean="0"/>
              <a:pPr/>
              <a:t>16</a:t>
            </a:fld>
            <a:endParaRPr lang="en-GB"/>
          </a:p>
        </p:txBody>
      </p:sp>
    </p:spTree>
    <p:extLst>
      <p:ext uri="{BB962C8B-B14F-4D97-AF65-F5344CB8AC3E}">
        <p14:creationId xmlns:p14="http://schemas.microsoft.com/office/powerpoint/2010/main" val="215539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HAF Food Parcels </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198" y="1012447"/>
            <a:ext cx="8229600" cy="3606686"/>
          </a:xfrm>
        </p:spPr>
        <p:txBody>
          <a:bodyPr>
            <a:normAutofit/>
          </a:bodyPr>
          <a:lstStyle/>
          <a:p>
            <a:pPr>
              <a:lnSpc>
                <a:spcPct val="107000"/>
              </a:lnSpc>
              <a:spcAft>
                <a:spcPts val="800"/>
              </a:spcAft>
            </a:pPr>
            <a:r>
              <a:rPr lang="en-GB" sz="1800" dirty="0">
                <a:effectLst/>
                <a:ea typeface="Calibri" panose="020F0502020204030204" pitchFamily="34" charset="0"/>
                <a:cs typeface="Times New Roman" panose="02020603050405020304" pitchFamily="18" charset="0"/>
              </a:rPr>
              <a:t>Another aspect of the Food Provision group is maximising opportunities provided by the Holidays, Activities and Food Programme (HAF) </a:t>
            </a:r>
          </a:p>
          <a:p>
            <a:pPr>
              <a:lnSpc>
                <a:spcPct val="107000"/>
              </a:lnSpc>
              <a:spcAft>
                <a:spcPts val="800"/>
              </a:spcAft>
            </a:pPr>
            <a:r>
              <a:rPr lang="en-GB" sz="1800" dirty="0">
                <a:effectLst/>
                <a:ea typeface="Calibri" panose="020F0502020204030204" pitchFamily="34" charset="0"/>
                <a:cs typeface="Times New Roman" panose="02020603050405020304" pitchFamily="18" charset="0"/>
              </a:rPr>
              <a:t>The HAF programme, Bring it on Brum, programme provides food and activities for children in Birmingham (particularly, but not exclusively, aimed at children on Free School Meals) during the summer, Christmas and Easter holidays. </a:t>
            </a:r>
          </a:p>
          <a:p>
            <a:pPr>
              <a:lnSpc>
                <a:spcPct val="107000"/>
              </a:lnSpc>
              <a:spcAft>
                <a:spcPts val="800"/>
              </a:spcAft>
            </a:pPr>
            <a:r>
              <a:rPr lang="en-GB" sz="1800" dirty="0">
                <a:ea typeface="Calibri" panose="020F0502020204030204" pitchFamily="34" charset="0"/>
                <a:cs typeface="Times New Roman" panose="02020603050405020304" pitchFamily="18" charset="0"/>
              </a:rPr>
              <a:t>Christmas holidays </a:t>
            </a:r>
            <a:r>
              <a:rPr lang="en-GB" sz="1800" dirty="0">
                <a:ea typeface="Calibri" panose="020F0502020204030204" pitchFamily="34" charset="0"/>
                <a:cs typeface="Times New Roman" panose="02020603050405020304" pitchFamily="18" charset="0"/>
                <a:sym typeface="Wingdings" panose="05000000000000000000" pitchFamily="2" charset="2"/>
              </a:rPr>
              <a:t> DfE funding for food parcels </a:t>
            </a:r>
          </a:p>
          <a:p>
            <a:pPr>
              <a:lnSpc>
                <a:spcPct val="107000"/>
              </a:lnSpc>
              <a:spcAft>
                <a:spcPts val="800"/>
              </a:spcAft>
            </a:pPr>
            <a:r>
              <a:rPr lang="en-GB" sz="1800" dirty="0">
                <a:effectLst/>
                <a:ea typeface="Calibri" panose="020F0502020204030204" pitchFamily="34" charset="0"/>
                <a:cs typeface="Times New Roman" panose="02020603050405020304" pitchFamily="18" charset="0"/>
                <a:sym typeface="Wingdings" panose="05000000000000000000" pitchFamily="2" charset="2"/>
              </a:rPr>
              <a:t>We match-funded this to</a:t>
            </a:r>
            <a:r>
              <a:rPr lang="en-GB" sz="1800" dirty="0">
                <a:ea typeface="Calibri" panose="020F0502020204030204" pitchFamily="34" charset="0"/>
                <a:cs typeface="Times New Roman" panose="02020603050405020304" pitchFamily="18" charset="0"/>
                <a:sym typeface="Wingdings" panose="05000000000000000000" pitchFamily="2" charset="2"/>
              </a:rPr>
              <a:t> double parcels</a:t>
            </a:r>
            <a:endParaRPr lang="en-GB"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66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Signposting </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200" y="1059582"/>
            <a:ext cx="6450746" cy="3394040"/>
          </a:xfrm>
        </p:spPr>
        <p:txBody>
          <a:bodyPr>
            <a:normAutofit/>
          </a:bodyPr>
          <a:lstStyle/>
          <a:p>
            <a:r>
              <a:rPr lang="en-GB" dirty="0"/>
              <a:t>Food Justice Network Map </a:t>
            </a:r>
          </a:p>
          <a:p>
            <a:r>
              <a:rPr lang="en-GB" dirty="0"/>
              <a:t>Webpages &amp; cost of living leaflet </a:t>
            </a:r>
          </a:p>
          <a:p>
            <a:r>
              <a:rPr lang="en-GB" dirty="0"/>
              <a:t>Helping people be aware of local support </a:t>
            </a:r>
          </a:p>
        </p:txBody>
      </p:sp>
      <p:sp>
        <p:nvSpPr>
          <p:cNvPr id="4" name="Slide Number Placeholder 3">
            <a:extLst>
              <a:ext uri="{FF2B5EF4-FFF2-40B4-BE49-F238E27FC236}">
                <a16:creationId xmlns:a16="http://schemas.microsoft.com/office/drawing/2014/main" id="{5AAC1E02-11AA-401E-A37A-756231742F1F}"/>
              </a:ext>
            </a:extLst>
          </p:cNvPr>
          <p:cNvSpPr>
            <a:spLocks noGrp="1"/>
          </p:cNvSpPr>
          <p:nvPr>
            <p:ph type="sldNum" sz="quarter" idx="4"/>
          </p:nvPr>
        </p:nvSpPr>
        <p:spPr/>
        <p:txBody>
          <a:bodyPr/>
          <a:lstStyle/>
          <a:p>
            <a:r>
              <a:rPr lang="en-GB"/>
              <a:t>PAGE </a:t>
            </a:r>
            <a:fld id="{45A89BE1-5792-4ACB-BF4C-7FAB88C6C5B7}" type="slidenum">
              <a:rPr lang="en-GB" smtClean="0"/>
              <a:pPr/>
              <a:t>18</a:t>
            </a:fld>
            <a:endParaRPr lang="en-GB"/>
          </a:p>
        </p:txBody>
      </p:sp>
      <p:pic>
        <p:nvPicPr>
          <p:cNvPr id="8" name="Picture 7">
            <a:extLst>
              <a:ext uri="{FF2B5EF4-FFF2-40B4-BE49-F238E27FC236}">
                <a16:creationId xmlns:a16="http://schemas.microsoft.com/office/drawing/2014/main" id="{E6E94EE8-B5CF-4A73-95DD-AF328AB80C61}"/>
              </a:ext>
            </a:extLst>
          </p:cNvPr>
          <p:cNvPicPr>
            <a:picLocks noChangeAspect="1"/>
          </p:cNvPicPr>
          <p:nvPr/>
        </p:nvPicPr>
        <p:blipFill>
          <a:blip r:embed="rId3"/>
          <a:stretch>
            <a:fillRect/>
          </a:stretch>
        </p:blipFill>
        <p:spPr>
          <a:xfrm>
            <a:off x="6119446" y="375157"/>
            <a:ext cx="2829750" cy="3312878"/>
          </a:xfrm>
          <a:prstGeom prst="rect">
            <a:avLst/>
          </a:prstGeom>
        </p:spPr>
      </p:pic>
    </p:spTree>
    <p:extLst>
      <p:ext uri="{BB962C8B-B14F-4D97-AF65-F5344CB8AC3E}">
        <p14:creationId xmlns:p14="http://schemas.microsoft.com/office/powerpoint/2010/main" val="338589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Reducing stigma and shame so people access support</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199" y="1059582"/>
            <a:ext cx="7718293" cy="3394040"/>
          </a:xfrm>
        </p:spPr>
        <p:txBody>
          <a:bodyPr>
            <a:normAutofit/>
          </a:bodyPr>
          <a:lstStyle/>
          <a:p>
            <a:r>
              <a:rPr lang="en-GB" dirty="0"/>
              <a:t>Review of how and why shame and stigma can be associated with foodbank use </a:t>
            </a:r>
          </a:p>
          <a:p>
            <a:r>
              <a:rPr lang="en-GB" dirty="0"/>
              <a:t>Recommendations for how to reduce shame and stigma</a:t>
            </a:r>
          </a:p>
          <a:p>
            <a:r>
              <a:rPr lang="en-GB" dirty="0"/>
              <a:t>Ranging from tablecloths on tables in foodbanks to national narratives around benefit receipts and foodbank use </a:t>
            </a:r>
          </a:p>
          <a:p>
            <a:r>
              <a:rPr lang="en-GB" dirty="0"/>
              <a:t>Sharing across channels &amp; informing cost of living comms and work</a:t>
            </a:r>
          </a:p>
        </p:txBody>
      </p:sp>
      <p:sp>
        <p:nvSpPr>
          <p:cNvPr id="4" name="Slide Number Placeholder 3">
            <a:extLst>
              <a:ext uri="{FF2B5EF4-FFF2-40B4-BE49-F238E27FC236}">
                <a16:creationId xmlns:a16="http://schemas.microsoft.com/office/drawing/2014/main" id="{5AAC1E02-11AA-401E-A37A-756231742F1F}"/>
              </a:ext>
            </a:extLst>
          </p:cNvPr>
          <p:cNvSpPr>
            <a:spLocks noGrp="1"/>
          </p:cNvSpPr>
          <p:nvPr>
            <p:ph type="sldNum" sz="quarter" idx="4"/>
          </p:nvPr>
        </p:nvSpPr>
        <p:spPr/>
        <p:txBody>
          <a:bodyPr/>
          <a:lstStyle/>
          <a:p>
            <a:r>
              <a:rPr lang="en-GB"/>
              <a:t>PAGE </a:t>
            </a:r>
            <a:fld id="{45A89BE1-5792-4ACB-BF4C-7FAB88C6C5B7}" type="slidenum">
              <a:rPr lang="en-GB" smtClean="0"/>
              <a:pPr/>
              <a:t>19</a:t>
            </a:fld>
            <a:endParaRPr lang="en-GB"/>
          </a:p>
        </p:txBody>
      </p:sp>
    </p:spTree>
    <p:extLst>
      <p:ext uri="{BB962C8B-B14F-4D97-AF65-F5344CB8AC3E}">
        <p14:creationId xmlns:p14="http://schemas.microsoft.com/office/powerpoint/2010/main" val="23079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64B6-E4E9-E257-4752-254978DE81EF}"/>
              </a:ext>
            </a:extLst>
          </p:cNvPr>
          <p:cNvSpPr>
            <a:spLocks noGrp="1"/>
          </p:cNvSpPr>
          <p:nvPr>
            <p:ph type="title"/>
          </p:nvPr>
        </p:nvSpPr>
        <p:spPr>
          <a:xfrm>
            <a:off x="457200" y="205978"/>
            <a:ext cx="8229600" cy="541750"/>
          </a:xfrm>
        </p:spPr>
        <p:txBody>
          <a:bodyPr/>
          <a:lstStyle/>
          <a:p>
            <a:r>
              <a:rPr lang="en-GB" dirty="0"/>
              <a:t>Food Insecurity</a:t>
            </a:r>
          </a:p>
        </p:txBody>
      </p:sp>
      <p:sp>
        <p:nvSpPr>
          <p:cNvPr id="3" name="Content Placeholder 2">
            <a:extLst>
              <a:ext uri="{FF2B5EF4-FFF2-40B4-BE49-F238E27FC236}">
                <a16:creationId xmlns:a16="http://schemas.microsoft.com/office/drawing/2014/main" id="{F99C2517-1CFB-62C8-0C53-BEB98FC9CE05}"/>
              </a:ext>
            </a:extLst>
          </p:cNvPr>
          <p:cNvSpPr>
            <a:spLocks noGrp="1"/>
          </p:cNvSpPr>
          <p:nvPr>
            <p:ph idx="1"/>
          </p:nvPr>
        </p:nvSpPr>
        <p:spPr>
          <a:xfrm>
            <a:off x="457200" y="761085"/>
            <a:ext cx="7830065" cy="1316535"/>
          </a:xfrm>
        </p:spPr>
        <p:txBody>
          <a:bodyPr>
            <a:normAutofit/>
          </a:bodyPr>
          <a:lstStyle/>
          <a:p>
            <a:pPr marL="0" indent="0">
              <a:buNone/>
            </a:pPr>
            <a:r>
              <a:rPr lang="en-GB" sz="1800" dirty="0">
                <a:effectLst/>
                <a:ea typeface="Times New Roman" panose="02020603050405020304" pitchFamily="18" charset="0"/>
              </a:rPr>
              <a:t>Food insecurity is defined by the UN Food and Agriculture Association (FAO) as “limited access to food… due to a lack of money or other resources” and is a spectrum from mild to severe insecurity.</a:t>
            </a:r>
          </a:p>
          <a:p>
            <a:pPr marL="0" indent="0">
              <a:buNone/>
            </a:pPr>
            <a:endParaRPr lang="en-GB" sz="1800" dirty="0">
              <a:effectLst/>
              <a:ea typeface="Times New Roman" panose="02020603050405020304" pitchFamily="18" charset="0"/>
            </a:endParaRPr>
          </a:p>
          <a:p>
            <a:pPr marL="0" indent="0">
              <a:buNone/>
            </a:pPr>
            <a:endParaRPr lang="en-GB" sz="1800" dirty="0">
              <a:effectLst/>
              <a:ea typeface="Calibri" panose="020F0502020204030204" pitchFamily="34" charset="0"/>
            </a:endParaRPr>
          </a:p>
          <a:p>
            <a:pPr marL="0" indent="0">
              <a:buNone/>
            </a:pPr>
            <a:endParaRPr lang="en-GB" sz="1800" dirty="0"/>
          </a:p>
        </p:txBody>
      </p:sp>
      <p:pic>
        <p:nvPicPr>
          <p:cNvPr id="5" name="Picture 4">
            <a:extLst>
              <a:ext uri="{FF2B5EF4-FFF2-40B4-BE49-F238E27FC236}">
                <a16:creationId xmlns:a16="http://schemas.microsoft.com/office/drawing/2014/main" id="{8A8853D8-D1B4-8CC9-9F99-732A9FC6919C}"/>
              </a:ext>
            </a:extLst>
          </p:cNvPr>
          <p:cNvPicPr>
            <a:picLocks noChangeAspect="1"/>
          </p:cNvPicPr>
          <p:nvPr/>
        </p:nvPicPr>
        <p:blipFill rotWithShape="1">
          <a:blip r:embed="rId3"/>
          <a:srcRect t="15289"/>
          <a:stretch/>
        </p:blipFill>
        <p:spPr>
          <a:xfrm>
            <a:off x="2171185" y="1788281"/>
            <a:ext cx="6381750" cy="2315733"/>
          </a:xfrm>
          <a:prstGeom prst="rect">
            <a:avLst/>
          </a:prstGeom>
        </p:spPr>
      </p:pic>
    </p:spTree>
    <p:extLst>
      <p:ext uri="{BB962C8B-B14F-4D97-AF65-F5344CB8AC3E}">
        <p14:creationId xmlns:p14="http://schemas.microsoft.com/office/powerpoint/2010/main" val="241960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Increasing uptake of food benefits for children/families</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200" y="1059582"/>
            <a:ext cx="8686800" cy="3394040"/>
          </a:xfrm>
        </p:spPr>
        <p:txBody>
          <a:bodyPr>
            <a:normAutofit/>
          </a:bodyPr>
          <a:lstStyle/>
          <a:p>
            <a:r>
              <a:rPr lang="en-GB" dirty="0"/>
              <a:t>Helping people make the most of benefits they are entitled to! </a:t>
            </a:r>
          </a:p>
          <a:p>
            <a:r>
              <a:rPr lang="en-GB" dirty="0"/>
              <a:t>Increasing uptake of Healthy Start </a:t>
            </a:r>
          </a:p>
          <a:p>
            <a:pPr lvl="1"/>
            <a:r>
              <a:rPr lang="en-GB" sz="2000" dirty="0"/>
              <a:t>Digitalisation challenges </a:t>
            </a:r>
          </a:p>
          <a:p>
            <a:pPr lvl="1"/>
            <a:r>
              <a:rPr lang="en-GB" sz="2000" dirty="0"/>
              <a:t>Engaging with people who can signpost e.g. midwives, Early Help</a:t>
            </a:r>
          </a:p>
          <a:p>
            <a:pPr lvl="1"/>
            <a:r>
              <a:rPr lang="en-GB" sz="2000" dirty="0"/>
              <a:t>Increasing vendors accepting Healthy Start Cards  </a:t>
            </a:r>
          </a:p>
          <a:p>
            <a:r>
              <a:rPr lang="en-GB" dirty="0"/>
              <a:t>Increasing uptake of Free School Meals </a:t>
            </a:r>
          </a:p>
          <a:p>
            <a:pPr lvl="1"/>
            <a:r>
              <a:rPr lang="en-GB" sz="2000" dirty="0"/>
              <a:t>Explored registration approaches with benefits team</a:t>
            </a:r>
          </a:p>
          <a:p>
            <a:pPr lvl="1"/>
            <a:r>
              <a:rPr lang="en-GB" sz="2000" dirty="0"/>
              <a:t>Working with schools to increase uptake  </a:t>
            </a:r>
          </a:p>
        </p:txBody>
      </p:sp>
      <p:sp>
        <p:nvSpPr>
          <p:cNvPr id="4" name="Slide Number Placeholder 3">
            <a:extLst>
              <a:ext uri="{FF2B5EF4-FFF2-40B4-BE49-F238E27FC236}">
                <a16:creationId xmlns:a16="http://schemas.microsoft.com/office/drawing/2014/main" id="{5AAC1E02-11AA-401E-A37A-756231742F1F}"/>
              </a:ext>
            </a:extLst>
          </p:cNvPr>
          <p:cNvSpPr>
            <a:spLocks noGrp="1"/>
          </p:cNvSpPr>
          <p:nvPr>
            <p:ph type="sldNum" sz="quarter" idx="4"/>
          </p:nvPr>
        </p:nvSpPr>
        <p:spPr/>
        <p:txBody>
          <a:bodyPr/>
          <a:lstStyle/>
          <a:p>
            <a:r>
              <a:rPr lang="en-GB"/>
              <a:t>PAGE </a:t>
            </a:r>
            <a:fld id="{45A89BE1-5792-4ACB-BF4C-7FAB88C6C5B7}" type="slidenum">
              <a:rPr lang="en-GB" smtClean="0"/>
              <a:pPr/>
              <a:t>20</a:t>
            </a:fld>
            <a:endParaRPr lang="en-GB"/>
          </a:p>
        </p:txBody>
      </p:sp>
    </p:spTree>
    <p:extLst>
      <p:ext uri="{BB962C8B-B14F-4D97-AF65-F5344CB8AC3E}">
        <p14:creationId xmlns:p14="http://schemas.microsoft.com/office/powerpoint/2010/main" val="42460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Potential future work around… </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200" y="1059582"/>
            <a:ext cx="8229600" cy="3394040"/>
          </a:xfrm>
        </p:spPr>
        <p:txBody>
          <a:bodyPr>
            <a:normAutofit/>
          </a:bodyPr>
          <a:lstStyle/>
          <a:p>
            <a:r>
              <a:rPr lang="en-GB" dirty="0"/>
              <a:t>Infrastructure and capacity – food clubs, pantries, supermarkets </a:t>
            </a:r>
          </a:p>
          <a:p>
            <a:r>
              <a:rPr lang="en-GB" dirty="0"/>
              <a:t>Food for youth </a:t>
            </a:r>
          </a:p>
          <a:p>
            <a:r>
              <a:rPr lang="en-GB" dirty="0"/>
              <a:t>Maximising surplus food </a:t>
            </a:r>
          </a:p>
          <a:p>
            <a:r>
              <a:rPr lang="en-GB" dirty="0"/>
              <a:t>Cooking, skills etc. </a:t>
            </a:r>
          </a:p>
        </p:txBody>
      </p:sp>
      <p:sp>
        <p:nvSpPr>
          <p:cNvPr id="4" name="Slide Number Placeholder 3">
            <a:extLst>
              <a:ext uri="{FF2B5EF4-FFF2-40B4-BE49-F238E27FC236}">
                <a16:creationId xmlns:a16="http://schemas.microsoft.com/office/drawing/2014/main" id="{5AAC1E02-11AA-401E-A37A-756231742F1F}"/>
              </a:ext>
            </a:extLst>
          </p:cNvPr>
          <p:cNvSpPr>
            <a:spLocks noGrp="1"/>
          </p:cNvSpPr>
          <p:nvPr>
            <p:ph type="sldNum" sz="quarter" idx="4"/>
          </p:nvPr>
        </p:nvSpPr>
        <p:spPr/>
        <p:txBody>
          <a:bodyPr/>
          <a:lstStyle/>
          <a:p>
            <a:r>
              <a:rPr lang="en-GB"/>
              <a:t>PAGE </a:t>
            </a:r>
            <a:fld id="{45A89BE1-5792-4ACB-BF4C-7FAB88C6C5B7}" type="slidenum">
              <a:rPr lang="en-GB" smtClean="0"/>
              <a:pPr/>
              <a:t>21</a:t>
            </a:fld>
            <a:endParaRPr lang="en-GB"/>
          </a:p>
        </p:txBody>
      </p:sp>
    </p:spTree>
    <p:extLst>
      <p:ext uri="{BB962C8B-B14F-4D97-AF65-F5344CB8AC3E}">
        <p14:creationId xmlns:p14="http://schemas.microsoft.com/office/powerpoint/2010/main" val="301217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DC8C0C-990D-4724-AB72-EA40143D352B}"/>
              </a:ext>
            </a:extLst>
          </p:cNvPr>
          <p:cNvSpPr>
            <a:spLocks noGrp="1"/>
          </p:cNvSpPr>
          <p:nvPr>
            <p:ph type="sldNum" sz="quarter" idx="4"/>
          </p:nvPr>
        </p:nvSpPr>
        <p:spPr/>
        <p:txBody>
          <a:bodyPr/>
          <a:lstStyle/>
          <a:p>
            <a:r>
              <a:rPr lang="en-GB"/>
              <a:t>PAGE </a:t>
            </a:r>
            <a:fld id="{45A89BE1-5792-4ACB-BF4C-7FAB88C6C5B7}" type="slidenum">
              <a:rPr lang="en-GB" smtClean="0"/>
              <a:pPr/>
              <a:t>22</a:t>
            </a:fld>
            <a:endParaRPr lang="en-GB" dirty="0"/>
          </a:p>
        </p:txBody>
      </p:sp>
      <p:graphicFrame>
        <p:nvGraphicFramePr>
          <p:cNvPr id="8" name="Diagram 7">
            <a:extLst>
              <a:ext uri="{FF2B5EF4-FFF2-40B4-BE49-F238E27FC236}">
                <a16:creationId xmlns:a16="http://schemas.microsoft.com/office/drawing/2014/main" id="{2785FB5A-1F31-4B50-9DF5-49938018A071}"/>
              </a:ext>
            </a:extLst>
          </p:cNvPr>
          <p:cNvGraphicFramePr/>
          <p:nvPr/>
        </p:nvGraphicFramePr>
        <p:xfrm>
          <a:off x="1753379" y="319125"/>
          <a:ext cx="70226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2E8A0DB2-0040-4D86-96D4-70CE4A5F53DC}"/>
              </a:ext>
            </a:extLst>
          </p:cNvPr>
          <p:cNvSpPr>
            <a:spLocks noGrp="1"/>
          </p:cNvSpPr>
          <p:nvPr>
            <p:ph type="title"/>
          </p:nvPr>
        </p:nvSpPr>
        <p:spPr>
          <a:xfrm>
            <a:off x="457200" y="205978"/>
            <a:ext cx="8229600" cy="745592"/>
          </a:xfrm>
        </p:spPr>
        <p:txBody>
          <a:bodyPr/>
          <a:lstStyle/>
          <a:p>
            <a:r>
              <a:rPr lang="en-GB" dirty="0"/>
              <a:t>Cash-first hierarchy (IFAN) </a:t>
            </a:r>
          </a:p>
        </p:txBody>
      </p:sp>
    </p:spTree>
    <p:extLst>
      <p:ext uri="{BB962C8B-B14F-4D97-AF65-F5344CB8AC3E}">
        <p14:creationId xmlns:p14="http://schemas.microsoft.com/office/powerpoint/2010/main" val="260920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92EA5F-EFC1-4D20-B901-AE29CBC5CE9F}"/>
              </a:ext>
            </a:extLst>
          </p:cNvPr>
          <p:cNvSpPr>
            <a:spLocks noGrp="1"/>
          </p:cNvSpPr>
          <p:nvPr>
            <p:ph type="body" idx="1"/>
          </p:nvPr>
        </p:nvSpPr>
        <p:spPr/>
        <p:txBody>
          <a:bodyPr>
            <a:normAutofit lnSpcReduction="10000"/>
          </a:bodyPr>
          <a:lstStyle/>
          <a:p>
            <a:endParaRPr lang="en-GB"/>
          </a:p>
        </p:txBody>
      </p:sp>
    </p:spTree>
    <p:extLst>
      <p:ext uri="{BB962C8B-B14F-4D97-AF65-F5344CB8AC3E}">
        <p14:creationId xmlns:p14="http://schemas.microsoft.com/office/powerpoint/2010/main" val="404358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Food Insecurity and Health </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199" y="1059582"/>
            <a:ext cx="7998644" cy="3394040"/>
          </a:xfrm>
        </p:spPr>
        <p:txBody>
          <a:bodyPr>
            <a:normAutofit/>
          </a:bodyPr>
          <a:lstStyle/>
          <a:p>
            <a:r>
              <a:rPr lang="en-GB" b="0" i="0" dirty="0">
                <a:effectLst/>
              </a:rPr>
              <a:t>Food insecurity is associated with poor diets, low vitamin and mineral intakes, overweight and obesity in adults and children</a:t>
            </a:r>
          </a:p>
          <a:p>
            <a:r>
              <a:rPr lang="en-GB" b="0" i="0" dirty="0">
                <a:effectLst/>
              </a:rPr>
              <a:t>It can have a negative impact on children’s health including children being more likely to be hospitalised, have chronic conditions (including cardiovascular impacts), have poor mental health, and have lower educational attainment. </a:t>
            </a:r>
          </a:p>
          <a:p>
            <a:r>
              <a:rPr lang="en-GB" b="0" i="0" dirty="0">
                <a:effectLst/>
              </a:rPr>
              <a:t>It is also associated with poorer health in adults, including increased cardiovascular disease, diabetes, oral health, mental health and lower cognitive function. </a:t>
            </a:r>
          </a:p>
        </p:txBody>
      </p:sp>
      <p:sp>
        <p:nvSpPr>
          <p:cNvPr id="4" name="Slide Number Placeholder 3">
            <a:extLst>
              <a:ext uri="{FF2B5EF4-FFF2-40B4-BE49-F238E27FC236}">
                <a16:creationId xmlns:a16="http://schemas.microsoft.com/office/drawing/2014/main" id="{5AAC1E02-11AA-401E-A37A-756231742F1F}"/>
              </a:ext>
            </a:extLst>
          </p:cNvPr>
          <p:cNvSpPr>
            <a:spLocks noGrp="1"/>
          </p:cNvSpPr>
          <p:nvPr>
            <p:ph type="sldNum" sz="quarter" idx="4"/>
          </p:nvPr>
        </p:nvSpPr>
        <p:spPr/>
        <p:txBody>
          <a:bodyPr/>
          <a:lstStyle/>
          <a:p>
            <a:r>
              <a:rPr lang="en-GB" dirty="0"/>
              <a:t>PAGE </a:t>
            </a:r>
            <a:fld id="{45A89BE1-5792-4ACB-BF4C-7FAB88C6C5B7}" type="slidenum">
              <a:rPr lang="en-GB" smtClean="0"/>
              <a:pPr/>
              <a:t>3</a:t>
            </a:fld>
            <a:endParaRPr lang="en-GB" dirty="0"/>
          </a:p>
        </p:txBody>
      </p:sp>
    </p:spTree>
    <p:extLst>
      <p:ext uri="{BB962C8B-B14F-4D97-AF65-F5344CB8AC3E}">
        <p14:creationId xmlns:p14="http://schemas.microsoft.com/office/powerpoint/2010/main" val="298215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64B6-E4E9-E257-4752-254978DE81EF}"/>
              </a:ext>
            </a:extLst>
          </p:cNvPr>
          <p:cNvSpPr>
            <a:spLocks noGrp="1"/>
          </p:cNvSpPr>
          <p:nvPr>
            <p:ph type="title"/>
          </p:nvPr>
        </p:nvSpPr>
        <p:spPr>
          <a:xfrm>
            <a:off x="457200" y="205978"/>
            <a:ext cx="8229600" cy="541750"/>
          </a:xfrm>
        </p:spPr>
        <p:txBody>
          <a:bodyPr/>
          <a:lstStyle/>
          <a:p>
            <a:r>
              <a:rPr lang="en-GB" dirty="0"/>
              <a:t>Inflation – food inflation at a 42 year high</a:t>
            </a:r>
          </a:p>
        </p:txBody>
      </p:sp>
      <p:pic>
        <p:nvPicPr>
          <p:cNvPr id="6" name="Content Placeholder 5">
            <a:extLst>
              <a:ext uri="{FF2B5EF4-FFF2-40B4-BE49-F238E27FC236}">
                <a16:creationId xmlns:a16="http://schemas.microsoft.com/office/drawing/2014/main" id="{2798932C-FAFC-4EBC-AF36-6E8639007850}"/>
              </a:ext>
            </a:extLst>
          </p:cNvPr>
          <p:cNvPicPr>
            <a:picLocks noGrp="1" noChangeAspect="1"/>
          </p:cNvPicPr>
          <p:nvPr>
            <p:ph idx="1"/>
          </p:nvPr>
        </p:nvPicPr>
        <p:blipFill rotWithShape="1">
          <a:blip r:embed="rId3"/>
          <a:srcRect l="762" t="952"/>
          <a:stretch/>
        </p:blipFill>
        <p:spPr>
          <a:xfrm>
            <a:off x="457200" y="1084729"/>
            <a:ext cx="7879977" cy="3168903"/>
          </a:xfrm>
        </p:spPr>
      </p:pic>
    </p:spTree>
    <p:extLst>
      <p:ext uri="{BB962C8B-B14F-4D97-AF65-F5344CB8AC3E}">
        <p14:creationId xmlns:p14="http://schemas.microsoft.com/office/powerpoint/2010/main" val="245132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64B6-E4E9-E257-4752-254978DE81EF}"/>
              </a:ext>
            </a:extLst>
          </p:cNvPr>
          <p:cNvSpPr>
            <a:spLocks noGrp="1"/>
          </p:cNvSpPr>
          <p:nvPr>
            <p:ph type="title"/>
          </p:nvPr>
        </p:nvSpPr>
        <p:spPr>
          <a:xfrm>
            <a:off x="457200" y="205978"/>
            <a:ext cx="8229600" cy="541750"/>
          </a:xfrm>
        </p:spPr>
        <p:txBody>
          <a:bodyPr/>
          <a:lstStyle/>
          <a:p>
            <a:r>
              <a:rPr lang="en-GB" dirty="0"/>
              <a:t>National </a:t>
            </a:r>
            <a:r>
              <a:rPr lang="en-GB" dirty="0" err="1"/>
              <a:t>CoL</a:t>
            </a:r>
            <a:r>
              <a:rPr lang="en-GB" dirty="0"/>
              <a:t> perspectives </a:t>
            </a:r>
          </a:p>
        </p:txBody>
      </p:sp>
      <p:pic>
        <p:nvPicPr>
          <p:cNvPr id="7" name="Content Placeholder 7">
            <a:extLst>
              <a:ext uri="{FF2B5EF4-FFF2-40B4-BE49-F238E27FC236}">
                <a16:creationId xmlns:a16="http://schemas.microsoft.com/office/drawing/2014/main" id="{9E13A340-8000-47F3-83E7-8494EDC32613}"/>
              </a:ext>
            </a:extLst>
          </p:cNvPr>
          <p:cNvPicPr>
            <a:picLocks noGrp="1" noChangeAspect="1"/>
          </p:cNvPicPr>
          <p:nvPr>
            <p:ph idx="1"/>
          </p:nvPr>
        </p:nvPicPr>
        <p:blipFill>
          <a:blip r:embed="rId3"/>
          <a:stretch>
            <a:fillRect/>
          </a:stretch>
        </p:blipFill>
        <p:spPr>
          <a:xfrm>
            <a:off x="3890681" y="832455"/>
            <a:ext cx="4589929" cy="3333303"/>
          </a:xfrm>
        </p:spPr>
      </p:pic>
      <p:sp>
        <p:nvSpPr>
          <p:cNvPr id="8" name="Text Placeholder 5">
            <a:extLst>
              <a:ext uri="{FF2B5EF4-FFF2-40B4-BE49-F238E27FC236}">
                <a16:creationId xmlns:a16="http://schemas.microsoft.com/office/drawing/2014/main" id="{312175AF-619E-4B72-82B7-5C11AFB57AFD}"/>
              </a:ext>
            </a:extLst>
          </p:cNvPr>
          <p:cNvSpPr txBox="1">
            <a:spLocks/>
          </p:cNvSpPr>
          <p:nvPr/>
        </p:nvSpPr>
        <p:spPr>
          <a:xfrm>
            <a:off x="457200" y="849501"/>
            <a:ext cx="3191432" cy="3370337"/>
          </a:xfrm>
          <a:prstGeom prst="rect">
            <a:avLst/>
          </a:prstGeom>
        </p:spPr>
        <p:txBody>
          <a:bodyPr/>
          <a:lst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GB" sz="1500" dirty="0"/>
              <a:t>Between 31 August to 11 September 2022:</a:t>
            </a:r>
          </a:p>
          <a:p>
            <a:r>
              <a:rPr lang="en-GB" sz="1500" dirty="0"/>
              <a:t>87% adults reported their cost of living increased over last month</a:t>
            </a:r>
          </a:p>
          <a:p>
            <a:r>
              <a:rPr lang="en-GB" sz="1500" dirty="0"/>
              <a:t>82% reported being very or somewhat worried about the rising cost of living in last 2 weeks.</a:t>
            </a:r>
          </a:p>
          <a:p>
            <a:r>
              <a:rPr lang="en-GB" sz="1500" dirty="0"/>
              <a:t>48% reported they do not think they will be able to save any money in next 12 months</a:t>
            </a:r>
          </a:p>
        </p:txBody>
      </p:sp>
    </p:spTree>
    <p:extLst>
      <p:ext uri="{BB962C8B-B14F-4D97-AF65-F5344CB8AC3E}">
        <p14:creationId xmlns:p14="http://schemas.microsoft.com/office/powerpoint/2010/main" val="176848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Food Insecurity in Birmingham</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200" y="1059582"/>
            <a:ext cx="4829006" cy="3394040"/>
          </a:xfrm>
        </p:spPr>
        <p:txBody>
          <a:bodyPr>
            <a:normAutofit/>
          </a:bodyPr>
          <a:lstStyle/>
          <a:p>
            <a:r>
              <a:rPr lang="en-GB" dirty="0"/>
              <a:t>90% of wards more deprived that the national average </a:t>
            </a:r>
          </a:p>
          <a:p>
            <a:r>
              <a:rPr lang="en-GB" dirty="0"/>
              <a:t>37% of children eligible for Free School Meals </a:t>
            </a:r>
          </a:p>
          <a:p>
            <a:r>
              <a:rPr lang="en-GB" dirty="0"/>
              <a:t>~ 1 in 4 people in Birmingham are food insecure </a:t>
            </a:r>
          </a:p>
          <a:p>
            <a:r>
              <a:rPr lang="en-GB" dirty="0"/>
              <a:t>In some wards, 37% of households experiencing </a:t>
            </a:r>
            <a:r>
              <a:rPr lang="en-GB" i="1" dirty="0"/>
              <a:t>fuel</a:t>
            </a:r>
            <a:r>
              <a:rPr lang="en-GB" dirty="0"/>
              <a:t> poverty – heating vs. eating </a:t>
            </a:r>
          </a:p>
        </p:txBody>
      </p:sp>
      <p:pic>
        <p:nvPicPr>
          <p:cNvPr id="5" name="Picture 4">
            <a:extLst>
              <a:ext uri="{FF2B5EF4-FFF2-40B4-BE49-F238E27FC236}">
                <a16:creationId xmlns:a16="http://schemas.microsoft.com/office/drawing/2014/main" id="{EB655DAB-4CAD-43F7-9969-0EF8156EA4B0}"/>
              </a:ext>
            </a:extLst>
          </p:cNvPr>
          <p:cNvPicPr>
            <a:picLocks noChangeAspect="1"/>
          </p:cNvPicPr>
          <p:nvPr/>
        </p:nvPicPr>
        <p:blipFill>
          <a:blip r:embed="rId3"/>
          <a:stretch>
            <a:fillRect/>
          </a:stretch>
        </p:blipFill>
        <p:spPr>
          <a:xfrm>
            <a:off x="5805628" y="681577"/>
            <a:ext cx="3029075" cy="3470382"/>
          </a:xfrm>
          <a:prstGeom prst="rect">
            <a:avLst/>
          </a:prstGeom>
        </p:spPr>
      </p:pic>
    </p:spTree>
    <p:extLst>
      <p:ext uri="{BB962C8B-B14F-4D97-AF65-F5344CB8AC3E}">
        <p14:creationId xmlns:p14="http://schemas.microsoft.com/office/powerpoint/2010/main" val="18325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Demand Increasing…</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197" y="1059582"/>
            <a:ext cx="8460559" cy="3559552"/>
          </a:xfrm>
        </p:spPr>
        <p:txBody>
          <a:bodyPr>
            <a:normAutofit/>
          </a:bodyPr>
          <a:lstStyle/>
          <a:p>
            <a:r>
              <a:rPr lang="en-GB" dirty="0"/>
              <a:t>51,000 food parcels were given out in the 2021-22 financial year by Trussell Trust foodbanks in Birmingham (2019-20: 40,000)</a:t>
            </a:r>
          </a:p>
          <a:p>
            <a:r>
              <a:rPr lang="en-GB" dirty="0"/>
              <a:t>This year, there has been a ~40% increase between April and August at time when foodbanks traditionally quietest (summer).</a:t>
            </a:r>
          </a:p>
          <a:p>
            <a:r>
              <a:rPr lang="en-GB" dirty="0"/>
              <a:t>Several Trussell Trust foodbanks are having to run additional sessions to meet demand. </a:t>
            </a:r>
          </a:p>
          <a:p>
            <a:r>
              <a:rPr lang="en-GB" dirty="0"/>
              <a:t>A non-Trussell Trust city centre foodbank has seen ~ 3 times more users in September of this year compared to September last year.  </a:t>
            </a:r>
            <a:endParaRPr lang="en-GB" sz="2000" dirty="0">
              <a:effectLst/>
              <a:ea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209030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Demand Increasing while Supply Decreasing</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197" y="1059582"/>
            <a:ext cx="8460559" cy="3559552"/>
          </a:xfrm>
        </p:spPr>
        <p:txBody>
          <a:bodyPr>
            <a:normAutofit/>
          </a:bodyPr>
          <a:lstStyle/>
          <a:p>
            <a:pPr marL="0" indent="0">
              <a:buNone/>
            </a:pPr>
            <a:r>
              <a:rPr lang="en-GB" dirty="0"/>
              <a:t>At the same time as demand is increasing, these projects are also seeing decreases in food available through their usual channels, due to: </a:t>
            </a:r>
          </a:p>
          <a:p>
            <a:r>
              <a:rPr lang="en-GB" dirty="0"/>
              <a:t>Individuals donating less food at supermarkets etc. due to impacts of the increased cost of living on their finances </a:t>
            </a:r>
          </a:p>
          <a:p>
            <a:r>
              <a:rPr lang="en-GB" dirty="0"/>
              <a:t>Individuals donating less money to such projects </a:t>
            </a:r>
          </a:p>
          <a:p>
            <a:r>
              <a:rPr lang="en-GB" dirty="0"/>
              <a:t>Supermarkets are being more careful to prevent food waste, which is leading to less surplus food going to organisations like FareShare</a:t>
            </a:r>
          </a:p>
          <a:p>
            <a:r>
              <a:rPr lang="en-GB" dirty="0"/>
              <a:t>General food inflation</a:t>
            </a:r>
          </a:p>
        </p:txBody>
      </p:sp>
    </p:spTree>
    <p:extLst>
      <p:ext uri="{BB962C8B-B14F-4D97-AF65-F5344CB8AC3E}">
        <p14:creationId xmlns:p14="http://schemas.microsoft.com/office/powerpoint/2010/main" val="40951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1174-48E1-4644-8769-DA973F7AD924}"/>
              </a:ext>
            </a:extLst>
          </p:cNvPr>
          <p:cNvSpPr>
            <a:spLocks noGrp="1"/>
          </p:cNvSpPr>
          <p:nvPr>
            <p:ph type="title"/>
          </p:nvPr>
        </p:nvSpPr>
        <p:spPr/>
        <p:txBody>
          <a:bodyPr/>
          <a:lstStyle/>
          <a:p>
            <a:r>
              <a:rPr lang="en-GB" dirty="0"/>
              <a:t>The cost of living crisis has shone a light… </a:t>
            </a:r>
          </a:p>
        </p:txBody>
      </p:sp>
      <p:sp>
        <p:nvSpPr>
          <p:cNvPr id="3" name="Content Placeholder 2">
            <a:extLst>
              <a:ext uri="{FF2B5EF4-FFF2-40B4-BE49-F238E27FC236}">
                <a16:creationId xmlns:a16="http://schemas.microsoft.com/office/drawing/2014/main" id="{E2122CEB-AB0F-45C7-A972-FFD2F7B93AEA}"/>
              </a:ext>
            </a:extLst>
          </p:cNvPr>
          <p:cNvSpPr>
            <a:spLocks noGrp="1"/>
          </p:cNvSpPr>
          <p:nvPr>
            <p:ph idx="1"/>
          </p:nvPr>
        </p:nvSpPr>
        <p:spPr>
          <a:xfrm>
            <a:off x="457197" y="1059582"/>
            <a:ext cx="8460559" cy="3559552"/>
          </a:xfrm>
        </p:spPr>
        <p:txBody>
          <a:bodyPr>
            <a:normAutofit/>
          </a:bodyPr>
          <a:lstStyle/>
          <a:p>
            <a:pPr marL="0" indent="0">
              <a:buNone/>
            </a:pPr>
            <a:r>
              <a:rPr lang="en-GB" dirty="0"/>
              <a:t>… but food system change has been needed for a while. </a:t>
            </a:r>
          </a:p>
          <a:p>
            <a:pPr marL="0" indent="0">
              <a:buNone/>
            </a:pPr>
            <a:endParaRPr lang="en-GB" dirty="0"/>
          </a:p>
          <a:p>
            <a:r>
              <a:rPr lang="en-GB" dirty="0"/>
              <a:t>Issues of healthfulness, sustainability, affordability of food – locally and nationally </a:t>
            </a:r>
          </a:p>
          <a:p>
            <a:r>
              <a:rPr lang="en-GB" dirty="0"/>
              <a:t>Importance of food economy </a:t>
            </a:r>
          </a:p>
          <a:p>
            <a:r>
              <a:rPr lang="en-GB" dirty="0"/>
              <a:t>Food system challenges and impacts on health and wellbeing </a:t>
            </a:r>
          </a:p>
          <a:p>
            <a:pPr marL="0" indent="0">
              <a:buNone/>
            </a:pPr>
            <a:endParaRPr lang="en-GB" dirty="0"/>
          </a:p>
        </p:txBody>
      </p:sp>
    </p:spTree>
    <p:extLst>
      <p:ext uri="{BB962C8B-B14F-4D97-AF65-F5344CB8AC3E}">
        <p14:creationId xmlns:p14="http://schemas.microsoft.com/office/powerpoint/2010/main" val="230439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rmingham_City_Council___corp_template_updated_Jan_2018 16x9">
  <a:themeElements>
    <a:clrScheme name="Bolder Healthier Palette">
      <a:dk1>
        <a:sysClr val="windowText" lastClr="000000"/>
      </a:dk1>
      <a:lt1>
        <a:sysClr val="window" lastClr="FFFFFF"/>
      </a:lt1>
      <a:dk2>
        <a:srgbClr val="7F7F7F"/>
      </a:dk2>
      <a:lt2>
        <a:srgbClr val="FFFFFF"/>
      </a:lt2>
      <a:accent1>
        <a:srgbClr val="9DCEED"/>
      </a:accent1>
      <a:accent2>
        <a:srgbClr val="37A9C3"/>
      </a:accent2>
      <a:accent3>
        <a:srgbClr val="CDD552"/>
      </a:accent3>
      <a:accent4>
        <a:srgbClr val="37D4C3"/>
      </a:accent4>
      <a:accent5>
        <a:srgbClr val="F233B0"/>
      </a:accent5>
      <a:accent6>
        <a:srgbClr val="3792C4"/>
      </a:accent6>
      <a:hlink>
        <a:srgbClr val="E12184"/>
      </a:hlink>
      <a:folHlink>
        <a:srgbClr val="E12184"/>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587C0071-CAA3-423D-A16C-7DA6C3C56D3B}" vid="{CE7C480D-E447-4A7A-97DD-7F0794EA57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5b33e9b-172a-43b6-be02-ca43c6fa5585" xsi:nil="true"/>
    <lcf76f155ced4ddcb4097134ff3c332f xmlns="e88d33fd-8208-4021-a110-fb39cc4631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C4A7EC0DA3AD45B8A702C71A9033F5" ma:contentTypeVersion="16" ma:contentTypeDescription="Create a new document." ma:contentTypeScope="" ma:versionID="0564e4f166b109a7d8f2eb85d28fb759">
  <xsd:schema xmlns:xsd="http://www.w3.org/2001/XMLSchema" xmlns:xs="http://www.w3.org/2001/XMLSchema" xmlns:p="http://schemas.microsoft.com/office/2006/metadata/properties" xmlns:ns2="e88d33fd-8208-4021-a110-fb39cc46314e" xmlns:ns3="85b33e9b-172a-43b6-be02-ca43c6fa5585" targetNamespace="http://schemas.microsoft.com/office/2006/metadata/properties" ma:root="true" ma:fieldsID="69a9f5c8cde0f310fe4e31f5cd32f033" ns2:_="" ns3:_="">
    <xsd:import namespace="e88d33fd-8208-4021-a110-fb39cc46314e"/>
    <xsd:import namespace="85b33e9b-172a-43b6-be02-ca43c6fa55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8d33fd-8208-4021-a110-fb39cc4631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33e9b-172a-43b6-be02-ca43c6fa55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6e2894a-ba4a-4205-b936-c45d4fc38ee5}" ma:internalName="TaxCatchAll" ma:showField="CatchAllData" ma:web="85b33e9b-172a-43b6-be02-ca43c6fa55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E03D2-F375-46B2-A89A-B3E83DF0526E}">
  <ds:schemaRef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85b33e9b-172a-43b6-be02-ca43c6fa5585"/>
    <ds:schemaRef ds:uri="e88d33fd-8208-4021-a110-fb39cc46314e"/>
    <ds:schemaRef ds:uri="http://www.w3.org/XML/1998/namespace"/>
  </ds:schemaRefs>
</ds:datastoreItem>
</file>

<file path=customXml/itemProps2.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3.xml><?xml version="1.0" encoding="utf-8"?>
<ds:datastoreItem xmlns:ds="http://schemas.openxmlformats.org/officeDocument/2006/customXml" ds:itemID="{1B1E85ED-DCAA-492E-A6A8-C9239D5F9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8d33fd-8208-4021-a110-fb39cc46314e"/>
    <ds:schemaRef ds:uri="85b33e9b-172a-43b6-be02-ca43c6fa55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2408</TotalTime>
  <Words>1114</Words>
  <Application>Microsoft Office PowerPoint</Application>
  <PresentationFormat>On-screen Show (16:9)</PresentationFormat>
  <Paragraphs>135</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Nova</vt:lpstr>
      <vt:lpstr>Arial Nova Light</vt:lpstr>
      <vt:lpstr>Avenir Next LT Pro</vt:lpstr>
      <vt:lpstr>Calibri</vt:lpstr>
      <vt:lpstr>Wingdings</vt:lpstr>
      <vt:lpstr>Birmingham_City_Council___corp_template_updated_Jan_2018 16x9</vt:lpstr>
      <vt:lpstr>Cost of Living, Food Insecurity &amp; the Birmingham Food System Strategy</vt:lpstr>
      <vt:lpstr>Food Insecurity</vt:lpstr>
      <vt:lpstr>Food Insecurity and Health </vt:lpstr>
      <vt:lpstr>Inflation – food inflation at a 42 year high</vt:lpstr>
      <vt:lpstr>National CoL perspectives </vt:lpstr>
      <vt:lpstr>Food Insecurity in Birmingham</vt:lpstr>
      <vt:lpstr>Demand Increasing…</vt:lpstr>
      <vt:lpstr>Demand Increasing while Supply Decreasing</vt:lpstr>
      <vt:lpstr>The cost of living crisis has shone a light… </vt:lpstr>
      <vt:lpstr>Context: The Birmingham Food System Strategy</vt:lpstr>
      <vt:lpstr>Context: The Birmingham Food System Strategy</vt:lpstr>
      <vt:lpstr>The Food Justice Pledge </vt:lpstr>
      <vt:lpstr>Birmingham City Council of Living Response  </vt:lpstr>
      <vt:lpstr>Birmingham City Council of Living Response  </vt:lpstr>
      <vt:lpstr>Key Principles </vt:lpstr>
      <vt:lpstr>The Emergency Food Aid Fund </vt:lpstr>
      <vt:lpstr>HAF Food Parcels </vt:lpstr>
      <vt:lpstr>Signposting </vt:lpstr>
      <vt:lpstr>Reducing stigma and shame so people access support</vt:lpstr>
      <vt:lpstr>Increasing uptake of food benefits for children/families</vt:lpstr>
      <vt:lpstr>Potential future work around… </vt:lpstr>
      <vt:lpstr>Cash-first hierarchy (IFAN)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Bold, Be Birmingham</dc:title>
  <dc:creator>Alison Roberts</dc:creator>
  <cp:lastModifiedBy>Charlotte Maguire</cp:lastModifiedBy>
  <cp:revision>12</cp:revision>
  <dcterms:created xsi:type="dcterms:W3CDTF">2021-07-23T12:48:33Z</dcterms:created>
  <dcterms:modified xsi:type="dcterms:W3CDTF">2022-12-07T10:20:45Z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0x01010046C4A7EC0DA3AD45B8A702C71A9033F5</vt:lpwstr>
  </property>
  <property fmtid="{D5CDD505-2E9C-101B-9397-08002B2CF9AE}" pid="3" name="MediaServiceImageTags">
    <vt:lpwstr/>
  </property>
</Properties>
</file>