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9"/>
  </p:notesMasterIdLst>
  <p:sldIdLst>
    <p:sldId id="256" r:id="rId5"/>
    <p:sldId id="748" r:id="rId6"/>
    <p:sldId id="765" r:id="rId7"/>
    <p:sldId id="766" r:id="rId8"/>
    <p:sldId id="754" r:id="rId9"/>
    <p:sldId id="767" r:id="rId10"/>
    <p:sldId id="756" r:id="rId11"/>
    <p:sldId id="768" r:id="rId12"/>
    <p:sldId id="749" r:id="rId13"/>
    <p:sldId id="769" r:id="rId14"/>
    <p:sldId id="750" r:id="rId15"/>
    <p:sldId id="770" r:id="rId16"/>
    <p:sldId id="755" r:id="rId17"/>
    <p:sldId id="771" r:id="rId18"/>
    <p:sldId id="751" r:id="rId19"/>
    <p:sldId id="772" r:id="rId20"/>
    <p:sldId id="753" r:id="rId21"/>
    <p:sldId id="773" r:id="rId22"/>
    <p:sldId id="762" r:id="rId23"/>
    <p:sldId id="774" r:id="rId24"/>
    <p:sldId id="763" r:id="rId25"/>
    <p:sldId id="775" r:id="rId26"/>
    <p:sldId id="764" r:id="rId27"/>
    <p:sldId id="777"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E988BAE-3A19-D5EC-CFBF-50ACFF4D4F6C}" name="Matthew Everitt" initials="ME" userId="S::meveritt@buckscc.gov.uk::9c0bb532-553a-4760-97a4-35e4a1da5148" providerId="AD"/>
  <p188:author id="{82E7C5B8-C429-C838-5BFB-0EAA80286FB4}" name="Dorota Leclerc" initials="DL" userId="S::dorota.leclerc@buckscc.gov.uk::8dd19c15-df85-4ae2-95a5-021d502de20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D4D3"/>
    <a:srgbClr val="005961"/>
    <a:srgbClr val="2C2D84"/>
    <a:srgbClr val="006AB4"/>
    <a:srgbClr val="9FC6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F2F589-A823-4CB3-866B-91AEB9271AA4}" v="146" dt="2023-03-16T16:40:44.827"/>
    <p1510:client id="{D1D9BFB2-A551-4314-A101-255723D752C2}" v="7" dt="2023-03-16T16:42:09.886"/>
    <p1510:client id="{D80F54EC-31E1-A480-42BA-8EBEEBF14A19}" v="13" dt="2023-03-16T12:50:36.9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1400" y="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8/10/relationships/authors" Targe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672EC9-8A5D-41EF-9C37-A1ECE6E63F04}" type="datetimeFigureOut">
              <a:rPr lang="en-GB" smtClean="0"/>
              <a:t>17/03/2023</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B56177-C5D3-4C09-B81A-7FD6EEB56E59}" type="slidenum">
              <a:rPr lang="en-GB" smtClean="0"/>
              <a:t>‹#›</a:t>
            </a:fld>
            <a:endParaRPr lang="en-GB"/>
          </a:p>
        </p:txBody>
      </p:sp>
    </p:spTree>
    <p:extLst>
      <p:ext uri="{BB962C8B-B14F-4D97-AF65-F5344CB8AC3E}">
        <p14:creationId xmlns:p14="http://schemas.microsoft.com/office/powerpoint/2010/main" val="542967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409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215B87-3049-4CCA-8D28-C8F0F29ED1B4}" type="datetimeFigureOut">
              <a:rPr lang="en-GB" smtClean="0"/>
              <a:t>17/03/2023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575811E-14ED-4629-90CC-79E112007BFC}" type="slidenum">
              <a:rPr lang="en-GB" smtClean="0"/>
              <a:t>‹#›</a:t>
            </a:fld>
            <a:endParaRPr lang="en-GB"/>
          </a:p>
        </p:txBody>
      </p:sp>
    </p:spTree>
    <p:extLst>
      <p:ext uri="{BB962C8B-B14F-4D97-AF65-F5344CB8AC3E}">
        <p14:creationId xmlns:p14="http://schemas.microsoft.com/office/powerpoint/2010/main" val="4233942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215B87-3049-4CCA-8D28-C8F0F29ED1B4}" type="datetimeFigureOut">
              <a:rPr lang="en-GB" smtClean="0"/>
              <a:t>17/03/2023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575811E-14ED-4629-90CC-79E112007BFC}" type="slidenum">
              <a:rPr lang="en-GB" smtClean="0"/>
              <a:t>‹#›</a:t>
            </a:fld>
            <a:endParaRPr lang="en-GB"/>
          </a:p>
        </p:txBody>
      </p:sp>
    </p:spTree>
    <p:extLst>
      <p:ext uri="{BB962C8B-B14F-4D97-AF65-F5344CB8AC3E}">
        <p14:creationId xmlns:p14="http://schemas.microsoft.com/office/powerpoint/2010/main" val="25386948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txBox="1">
            <a:spLocks/>
          </p:cNvSpPr>
          <p:nvPr userDrawn="1"/>
        </p:nvSpPr>
        <p:spPr>
          <a:xfrm>
            <a:off x="685908" y="1599416"/>
            <a:ext cx="7773646" cy="11036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a:t>Click to edit Master title style</a:t>
            </a:r>
            <a:endParaRPr lang="en-GB" sz="4400"/>
          </a:p>
        </p:txBody>
      </p:sp>
      <p:sp>
        <p:nvSpPr>
          <p:cNvPr id="3" name="Subtitle 2"/>
          <p:cNvSpPr txBox="1">
            <a:spLocks/>
          </p:cNvSpPr>
          <p:nvPr userDrawn="1"/>
        </p:nvSpPr>
        <p:spPr>
          <a:xfrm>
            <a:off x="1371819" y="2917558"/>
            <a:ext cx="6401826" cy="13157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tint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r>
              <a:rPr lang="en-US" sz="2800"/>
              <a:t>Click to edit Master subtitle style</a:t>
            </a:r>
            <a:endParaRPr lang="en-GB" sz="2800"/>
          </a:p>
        </p:txBody>
      </p:sp>
      <p:sp>
        <p:nvSpPr>
          <p:cNvPr id="4" name="Date Placeholder 3"/>
          <p:cNvSpPr txBox="1">
            <a:spLocks/>
          </p:cNvSpPr>
          <p:nvPr userDrawn="1"/>
        </p:nvSpPr>
        <p:spPr>
          <a:xfrm>
            <a:off x="457275" y="4772026"/>
            <a:ext cx="2133942" cy="2741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A3FF8B-3D7E-40A3-972F-2290F6E679E5}" type="datetimeFigureOut">
              <a:rPr lang="en-GB" sz="1800" smtClean="0"/>
              <a:pPr/>
              <a:t>17/03/2023</a:t>
            </a:fld>
            <a:endParaRPr lang="en-GB" sz="1800"/>
          </a:p>
        </p:txBody>
      </p:sp>
      <p:sp>
        <p:nvSpPr>
          <p:cNvPr id="5" name="Slide Number Placeholder 5"/>
          <p:cNvSpPr txBox="1">
            <a:spLocks/>
          </p:cNvSpPr>
          <p:nvPr userDrawn="1"/>
        </p:nvSpPr>
        <p:spPr>
          <a:xfrm>
            <a:off x="6554251" y="4772026"/>
            <a:ext cx="2133942" cy="2741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10B5BB9-13EB-4BF4-AFFE-1FD7252BD932}" type="slidenum">
              <a:rPr lang="en-GB" sz="1800" smtClean="0"/>
              <a:pPr/>
              <a:t>‹#›</a:t>
            </a:fld>
            <a:endParaRPr lang="en-GB" sz="1800"/>
          </a:p>
        </p:txBody>
      </p:sp>
      <p:sp>
        <p:nvSpPr>
          <p:cNvPr id="6" name="Title 1"/>
          <p:cNvSpPr txBox="1">
            <a:spLocks/>
          </p:cNvSpPr>
          <p:nvPr userDrawn="1"/>
        </p:nvSpPr>
        <p:spPr>
          <a:xfrm>
            <a:off x="685908" y="1599416"/>
            <a:ext cx="7773646" cy="11036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00"/>
              <a:t>Click to edit Master title style</a:t>
            </a:r>
            <a:endParaRPr lang="en-GB" sz="4400"/>
          </a:p>
        </p:txBody>
      </p:sp>
      <p:sp>
        <p:nvSpPr>
          <p:cNvPr id="7" name="Subtitle 2"/>
          <p:cNvSpPr txBox="1">
            <a:spLocks/>
          </p:cNvSpPr>
          <p:nvPr userDrawn="1"/>
        </p:nvSpPr>
        <p:spPr>
          <a:xfrm>
            <a:off x="1371819" y="2917558"/>
            <a:ext cx="6401826" cy="13157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3200"/>
              <a:t>Click to edit Master subtitle style</a:t>
            </a:r>
            <a:endParaRPr lang="en-GB" sz="3200"/>
          </a:p>
        </p:txBody>
      </p:sp>
      <p:sp>
        <p:nvSpPr>
          <p:cNvPr id="8" name="Date Placeholder 3"/>
          <p:cNvSpPr txBox="1">
            <a:spLocks/>
          </p:cNvSpPr>
          <p:nvPr userDrawn="1"/>
        </p:nvSpPr>
        <p:spPr>
          <a:xfrm>
            <a:off x="457275" y="4772026"/>
            <a:ext cx="2133942" cy="27411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2AC66C-F0BF-44A7-86C9-611CA48A43D7}" type="datetimeFigureOut">
              <a:rPr lang="en-GB" sz="1200" smtClean="0"/>
              <a:pPr/>
              <a:t>17/03/2023</a:t>
            </a:fld>
            <a:endParaRPr lang="en-GB" sz="1200"/>
          </a:p>
        </p:txBody>
      </p:sp>
      <p:sp>
        <p:nvSpPr>
          <p:cNvPr id="9" name="Slide Number Placeholder 5"/>
          <p:cNvSpPr txBox="1">
            <a:spLocks/>
          </p:cNvSpPr>
          <p:nvPr userDrawn="1"/>
        </p:nvSpPr>
        <p:spPr>
          <a:xfrm>
            <a:off x="6554251" y="4772026"/>
            <a:ext cx="2133942" cy="27411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AF9087-94BC-415C-8A96-1D40BD70811D}" type="slidenum">
              <a:rPr lang="en-GB" sz="1200" smtClean="0"/>
              <a:pPr/>
              <a:t>‹#›</a:t>
            </a:fld>
            <a:endParaRPr lang="en-GB" sz="1200"/>
          </a:p>
        </p:txBody>
      </p:sp>
      <p:sp>
        <p:nvSpPr>
          <p:cNvPr id="10" name="Rectangle 9"/>
          <p:cNvSpPr/>
          <p:nvPr userDrawn="1"/>
        </p:nvSpPr>
        <p:spPr>
          <a:xfrm flipV="1">
            <a:off x="-1" y="-1"/>
            <a:ext cx="9153139" cy="6863708"/>
          </a:xfrm>
          <a:prstGeom prst="rect">
            <a:avLst/>
          </a:prstGeom>
          <a:gradFill flip="none" rotWithShape="1">
            <a:gsLst>
              <a:gs pos="0">
                <a:srgbClr val="2C2D84"/>
              </a:gs>
              <a:gs pos="66000">
                <a:srgbClr val="2E83C5"/>
              </a:gs>
              <a:gs pos="100000">
                <a:srgbClr val="9FC63B"/>
              </a:gs>
              <a:gs pos="42000">
                <a:srgbClr val="006AB4"/>
              </a:gs>
            </a:gsLst>
            <a:lin ang="18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11" name="Group 10"/>
          <p:cNvGrpSpPr/>
          <p:nvPr userDrawn="1"/>
        </p:nvGrpSpPr>
        <p:grpSpPr>
          <a:xfrm flipH="1">
            <a:off x="0" y="3004706"/>
            <a:ext cx="9153138" cy="3853294"/>
            <a:chOff x="1" y="1725401"/>
            <a:chExt cx="12191996" cy="5132596"/>
          </a:xfrm>
        </p:grpSpPr>
        <p:sp>
          <p:nvSpPr>
            <p:cNvPr id="12" name="Google Shape;12;p2"/>
            <p:cNvSpPr/>
            <p:nvPr userDrawn="1"/>
          </p:nvSpPr>
          <p:spPr>
            <a:xfrm rot="10800000" flipH="1">
              <a:off x="1" y="1725401"/>
              <a:ext cx="2743198" cy="1645203"/>
            </a:xfrm>
            <a:custGeom>
              <a:avLst/>
              <a:gdLst/>
              <a:ahLst/>
              <a:cxnLst/>
              <a:rect l="l" t="t" r="r" b="b"/>
              <a:pathLst>
                <a:path w="642784" h="385464" extrusionOk="0">
                  <a:moveTo>
                    <a:pt x="0" y="113368"/>
                  </a:moveTo>
                  <a:lnTo>
                    <a:pt x="0" y="385724"/>
                  </a:lnTo>
                  <a:lnTo>
                    <a:pt x="642784" y="272355"/>
                  </a:lnTo>
                  <a:lnTo>
                    <a:pt x="642784" y="0"/>
                  </a:lnTo>
                  <a:lnTo>
                    <a:pt x="0" y="113368"/>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200">
                <a:solidFill>
                  <a:srgbClr val="000000"/>
                </a:solidFill>
                <a:latin typeface="Calibri"/>
                <a:ea typeface="Calibri"/>
                <a:cs typeface="Calibri"/>
                <a:sym typeface="Calibri"/>
              </a:endParaRPr>
            </a:p>
          </p:txBody>
        </p:sp>
        <p:sp>
          <p:nvSpPr>
            <p:cNvPr id="13" name="Google Shape;13;p2"/>
            <p:cNvSpPr/>
            <p:nvPr userDrawn="1"/>
          </p:nvSpPr>
          <p:spPr>
            <a:xfrm rot="10800000" flipH="1">
              <a:off x="1727199" y="5517695"/>
              <a:ext cx="7600947" cy="1340302"/>
            </a:xfrm>
            <a:custGeom>
              <a:avLst/>
              <a:gdLst/>
              <a:ahLst/>
              <a:cxnLst/>
              <a:rect l="l" t="t" r="r" b="b"/>
              <a:pathLst>
                <a:path w="1781048" h="314027" extrusionOk="0">
                  <a:moveTo>
                    <a:pt x="238155" y="0"/>
                  </a:moveTo>
                  <a:lnTo>
                    <a:pt x="0" y="42004"/>
                  </a:lnTo>
                  <a:lnTo>
                    <a:pt x="0" y="314359"/>
                  </a:lnTo>
                  <a:lnTo>
                    <a:pt x="1782389" y="0"/>
                  </a:lnTo>
                  <a:lnTo>
                    <a:pt x="238155" y="0"/>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200">
                <a:solidFill>
                  <a:srgbClr val="000000"/>
                </a:solidFill>
                <a:latin typeface="Calibri"/>
                <a:ea typeface="Calibri"/>
                <a:cs typeface="Calibri"/>
                <a:sym typeface="Calibri"/>
              </a:endParaRPr>
            </a:p>
          </p:txBody>
        </p:sp>
        <p:sp>
          <p:nvSpPr>
            <p:cNvPr id="14" name="Google Shape;14;p2"/>
            <p:cNvSpPr/>
            <p:nvPr userDrawn="1"/>
          </p:nvSpPr>
          <p:spPr>
            <a:xfrm rot="10800000" flipH="1">
              <a:off x="7753345" y="4255937"/>
              <a:ext cx="4438646" cy="1943757"/>
            </a:xfrm>
            <a:custGeom>
              <a:avLst/>
              <a:gdLst/>
              <a:ahLst/>
              <a:cxnLst/>
              <a:rect l="l" t="t" r="r" b="b"/>
              <a:pathLst>
                <a:path w="1040060" h="455414" extrusionOk="0">
                  <a:moveTo>
                    <a:pt x="1040061" y="0"/>
                  </a:moveTo>
                  <a:lnTo>
                    <a:pt x="0" y="184194"/>
                  </a:lnTo>
                  <a:lnTo>
                    <a:pt x="0" y="456550"/>
                  </a:lnTo>
                  <a:lnTo>
                    <a:pt x="1040061" y="272355"/>
                  </a:lnTo>
                  <a:lnTo>
                    <a:pt x="1040061" y="0"/>
                  </a:lnTo>
                  <a:close/>
                </a:path>
              </a:pathLst>
            </a:custGeom>
            <a:gradFill>
              <a:gsLst>
                <a:gs pos="0">
                  <a:srgbClr val="00001A">
                    <a:alpha val="1960"/>
                  </a:srgbClr>
                </a:gs>
                <a:gs pos="100000">
                  <a:srgbClr val="00001A">
                    <a:alpha val="7843"/>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200">
                <a:solidFill>
                  <a:srgbClr val="000000"/>
                </a:solidFill>
                <a:latin typeface="Calibri"/>
                <a:ea typeface="Calibri"/>
                <a:cs typeface="Calibri"/>
                <a:sym typeface="Calibri"/>
              </a:endParaRPr>
            </a:p>
          </p:txBody>
        </p:sp>
        <p:sp>
          <p:nvSpPr>
            <p:cNvPr id="15" name="Google Shape;16;p2"/>
            <p:cNvSpPr/>
            <p:nvPr userDrawn="1"/>
          </p:nvSpPr>
          <p:spPr>
            <a:xfrm rot="10800000" flipH="1">
              <a:off x="10915648" y="2490041"/>
              <a:ext cx="1276349" cy="1384766"/>
            </a:xfrm>
            <a:custGeom>
              <a:avLst/>
              <a:gdLst/>
              <a:ahLst/>
              <a:cxnLst/>
              <a:rect l="l" t="t" r="r" b="b"/>
              <a:pathLst>
                <a:path w="299073" h="324445" extrusionOk="0">
                  <a:moveTo>
                    <a:pt x="299073" y="0"/>
                  </a:moveTo>
                  <a:lnTo>
                    <a:pt x="0" y="52748"/>
                  </a:lnTo>
                  <a:lnTo>
                    <a:pt x="0" y="325103"/>
                  </a:lnTo>
                  <a:lnTo>
                    <a:pt x="299073" y="272355"/>
                  </a:lnTo>
                  <a:lnTo>
                    <a:pt x="299073" y="0"/>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200">
                <a:solidFill>
                  <a:srgbClr val="000000"/>
                </a:solidFill>
                <a:latin typeface="Calibri"/>
                <a:ea typeface="Calibri"/>
                <a:cs typeface="Calibri"/>
                <a:sym typeface="Calibri"/>
              </a:endParaRPr>
            </a:p>
          </p:txBody>
        </p:sp>
        <p:sp>
          <p:nvSpPr>
            <p:cNvPr id="16" name="Google Shape;17;p2"/>
            <p:cNvSpPr/>
            <p:nvPr userDrawn="1"/>
          </p:nvSpPr>
          <p:spPr>
            <a:xfrm rot="10800000" flipH="1">
              <a:off x="2730495" y="4531589"/>
              <a:ext cx="2381248" cy="1581685"/>
            </a:xfrm>
            <a:custGeom>
              <a:avLst/>
              <a:gdLst/>
              <a:ahLst/>
              <a:cxnLst/>
              <a:rect l="l" t="t" r="r" b="b"/>
              <a:pathLst>
                <a:path w="557972" h="370582" extrusionOk="0">
                  <a:moveTo>
                    <a:pt x="0" y="98410"/>
                  </a:moveTo>
                  <a:lnTo>
                    <a:pt x="0" y="370765"/>
                  </a:lnTo>
                  <a:lnTo>
                    <a:pt x="557973" y="272355"/>
                  </a:lnTo>
                  <a:lnTo>
                    <a:pt x="557973" y="0"/>
                  </a:lnTo>
                  <a:lnTo>
                    <a:pt x="0" y="98410"/>
                  </a:lnTo>
                  <a:close/>
                </a:path>
              </a:pathLst>
            </a:custGeom>
            <a:gradFill>
              <a:gsLst>
                <a:gs pos="0">
                  <a:srgbClr val="FFFFFF">
                    <a:alpha val="4705"/>
                  </a:srgbClr>
                </a:gs>
                <a:gs pos="100000">
                  <a:srgbClr val="FFFFFF">
                    <a:alpha val="11764"/>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200">
                <a:solidFill>
                  <a:srgbClr val="000000"/>
                </a:solidFill>
                <a:latin typeface="Calibri"/>
                <a:ea typeface="Calibri"/>
                <a:cs typeface="Calibri"/>
                <a:sym typeface="Calibri"/>
              </a:endParaRPr>
            </a:p>
          </p:txBody>
        </p:sp>
        <p:sp>
          <p:nvSpPr>
            <p:cNvPr id="17" name="Google Shape;18;p2"/>
            <p:cNvSpPr/>
            <p:nvPr userDrawn="1"/>
          </p:nvSpPr>
          <p:spPr>
            <a:xfrm rot="10800000" flipH="1">
              <a:off x="11366499" y="3735061"/>
              <a:ext cx="825498" cy="1302188"/>
            </a:xfrm>
            <a:custGeom>
              <a:avLst/>
              <a:gdLst/>
              <a:ahLst/>
              <a:cxnLst/>
              <a:rect l="l" t="t" r="r" b="b"/>
              <a:pathLst>
                <a:path w="193430" h="305097" extrusionOk="0">
                  <a:moveTo>
                    <a:pt x="193430" y="0"/>
                  </a:moveTo>
                  <a:lnTo>
                    <a:pt x="0" y="34116"/>
                  </a:lnTo>
                  <a:lnTo>
                    <a:pt x="0" y="306471"/>
                  </a:lnTo>
                  <a:lnTo>
                    <a:pt x="193430" y="272355"/>
                  </a:lnTo>
                  <a:lnTo>
                    <a:pt x="193430" y="0"/>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200">
                <a:solidFill>
                  <a:srgbClr val="000000"/>
                </a:solidFill>
                <a:latin typeface="Calibri"/>
                <a:ea typeface="Calibri"/>
                <a:cs typeface="Calibri"/>
                <a:sym typeface="Calibri"/>
              </a:endParaRPr>
            </a:p>
          </p:txBody>
        </p:sp>
      </p:grpSp>
      <p:pic>
        <p:nvPicPr>
          <p:cNvPr id="21" name="Picture 20"/>
          <p:cNvPicPr>
            <a:picLocks noChangeAspect="1"/>
          </p:cNvPicPr>
          <p:nvPr userDrawn="1"/>
        </p:nvPicPr>
        <p:blipFill rotWithShape="1">
          <a:blip r:embed="rId2" cstate="email">
            <a:extLst>
              <a:ext uri="{28A0092B-C50C-407E-A947-70E740481C1C}">
                <a14:useLocalDpi xmlns:a14="http://schemas.microsoft.com/office/drawing/2010/main"/>
              </a:ext>
            </a:extLst>
          </a:blip>
          <a:srcRect t="4862"/>
          <a:stretch/>
        </p:blipFill>
        <p:spPr>
          <a:xfrm>
            <a:off x="513861" y="1"/>
            <a:ext cx="1427067" cy="1818895"/>
          </a:xfrm>
          <a:prstGeom prst="rect">
            <a:avLst/>
          </a:prstGeom>
        </p:spPr>
      </p:pic>
      <p:pic>
        <p:nvPicPr>
          <p:cNvPr id="22" name="Picture 21"/>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096000" y="5131521"/>
            <a:ext cx="3054043" cy="1767693"/>
          </a:xfrm>
          <a:prstGeom prst="rect">
            <a:avLst/>
          </a:prstGeom>
        </p:spPr>
      </p:pic>
    </p:spTree>
    <p:extLst>
      <p:ext uri="{BB962C8B-B14F-4D97-AF65-F5344CB8AC3E}">
        <p14:creationId xmlns:p14="http://schemas.microsoft.com/office/powerpoint/2010/main" val="3691467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
        <p:nvSpPr>
          <p:cNvPr id="7" name="Rectangle 6"/>
          <p:cNvSpPr/>
          <p:nvPr userDrawn="1"/>
        </p:nvSpPr>
        <p:spPr>
          <a:xfrm flipH="1">
            <a:off x="231262" y="6422073"/>
            <a:ext cx="8681485" cy="184297"/>
          </a:xfrm>
          <a:prstGeom prst="rect">
            <a:avLst/>
          </a:prstGeom>
          <a:gradFill>
            <a:gsLst>
              <a:gs pos="0">
                <a:srgbClr val="2C2D84"/>
              </a:gs>
              <a:gs pos="50000">
                <a:srgbClr val="006AB4"/>
              </a:gs>
              <a:gs pos="100000">
                <a:srgbClr val="9FC63B"/>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947113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215B87-3049-4CCA-8D28-C8F0F29ED1B4}" type="datetimeFigureOut">
              <a:rPr lang="en-GB" smtClean="0"/>
              <a:t>17/03/2023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575811E-14ED-4629-90CC-79E112007BFC}" type="slidenum">
              <a:rPr lang="en-GB" smtClean="0"/>
              <a:t>‹#›</a:t>
            </a:fld>
            <a:endParaRPr lang="en-GB"/>
          </a:p>
        </p:txBody>
      </p:sp>
    </p:spTree>
    <p:extLst>
      <p:ext uri="{BB962C8B-B14F-4D97-AF65-F5344CB8AC3E}">
        <p14:creationId xmlns:p14="http://schemas.microsoft.com/office/powerpoint/2010/main" val="1084295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9215B87-3049-4CCA-8D28-C8F0F29ED1B4}" type="datetimeFigureOut">
              <a:rPr lang="en-GB" smtClean="0"/>
              <a:t>17/03/2023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575811E-14ED-4629-90CC-79E112007BFC}" type="slidenum">
              <a:rPr lang="en-GB" smtClean="0"/>
              <a:t>‹#›</a:t>
            </a:fld>
            <a:endParaRPr lang="en-GB"/>
          </a:p>
        </p:txBody>
      </p:sp>
    </p:spTree>
    <p:extLst>
      <p:ext uri="{BB962C8B-B14F-4D97-AF65-F5344CB8AC3E}">
        <p14:creationId xmlns:p14="http://schemas.microsoft.com/office/powerpoint/2010/main" val="3088249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9215B87-3049-4CCA-8D28-C8F0F29ED1B4}" type="datetimeFigureOut">
              <a:rPr lang="en-GB" smtClean="0"/>
              <a:t>17/03/2023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575811E-14ED-4629-90CC-79E112007BFC}" type="slidenum">
              <a:rPr lang="en-GB" smtClean="0"/>
              <a:t>‹#›</a:t>
            </a:fld>
            <a:endParaRPr lang="en-GB"/>
          </a:p>
        </p:txBody>
      </p:sp>
    </p:spTree>
    <p:extLst>
      <p:ext uri="{BB962C8B-B14F-4D97-AF65-F5344CB8AC3E}">
        <p14:creationId xmlns:p14="http://schemas.microsoft.com/office/powerpoint/2010/main" val="3033796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9215B87-3049-4CCA-8D28-C8F0F29ED1B4}" type="datetimeFigureOut">
              <a:rPr lang="en-GB" smtClean="0"/>
              <a:t>17/03/2023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575811E-14ED-4629-90CC-79E112007BFC}" type="slidenum">
              <a:rPr lang="en-GB" smtClean="0"/>
              <a:t>‹#›</a:t>
            </a:fld>
            <a:endParaRPr lang="en-GB"/>
          </a:p>
        </p:txBody>
      </p:sp>
    </p:spTree>
    <p:extLst>
      <p:ext uri="{BB962C8B-B14F-4D97-AF65-F5344CB8AC3E}">
        <p14:creationId xmlns:p14="http://schemas.microsoft.com/office/powerpoint/2010/main" val="1151052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215B87-3049-4CCA-8D28-C8F0F29ED1B4}" type="datetimeFigureOut">
              <a:rPr lang="en-GB" smtClean="0"/>
              <a:t>17/03/2023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575811E-14ED-4629-90CC-79E112007BFC}" type="slidenum">
              <a:rPr lang="en-GB" smtClean="0"/>
              <a:t>‹#›</a:t>
            </a:fld>
            <a:endParaRPr lang="en-GB"/>
          </a:p>
        </p:txBody>
      </p:sp>
    </p:spTree>
    <p:extLst>
      <p:ext uri="{BB962C8B-B14F-4D97-AF65-F5344CB8AC3E}">
        <p14:creationId xmlns:p14="http://schemas.microsoft.com/office/powerpoint/2010/main" val="3779557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9215B87-3049-4CCA-8D28-C8F0F29ED1B4}" type="datetimeFigureOut">
              <a:rPr lang="en-GB" smtClean="0"/>
              <a:t>17/03/2023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575811E-14ED-4629-90CC-79E112007BFC}" type="slidenum">
              <a:rPr lang="en-GB" smtClean="0"/>
              <a:t>‹#›</a:t>
            </a:fld>
            <a:endParaRPr lang="en-GB"/>
          </a:p>
        </p:txBody>
      </p:sp>
    </p:spTree>
    <p:extLst>
      <p:ext uri="{BB962C8B-B14F-4D97-AF65-F5344CB8AC3E}">
        <p14:creationId xmlns:p14="http://schemas.microsoft.com/office/powerpoint/2010/main" val="741283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9215B87-3049-4CCA-8D28-C8F0F29ED1B4}" type="datetimeFigureOut">
              <a:rPr lang="en-GB" smtClean="0"/>
              <a:t>17/03/2023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575811E-14ED-4629-90CC-79E112007BFC}" type="slidenum">
              <a:rPr lang="en-GB" smtClean="0"/>
              <a:t>‹#›</a:t>
            </a:fld>
            <a:endParaRPr lang="en-GB"/>
          </a:p>
        </p:txBody>
      </p:sp>
    </p:spTree>
    <p:extLst>
      <p:ext uri="{BB962C8B-B14F-4D97-AF65-F5344CB8AC3E}">
        <p14:creationId xmlns:p14="http://schemas.microsoft.com/office/powerpoint/2010/main" val="2681523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3/17/2023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7624819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buckinghamshire.gov.uk/cost-of-living/community-toolkit-register-as-a-welcoming-space/" TargetMode="External"/><Relationship Id="rId2" Type="http://schemas.openxmlformats.org/officeDocument/2006/relationships/hyperlink" Target="https://directory.buckinghamshire.gov.uk/?categories=welcoming-spaces&amp;collection=advice-and-support&amp;map=true&amp;page=1" TargetMode="Externa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hyperlink" Target="https://eur03.safelinks.protection.outlook.com/?url=https%3A%2F%2Ftwitter.com%2FKatharineDC%2Fstatus%2F1633205096145367040%3Fs%3D20&amp;data=05%7C01%7CDorota.Leclerc%40buckinghamshire.gov.uk%7Cfba23fa540a142f0f85108db2079e9ee%7C7fb976b99e2848e180861ddabecf82a0%7C0%7C0%7C638139480204791022%7CUnknown%7CTWFpbGZsb3d8eyJWIjoiMC4wLjAwMDAiLCJQIjoiV2luMzIiLCJBTiI6Ik1haWwiLCJXVCI6Mn0%3D%7C3000%7C%7C%7C&amp;sdata=VjA%2FC1uaajcfKG7v94%2FQ%2FZTy5mf5bB5ZP9ad5lfbvaQ%3D&amp;reserved=0"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ctrTitle" idx="4294967295"/>
          </p:nvPr>
        </p:nvSpPr>
        <p:spPr>
          <a:xfrm>
            <a:off x="446918" y="1504199"/>
            <a:ext cx="8149686" cy="2387600"/>
          </a:xfrm>
        </p:spPr>
        <p:txBody>
          <a:bodyPr anchor="b">
            <a:normAutofit/>
          </a:bodyPr>
          <a:lstStyle>
            <a:lvl1pPr algn="l">
              <a:defRPr sz="4800"/>
            </a:lvl1pPr>
          </a:lstStyle>
          <a:p>
            <a:r>
              <a:rPr lang="en-US" sz="3600" b="1">
                <a:solidFill>
                  <a:schemeClr val="bg2"/>
                </a:solidFill>
              </a:rPr>
              <a:t>Supporting Buckinghamshire residents and staff with the cost of living   </a:t>
            </a:r>
            <a:endParaRPr lang="en-GB" sz="3600" b="1">
              <a:solidFill>
                <a:schemeClr val="bg2"/>
              </a:solidFill>
            </a:endParaRPr>
          </a:p>
        </p:txBody>
      </p:sp>
      <p:sp>
        <p:nvSpPr>
          <p:cNvPr id="23" name="Subtitle 2"/>
          <p:cNvSpPr>
            <a:spLocks noGrp="1"/>
          </p:cNvSpPr>
          <p:nvPr>
            <p:ph type="subTitle" idx="4294967295"/>
          </p:nvPr>
        </p:nvSpPr>
        <p:spPr>
          <a:xfrm>
            <a:off x="446918" y="4230453"/>
            <a:ext cx="7888288" cy="1455737"/>
          </a:xfrm>
        </p:spPr>
        <p:txBody>
          <a:bodyPr vert="horz" lIns="91440" tIns="45720" rIns="91440" bIns="45720" rtlCol="0" anchor="t">
            <a:norm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solidFill>
                  <a:schemeClr val="bg2"/>
                </a:solidFill>
              </a:rPr>
              <a:t>March 2023</a:t>
            </a:r>
            <a:endParaRPr lang="en-GB">
              <a:solidFill>
                <a:schemeClr val="bg2"/>
              </a:solidFill>
            </a:endParaRPr>
          </a:p>
        </p:txBody>
      </p:sp>
    </p:spTree>
    <p:extLst>
      <p:ext uri="{BB962C8B-B14F-4D97-AF65-F5344CB8AC3E}">
        <p14:creationId xmlns:p14="http://schemas.microsoft.com/office/powerpoint/2010/main" val="17758902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6007" y="708517"/>
            <a:ext cx="4720440" cy="5218608"/>
          </a:xfrm>
          <a:prstGeom prst="rect">
            <a:avLst/>
          </a:prstGeom>
        </p:spPr>
        <p:txBody>
          <a:bodyPr wrap="square">
            <a:spAutoFit/>
          </a:bodyPr>
          <a:lstStyle/>
          <a:p>
            <a:r>
              <a:rPr lang="en-GB" sz="2000" b="1">
                <a:solidFill>
                  <a:srgbClr val="2C2D84"/>
                </a:solidFill>
              </a:rPr>
              <a:t>Key activities have included:</a:t>
            </a:r>
            <a:endParaRPr lang="en-GB">
              <a:solidFill>
                <a:srgbClr val="2C2D84"/>
              </a:solidFill>
              <a:cs typeface="Calibri"/>
            </a:endParaRPr>
          </a:p>
          <a:p>
            <a:pPr marL="228600" lvl="1" indent="-228600" defTabSz="914400">
              <a:lnSpc>
                <a:spcPct val="110000"/>
              </a:lnSpc>
              <a:spcBef>
                <a:spcPts val="1000"/>
              </a:spcBef>
              <a:buClr>
                <a:srgbClr val="2C2D84"/>
              </a:buClr>
              <a:buFont typeface="Calibri" panose="020F0502020204030204" pitchFamily="34" charset="0"/>
              <a:buChar char="●"/>
            </a:pPr>
            <a:r>
              <a:rPr lang="en-GB" sz="1600">
                <a:solidFill>
                  <a:srgbClr val="3C3C3B"/>
                </a:solidFill>
                <a:latin typeface="Calibri"/>
                <a:cs typeface="Calibri"/>
              </a:rPr>
              <a:t>Launch of Food Champions Network </a:t>
            </a:r>
            <a:br>
              <a:rPr lang="en-GB" sz="1600">
                <a:solidFill>
                  <a:srgbClr val="3C3C3B"/>
                </a:solidFill>
                <a:latin typeface="Calibri"/>
                <a:cs typeface="Calibri"/>
              </a:rPr>
            </a:br>
            <a:r>
              <a:rPr lang="en-GB" sz="1600">
                <a:solidFill>
                  <a:srgbClr val="3C3C3B"/>
                </a:solidFill>
                <a:latin typeface="Calibri"/>
                <a:cs typeface="Calibri"/>
              </a:rPr>
              <a:t>– currently 46 food champions</a:t>
            </a:r>
          </a:p>
          <a:p>
            <a:pPr marL="228600" lvl="1" indent="-228600" defTabSz="914400">
              <a:lnSpc>
                <a:spcPct val="110000"/>
              </a:lnSpc>
              <a:spcBef>
                <a:spcPts val="1000"/>
              </a:spcBef>
              <a:buClr>
                <a:srgbClr val="2C2D84"/>
              </a:buClr>
              <a:buFont typeface="Calibri" panose="020F0502020204030204" pitchFamily="34" charset="0"/>
              <a:buChar char="●"/>
            </a:pPr>
            <a:r>
              <a:rPr lang="en-GB" sz="1600">
                <a:solidFill>
                  <a:srgbClr val="3C3C3B"/>
                </a:solidFill>
                <a:latin typeface="Calibri"/>
                <a:cs typeface="Calibri"/>
              </a:rPr>
              <a:t>Christmas giving appeal - organising food bank collections in council offices and encouraging donations in supermarkets</a:t>
            </a:r>
          </a:p>
          <a:p>
            <a:pPr marL="228600" lvl="1" indent="-228600" defTabSz="914400">
              <a:lnSpc>
                <a:spcPct val="110000"/>
              </a:lnSpc>
              <a:spcBef>
                <a:spcPts val="1000"/>
              </a:spcBef>
              <a:buClr>
                <a:srgbClr val="2C2D84"/>
              </a:buClr>
              <a:buFont typeface="Calibri" panose="020F0502020204030204" pitchFamily="34" charset="0"/>
              <a:buChar char="●"/>
            </a:pPr>
            <a:r>
              <a:rPr lang="en-GB" sz="1600">
                <a:solidFill>
                  <a:srgbClr val="3C3C3B"/>
                </a:solidFill>
                <a:latin typeface="Calibri"/>
                <a:cs typeface="Calibri"/>
              </a:rPr>
              <a:t>Ongoing financial support for food banks, community food schemes such as hot meals, community fridges, hampers, Bucks New University food scheme</a:t>
            </a:r>
          </a:p>
          <a:p>
            <a:pPr marL="228600" lvl="1" indent="-228600" defTabSz="914400">
              <a:lnSpc>
                <a:spcPct val="110000"/>
              </a:lnSpc>
              <a:spcBef>
                <a:spcPts val="1000"/>
              </a:spcBef>
              <a:buClr>
                <a:srgbClr val="2C2D84"/>
              </a:buClr>
              <a:buFont typeface="Calibri" panose="020F0502020204030204" pitchFamily="34" charset="0"/>
              <a:buChar char="●"/>
            </a:pPr>
            <a:r>
              <a:rPr lang="en-GB" sz="1600">
                <a:solidFill>
                  <a:srgbClr val="3C3C3B"/>
                </a:solidFill>
                <a:latin typeface="Calibri"/>
                <a:cs typeface="Calibri"/>
              </a:rPr>
              <a:t>Ongoing signposting and referral to food banks and other meal schemes via the Helping Hand team</a:t>
            </a:r>
          </a:p>
          <a:p>
            <a:pPr marL="228600" lvl="1" indent="-228600" defTabSz="914400">
              <a:lnSpc>
                <a:spcPct val="110000"/>
              </a:lnSpc>
              <a:spcBef>
                <a:spcPts val="1000"/>
              </a:spcBef>
              <a:buClr>
                <a:srgbClr val="2C2D84"/>
              </a:buClr>
              <a:buFont typeface="Calibri" panose="020F0502020204030204" pitchFamily="34" charset="0"/>
              <a:buChar char="●"/>
            </a:pPr>
            <a:r>
              <a:rPr lang="en-GB" sz="1600">
                <a:solidFill>
                  <a:srgbClr val="3C3C3B"/>
                </a:solidFill>
                <a:latin typeface="Calibri"/>
                <a:cs typeface="Calibri"/>
              </a:rPr>
              <a:t>Developing new models for food support with Bucks Food Partnership, and area-based Food Action Plans under the Opportunity Bucks Programme</a:t>
            </a:r>
          </a:p>
          <a:p>
            <a:pPr marL="228600" lvl="1" indent="-228600" defTabSz="914400">
              <a:lnSpc>
                <a:spcPct val="110000"/>
              </a:lnSpc>
              <a:spcBef>
                <a:spcPts val="1000"/>
              </a:spcBef>
              <a:buClr>
                <a:srgbClr val="2C2D84"/>
              </a:buClr>
              <a:buFont typeface="Calibri" panose="020F0502020204030204" pitchFamily="34" charset="0"/>
              <a:buChar char="●"/>
            </a:pPr>
            <a:r>
              <a:rPr lang="en-GB" sz="1600">
                <a:solidFill>
                  <a:srgbClr val="3C3C3B"/>
                </a:solidFill>
                <a:latin typeface="Calibri"/>
                <a:cs typeface="Calibri"/>
              </a:rPr>
              <a:t>Currently developing plans for Easter</a:t>
            </a:r>
          </a:p>
        </p:txBody>
      </p:sp>
      <p:pic>
        <p:nvPicPr>
          <p:cNvPr id="16" name="Picture 2" descr="May be an image of 1 person, child and text that says &quot;helping hand&quot;"/>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31168" y="4260834"/>
            <a:ext cx="3112832" cy="26094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3" cstate="email">
            <a:extLst>
              <a:ext uri="{28A0092B-C50C-407E-A947-70E740481C1C}">
                <a14:useLocalDpi xmlns:a14="http://schemas.microsoft.com/office/drawing/2010/main"/>
              </a:ext>
            </a:extLst>
          </a:blip>
          <a:srcRect l="14699"/>
          <a:stretch/>
        </p:blipFill>
        <p:spPr>
          <a:xfrm>
            <a:off x="6014852" y="1730238"/>
            <a:ext cx="3129148" cy="2429686"/>
          </a:xfrm>
          <a:prstGeom prst="rect">
            <a:avLst/>
          </a:prstGeom>
        </p:spPr>
      </p:pic>
      <p:pic>
        <p:nvPicPr>
          <p:cNvPr id="18" name="Picture 1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031168" y="0"/>
            <a:ext cx="3112832" cy="1629328"/>
          </a:xfrm>
          <a:prstGeom prst="rect">
            <a:avLst/>
          </a:prstGeom>
        </p:spPr>
      </p:pic>
      <p:sp>
        <p:nvSpPr>
          <p:cNvPr id="7" name="Rectangle 6"/>
          <p:cNvSpPr/>
          <p:nvPr/>
        </p:nvSpPr>
        <p:spPr>
          <a:xfrm>
            <a:off x="5890161" y="0"/>
            <a:ext cx="143230" cy="6858000"/>
          </a:xfrm>
          <a:prstGeom prst="rect">
            <a:avLst/>
          </a:prstGeom>
          <a:solidFill>
            <a:srgbClr val="0059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579761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b="-120"/>
          <a:stretch/>
        </p:blipFill>
        <p:spPr>
          <a:xfrm>
            <a:off x="0" y="2568053"/>
            <a:ext cx="9144000" cy="4289947"/>
          </a:xfrm>
          <a:prstGeom prst="rect">
            <a:avLst/>
          </a:prstGeom>
        </p:spPr>
      </p:pic>
      <p:sp>
        <p:nvSpPr>
          <p:cNvPr id="2" name="Title 1">
            <a:extLst>
              <a:ext uri="{FF2B5EF4-FFF2-40B4-BE49-F238E27FC236}">
                <a16:creationId xmlns:a16="http://schemas.microsoft.com/office/drawing/2014/main" id="{C0B85554-A38C-4840-86AE-DEFDA8768312}"/>
              </a:ext>
            </a:extLst>
          </p:cNvPr>
          <p:cNvSpPr>
            <a:spLocks noGrp="1"/>
          </p:cNvSpPr>
          <p:nvPr>
            <p:ph type="title"/>
          </p:nvPr>
        </p:nvSpPr>
        <p:spPr>
          <a:xfrm>
            <a:off x="628650" y="365126"/>
            <a:ext cx="7886700" cy="867773"/>
          </a:xfrm>
        </p:spPr>
        <p:txBody>
          <a:bodyPr>
            <a:normAutofit/>
          </a:bodyPr>
          <a:lstStyle/>
          <a:p>
            <a:r>
              <a:rPr lang="en-GB" sz="4000" b="1">
                <a:solidFill>
                  <a:srgbClr val="2C2D84"/>
                </a:solidFill>
                <a:latin typeface="+mn-lt"/>
              </a:rPr>
              <a:t>4. Fuel and Energy </a:t>
            </a:r>
            <a:endParaRPr lang="en-GB" sz="4800" b="1">
              <a:solidFill>
                <a:srgbClr val="2C2D84"/>
              </a:solidFill>
              <a:latin typeface="+mn-lt"/>
            </a:endParaRPr>
          </a:p>
        </p:txBody>
      </p:sp>
      <p:sp>
        <p:nvSpPr>
          <p:cNvPr id="3" name="Content Placeholder 2">
            <a:extLst>
              <a:ext uri="{FF2B5EF4-FFF2-40B4-BE49-F238E27FC236}">
                <a16:creationId xmlns:a16="http://schemas.microsoft.com/office/drawing/2014/main" id="{7ACD2DFD-937C-42CC-9020-1179DD76D7EC}"/>
              </a:ext>
            </a:extLst>
          </p:cNvPr>
          <p:cNvSpPr>
            <a:spLocks noGrp="1"/>
          </p:cNvSpPr>
          <p:nvPr>
            <p:ph idx="1"/>
          </p:nvPr>
        </p:nvSpPr>
        <p:spPr>
          <a:xfrm>
            <a:off x="639041" y="1323597"/>
            <a:ext cx="7886700" cy="829637"/>
          </a:xfrm>
        </p:spPr>
        <p:txBody>
          <a:bodyPr vert="horz" lIns="91440" tIns="45720" rIns="91440" bIns="45720" rtlCol="0" anchor="t">
            <a:noAutofit/>
          </a:bodyPr>
          <a:lstStyle/>
          <a:p>
            <a:pPr marL="0" indent="0">
              <a:lnSpc>
                <a:spcPct val="120000"/>
              </a:lnSpc>
              <a:buNone/>
            </a:pPr>
            <a:r>
              <a:rPr lang="en-GB" sz="1800"/>
              <a:t>This </a:t>
            </a:r>
            <a:r>
              <a:rPr lang="en-GB" sz="1800" err="1"/>
              <a:t>workstream</a:t>
            </a:r>
            <a:r>
              <a:rPr lang="en-GB" sz="1800"/>
              <a:t> aimed to develop new and innovative measures to ensure that we target support to residents struggling with fuel and energy costs who need it the most.</a:t>
            </a:r>
          </a:p>
        </p:txBody>
      </p:sp>
      <p:sp>
        <p:nvSpPr>
          <p:cNvPr id="4" name="Rectangle 3"/>
          <p:cNvSpPr/>
          <p:nvPr/>
        </p:nvSpPr>
        <p:spPr>
          <a:xfrm flipV="1">
            <a:off x="3681" y="2568054"/>
            <a:ext cx="9157419" cy="144000"/>
          </a:xfrm>
          <a:prstGeom prst="rect">
            <a:avLst/>
          </a:prstGeom>
          <a:solidFill>
            <a:srgbClr val="0059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9598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760165" y="3627911"/>
            <a:ext cx="3383836" cy="32300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575955" y="708517"/>
            <a:ext cx="4494810" cy="4833118"/>
          </a:xfrm>
          <a:prstGeom prst="rect">
            <a:avLst/>
          </a:prstGeom>
        </p:spPr>
        <p:txBody>
          <a:bodyPr wrap="square">
            <a:spAutoFit/>
          </a:bodyPr>
          <a:lstStyle/>
          <a:p>
            <a:r>
              <a:rPr lang="en-GB" sz="2000" b="1">
                <a:solidFill>
                  <a:srgbClr val="2C2D84"/>
                </a:solidFill>
              </a:rPr>
              <a:t>Key activities have included:</a:t>
            </a:r>
            <a:endParaRPr lang="en-GB">
              <a:solidFill>
                <a:srgbClr val="2C2D84"/>
              </a:solidFill>
            </a:endParaRPr>
          </a:p>
          <a:p>
            <a:pPr marL="228600" lvl="1" indent="-228600" defTabSz="914400">
              <a:lnSpc>
                <a:spcPct val="110000"/>
              </a:lnSpc>
              <a:spcBef>
                <a:spcPts val="1000"/>
              </a:spcBef>
              <a:buClr>
                <a:srgbClr val="2C2D84"/>
              </a:buClr>
              <a:buFont typeface="Calibri" panose="020F0502020204030204" pitchFamily="34" charset="0"/>
              <a:buChar char="●"/>
            </a:pPr>
            <a:r>
              <a:rPr lang="en-GB" sz="1600">
                <a:solidFill>
                  <a:srgbClr val="3C3C3B"/>
                </a:solidFill>
                <a:latin typeface="Calibri"/>
                <a:cs typeface="Calibri"/>
              </a:rPr>
              <a:t>Providing assistance with fuel bills and pre-payment meter cards through Helping Hand where residents have been unable to get help from their energy companies</a:t>
            </a:r>
          </a:p>
          <a:p>
            <a:pPr marL="228600" lvl="1" indent="-228600" defTabSz="914400">
              <a:lnSpc>
                <a:spcPct val="110000"/>
              </a:lnSpc>
              <a:spcBef>
                <a:spcPts val="1000"/>
              </a:spcBef>
              <a:buClr>
                <a:srgbClr val="2C2D84"/>
              </a:buClr>
              <a:buFont typeface="Calibri" panose="020F0502020204030204" pitchFamily="34" charset="0"/>
              <a:buChar char="●"/>
            </a:pPr>
            <a:r>
              <a:rPr lang="en-GB" sz="1600">
                <a:solidFill>
                  <a:srgbClr val="3C3C3B"/>
                </a:solidFill>
                <a:latin typeface="Calibri"/>
                <a:cs typeface="Calibri"/>
              </a:rPr>
              <a:t>Promoting existing energy schemes such as the Sustainable Warmth Fund</a:t>
            </a:r>
          </a:p>
          <a:p>
            <a:pPr marL="228600" lvl="1" indent="-228600" defTabSz="914400">
              <a:lnSpc>
                <a:spcPct val="110000"/>
              </a:lnSpc>
              <a:spcBef>
                <a:spcPts val="1000"/>
              </a:spcBef>
              <a:buClr>
                <a:srgbClr val="2C2D84"/>
              </a:buClr>
              <a:buFont typeface="Calibri" panose="020F0502020204030204" pitchFamily="34" charset="0"/>
              <a:buChar char="●"/>
            </a:pPr>
            <a:r>
              <a:rPr lang="en-GB" sz="1600">
                <a:solidFill>
                  <a:srgbClr val="3C3C3B"/>
                </a:solidFill>
                <a:latin typeface="Calibri"/>
                <a:cs typeface="Calibri"/>
              </a:rPr>
              <a:t>Promoting energy saving measures and link to energy companies via a social media campaign</a:t>
            </a:r>
          </a:p>
          <a:p>
            <a:pPr marL="228600" lvl="1" indent="-228600" defTabSz="914400">
              <a:lnSpc>
                <a:spcPct val="110000"/>
              </a:lnSpc>
              <a:spcBef>
                <a:spcPts val="1000"/>
              </a:spcBef>
              <a:buClr>
                <a:srgbClr val="2C2D84"/>
              </a:buClr>
              <a:buFont typeface="Calibri" panose="020F0502020204030204" pitchFamily="34" charset="0"/>
              <a:buChar char="●"/>
            </a:pPr>
            <a:r>
              <a:rPr lang="en-GB" sz="1600">
                <a:solidFill>
                  <a:srgbClr val="3C3C3B"/>
                </a:solidFill>
                <a:latin typeface="Calibri"/>
                <a:cs typeface="Calibri"/>
              </a:rPr>
              <a:t>Investment in relevant schemes, for example Better Housing Better Health</a:t>
            </a:r>
          </a:p>
          <a:p>
            <a:pPr marL="228600" lvl="1" indent="-228600" defTabSz="914400">
              <a:lnSpc>
                <a:spcPct val="110000"/>
              </a:lnSpc>
              <a:spcBef>
                <a:spcPts val="1000"/>
              </a:spcBef>
              <a:buClr>
                <a:srgbClr val="2C2D84"/>
              </a:buClr>
              <a:buFont typeface="Calibri" panose="020F0502020204030204" pitchFamily="34" charset="0"/>
              <a:buChar char="●"/>
            </a:pPr>
            <a:r>
              <a:rPr lang="en-GB" sz="1600">
                <a:solidFill>
                  <a:srgbClr val="3C3C3B"/>
                </a:solidFill>
                <a:latin typeface="Calibri"/>
                <a:cs typeface="Calibri"/>
              </a:rPr>
              <a:t>Development of an Energy Doctor scheme </a:t>
            </a:r>
            <a:br>
              <a:rPr lang="en-GB" sz="1600">
                <a:solidFill>
                  <a:srgbClr val="3C3C3B"/>
                </a:solidFill>
                <a:latin typeface="Calibri"/>
                <a:cs typeface="Calibri"/>
              </a:rPr>
            </a:br>
            <a:r>
              <a:rPr lang="en-GB" sz="1600">
                <a:solidFill>
                  <a:srgbClr val="3C3C3B"/>
                </a:solidFill>
                <a:latin typeface="Calibri"/>
                <a:cs typeface="Calibri"/>
              </a:rPr>
              <a:t>(soon to launch) to support eligible households with smaller energy efficiency measures such as draft proofing and energy saving lightbulbs</a:t>
            </a: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94750" y="3832456"/>
            <a:ext cx="2914666" cy="2821000"/>
          </a:xfrm>
          <a:prstGeom prst="rect">
            <a:avLst/>
          </a:prstGeom>
        </p:spPr>
      </p:pic>
      <p:sp>
        <p:nvSpPr>
          <p:cNvPr id="7" name="Rectangle 6"/>
          <p:cNvSpPr/>
          <p:nvPr/>
        </p:nvSpPr>
        <p:spPr>
          <a:xfrm>
            <a:off x="5622966" y="0"/>
            <a:ext cx="143230" cy="6858000"/>
          </a:xfrm>
          <a:prstGeom prst="rect">
            <a:avLst/>
          </a:prstGeom>
          <a:solidFill>
            <a:srgbClr val="0059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760164" y="0"/>
            <a:ext cx="3383836" cy="3627911"/>
          </a:xfrm>
          <a:prstGeom prst="rect">
            <a:avLst/>
          </a:prstGeom>
        </p:spPr>
      </p:pic>
    </p:spTree>
    <p:extLst>
      <p:ext uri="{BB962C8B-B14F-4D97-AF65-F5344CB8AC3E}">
        <p14:creationId xmlns:p14="http://schemas.microsoft.com/office/powerpoint/2010/main" val="9158423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t="12439" b="16129"/>
          <a:stretch/>
        </p:blipFill>
        <p:spPr>
          <a:xfrm>
            <a:off x="-1" y="2594758"/>
            <a:ext cx="9157419" cy="4263242"/>
          </a:xfrm>
          <a:prstGeom prst="rect">
            <a:avLst/>
          </a:prstGeom>
        </p:spPr>
      </p:pic>
      <p:sp>
        <p:nvSpPr>
          <p:cNvPr id="2" name="Title 1">
            <a:extLst>
              <a:ext uri="{FF2B5EF4-FFF2-40B4-BE49-F238E27FC236}">
                <a16:creationId xmlns:a16="http://schemas.microsoft.com/office/drawing/2014/main" id="{1DEB143E-65AA-4325-999E-10FFEA3A85EF}"/>
              </a:ext>
            </a:extLst>
          </p:cNvPr>
          <p:cNvSpPr>
            <a:spLocks noGrp="1"/>
          </p:cNvSpPr>
          <p:nvPr>
            <p:ph type="title"/>
          </p:nvPr>
        </p:nvSpPr>
        <p:spPr>
          <a:xfrm>
            <a:off x="618259" y="136526"/>
            <a:ext cx="7886700" cy="1325563"/>
          </a:xfrm>
        </p:spPr>
        <p:txBody>
          <a:bodyPr>
            <a:normAutofit/>
          </a:bodyPr>
          <a:lstStyle/>
          <a:p>
            <a:r>
              <a:rPr lang="en-GB" sz="4000" b="1">
                <a:solidFill>
                  <a:srgbClr val="2C2D84"/>
                </a:solidFill>
                <a:latin typeface="+mn-lt"/>
              </a:rPr>
              <a:t>5. Warmth</a:t>
            </a:r>
          </a:p>
        </p:txBody>
      </p:sp>
      <p:sp>
        <p:nvSpPr>
          <p:cNvPr id="3" name="Content Placeholder 2">
            <a:extLst>
              <a:ext uri="{FF2B5EF4-FFF2-40B4-BE49-F238E27FC236}">
                <a16:creationId xmlns:a16="http://schemas.microsoft.com/office/drawing/2014/main" id="{F637E7D3-DF3C-4C55-B7A8-47FFEC21F59D}"/>
              </a:ext>
            </a:extLst>
          </p:cNvPr>
          <p:cNvSpPr>
            <a:spLocks noGrp="1"/>
          </p:cNvSpPr>
          <p:nvPr>
            <p:ph idx="1"/>
          </p:nvPr>
        </p:nvSpPr>
        <p:spPr>
          <a:xfrm>
            <a:off x="614418" y="1462089"/>
            <a:ext cx="7886700" cy="497340"/>
          </a:xfrm>
        </p:spPr>
        <p:txBody>
          <a:bodyPr vert="horz" lIns="91440" tIns="45720" rIns="91440" bIns="45720" rtlCol="0" anchor="t">
            <a:noAutofit/>
          </a:bodyPr>
          <a:lstStyle/>
          <a:p>
            <a:pPr marL="0" indent="0">
              <a:buNone/>
            </a:pPr>
            <a:r>
              <a:rPr lang="en-GB" sz="1800"/>
              <a:t>The Warmth </a:t>
            </a:r>
            <a:r>
              <a:rPr lang="en-GB" sz="1800" err="1"/>
              <a:t>workstream</a:t>
            </a:r>
            <a:r>
              <a:rPr lang="en-GB" sz="1800"/>
              <a:t> is focused on developing and providing practical support to residents, to enable them to keep warm during the cold winter months.</a:t>
            </a:r>
            <a:r>
              <a:rPr lang="en-GB" sz="2000">
                <a:cs typeface="Calibri"/>
              </a:rPr>
              <a:t> </a:t>
            </a:r>
            <a:endParaRPr lang="en-GB" sz="2000" b="1"/>
          </a:p>
        </p:txBody>
      </p:sp>
      <p:sp>
        <p:nvSpPr>
          <p:cNvPr id="4" name="Rectangle 3"/>
          <p:cNvSpPr/>
          <p:nvPr/>
        </p:nvSpPr>
        <p:spPr>
          <a:xfrm flipV="1">
            <a:off x="0" y="2478300"/>
            <a:ext cx="9157419" cy="144000"/>
          </a:xfrm>
          <a:prstGeom prst="rect">
            <a:avLst/>
          </a:prstGeom>
          <a:solidFill>
            <a:srgbClr val="0059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780416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3500" y="1537"/>
            <a:ext cx="5530827" cy="6311984"/>
          </a:xfrm>
          <a:prstGeom prst="rect">
            <a:avLst/>
          </a:prstGeom>
        </p:spPr>
        <p:txBody>
          <a:bodyPr wrap="square" lIns="91440" tIns="45720" rIns="91440" bIns="45720" anchor="t">
            <a:spAutoFit/>
          </a:bodyPr>
          <a:lstStyle/>
          <a:p>
            <a:r>
              <a:rPr lang="en-GB" sz="2000" b="1">
                <a:solidFill>
                  <a:srgbClr val="2C2D84"/>
                </a:solidFill>
              </a:rPr>
              <a:t>Key activities have included: </a:t>
            </a:r>
          </a:p>
          <a:p>
            <a:r>
              <a:rPr lang="en-GB" sz="1500" dirty="0"/>
              <a:t>Launch of ‘welcoming spaces’ where </a:t>
            </a:r>
            <a:r>
              <a:rPr lang="en-GB" sz="1500" dirty="0">
                <a:ea typeface="+mn-lt"/>
                <a:cs typeface="+mn-lt"/>
              </a:rPr>
              <a:t>people can come together in a warm, safe and supportive environment </a:t>
            </a:r>
            <a:r>
              <a:rPr lang="en-GB" sz="1500" dirty="0"/>
              <a:t>- currently </a:t>
            </a:r>
            <a:r>
              <a:rPr lang="en-GB" sz="1500" b="1" dirty="0"/>
              <a:t>56 listed on the Bucks Online Directory</a:t>
            </a:r>
            <a:endParaRPr lang="en-GB" sz="1500" b="1" dirty="0">
              <a:cs typeface="Calibri"/>
            </a:endParaRPr>
          </a:p>
          <a:p>
            <a:endParaRPr lang="en-GB" sz="1500" b="1" dirty="0">
              <a:cs typeface="Calibri"/>
            </a:endParaRPr>
          </a:p>
          <a:p>
            <a:pPr marL="228600" lvl="1" indent="-228600" defTabSz="914400">
              <a:lnSpc>
                <a:spcPct val="110000"/>
              </a:lnSpc>
              <a:spcBef>
                <a:spcPts val="1000"/>
              </a:spcBef>
              <a:buClr>
                <a:srgbClr val="2C2D84"/>
              </a:buClr>
              <a:buFont typeface="Calibri" panose="020F0502020204030204" pitchFamily="34" charset="0"/>
              <a:buChar char="●"/>
            </a:pPr>
            <a:r>
              <a:rPr lang="en-GB" sz="1500" b="1" dirty="0">
                <a:solidFill>
                  <a:srgbClr val="3C3C3B"/>
                </a:solidFill>
                <a:latin typeface="Calibri"/>
                <a:cs typeface="Calibri"/>
              </a:rPr>
              <a:t>Phase 1 </a:t>
            </a:r>
            <a:r>
              <a:rPr lang="en-GB" sz="1500" dirty="0">
                <a:solidFill>
                  <a:srgbClr val="3C3C3B"/>
                </a:solidFill>
                <a:latin typeface="Calibri"/>
                <a:cs typeface="Calibri"/>
              </a:rPr>
              <a:t>- Libraries and community libraries (29 locations across Buckinghamshire)</a:t>
            </a:r>
          </a:p>
          <a:p>
            <a:pPr marL="228600" lvl="1" indent="-228600" defTabSz="914400">
              <a:lnSpc>
                <a:spcPct val="110000"/>
              </a:lnSpc>
              <a:spcBef>
                <a:spcPts val="1000"/>
              </a:spcBef>
              <a:buClr>
                <a:srgbClr val="2C2D84"/>
              </a:buClr>
              <a:buFont typeface="Calibri" panose="020F0502020204030204" pitchFamily="34" charset="0"/>
              <a:buChar char="●"/>
            </a:pPr>
            <a:r>
              <a:rPr lang="en-GB" sz="1500" b="1" dirty="0">
                <a:solidFill>
                  <a:srgbClr val="3C3C3B"/>
                </a:solidFill>
                <a:latin typeface="Calibri"/>
                <a:cs typeface="Calibri"/>
              </a:rPr>
              <a:t>Phase 2 </a:t>
            </a:r>
            <a:r>
              <a:rPr lang="en-GB" sz="1500" dirty="0">
                <a:solidFill>
                  <a:srgbClr val="3C3C3B"/>
                </a:solidFill>
                <a:latin typeface="Calibri"/>
                <a:cs typeface="Calibri"/>
              </a:rPr>
              <a:t>- Community venues, publicised on the </a:t>
            </a:r>
            <a:r>
              <a:rPr lang="en-GB" sz="1500" dirty="0">
                <a:solidFill>
                  <a:srgbClr val="3C3C3B"/>
                </a:solidFill>
                <a:latin typeface="Calibri"/>
                <a:cs typeface="Calibri"/>
                <a:hlinkClick r:id="rId2"/>
              </a:rPr>
              <a:t>Directory</a:t>
            </a:r>
            <a:r>
              <a:rPr lang="en-GB" sz="1500" dirty="0">
                <a:solidFill>
                  <a:srgbClr val="3C3C3B"/>
                </a:solidFill>
                <a:latin typeface="Calibri"/>
                <a:cs typeface="Calibri"/>
              </a:rPr>
              <a:t> and other warm spaces websites; toolkit/guidance </a:t>
            </a:r>
            <a:r>
              <a:rPr lang="en-GB" sz="1500" dirty="0">
                <a:solidFill>
                  <a:srgbClr val="3C3C3B"/>
                </a:solidFill>
                <a:latin typeface="Calibri"/>
                <a:cs typeface="Calibri"/>
                <a:hlinkClick r:id="rId3"/>
              </a:rPr>
              <a:t>Community toolkit: register as a Welcoming Space | Buckinghamshire Council </a:t>
            </a:r>
            <a:endParaRPr lang="en-GB" sz="1500" dirty="0">
              <a:solidFill>
                <a:srgbClr val="3C3C3B"/>
              </a:solidFill>
              <a:latin typeface="Calibri"/>
              <a:cs typeface="Calibri"/>
            </a:endParaRPr>
          </a:p>
          <a:p>
            <a:endParaRPr lang="en-GB" sz="1500" dirty="0">
              <a:cs typeface="Calibri"/>
            </a:endParaRPr>
          </a:p>
          <a:p>
            <a:r>
              <a:rPr lang="en-GB" sz="1500" dirty="0"/>
              <a:t>Many spaces have information/signposting to different forms of support; Warm Boxes in 9 libraries key community venues. 198</a:t>
            </a:r>
            <a:r>
              <a:rPr lang="en-GB" sz="1500" dirty="0">
                <a:ea typeface="+mn-lt"/>
                <a:cs typeface="+mn-lt"/>
              </a:rPr>
              <a:t> currently issued; delivery of warm boxes targeted to Opportunity Bucks wards.</a:t>
            </a:r>
          </a:p>
          <a:p>
            <a:endParaRPr lang="en-GB" sz="1500" dirty="0">
              <a:cs typeface="Calibri" panose="020F0502020204030204"/>
            </a:endParaRPr>
          </a:p>
          <a:p>
            <a:r>
              <a:rPr lang="en-GB" sz="1500" dirty="0">
                <a:cs typeface="Calibri" panose="020F0502020204030204"/>
              </a:rPr>
              <a:t>These initiatives were featured on BBC News London and South East, see the link below to access the clip:</a:t>
            </a:r>
          </a:p>
          <a:p>
            <a:r>
              <a:rPr lang="en-GB" sz="1500" dirty="0">
                <a:ea typeface="+mn-lt"/>
                <a:cs typeface="+mn-lt"/>
                <a:hlinkClick r:id="rId4"/>
              </a:rPr>
              <a:t>https://twitter.com/KatharineDC/status/1633205096145367040?s=20</a:t>
            </a:r>
            <a:endParaRPr lang="en-GB" sz="1500" dirty="0">
              <a:cs typeface="Calibri" panose="020F0502020204030204"/>
            </a:endParaRPr>
          </a:p>
          <a:p>
            <a:endParaRPr lang="en-GB" sz="1500" dirty="0">
              <a:cs typeface="Calibri" panose="020F0502020204030204"/>
            </a:endParaRPr>
          </a:p>
          <a:p>
            <a:r>
              <a:rPr lang="en-GB" sz="1500" dirty="0">
                <a:cs typeface="Calibri" panose="020F0502020204030204"/>
              </a:rPr>
              <a:t>Library fines amnesty in January and February.</a:t>
            </a:r>
            <a:br>
              <a:rPr lang="en-GB" sz="1500" dirty="0">
                <a:cs typeface="Calibri" panose="020F0502020204030204"/>
              </a:rPr>
            </a:br>
            <a:endParaRPr lang="en-GB" sz="1500" dirty="0">
              <a:cs typeface="Calibri" panose="020F0502020204030204"/>
            </a:endParaRPr>
          </a:p>
          <a:p>
            <a:r>
              <a:rPr lang="en-GB" sz="1500" dirty="0">
                <a:cs typeface="Calibri" panose="020F0502020204030204"/>
              </a:rPr>
              <a:t>Hosting Citizens Advice Bucks 'Money Matters' sessions in Aylesbury Library.</a:t>
            </a:r>
          </a:p>
        </p:txBody>
      </p:sp>
      <p:pic>
        <p:nvPicPr>
          <p:cNvPr id="2" name="Picture 1"/>
          <p:cNvPicPr>
            <a:picLocks noChangeAspect="1"/>
          </p:cNvPicPr>
          <p:nvPr/>
        </p:nvPicPr>
        <p:blipFill rotWithShape="1">
          <a:blip r:embed="rId5" cstate="email">
            <a:extLst>
              <a:ext uri="{28A0092B-C50C-407E-A947-70E740481C1C}">
                <a14:useLocalDpi xmlns:a14="http://schemas.microsoft.com/office/drawing/2010/main"/>
              </a:ext>
            </a:extLst>
          </a:blip>
          <a:srcRect l="1351" t="1351" r="1351" b="8553"/>
          <a:stretch/>
        </p:blipFill>
        <p:spPr>
          <a:xfrm>
            <a:off x="6400800" y="-1"/>
            <a:ext cx="2743201" cy="6859796"/>
          </a:xfrm>
          <a:prstGeom prst="rect">
            <a:avLst/>
          </a:prstGeom>
        </p:spPr>
      </p:pic>
      <p:sp>
        <p:nvSpPr>
          <p:cNvPr id="5" name="Rectangle 4"/>
          <p:cNvSpPr/>
          <p:nvPr/>
        </p:nvSpPr>
        <p:spPr>
          <a:xfrm>
            <a:off x="6257570" y="0"/>
            <a:ext cx="143230" cy="6858000"/>
          </a:xfrm>
          <a:prstGeom prst="rect">
            <a:avLst/>
          </a:prstGeom>
          <a:solidFill>
            <a:srgbClr val="0059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106916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t="8842" b="19095"/>
          <a:stretch/>
        </p:blipFill>
        <p:spPr>
          <a:xfrm>
            <a:off x="0" y="2502051"/>
            <a:ext cx="9166676" cy="4355949"/>
          </a:xfrm>
          <a:prstGeom prst="rect">
            <a:avLst/>
          </a:prstGeom>
        </p:spPr>
      </p:pic>
      <p:sp>
        <p:nvSpPr>
          <p:cNvPr id="2" name="Title 1">
            <a:extLst>
              <a:ext uri="{FF2B5EF4-FFF2-40B4-BE49-F238E27FC236}">
                <a16:creationId xmlns:a16="http://schemas.microsoft.com/office/drawing/2014/main" id="{78499694-565F-4F1B-8B3C-D00E15C18791}"/>
              </a:ext>
            </a:extLst>
          </p:cNvPr>
          <p:cNvSpPr>
            <a:spLocks noGrp="1"/>
          </p:cNvSpPr>
          <p:nvPr>
            <p:ph type="title"/>
          </p:nvPr>
        </p:nvSpPr>
        <p:spPr>
          <a:xfrm>
            <a:off x="628650" y="188160"/>
            <a:ext cx="7886700" cy="982663"/>
          </a:xfrm>
        </p:spPr>
        <p:txBody>
          <a:bodyPr>
            <a:normAutofit/>
          </a:bodyPr>
          <a:lstStyle/>
          <a:p>
            <a:r>
              <a:rPr lang="en-GB" sz="4000" b="1">
                <a:solidFill>
                  <a:srgbClr val="2C2D84"/>
                </a:solidFill>
                <a:latin typeface="+mn-lt"/>
              </a:rPr>
              <a:t>6. Money and Debt </a:t>
            </a:r>
          </a:p>
        </p:txBody>
      </p:sp>
      <p:sp>
        <p:nvSpPr>
          <p:cNvPr id="3" name="Content Placeholder 2">
            <a:extLst>
              <a:ext uri="{FF2B5EF4-FFF2-40B4-BE49-F238E27FC236}">
                <a16:creationId xmlns:a16="http://schemas.microsoft.com/office/drawing/2014/main" id="{6798FF90-94BE-4CA2-AA4E-D7B78B317218}"/>
              </a:ext>
            </a:extLst>
          </p:cNvPr>
          <p:cNvSpPr>
            <a:spLocks noGrp="1"/>
          </p:cNvSpPr>
          <p:nvPr>
            <p:ph idx="1"/>
          </p:nvPr>
        </p:nvSpPr>
        <p:spPr>
          <a:xfrm>
            <a:off x="628650" y="1335839"/>
            <a:ext cx="7886700" cy="4351338"/>
          </a:xfrm>
        </p:spPr>
        <p:txBody>
          <a:bodyPr vert="horz" lIns="91440" tIns="45720" rIns="91440" bIns="45720" rtlCol="0" anchor="t">
            <a:normAutofit/>
          </a:bodyPr>
          <a:lstStyle/>
          <a:p>
            <a:pPr marL="0" indent="0">
              <a:buNone/>
            </a:pPr>
            <a:r>
              <a:rPr lang="en-GB" sz="1800"/>
              <a:t>Through our Money and Debt </a:t>
            </a:r>
            <a:r>
              <a:rPr lang="en-GB" sz="1800" err="1"/>
              <a:t>workstream</a:t>
            </a:r>
            <a:r>
              <a:rPr lang="en-GB" sz="1800"/>
              <a:t> we recognise the financial pressures residents our facing and have sought opportunities to reduce these pressures whilst ensuring residents are linked in to the support available to them.</a:t>
            </a:r>
          </a:p>
        </p:txBody>
      </p:sp>
      <p:sp>
        <p:nvSpPr>
          <p:cNvPr id="4" name="Rectangle 3"/>
          <p:cNvSpPr/>
          <p:nvPr/>
        </p:nvSpPr>
        <p:spPr>
          <a:xfrm flipV="1">
            <a:off x="0" y="2502051"/>
            <a:ext cx="9157419" cy="144000"/>
          </a:xfrm>
          <a:prstGeom prst="rect">
            <a:avLst/>
          </a:prstGeom>
          <a:solidFill>
            <a:srgbClr val="0059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087237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56261" y="471011"/>
            <a:ext cx="4779818" cy="5631285"/>
          </a:xfrm>
          <a:prstGeom prst="rect">
            <a:avLst/>
          </a:prstGeom>
        </p:spPr>
        <p:txBody>
          <a:bodyPr wrap="square">
            <a:spAutoFit/>
          </a:bodyPr>
          <a:lstStyle/>
          <a:p>
            <a:r>
              <a:rPr lang="en-GB" sz="2000" b="1">
                <a:solidFill>
                  <a:srgbClr val="2C2D84"/>
                </a:solidFill>
              </a:rPr>
              <a:t>Key activities have included:</a:t>
            </a:r>
            <a:endParaRPr lang="en-US" sz="2000" b="1">
              <a:solidFill>
                <a:srgbClr val="2C2D84"/>
              </a:solidFill>
            </a:endParaRPr>
          </a:p>
          <a:p>
            <a:pPr marL="228600" lvl="1" indent="-228600" defTabSz="914400">
              <a:lnSpc>
                <a:spcPct val="110000"/>
              </a:lnSpc>
              <a:spcBef>
                <a:spcPts val="1000"/>
              </a:spcBef>
              <a:buClr>
                <a:srgbClr val="2C2D84"/>
              </a:buClr>
              <a:buFont typeface="Calibri" panose="020F0502020204030204" pitchFamily="34" charset="0"/>
              <a:buChar char="●"/>
            </a:pPr>
            <a:r>
              <a:rPr lang="en-GB" sz="1600">
                <a:solidFill>
                  <a:srgbClr val="3C3C3B"/>
                </a:solidFill>
                <a:latin typeface="Calibri"/>
                <a:cs typeface="Calibri"/>
              </a:rPr>
              <a:t>We commission a dedicated debt support service, delivered by Citizens Advice Bucks</a:t>
            </a:r>
            <a:endParaRPr lang="en-US" sz="1600">
              <a:solidFill>
                <a:srgbClr val="3C3C3B"/>
              </a:solidFill>
              <a:latin typeface="Calibri"/>
              <a:cs typeface="Calibri"/>
            </a:endParaRPr>
          </a:p>
          <a:p>
            <a:pPr marL="228600" lvl="1" indent="-228600" defTabSz="914400">
              <a:lnSpc>
                <a:spcPct val="110000"/>
              </a:lnSpc>
              <a:spcBef>
                <a:spcPts val="1000"/>
              </a:spcBef>
              <a:buClr>
                <a:srgbClr val="2C2D84"/>
              </a:buClr>
              <a:buFont typeface="Calibri" panose="020F0502020204030204" pitchFamily="34" charset="0"/>
              <a:buChar char="●"/>
            </a:pPr>
            <a:r>
              <a:rPr lang="en-GB" sz="1600">
                <a:solidFill>
                  <a:srgbClr val="3C3C3B"/>
                </a:solidFill>
                <a:latin typeface="Calibri"/>
                <a:cs typeface="Calibri"/>
              </a:rPr>
              <a:t>Advice services are provided by Revenues and Benefits and Housing teams</a:t>
            </a:r>
            <a:endParaRPr lang="en-US" sz="1600">
              <a:solidFill>
                <a:srgbClr val="3C3C3B"/>
              </a:solidFill>
              <a:latin typeface="Calibri"/>
              <a:cs typeface="Calibri"/>
            </a:endParaRPr>
          </a:p>
          <a:p>
            <a:pPr marL="228600" lvl="1" indent="-228600" defTabSz="914400">
              <a:lnSpc>
                <a:spcPct val="110000"/>
              </a:lnSpc>
              <a:spcBef>
                <a:spcPts val="1000"/>
              </a:spcBef>
              <a:buClr>
                <a:srgbClr val="2C2D84"/>
              </a:buClr>
              <a:buFont typeface="Calibri" panose="020F0502020204030204" pitchFamily="34" charset="0"/>
              <a:buChar char="●"/>
            </a:pPr>
            <a:r>
              <a:rPr lang="en-GB" sz="1600">
                <a:solidFill>
                  <a:srgbClr val="3C3C3B"/>
                </a:solidFill>
                <a:latin typeface="Calibri"/>
                <a:cs typeface="Calibri"/>
              </a:rPr>
              <a:t>Proactive referral of those in arrears to Helping Hand to avoid council tax arrears</a:t>
            </a:r>
          </a:p>
          <a:p>
            <a:pPr marL="228600" lvl="1" indent="-228600" defTabSz="914400">
              <a:lnSpc>
                <a:spcPct val="110000"/>
              </a:lnSpc>
              <a:spcBef>
                <a:spcPts val="1000"/>
              </a:spcBef>
              <a:buClr>
                <a:srgbClr val="2C2D84"/>
              </a:buClr>
              <a:buFont typeface="Calibri" panose="020F0502020204030204" pitchFamily="34" charset="0"/>
              <a:buChar char="●"/>
            </a:pPr>
            <a:r>
              <a:rPr lang="en-GB" sz="1600">
                <a:solidFill>
                  <a:srgbClr val="3C3C3B"/>
                </a:solidFill>
                <a:latin typeface="Calibri"/>
                <a:cs typeface="Calibri"/>
              </a:rPr>
              <a:t>Social media campaign benefit support activity and campaigns</a:t>
            </a:r>
          </a:p>
          <a:p>
            <a:pPr marL="228600" lvl="1" indent="-228600" defTabSz="914400">
              <a:lnSpc>
                <a:spcPct val="110000"/>
              </a:lnSpc>
              <a:spcBef>
                <a:spcPts val="1000"/>
              </a:spcBef>
              <a:buClr>
                <a:srgbClr val="2C2D84"/>
              </a:buClr>
              <a:buFont typeface="Calibri" panose="020F0502020204030204" pitchFamily="34" charset="0"/>
              <a:buChar char="●"/>
            </a:pPr>
            <a:r>
              <a:rPr lang="en-GB" sz="1600">
                <a:solidFill>
                  <a:srgbClr val="3C3C3B"/>
                </a:solidFill>
                <a:latin typeface="Calibri"/>
                <a:cs typeface="Calibri"/>
              </a:rPr>
              <a:t>We have updated council tax reminder and annual bill messages highlighting available support</a:t>
            </a:r>
          </a:p>
          <a:p>
            <a:pPr marL="228600" lvl="1" indent="-228600" defTabSz="914400">
              <a:lnSpc>
                <a:spcPct val="110000"/>
              </a:lnSpc>
              <a:spcBef>
                <a:spcPts val="1000"/>
              </a:spcBef>
              <a:buClr>
                <a:srgbClr val="2C2D84"/>
              </a:buClr>
              <a:buFont typeface="Calibri" panose="020F0502020204030204" pitchFamily="34" charset="0"/>
              <a:buChar char="●"/>
            </a:pPr>
            <a:r>
              <a:rPr lang="en-GB" sz="1600">
                <a:solidFill>
                  <a:srgbClr val="3C3C3B"/>
                </a:solidFill>
                <a:latin typeface="Calibri"/>
                <a:cs typeface="Calibri"/>
              </a:rPr>
              <a:t>Administration of Alternative Fuel Payments scheme for off-grid residents claiming energy rebate (due to be launched imminently)</a:t>
            </a:r>
          </a:p>
          <a:p>
            <a:pPr marL="228600" lvl="1" indent="-228600" defTabSz="914400">
              <a:lnSpc>
                <a:spcPct val="110000"/>
              </a:lnSpc>
              <a:spcBef>
                <a:spcPts val="1000"/>
              </a:spcBef>
              <a:buClr>
                <a:srgbClr val="2C2D84"/>
              </a:buClr>
              <a:buFont typeface="Calibri" panose="020F0502020204030204" pitchFamily="34" charset="0"/>
              <a:buChar char="●"/>
            </a:pPr>
            <a:r>
              <a:rPr lang="en-GB" sz="1600">
                <a:solidFill>
                  <a:srgbClr val="3C3C3B"/>
                </a:solidFill>
                <a:latin typeface="Calibri"/>
                <a:cs typeface="Calibri"/>
              </a:rPr>
              <a:t>Launch of option to spread council tax evenly over 12 months, and financial support through the Council Tax Support Fund</a:t>
            </a:r>
          </a:p>
        </p:txBody>
      </p:sp>
      <p:pic>
        <p:nvPicPr>
          <p:cNvPr id="9" name="Picture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03693" y="0"/>
            <a:ext cx="3540308" cy="6858000"/>
          </a:xfrm>
          <a:prstGeom prst="rect">
            <a:avLst/>
          </a:prstGeom>
        </p:spPr>
      </p:pic>
      <p:sp>
        <p:nvSpPr>
          <p:cNvPr id="8" name="Rectangle 7"/>
          <p:cNvSpPr/>
          <p:nvPr/>
        </p:nvSpPr>
        <p:spPr>
          <a:xfrm>
            <a:off x="5461923" y="0"/>
            <a:ext cx="143230" cy="6858000"/>
          </a:xfrm>
          <a:prstGeom prst="rect">
            <a:avLst/>
          </a:prstGeom>
          <a:solidFill>
            <a:srgbClr val="0059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81082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1F466-1705-4454-B812-B84A5A708CC9}"/>
              </a:ext>
            </a:extLst>
          </p:cNvPr>
          <p:cNvSpPr>
            <a:spLocks noGrp="1"/>
          </p:cNvSpPr>
          <p:nvPr>
            <p:ph type="title"/>
          </p:nvPr>
        </p:nvSpPr>
        <p:spPr>
          <a:xfrm>
            <a:off x="628650" y="291222"/>
            <a:ext cx="7886700" cy="1013836"/>
          </a:xfrm>
        </p:spPr>
        <p:txBody>
          <a:bodyPr>
            <a:normAutofit/>
          </a:bodyPr>
          <a:lstStyle/>
          <a:p>
            <a:r>
              <a:rPr lang="en-GB" sz="4000" b="1">
                <a:solidFill>
                  <a:srgbClr val="2C2D84"/>
                </a:solidFill>
                <a:latin typeface="+mn-lt"/>
              </a:rPr>
              <a:t>7. Community Activity </a:t>
            </a:r>
          </a:p>
        </p:txBody>
      </p:sp>
      <p:sp>
        <p:nvSpPr>
          <p:cNvPr id="3" name="Content Placeholder 2">
            <a:extLst>
              <a:ext uri="{FF2B5EF4-FFF2-40B4-BE49-F238E27FC236}">
                <a16:creationId xmlns:a16="http://schemas.microsoft.com/office/drawing/2014/main" id="{EC2F7242-FCAE-4A73-9A6D-B68753E84CFF}"/>
              </a:ext>
            </a:extLst>
          </p:cNvPr>
          <p:cNvSpPr>
            <a:spLocks noGrp="1"/>
          </p:cNvSpPr>
          <p:nvPr>
            <p:ph idx="1"/>
          </p:nvPr>
        </p:nvSpPr>
        <p:spPr>
          <a:xfrm>
            <a:off x="628650" y="1305058"/>
            <a:ext cx="7886700" cy="743435"/>
          </a:xfrm>
        </p:spPr>
        <p:txBody>
          <a:bodyPr vert="horz" lIns="91440" tIns="45720" rIns="91440" bIns="45720" rtlCol="0" anchor="t">
            <a:noAutofit/>
          </a:bodyPr>
          <a:lstStyle/>
          <a:p>
            <a:pPr marL="0" indent="0">
              <a:buNone/>
            </a:pPr>
            <a:r>
              <a:rPr lang="en-GB" sz="1800"/>
              <a:t>Our Community Activity </a:t>
            </a:r>
            <a:r>
              <a:rPr lang="en-GB" sz="1800" err="1"/>
              <a:t>workstream</a:t>
            </a:r>
            <a:r>
              <a:rPr lang="en-GB" sz="1800"/>
              <a:t> has focused on developing and supporting community-led initiatives, maximising the use of detailed community knowledge to extend support into communities and to residents who need it the most.</a:t>
            </a:r>
          </a:p>
        </p:txBody>
      </p:sp>
      <p:sp>
        <p:nvSpPr>
          <p:cNvPr id="7" name="Rectangle 6"/>
          <p:cNvSpPr/>
          <p:nvPr/>
        </p:nvSpPr>
        <p:spPr>
          <a:xfrm flipV="1">
            <a:off x="0" y="2516072"/>
            <a:ext cx="9157419" cy="144000"/>
          </a:xfrm>
          <a:prstGeom prst="rect">
            <a:avLst/>
          </a:prstGeom>
          <a:solidFill>
            <a:srgbClr val="0059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l="-337"/>
          <a:stretch/>
        </p:blipFill>
        <p:spPr>
          <a:xfrm>
            <a:off x="-45279" y="2660072"/>
            <a:ext cx="9189280" cy="4197928"/>
          </a:xfrm>
          <a:prstGeom prst="rect">
            <a:avLst/>
          </a:prstGeom>
        </p:spPr>
      </p:pic>
    </p:spTree>
    <p:extLst>
      <p:ext uri="{BB962C8B-B14F-4D97-AF65-F5344CB8AC3E}">
        <p14:creationId xmlns:p14="http://schemas.microsoft.com/office/powerpoint/2010/main" val="23423013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5959" y="708517"/>
            <a:ext cx="4019797" cy="4676152"/>
          </a:xfrm>
          <a:prstGeom prst="rect">
            <a:avLst/>
          </a:prstGeom>
        </p:spPr>
        <p:txBody>
          <a:bodyPr wrap="square">
            <a:spAutoFit/>
          </a:bodyPr>
          <a:lstStyle/>
          <a:p>
            <a:r>
              <a:rPr lang="en-GB" sz="2000" b="1">
                <a:solidFill>
                  <a:srgbClr val="2C2D84"/>
                </a:solidFill>
              </a:rPr>
              <a:t>Key activities have included:</a:t>
            </a:r>
          </a:p>
          <a:p>
            <a:pPr marL="228600" lvl="1" indent="-228600" defTabSz="914400">
              <a:lnSpc>
                <a:spcPct val="110000"/>
              </a:lnSpc>
              <a:spcBef>
                <a:spcPts val="1000"/>
              </a:spcBef>
              <a:buClr>
                <a:srgbClr val="2C2D84"/>
              </a:buClr>
              <a:buFont typeface="Calibri" panose="020F0502020204030204" pitchFamily="34" charset="0"/>
              <a:buChar char="●"/>
            </a:pPr>
            <a:r>
              <a:rPr lang="en-GB" sz="1600">
                <a:solidFill>
                  <a:srgbClr val="3C3C3B"/>
                </a:solidFill>
                <a:latin typeface="Calibri"/>
                <a:cs typeface="Calibri"/>
              </a:rPr>
              <a:t>Community Boards have supported with: </a:t>
            </a:r>
          </a:p>
          <a:p>
            <a:pPr marL="285750" lvl="1" indent="-285750" defTabSz="914400">
              <a:lnSpc>
                <a:spcPct val="110000"/>
              </a:lnSpc>
              <a:spcBef>
                <a:spcPts val="1000"/>
              </a:spcBef>
              <a:buClr>
                <a:srgbClr val="2C2D84"/>
              </a:buClr>
              <a:buFont typeface="Calibri" panose="020F0502020204030204" pitchFamily="34" charset="0"/>
              <a:buChar char="₋"/>
            </a:pPr>
            <a:r>
              <a:rPr lang="en-GB" sz="1600">
                <a:solidFill>
                  <a:srgbClr val="3C3C3B"/>
                </a:solidFill>
                <a:latin typeface="Calibri"/>
                <a:cs typeface="Calibri"/>
              </a:rPr>
              <a:t>Supporting the development of the ‘welcoming spaces’ network </a:t>
            </a:r>
          </a:p>
          <a:p>
            <a:pPr marL="285750" lvl="1" indent="-285750" defTabSz="914400">
              <a:lnSpc>
                <a:spcPct val="110000"/>
              </a:lnSpc>
              <a:spcBef>
                <a:spcPts val="1000"/>
              </a:spcBef>
              <a:buClr>
                <a:srgbClr val="2C2D84"/>
              </a:buClr>
              <a:buFont typeface="Calibri" panose="020F0502020204030204" pitchFamily="34" charset="0"/>
              <a:buChar char="₋"/>
            </a:pPr>
            <a:r>
              <a:rPr lang="en-GB" sz="1600">
                <a:solidFill>
                  <a:srgbClr val="3C3C3B"/>
                </a:solidFill>
                <a:latin typeface="Calibri"/>
                <a:cs typeface="Calibri"/>
              </a:rPr>
              <a:t>Communicating signposting information</a:t>
            </a:r>
          </a:p>
          <a:p>
            <a:pPr marL="285750" lvl="1" indent="-285750" defTabSz="914400">
              <a:lnSpc>
                <a:spcPct val="110000"/>
              </a:lnSpc>
              <a:spcBef>
                <a:spcPts val="1000"/>
              </a:spcBef>
              <a:buClr>
                <a:srgbClr val="2C2D84"/>
              </a:buClr>
              <a:buFont typeface="Calibri" panose="020F0502020204030204" pitchFamily="34" charset="0"/>
              <a:buChar char="₋"/>
            </a:pPr>
            <a:r>
              <a:rPr lang="en-GB" sz="1600">
                <a:solidFill>
                  <a:srgbClr val="3C3C3B"/>
                </a:solidFill>
                <a:latin typeface="Calibri"/>
                <a:cs typeface="Calibri"/>
              </a:rPr>
              <a:t>Investing in more hot meals sessions/supper clubs</a:t>
            </a:r>
          </a:p>
          <a:p>
            <a:pPr marL="228600" lvl="1" indent="-228600" defTabSz="914400">
              <a:lnSpc>
                <a:spcPct val="110000"/>
              </a:lnSpc>
              <a:spcBef>
                <a:spcPts val="1000"/>
              </a:spcBef>
              <a:buClr>
                <a:srgbClr val="2C2D84"/>
              </a:buClr>
              <a:buFont typeface="Calibri" panose="020F0502020204030204" pitchFamily="34" charset="0"/>
              <a:buChar char="●"/>
            </a:pPr>
            <a:r>
              <a:rPr lang="en-GB" sz="1600">
                <a:solidFill>
                  <a:srgbClr val="3C3C3B"/>
                </a:solidFill>
                <a:latin typeface="Calibri"/>
                <a:cs typeface="Calibri"/>
              </a:rPr>
              <a:t>Hot meals community toolkit launched</a:t>
            </a:r>
          </a:p>
          <a:p>
            <a:pPr marL="228600" lvl="1" indent="-228600" defTabSz="914400">
              <a:lnSpc>
                <a:spcPct val="110000"/>
              </a:lnSpc>
              <a:spcBef>
                <a:spcPts val="1000"/>
              </a:spcBef>
              <a:buClr>
                <a:srgbClr val="2C2D84"/>
              </a:buClr>
              <a:buFont typeface="Calibri" panose="020F0502020204030204" pitchFamily="34" charset="0"/>
              <a:buChar char="●"/>
            </a:pPr>
            <a:r>
              <a:rPr lang="en-GB" sz="1600">
                <a:solidFill>
                  <a:srgbClr val="3C3C3B"/>
                </a:solidFill>
                <a:latin typeface="Calibri"/>
                <a:cs typeface="Calibri"/>
              </a:rPr>
              <a:t>Guidance for developing Community Fridges including funding options</a:t>
            </a:r>
          </a:p>
          <a:p>
            <a:pPr marL="228600" lvl="1" indent="-228600" defTabSz="914400">
              <a:lnSpc>
                <a:spcPct val="110000"/>
              </a:lnSpc>
              <a:spcBef>
                <a:spcPts val="1000"/>
              </a:spcBef>
              <a:buClr>
                <a:srgbClr val="2C2D84"/>
              </a:buClr>
              <a:buFont typeface="Calibri" panose="020F0502020204030204" pitchFamily="34" charset="0"/>
              <a:buChar char="●"/>
            </a:pPr>
            <a:r>
              <a:rPr lang="en-GB" sz="1600">
                <a:solidFill>
                  <a:srgbClr val="3C3C3B"/>
                </a:solidFill>
                <a:latin typeface="Calibri"/>
                <a:cs typeface="Calibri"/>
              </a:rPr>
              <a:t>Food waste residents toolkit</a:t>
            </a:r>
          </a:p>
          <a:p>
            <a:pPr marL="228600" lvl="1" indent="-228600" defTabSz="914400">
              <a:lnSpc>
                <a:spcPct val="110000"/>
              </a:lnSpc>
              <a:spcBef>
                <a:spcPts val="1000"/>
              </a:spcBef>
              <a:buClr>
                <a:srgbClr val="2C2D84"/>
              </a:buClr>
              <a:buFont typeface="Calibri" panose="020F0502020204030204" pitchFamily="34" charset="0"/>
              <a:buChar char="●"/>
            </a:pPr>
            <a:r>
              <a:rPr lang="en-GB" sz="1600">
                <a:solidFill>
                  <a:srgbClr val="3C3C3B"/>
                </a:solidFill>
                <a:latin typeface="Calibri"/>
                <a:cs typeface="Calibri"/>
              </a:rPr>
              <a:t>Sharing signposting information with key partners</a:t>
            </a:r>
          </a:p>
        </p:txBody>
      </p:sp>
      <p:pic>
        <p:nvPicPr>
          <p:cNvPr id="2050" name="Picture 2" descr="May be an image of 1 person and text"/>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605153" y="1"/>
            <a:ext cx="3538847" cy="185236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l="622" r="622" b="373"/>
          <a:stretch/>
        </p:blipFill>
        <p:spPr>
          <a:xfrm>
            <a:off x="5605152" y="1949137"/>
            <a:ext cx="3538847" cy="4908864"/>
          </a:xfrm>
          <a:prstGeom prst="rect">
            <a:avLst/>
          </a:prstGeom>
        </p:spPr>
      </p:pic>
      <p:sp>
        <p:nvSpPr>
          <p:cNvPr id="8" name="Rectangle 7"/>
          <p:cNvSpPr/>
          <p:nvPr/>
        </p:nvSpPr>
        <p:spPr>
          <a:xfrm>
            <a:off x="5461922" y="1"/>
            <a:ext cx="143230" cy="6858000"/>
          </a:xfrm>
          <a:prstGeom prst="rect">
            <a:avLst/>
          </a:prstGeom>
          <a:solidFill>
            <a:srgbClr val="0059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748162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AFACE-CAE9-4B61-90E4-2C56F25DD15C}"/>
              </a:ext>
            </a:extLst>
          </p:cNvPr>
          <p:cNvSpPr>
            <a:spLocks noGrp="1"/>
          </p:cNvSpPr>
          <p:nvPr>
            <p:ph type="title"/>
          </p:nvPr>
        </p:nvSpPr>
        <p:spPr>
          <a:xfrm>
            <a:off x="628650" y="354852"/>
            <a:ext cx="7886700" cy="878047"/>
          </a:xfrm>
        </p:spPr>
        <p:txBody>
          <a:bodyPr>
            <a:normAutofit/>
          </a:bodyPr>
          <a:lstStyle/>
          <a:p>
            <a:r>
              <a:rPr lang="en-GB" sz="4000" b="1">
                <a:solidFill>
                  <a:srgbClr val="2C2D84"/>
                </a:solidFill>
                <a:latin typeface="+mn-lt"/>
              </a:rPr>
              <a:t>8. Public Health</a:t>
            </a:r>
          </a:p>
        </p:txBody>
      </p:sp>
      <p:sp>
        <p:nvSpPr>
          <p:cNvPr id="3" name="Content Placeholder 2">
            <a:extLst>
              <a:ext uri="{FF2B5EF4-FFF2-40B4-BE49-F238E27FC236}">
                <a16:creationId xmlns:a16="http://schemas.microsoft.com/office/drawing/2014/main" id="{D028644A-28B4-4101-B76E-EBC19918F082}"/>
              </a:ext>
            </a:extLst>
          </p:cNvPr>
          <p:cNvSpPr>
            <a:spLocks noGrp="1"/>
          </p:cNvSpPr>
          <p:nvPr>
            <p:ph idx="1"/>
          </p:nvPr>
        </p:nvSpPr>
        <p:spPr>
          <a:xfrm>
            <a:off x="626724" y="1317788"/>
            <a:ext cx="7886700" cy="671329"/>
          </a:xfrm>
        </p:spPr>
        <p:txBody>
          <a:bodyPr vert="horz" lIns="91440" tIns="45720" rIns="91440" bIns="45720" rtlCol="0" anchor="t">
            <a:normAutofit/>
          </a:bodyPr>
          <a:lstStyle/>
          <a:p>
            <a:pPr marL="0" indent="0">
              <a:buNone/>
            </a:pPr>
            <a:r>
              <a:rPr lang="en-GB" sz="1800"/>
              <a:t>Our Public Health </a:t>
            </a:r>
            <a:r>
              <a:rPr lang="en-GB" sz="1800" err="1"/>
              <a:t>workstream</a:t>
            </a:r>
            <a:r>
              <a:rPr lang="en-GB" sz="1800"/>
              <a:t> has helped to provide an evidence base to inform our approach, conducting research to support targeting of interventions.</a:t>
            </a:r>
          </a:p>
        </p:txBody>
      </p:sp>
      <p:pic>
        <p:nvPicPr>
          <p:cNvPr id="6" name="Picture 5"/>
          <p:cNvPicPr>
            <a:picLocks noChangeAspect="1"/>
          </p:cNvPicPr>
          <p:nvPr/>
        </p:nvPicPr>
        <p:blipFill rotWithShape="1">
          <a:blip r:embed="rId2" cstate="email">
            <a:extLst>
              <a:ext uri="{28A0092B-C50C-407E-A947-70E740481C1C}">
                <a14:useLocalDpi xmlns:a14="http://schemas.microsoft.com/office/drawing/2010/main"/>
              </a:ext>
            </a:extLst>
          </a:blip>
          <a:srcRect l="539" r="1692" b="1668"/>
          <a:stretch/>
        </p:blipFill>
        <p:spPr>
          <a:xfrm>
            <a:off x="-7200" y="2610278"/>
            <a:ext cx="9151200" cy="4247721"/>
          </a:xfrm>
          <a:prstGeom prst="rect">
            <a:avLst/>
          </a:prstGeom>
        </p:spPr>
      </p:pic>
      <p:sp>
        <p:nvSpPr>
          <p:cNvPr id="4" name="Rectangle 3"/>
          <p:cNvSpPr/>
          <p:nvPr/>
        </p:nvSpPr>
        <p:spPr>
          <a:xfrm flipV="1">
            <a:off x="0" y="2478300"/>
            <a:ext cx="9157419" cy="144000"/>
          </a:xfrm>
          <a:prstGeom prst="rect">
            <a:avLst/>
          </a:prstGeom>
          <a:solidFill>
            <a:srgbClr val="0059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652204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66CC0-D157-40B8-9066-A764121942A1}"/>
              </a:ext>
            </a:extLst>
          </p:cNvPr>
          <p:cNvSpPr>
            <a:spLocks noGrp="1"/>
          </p:cNvSpPr>
          <p:nvPr>
            <p:ph type="title"/>
          </p:nvPr>
        </p:nvSpPr>
        <p:spPr>
          <a:xfrm>
            <a:off x="628650" y="422727"/>
            <a:ext cx="2791350" cy="693112"/>
          </a:xfrm>
        </p:spPr>
        <p:txBody>
          <a:bodyPr>
            <a:normAutofit fontScale="90000"/>
          </a:bodyPr>
          <a:lstStyle/>
          <a:p>
            <a:r>
              <a:rPr lang="en-GB" b="1">
                <a:solidFill>
                  <a:srgbClr val="2C2D84"/>
                </a:solidFill>
                <a:latin typeface="+mn-lt"/>
              </a:rPr>
              <a:t>Background</a:t>
            </a:r>
            <a:endParaRPr lang="en-GB" sz="2200" b="1">
              <a:solidFill>
                <a:srgbClr val="2C2D84"/>
              </a:solidFill>
              <a:latin typeface="+mn-lt"/>
              <a:cs typeface="Calibri Light"/>
            </a:endParaRPr>
          </a:p>
        </p:txBody>
      </p:sp>
      <p:sp>
        <p:nvSpPr>
          <p:cNvPr id="3" name="Content Placeholder 2">
            <a:extLst>
              <a:ext uri="{FF2B5EF4-FFF2-40B4-BE49-F238E27FC236}">
                <a16:creationId xmlns:a16="http://schemas.microsoft.com/office/drawing/2014/main" id="{D57A188B-34C4-4EFF-9FFA-5C0406FA206E}"/>
              </a:ext>
            </a:extLst>
          </p:cNvPr>
          <p:cNvSpPr>
            <a:spLocks noGrp="1"/>
          </p:cNvSpPr>
          <p:nvPr>
            <p:ph idx="1"/>
          </p:nvPr>
        </p:nvSpPr>
        <p:spPr>
          <a:xfrm>
            <a:off x="628650" y="1342979"/>
            <a:ext cx="4459927" cy="4624371"/>
          </a:xfrm>
        </p:spPr>
        <p:txBody>
          <a:bodyPr vert="horz" lIns="91440" tIns="45720" rIns="91440" bIns="45720" rtlCol="0" anchor="t">
            <a:noAutofit/>
          </a:bodyPr>
          <a:lstStyle/>
          <a:p>
            <a:pPr marL="228600" lvl="1">
              <a:spcBef>
                <a:spcPts val="1000"/>
              </a:spcBef>
              <a:buClr>
                <a:srgbClr val="2C2D84"/>
              </a:buClr>
              <a:buFont typeface="Calibri" panose="020F0502020204030204" pitchFamily="34" charset="0"/>
              <a:buChar char="●"/>
            </a:pPr>
            <a:r>
              <a:rPr lang="en-GB" sz="2000">
                <a:solidFill>
                  <a:srgbClr val="3C3C3B"/>
                </a:solidFill>
                <a:latin typeface="Calibri"/>
                <a:cs typeface="Calibri"/>
              </a:rPr>
              <a:t>The national cost of living crisis is well documented</a:t>
            </a:r>
          </a:p>
          <a:p>
            <a:pPr marL="228600" lvl="1">
              <a:spcBef>
                <a:spcPts val="1000"/>
              </a:spcBef>
              <a:buClr>
                <a:srgbClr val="2C2D84"/>
              </a:buClr>
              <a:buFont typeface="Calibri" panose="020F0502020204030204" pitchFamily="34" charset="0"/>
              <a:buChar char="●"/>
            </a:pPr>
            <a:r>
              <a:rPr lang="en-GB" sz="2000">
                <a:solidFill>
                  <a:srgbClr val="3C3C3B"/>
                </a:solidFill>
                <a:latin typeface="Calibri"/>
                <a:cs typeface="Calibri"/>
              </a:rPr>
              <a:t>Energy costs have increased</a:t>
            </a:r>
          </a:p>
          <a:p>
            <a:pPr marL="228600" lvl="1">
              <a:spcBef>
                <a:spcPts val="1000"/>
              </a:spcBef>
              <a:buClr>
                <a:srgbClr val="2C2D84"/>
              </a:buClr>
              <a:buFont typeface="Calibri" panose="020F0502020204030204" pitchFamily="34" charset="0"/>
              <a:buChar char="●"/>
            </a:pPr>
            <a:r>
              <a:rPr lang="en-GB" sz="2000">
                <a:solidFill>
                  <a:srgbClr val="3C3C3B"/>
                </a:solidFill>
                <a:latin typeface="Calibri"/>
                <a:cs typeface="Calibri"/>
              </a:rPr>
              <a:t>Inflation has increased</a:t>
            </a:r>
          </a:p>
          <a:p>
            <a:pPr marL="228600" lvl="1">
              <a:spcBef>
                <a:spcPts val="1000"/>
              </a:spcBef>
              <a:buClr>
                <a:srgbClr val="2C2D84"/>
              </a:buClr>
              <a:buFont typeface="Calibri" panose="020F0502020204030204" pitchFamily="34" charset="0"/>
              <a:buChar char="●"/>
            </a:pPr>
            <a:r>
              <a:rPr lang="en-GB" sz="2000">
                <a:solidFill>
                  <a:srgbClr val="3C3C3B"/>
                </a:solidFill>
                <a:latin typeface="Calibri"/>
                <a:cs typeface="Calibri"/>
              </a:rPr>
              <a:t>Household income has decreased</a:t>
            </a:r>
          </a:p>
          <a:p>
            <a:pPr marL="228600" lvl="1">
              <a:spcBef>
                <a:spcPts val="1000"/>
              </a:spcBef>
              <a:buClr>
                <a:srgbClr val="2C2D84"/>
              </a:buClr>
              <a:buFont typeface="Calibri" panose="020F0502020204030204" pitchFamily="34" charset="0"/>
              <a:buChar char="●"/>
            </a:pPr>
            <a:r>
              <a:rPr lang="en-GB" sz="2000">
                <a:solidFill>
                  <a:srgbClr val="3C3C3B"/>
                </a:solidFill>
                <a:latin typeface="Calibri"/>
                <a:cs typeface="Calibri"/>
              </a:rPr>
              <a:t>Across the country, people are struggling to heat their homes, buy food, pay bills and manage other essential costs</a:t>
            </a:r>
          </a:p>
          <a:p>
            <a:pPr marL="228600" lvl="1">
              <a:spcBef>
                <a:spcPts val="1000"/>
              </a:spcBef>
              <a:buClr>
                <a:srgbClr val="2C2D84"/>
              </a:buClr>
              <a:buFont typeface="Calibri" panose="020F0502020204030204" pitchFamily="34" charset="0"/>
              <a:buChar char="●"/>
            </a:pPr>
            <a:r>
              <a:rPr lang="en-GB" sz="2000">
                <a:solidFill>
                  <a:srgbClr val="3C3C3B"/>
                </a:solidFill>
                <a:latin typeface="Calibri"/>
                <a:cs typeface="Calibri"/>
              </a:rPr>
              <a:t>We are also seeing this in Buckinghamshire, where local research suggests that demand at Buckinghamshire food banks has increased by 162% from 2019 to 2021​</a:t>
            </a:r>
          </a:p>
        </p:txBody>
      </p:sp>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670468" y="0"/>
            <a:ext cx="3473532" cy="6858000"/>
          </a:xfrm>
          <a:prstGeom prst="rect">
            <a:avLst/>
          </a:prstGeom>
        </p:spPr>
      </p:pic>
      <p:sp>
        <p:nvSpPr>
          <p:cNvPr id="6" name="Rectangle 5"/>
          <p:cNvSpPr/>
          <p:nvPr/>
        </p:nvSpPr>
        <p:spPr>
          <a:xfrm>
            <a:off x="5670468" y="0"/>
            <a:ext cx="143230" cy="6858000"/>
          </a:xfrm>
          <a:prstGeom prst="rect">
            <a:avLst/>
          </a:prstGeom>
          <a:solidFill>
            <a:srgbClr val="0059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989284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41861" y="708517"/>
            <a:ext cx="3200539" cy="3621504"/>
          </a:xfrm>
          <a:prstGeom prst="rect">
            <a:avLst/>
          </a:prstGeom>
        </p:spPr>
        <p:txBody>
          <a:bodyPr wrap="square">
            <a:spAutoFit/>
          </a:bodyPr>
          <a:lstStyle/>
          <a:p>
            <a:r>
              <a:rPr lang="en-GB" sz="2000" b="1">
                <a:solidFill>
                  <a:srgbClr val="2C2D84"/>
                </a:solidFill>
              </a:rPr>
              <a:t>Key activities have included:</a:t>
            </a:r>
          </a:p>
          <a:p>
            <a:pPr marL="228600" lvl="1" indent="-228600" defTabSz="914400">
              <a:lnSpc>
                <a:spcPct val="110000"/>
              </a:lnSpc>
              <a:spcBef>
                <a:spcPts val="1000"/>
              </a:spcBef>
              <a:buClr>
                <a:srgbClr val="2C2D84"/>
              </a:buClr>
              <a:buFont typeface="Calibri" panose="020F0502020204030204" pitchFamily="34" charset="0"/>
              <a:buChar char="●"/>
            </a:pPr>
            <a:r>
              <a:rPr lang="en-GB" sz="1600">
                <a:solidFill>
                  <a:srgbClr val="3C3C3B"/>
                </a:solidFill>
                <a:latin typeface="Calibri"/>
                <a:cs typeface="Calibri"/>
              </a:rPr>
              <a:t>Input into internal and external cost of living </a:t>
            </a:r>
            <a:r>
              <a:rPr lang="en-GB" sz="1600" err="1">
                <a:solidFill>
                  <a:srgbClr val="3C3C3B"/>
                </a:solidFill>
                <a:latin typeface="Calibri"/>
                <a:cs typeface="Calibri"/>
              </a:rPr>
              <a:t>comms</a:t>
            </a:r>
            <a:r>
              <a:rPr lang="en-GB" sz="1600">
                <a:solidFill>
                  <a:srgbClr val="3C3C3B"/>
                </a:solidFill>
                <a:latin typeface="Calibri"/>
                <a:cs typeface="Calibri"/>
              </a:rPr>
              <a:t> content</a:t>
            </a:r>
          </a:p>
          <a:p>
            <a:pPr marL="228600" lvl="1" indent="-228600" defTabSz="914400">
              <a:lnSpc>
                <a:spcPct val="110000"/>
              </a:lnSpc>
              <a:spcBef>
                <a:spcPts val="1000"/>
              </a:spcBef>
              <a:buClr>
                <a:srgbClr val="2C2D84"/>
              </a:buClr>
              <a:buFont typeface="Calibri" panose="020F0502020204030204" pitchFamily="34" charset="0"/>
              <a:buChar char="●"/>
            </a:pPr>
            <a:r>
              <a:rPr lang="en-GB" sz="1600">
                <a:solidFill>
                  <a:srgbClr val="3C3C3B"/>
                </a:solidFill>
                <a:latin typeface="Calibri"/>
                <a:cs typeface="Calibri"/>
              </a:rPr>
              <a:t>Linking in with key public health partners for signposting</a:t>
            </a:r>
          </a:p>
          <a:p>
            <a:pPr marL="228600" lvl="1" indent="-228600" defTabSz="914400">
              <a:lnSpc>
                <a:spcPct val="110000"/>
              </a:lnSpc>
              <a:spcBef>
                <a:spcPts val="1000"/>
              </a:spcBef>
              <a:buClr>
                <a:srgbClr val="2C2D84"/>
              </a:buClr>
              <a:buFont typeface="Calibri" panose="020F0502020204030204" pitchFamily="34" charset="0"/>
              <a:buChar char="●"/>
            </a:pPr>
            <a:r>
              <a:rPr lang="en-GB" sz="1600">
                <a:solidFill>
                  <a:srgbClr val="3C3C3B"/>
                </a:solidFill>
                <a:latin typeface="Calibri"/>
                <a:cs typeface="Calibri"/>
              </a:rPr>
              <a:t>Exploring the potential benefits of conducting a cost of living survey to explore behavioural aspects of accessing cost of living support</a:t>
            </a:r>
          </a:p>
          <a:p>
            <a:pPr marL="228600" lvl="1" indent="-228600" defTabSz="914400">
              <a:lnSpc>
                <a:spcPct val="110000"/>
              </a:lnSpc>
              <a:spcBef>
                <a:spcPts val="1000"/>
              </a:spcBef>
              <a:buClr>
                <a:srgbClr val="2C2D84"/>
              </a:buClr>
              <a:buFont typeface="Calibri" panose="020F0502020204030204" pitchFamily="34" charset="0"/>
              <a:buChar char="●"/>
            </a:pPr>
            <a:r>
              <a:rPr lang="en-GB" sz="1600">
                <a:solidFill>
                  <a:srgbClr val="3C3C3B"/>
                </a:solidFill>
                <a:latin typeface="Calibri"/>
                <a:cs typeface="Calibri"/>
              </a:rPr>
              <a:t>Launched the Better Points app</a:t>
            </a:r>
          </a:p>
        </p:txBody>
      </p:sp>
      <p:sp>
        <p:nvSpPr>
          <p:cNvPr id="9" name="Rectangle 8"/>
          <p:cNvSpPr/>
          <p:nvPr/>
        </p:nvSpPr>
        <p:spPr>
          <a:xfrm>
            <a:off x="3857271" y="0"/>
            <a:ext cx="143230" cy="6858000"/>
          </a:xfrm>
          <a:prstGeom prst="rect">
            <a:avLst/>
          </a:prstGeom>
          <a:solidFill>
            <a:srgbClr val="0059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00501" y="2741694"/>
            <a:ext cx="5143499" cy="4116306"/>
          </a:xfrm>
          <a:prstGeom prst="rect">
            <a:avLst/>
          </a:prstGeom>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l="642" t="1516" r="277" b="799"/>
          <a:stretch/>
        </p:blipFill>
        <p:spPr>
          <a:xfrm>
            <a:off x="4000501" y="0"/>
            <a:ext cx="5143499" cy="2649600"/>
          </a:xfrm>
          <a:prstGeom prst="rect">
            <a:avLst/>
          </a:prstGeom>
        </p:spPr>
      </p:pic>
    </p:spTree>
    <p:extLst>
      <p:ext uri="{BB962C8B-B14F-4D97-AF65-F5344CB8AC3E}">
        <p14:creationId xmlns:p14="http://schemas.microsoft.com/office/powerpoint/2010/main" val="38311933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617511"/>
            <a:ext cx="9157419" cy="4240489"/>
          </a:xfrm>
          <a:prstGeom prst="rect">
            <a:avLst/>
          </a:prstGeom>
        </p:spPr>
      </p:pic>
      <p:sp>
        <p:nvSpPr>
          <p:cNvPr id="2" name="Title 1">
            <a:extLst>
              <a:ext uri="{FF2B5EF4-FFF2-40B4-BE49-F238E27FC236}">
                <a16:creationId xmlns:a16="http://schemas.microsoft.com/office/drawing/2014/main" id="{8E21A838-9EF4-4DDB-8E1B-E766B12458C0}"/>
              </a:ext>
            </a:extLst>
          </p:cNvPr>
          <p:cNvSpPr>
            <a:spLocks noGrp="1"/>
          </p:cNvSpPr>
          <p:nvPr>
            <p:ph type="title"/>
          </p:nvPr>
        </p:nvSpPr>
        <p:spPr>
          <a:xfrm>
            <a:off x="628650" y="365126"/>
            <a:ext cx="7886700" cy="888321"/>
          </a:xfrm>
        </p:spPr>
        <p:txBody>
          <a:bodyPr>
            <a:normAutofit/>
          </a:bodyPr>
          <a:lstStyle/>
          <a:p>
            <a:r>
              <a:rPr lang="en-GB" sz="4000" b="1">
                <a:solidFill>
                  <a:srgbClr val="2C2D84"/>
                </a:solidFill>
                <a:latin typeface="+mn-lt"/>
              </a:rPr>
              <a:t>9. Support for Staff </a:t>
            </a:r>
            <a:r>
              <a:rPr lang="en-GB" sz="2400">
                <a:solidFill>
                  <a:srgbClr val="2C2D84"/>
                </a:solidFill>
                <a:latin typeface="+mn-lt"/>
              </a:rPr>
              <a:t>(Internal)</a:t>
            </a:r>
          </a:p>
        </p:txBody>
      </p:sp>
      <p:sp>
        <p:nvSpPr>
          <p:cNvPr id="3" name="Content Placeholder 2">
            <a:extLst>
              <a:ext uri="{FF2B5EF4-FFF2-40B4-BE49-F238E27FC236}">
                <a16:creationId xmlns:a16="http://schemas.microsoft.com/office/drawing/2014/main" id="{2467BABE-19D1-423B-A4D8-622E16BF08DC}"/>
              </a:ext>
            </a:extLst>
          </p:cNvPr>
          <p:cNvSpPr>
            <a:spLocks noGrp="1"/>
          </p:cNvSpPr>
          <p:nvPr>
            <p:ph idx="1"/>
          </p:nvPr>
        </p:nvSpPr>
        <p:spPr>
          <a:xfrm>
            <a:off x="628650" y="1423531"/>
            <a:ext cx="7886700" cy="844656"/>
          </a:xfrm>
        </p:spPr>
        <p:txBody>
          <a:bodyPr vert="horz" lIns="91440" tIns="45720" rIns="91440" bIns="45720" rtlCol="0" anchor="t">
            <a:normAutofit/>
          </a:bodyPr>
          <a:lstStyle/>
          <a:p>
            <a:pPr marL="0" indent="0">
              <a:buNone/>
            </a:pPr>
            <a:r>
              <a:rPr lang="en-GB" sz="1800"/>
              <a:t>We recognise that we also need to support our staff during the cost of living crisis. We have developed a comprehensive package of support, including a dedicated internal network, to ensure that we provide support to staff who need it.</a:t>
            </a:r>
          </a:p>
          <a:p>
            <a:endParaRPr lang="en-GB" sz="1800">
              <a:cs typeface="Calibri" panose="020F0502020204030204"/>
            </a:endParaRPr>
          </a:p>
        </p:txBody>
      </p:sp>
      <p:sp>
        <p:nvSpPr>
          <p:cNvPr id="4" name="Rectangle 3"/>
          <p:cNvSpPr/>
          <p:nvPr/>
        </p:nvSpPr>
        <p:spPr>
          <a:xfrm flipV="1">
            <a:off x="0" y="2591116"/>
            <a:ext cx="9157419" cy="144000"/>
          </a:xfrm>
          <a:prstGeom prst="rect">
            <a:avLst/>
          </a:prstGeom>
          <a:solidFill>
            <a:srgbClr val="0059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flipV="1">
            <a:off x="0" y="2478300"/>
            <a:ext cx="9157419" cy="144000"/>
          </a:xfrm>
          <a:prstGeom prst="rect">
            <a:avLst/>
          </a:prstGeom>
          <a:solidFill>
            <a:srgbClr val="0059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954607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91886" y="508398"/>
            <a:ext cx="4637314" cy="5474319"/>
          </a:xfrm>
          <a:prstGeom prst="rect">
            <a:avLst/>
          </a:prstGeom>
        </p:spPr>
        <p:txBody>
          <a:bodyPr wrap="square">
            <a:spAutoFit/>
          </a:bodyPr>
          <a:lstStyle/>
          <a:p>
            <a:r>
              <a:rPr lang="en-GB" sz="2000" b="1">
                <a:solidFill>
                  <a:srgbClr val="2C2D84"/>
                </a:solidFill>
              </a:rPr>
              <a:t>Key activities have included:</a:t>
            </a:r>
          </a:p>
          <a:p>
            <a:pPr marL="228600" lvl="1" indent="-228600" defTabSz="914400">
              <a:lnSpc>
                <a:spcPct val="110000"/>
              </a:lnSpc>
              <a:spcBef>
                <a:spcPts val="1000"/>
              </a:spcBef>
              <a:buClr>
                <a:srgbClr val="2C2D84"/>
              </a:buClr>
              <a:buFont typeface="Calibri" panose="020F0502020204030204" pitchFamily="34" charset="0"/>
              <a:buChar char="●"/>
            </a:pPr>
            <a:r>
              <a:rPr lang="en-GB" sz="1600">
                <a:solidFill>
                  <a:srgbClr val="3C3C3B"/>
                </a:solidFill>
                <a:latin typeface="Calibri"/>
                <a:cs typeface="Calibri"/>
              </a:rPr>
              <a:t>Internal </a:t>
            </a:r>
            <a:r>
              <a:rPr lang="en-GB" sz="1600" err="1">
                <a:solidFill>
                  <a:srgbClr val="3C3C3B"/>
                </a:solidFill>
                <a:latin typeface="Calibri"/>
                <a:cs typeface="Calibri"/>
              </a:rPr>
              <a:t>comms</a:t>
            </a:r>
            <a:r>
              <a:rPr lang="en-GB" sz="1600">
                <a:solidFill>
                  <a:srgbClr val="3C3C3B"/>
                </a:solidFill>
                <a:latin typeface="Calibri"/>
                <a:cs typeface="Calibri"/>
              </a:rPr>
              <a:t> campaign highlighting support available (including digital, events and print content)</a:t>
            </a:r>
          </a:p>
          <a:p>
            <a:pPr marL="228600" lvl="1" indent="-228600" defTabSz="914400">
              <a:lnSpc>
                <a:spcPct val="110000"/>
              </a:lnSpc>
              <a:spcBef>
                <a:spcPts val="1000"/>
              </a:spcBef>
              <a:buClr>
                <a:srgbClr val="2C2D84"/>
              </a:buClr>
              <a:buFont typeface="Calibri" panose="020F0502020204030204" pitchFamily="34" charset="0"/>
              <a:buChar char="●"/>
            </a:pPr>
            <a:r>
              <a:rPr lang="en-GB" sz="1600">
                <a:solidFill>
                  <a:srgbClr val="3C3C3B"/>
                </a:solidFill>
                <a:latin typeface="Calibri"/>
                <a:cs typeface="Calibri"/>
              </a:rPr>
              <a:t>Staff mileage loan and extension of working hours parking scheme</a:t>
            </a:r>
          </a:p>
          <a:p>
            <a:pPr marL="228600" lvl="1" indent="-228600" defTabSz="914400">
              <a:lnSpc>
                <a:spcPct val="110000"/>
              </a:lnSpc>
              <a:spcBef>
                <a:spcPts val="1000"/>
              </a:spcBef>
              <a:buClr>
                <a:srgbClr val="2C2D84"/>
              </a:buClr>
              <a:buFont typeface="Calibri" panose="020F0502020204030204" pitchFamily="34" charset="0"/>
              <a:buChar char="●"/>
            </a:pPr>
            <a:r>
              <a:rPr lang="en-GB" sz="1600">
                <a:solidFill>
                  <a:srgbClr val="3C3C3B"/>
                </a:solidFill>
                <a:latin typeface="Calibri"/>
                <a:cs typeface="Calibri"/>
              </a:rPr>
              <a:t>Employee hardship fund</a:t>
            </a:r>
          </a:p>
          <a:p>
            <a:pPr marL="228600" lvl="1" indent="-228600" defTabSz="914400">
              <a:lnSpc>
                <a:spcPct val="110000"/>
              </a:lnSpc>
              <a:spcBef>
                <a:spcPts val="1000"/>
              </a:spcBef>
              <a:buClr>
                <a:srgbClr val="2C2D84"/>
              </a:buClr>
              <a:buFont typeface="Calibri" panose="020F0502020204030204" pitchFamily="34" charset="0"/>
              <a:buChar char="●"/>
            </a:pPr>
            <a:r>
              <a:rPr lang="en-GB" sz="1600">
                <a:solidFill>
                  <a:srgbClr val="3C3C3B"/>
                </a:solidFill>
                <a:latin typeface="Calibri"/>
                <a:cs typeface="Calibri"/>
              </a:rPr>
              <a:t>Cost of Living staff network support group</a:t>
            </a:r>
          </a:p>
          <a:p>
            <a:pPr marL="228600" lvl="1" indent="-228600" defTabSz="914400">
              <a:lnSpc>
                <a:spcPct val="110000"/>
              </a:lnSpc>
              <a:spcBef>
                <a:spcPts val="1000"/>
              </a:spcBef>
              <a:buClr>
                <a:srgbClr val="2C2D84"/>
              </a:buClr>
              <a:buFont typeface="Calibri" panose="020F0502020204030204" pitchFamily="34" charset="0"/>
              <a:buChar char="●"/>
            </a:pPr>
            <a:r>
              <a:rPr lang="en-GB" sz="1600">
                <a:solidFill>
                  <a:srgbClr val="3C3C3B"/>
                </a:solidFill>
                <a:latin typeface="Calibri"/>
                <a:cs typeface="Calibri"/>
              </a:rPr>
              <a:t>CAB Money Matters webinars</a:t>
            </a:r>
          </a:p>
          <a:p>
            <a:pPr marL="228600" lvl="1" indent="-228600" defTabSz="914400">
              <a:lnSpc>
                <a:spcPct val="110000"/>
              </a:lnSpc>
              <a:spcBef>
                <a:spcPts val="1000"/>
              </a:spcBef>
              <a:buClr>
                <a:srgbClr val="2C2D84"/>
              </a:buClr>
              <a:buFont typeface="Calibri" panose="020F0502020204030204" pitchFamily="34" charset="0"/>
              <a:buChar char="●"/>
            </a:pPr>
            <a:r>
              <a:rPr lang="en-GB" sz="1600">
                <a:solidFill>
                  <a:srgbClr val="3C3C3B"/>
                </a:solidFill>
                <a:latin typeface="Calibri"/>
                <a:cs typeface="Calibri"/>
              </a:rPr>
              <a:t>Office pantry and hygiene item scheme</a:t>
            </a:r>
          </a:p>
          <a:p>
            <a:pPr marL="228600" lvl="1" indent="-228600" defTabSz="914400">
              <a:lnSpc>
                <a:spcPct val="110000"/>
              </a:lnSpc>
              <a:spcBef>
                <a:spcPts val="1000"/>
              </a:spcBef>
              <a:buClr>
                <a:srgbClr val="2C2D84"/>
              </a:buClr>
              <a:buFont typeface="Calibri" panose="020F0502020204030204" pitchFamily="34" charset="0"/>
              <a:buChar char="●"/>
            </a:pPr>
            <a:r>
              <a:rPr lang="en-GB" sz="1600">
                <a:solidFill>
                  <a:srgbClr val="3C3C3B"/>
                </a:solidFill>
                <a:latin typeface="Calibri"/>
                <a:cs typeface="Calibri"/>
              </a:rPr>
              <a:t>Flexible working pool</a:t>
            </a:r>
          </a:p>
          <a:p>
            <a:pPr marL="228600" lvl="1" indent="-228600" defTabSz="914400">
              <a:lnSpc>
                <a:spcPct val="110000"/>
              </a:lnSpc>
              <a:spcBef>
                <a:spcPts val="1000"/>
              </a:spcBef>
              <a:buClr>
                <a:srgbClr val="2C2D84"/>
              </a:buClr>
              <a:buFont typeface="Calibri" panose="020F0502020204030204" pitchFamily="34" charset="0"/>
              <a:buChar char="●"/>
            </a:pPr>
            <a:r>
              <a:rPr lang="en-GB" sz="1600">
                <a:solidFill>
                  <a:srgbClr val="3C3C3B"/>
                </a:solidFill>
                <a:latin typeface="Calibri"/>
                <a:cs typeface="Calibri"/>
              </a:rPr>
              <a:t>Extra staff payments in July and January</a:t>
            </a:r>
          </a:p>
          <a:p>
            <a:pPr marL="228600" lvl="1" indent="-228600" defTabSz="914400">
              <a:lnSpc>
                <a:spcPct val="110000"/>
              </a:lnSpc>
              <a:spcBef>
                <a:spcPts val="1000"/>
              </a:spcBef>
              <a:buClr>
                <a:srgbClr val="2C2D84"/>
              </a:buClr>
              <a:buFont typeface="Calibri" panose="020F0502020204030204" pitchFamily="34" charset="0"/>
              <a:buChar char="●"/>
            </a:pPr>
            <a:r>
              <a:rPr lang="en-GB" sz="1600">
                <a:solidFill>
                  <a:srgbClr val="3C3C3B"/>
                </a:solidFill>
                <a:latin typeface="Calibri"/>
                <a:cs typeface="Calibri"/>
              </a:rPr>
              <a:t>Staff Financial Wellbeing surveys to inform and target activity</a:t>
            </a:r>
          </a:p>
          <a:p>
            <a:pPr marL="228600" lvl="1" indent="-228600" defTabSz="914400">
              <a:lnSpc>
                <a:spcPct val="110000"/>
              </a:lnSpc>
              <a:spcBef>
                <a:spcPts val="1000"/>
              </a:spcBef>
              <a:buClr>
                <a:srgbClr val="2C2D84"/>
              </a:buClr>
              <a:buFont typeface="Calibri" panose="020F0502020204030204" pitchFamily="34" charset="0"/>
              <a:buChar char="●"/>
            </a:pPr>
            <a:r>
              <a:rPr lang="en-GB" sz="1600">
                <a:solidFill>
                  <a:srgbClr val="3C3C3B"/>
                </a:solidFill>
                <a:latin typeface="Calibri"/>
                <a:cs typeface="Calibri"/>
              </a:rPr>
              <a:t>Nominated for a PPMA award</a:t>
            </a:r>
          </a:p>
        </p:txBody>
      </p:sp>
      <p:sp>
        <p:nvSpPr>
          <p:cNvPr id="13" name="Rectangle 12"/>
          <p:cNvSpPr/>
          <p:nvPr/>
        </p:nvSpPr>
        <p:spPr>
          <a:xfrm>
            <a:off x="5389834" y="0"/>
            <a:ext cx="143230" cy="6858000"/>
          </a:xfrm>
          <a:prstGeom prst="rect">
            <a:avLst/>
          </a:prstGeom>
          <a:solidFill>
            <a:srgbClr val="0059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28484" y="0"/>
            <a:ext cx="3615515" cy="6858000"/>
          </a:xfrm>
          <a:prstGeom prst="rect">
            <a:avLst/>
          </a:prstGeom>
        </p:spPr>
      </p:pic>
    </p:spTree>
    <p:extLst>
      <p:ext uri="{BB962C8B-B14F-4D97-AF65-F5344CB8AC3E}">
        <p14:creationId xmlns:p14="http://schemas.microsoft.com/office/powerpoint/2010/main" val="3490055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902861" y="4068000"/>
            <a:ext cx="4248385" cy="1994400"/>
          </a:xfrm>
          <a:prstGeom prst="rect">
            <a:avLst/>
          </a:prstGeom>
          <a:solidFill>
            <a:srgbClr val="BBD4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77FC8DF7-75CA-E56D-51F2-7DCC64C6383E}"/>
              </a:ext>
            </a:extLst>
          </p:cNvPr>
          <p:cNvSpPr>
            <a:spLocks noGrp="1"/>
          </p:cNvSpPr>
          <p:nvPr>
            <p:ph type="title"/>
          </p:nvPr>
        </p:nvSpPr>
        <p:spPr>
          <a:xfrm>
            <a:off x="391886" y="337417"/>
            <a:ext cx="4159332" cy="1325563"/>
          </a:xfrm>
        </p:spPr>
        <p:txBody>
          <a:bodyPr>
            <a:normAutofit/>
          </a:bodyPr>
          <a:lstStyle/>
          <a:p>
            <a:r>
              <a:rPr lang="en-GB" sz="4000" b="1" dirty="0">
                <a:solidFill>
                  <a:srgbClr val="2C2D84"/>
                </a:solidFill>
                <a:latin typeface="+mn-lt"/>
              </a:rPr>
              <a:t>Opportunity Bucks </a:t>
            </a:r>
            <a:br>
              <a:rPr lang="en-GB" sz="4000" b="1" dirty="0">
                <a:solidFill>
                  <a:srgbClr val="2C2D84"/>
                </a:solidFill>
                <a:latin typeface="+mn-lt"/>
              </a:rPr>
            </a:br>
            <a:r>
              <a:rPr lang="en-GB" sz="4000" b="1" dirty="0">
                <a:solidFill>
                  <a:srgbClr val="2C2D84"/>
                </a:solidFill>
                <a:latin typeface="+mn-lt"/>
              </a:rPr>
              <a:t>programme</a:t>
            </a:r>
          </a:p>
        </p:txBody>
      </p:sp>
      <p:sp>
        <p:nvSpPr>
          <p:cNvPr id="7" name="Rectangle 6"/>
          <p:cNvSpPr/>
          <p:nvPr/>
        </p:nvSpPr>
        <p:spPr>
          <a:xfrm>
            <a:off x="391887" y="1982851"/>
            <a:ext cx="3843563" cy="3328091"/>
          </a:xfrm>
          <a:prstGeom prst="rect">
            <a:avLst/>
          </a:prstGeom>
        </p:spPr>
        <p:txBody>
          <a:bodyPr wrap="square">
            <a:spAutoFit/>
          </a:bodyPr>
          <a:lstStyle/>
          <a:p>
            <a:pPr marL="228600" lvl="1" indent="-228600" defTabSz="914400">
              <a:lnSpc>
                <a:spcPct val="110000"/>
              </a:lnSpc>
              <a:spcBef>
                <a:spcPts val="1000"/>
              </a:spcBef>
              <a:buClr>
                <a:srgbClr val="2C2D84"/>
              </a:buClr>
              <a:buFont typeface="Calibri" panose="020F0502020204030204" pitchFamily="34" charset="0"/>
              <a:buChar char="●"/>
            </a:pPr>
            <a:r>
              <a:rPr lang="en-GB" sz="1600" dirty="0">
                <a:solidFill>
                  <a:srgbClr val="3C3C3B"/>
                </a:solidFill>
                <a:latin typeface="Calibri"/>
                <a:cs typeface="Calibri"/>
              </a:rPr>
              <a:t>We want to ensure that all Buckinghamshire residents have the opportunity to succeed in life, to play their part in and share in the success of the county.</a:t>
            </a:r>
          </a:p>
          <a:p>
            <a:pPr marL="228600" lvl="1" indent="-228600" defTabSz="914400">
              <a:lnSpc>
                <a:spcPct val="110000"/>
              </a:lnSpc>
              <a:spcBef>
                <a:spcPts val="1000"/>
              </a:spcBef>
              <a:buClr>
                <a:srgbClr val="2C2D84"/>
              </a:buClr>
              <a:buFont typeface="Calibri" panose="020F0502020204030204" pitchFamily="34" charset="0"/>
              <a:buChar char="●"/>
            </a:pPr>
            <a:r>
              <a:rPr lang="en-GB" sz="1600" dirty="0">
                <a:solidFill>
                  <a:srgbClr val="3C3C3B"/>
                </a:solidFill>
                <a:latin typeface="Calibri"/>
                <a:cs typeface="Calibri"/>
              </a:rPr>
              <a:t>Our ambitions of developing the local economy and reducing inequalities are intrinsically linked. </a:t>
            </a:r>
          </a:p>
          <a:p>
            <a:pPr marL="228600" lvl="1" indent="-228600" defTabSz="914400">
              <a:lnSpc>
                <a:spcPct val="110000"/>
              </a:lnSpc>
              <a:spcBef>
                <a:spcPts val="1000"/>
              </a:spcBef>
              <a:buClr>
                <a:srgbClr val="2C2D84"/>
              </a:buClr>
              <a:buFont typeface="Calibri" panose="020F0502020204030204" pitchFamily="34" charset="0"/>
              <a:buChar char="●"/>
            </a:pPr>
            <a:r>
              <a:rPr lang="en-GB" sz="1600" dirty="0">
                <a:solidFill>
                  <a:srgbClr val="3C3C3B"/>
                </a:solidFill>
                <a:latin typeface="Calibri"/>
                <a:cs typeface="Calibri"/>
              </a:rPr>
              <a:t>The framework we’ve developed will establish a shared vision for what levelling up means in Buckinghamshire.</a:t>
            </a:r>
          </a:p>
        </p:txBody>
      </p:sp>
      <p:sp>
        <p:nvSpPr>
          <p:cNvPr id="8" name="Rectangle 7"/>
          <p:cNvSpPr/>
          <p:nvPr/>
        </p:nvSpPr>
        <p:spPr>
          <a:xfrm>
            <a:off x="4906484" y="6062400"/>
            <a:ext cx="4241139" cy="795600"/>
          </a:xfrm>
          <a:prstGeom prst="rect">
            <a:avLst/>
          </a:prstGeom>
          <a:solidFill>
            <a:srgbClr val="EB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2">
            <a:extLst>
              <a:ext uri="{FF2B5EF4-FFF2-40B4-BE49-F238E27FC236}">
                <a16:creationId xmlns:a16="http://schemas.microsoft.com/office/drawing/2014/main" id="{2022D00D-BAE2-449A-A76C-1FEBB55ED7D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521376" y="4313929"/>
            <a:ext cx="3011354" cy="2014870"/>
          </a:xfrm>
          <a:prstGeom prst="rect">
            <a:avLst/>
          </a:prstGeom>
          <a:noFill/>
          <a:ln>
            <a:solidFill>
              <a:schemeClr val="bg1">
                <a:lumMod val="75000"/>
              </a:schemeClr>
            </a:solidFill>
          </a:ln>
          <a:effectLst>
            <a:outerShdw blurRad="50800" dist="38100" dir="5400000" algn="t" rotWithShape="0">
              <a:prstClr val="black">
                <a:alpha val="40000"/>
              </a:prstClr>
            </a:outerShdw>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5111278" y="182929"/>
            <a:ext cx="3697034" cy="3695240"/>
            <a:chOff x="4954732" y="267567"/>
            <a:chExt cx="3697034" cy="3695240"/>
          </a:xfrm>
        </p:grpSpPr>
        <p:pic>
          <p:nvPicPr>
            <p:cNvPr id="5" name="Picture 5" descr="Map&#10;&#10;Description automatically generated">
              <a:extLst>
                <a:ext uri="{FF2B5EF4-FFF2-40B4-BE49-F238E27FC236}">
                  <a16:creationId xmlns:a16="http://schemas.microsoft.com/office/drawing/2014/main" id="{C3A2AE8E-56F0-6619-E18B-E38A5E0E6AC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308046" y="267567"/>
              <a:ext cx="2343720" cy="3205883"/>
            </a:xfrm>
            <a:prstGeom prst="rect">
              <a:avLst/>
            </a:prstGeom>
          </p:spPr>
        </p:pic>
        <p:pic>
          <p:nvPicPr>
            <p:cNvPr id="10" name="Picture 5" descr="Map&#10;&#10;Description automatically generated">
              <a:extLst>
                <a:ext uri="{FF2B5EF4-FFF2-40B4-BE49-F238E27FC236}">
                  <a16:creationId xmlns:a16="http://schemas.microsoft.com/office/drawing/2014/main" id="{C3A2AE8E-56F0-6619-E18B-E38A5E0E6AC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954732" y="3252223"/>
              <a:ext cx="2362208" cy="710584"/>
            </a:xfrm>
            <a:prstGeom prst="rect">
              <a:avLst/>
            </a:prstGeom>
          </p:spPr>
        </p:pic>
      </p:grpSp>
      <p:sp>
        <p:nvSpPr>
          <p:cNvPr id="11" name="Rectangle 10"/>
          <p:cNvSpPr/>
          <p:nvPr/>
        </p:nvSpPr>
        <p:spPr>
          <a:xfrm>
            <a:off x="4759633" y="0"/>
            <a:ext cx="143230" cy="6858000"/>
          </a:xfrm>
          <a:prstGeom prst="rect">
            <a:avLst/>
          </a:prstGeom>
          <a:solidFill>
            <a:srgbClr val="0059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695390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CD66FE-DC76-7214-2D47-D2DB3752F006}"/>
              </a:ext>
            </a:extLst>
          </p:cNvPr>
          <p:cNvSpPr txBox="1"/>
          <p:nvPr/>
        </p:nvSpPr>
        <p:spPr>
          <a:xfrm>
            <a:off x="1325366" y="2476072"/>
            <a:ext cx="6688477" cy="1015663"/>
          </a:xfrm>
          <a:prstGeom prst="rect">
            <a:avLst/>
          </a:prstGeom>
          <a:noFill/>
        </p:spPr>
        <p:txBody>
          <a:bodyPr wrap="square" rtlCol="0">
            <a:spAutoFit/>
          </a:bodyPr>
          <a:lstStyle/>
          <a:p>
            <a:pPr algn="ctr"/>
            <a:r>
              <a:rPr lang="en-GB" sz="2000" b="1" dirty="0">
                <a:solidFill>
                  <a:schemeClr val="bg1"/>
                </a:solidFill>
              </a:rPr>
              <a:t>If you have any questions, please contact:</a:t>
            </a:r>
          </a:p>
          <a:p>
            <a:pPr algn="ctr"/>
            <a:endParaRPr lang="en-GB" sz="2000" b="1" dirty="0">
              <a:solidFill>
                <a:schemeClr val="bg1"/>
              </a:solidFill>
            </a:endParaRPr>
          </a:p>
          <a:p>
            <a:pPr algn="ctr"/>
            <a:r>
              <a:rPr lang="en-GB" sz="2000" b="1" dirty="0">
                <a:solidFill>
                  <a:schemeClr val="bg1"/>
                </a:solidFill>
              </a:rPr>
              <a:t>Dorota Leclerc – dorota.leclerc@buckinghamshire.gov.uk</a:t>
            </a:r>
          </a:p>
        </p:txBody>
      </p:sp>
    </p:spTree>
    <p:extLst>
      <p:ext uri="{BB962C8B-B14F-4D97-AF65-F5344CB8AC3E}">
        <p14:creationId xmlns:p14="http://schemas.microsoft.com/office/powerpoint/2010/main" val="34494476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66CC0-D157-40B8-9066-A764121942A1}"/>
              </a:ext>
            </a:extLst>
          </p:cNvPr>
          <p:cNvSpPr>
            <a:spLocks noGrp="1"/>
          </p:cNvSpPr>
          <p:nvPr>
            <p:ph type="title"/>
          </p:nvPr>
        </p:nvSpPr>
        <p:spPr>
          <a:xfrm>
            <a:off x="492084" y="444327"/>
            <a:ext cx="5890904" cy="693112"/>
          </a:xfrm>
        </p:spPr>
        <p:txBody>
          <a:bodyPr>
            <a:normAutofit fontScale="90000"/>
          </a:bodyPr>
          <a:lstStyle/>
          <a:p>
            <a:r>
              <a:rPr lang="en-GB" b="1">
                <a:solidFill>
                  <a:srgbClr val="2C2D84"/>
                </a:solidFill>
                <a:latin typeface="Calibri"/>
                <a:cs typeface="Calibri"/>
              </a:rPr>
              <a:t>Cost of Living Programme</a:t>
            </a:r>
          </a:p>
        </p:txBody>
      </p:sp>
      <p:sp>
        <p:nvSpPr>
          <p:cNvPr id="3" name="Content Placeholder 2">
            <a:extLst>
              <a:ext uri="{FF2B5EF4-FFF2-40B4-BE49-F238E27FC236}">
                <a16:creationId xmlns:a16="http://schemas.microsoft.com/office/drawing/2014/main" id="{D57A188B-34C4-4EFF-9FFA-5C0406FA206E}"/>
              </a:ext>
            </a:extLst>
          </p:cNvPr>
          <p:cNvSpPr>
            <a:spLocks noGrp="1"/>
          </p:cNvSpPr>
          <p:nvPr>
            <p:ph idx="1"/>
          </p:nvPr>
        </p:nvSpPr>
        <p:spPr>
          <a:xfrm>
            <a:off x="492083" y="1432653"/>
            <a:ext cx="8159834" cy="2887348"/>
          </a:xfrm>
        </p:spPr>
        <p:txBody>
          <a:bodyPr vert="horz" lIns="91440" tIns="45720" rIns="91440" bIns="45720" rtlCol="0" anchor="t">
            <a:noAutofit/>
          </a:bodyPr>
          <a:lstStyle/>
          <a:p>
            <a:pPr>
              <a:lnSpc>
                <a:spcPct val="100000"/>
              </a:lnSpc>
              <a:buClr>
                <a:srgbClr val="2C2D84"/>
              </a:buClr>
              <a:buFont typeface="Calibri" panose="020F0502020204030204" pitchFamily="34" charset="0"/>
              <a:buChar char="●"/>
            </a:pPr>
            <a:r>
              <a:rPr lang="en-GB" sz="2400">
                <a:solidFill>
                  <a:srgbClr val="3C3C3B"/>
                </a:solidFill>
                <a:latin typeface="Calibri"/>
                <a:cs typeface="Calibri"/>
              </a:rPr>
              <a:t>As a Council, we recognise the growing pressures being faced by our residents linked to the increases in the cost of living </a:t>
            </a:r>
          </a:p>
          <a:p>
            <a:pPr>
              <a:lnSpc>
                <a:spcPct val="100000"/>
              </a:lnSpc>
              <a:buClr>
                <a:srgbClr val="2C2D84"/>
              </a:buClr>
              <a:buFont typeface="Calibri" panose="020F0502020204030204" pitchFamily="34" charset="0"/>
              <a:buChar char="●"/>
            </a:pPr>
            <a:r>
              <a:rPr lang="en-GB" sz="2400">
                <a:solidFill>
                  <a:srgbClr val="3C3C3B"/>
                </a:solidFill>
                <a:latin typeface="Calibri"/>
                <a:cs typeface="Calibri"/>
              </a:rPr>
              <a:t>We have seen an increasing level of demand for financial help and wellbeing support from Buckinghamshire residents, and have made further provision to support residents who are in need, developed through close partnership working, particularly with the voluntary and community sector. </a:t>
            </a:r>
          </a:p>
          <a:p>
            <a:pPr>
              <a:lnSpc>
                <a:spcPct val="100000"/>
              </a:lnSpc>
              <a:buClr>
                <a:srgbClr val="2C2D84"/>
              </a:buClr>
              <a:buFont typeface="Calibri" panose="020F0502020204030204" pitchFamily="34" charset="0"/>
              <a:buChar char="●"/>
            </a:pPr>
            <a:r>
              <a:rPr lang="en-GB" sz="2400">
                <a:solidFill>
                  <a:srgbClr val="3C3C3B"/>
                </a:solidFill>
                <a:latin typeface="Calibri"/>
                <a:cs typeface="Calibri"/>
              </a:rPr>
              <a:t>In September 2022 we started a programme to coordinate our response to the cost of living crisis</a:t>
            </a:r>
          </a:p>
        </p:txBody>
      </p:sp>
    </p:spTree>
    <p:extLst>
      <p:ext uri="{BB962C8B-B14F-4D97-AF65-F5344CB8AC3E}">
        <p14:creationId xmlns:p14="http://schemas.microsoft.com/office/powerpoint/2010/main" val="11153921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166CC0-D157-40B8-9066-A764121942A1}"/>
              </a:ext>
            </a:extLst>
          </p:cNvPr>
          <p:cNvSpPr>
            <a:spLocks noGrp="1"/>
          </p:cNvSpPr>
          <p:nvPr>
            <p:ph type="title"/>
          </p:nvPr>
        </p:nvSpPr>
        <p:spPr>
          <a:xfrm>
            <a:off x="483548" y="437127"/>
            <a:ext cx="7886700" cy="693112"/>
          </a:xfrm>
        </p:spPr>
        <p:txBody>
          <a:bodyPr>
            <a:normAutofit/>
          </a:bodyPr>
          <a:lstStyle/>
          <a:p>
            <a:r>
              <a:rPr lang="en-GB" sz="4000" b="1">
                <a:solidFill>
                  <a:srgbClr val="2C2D84"/>
                </a:solidFill>
                <a:latin typeface="+mn-lt"/>
              </a:rPr>
              <a:t>Programme Objectives</a:t>
            </a:r>
            <a:endParaRPr lang="en-US" sz="4000" b="1">
              <a:solidFill>
                <a:srgbClr val="2C2D84"/>
              </a:solidFill>
              <a:latin typeface="+mn-lt"/>
            </a:endParaRPr>
          </a:p>
        </p:txBody>
      </p:sp>
      <p:sp>
        <p:nvSpPr>
          <p:cNvPr id="3" name="Content Placeholder 2">
            <a:extLst>
              <a:ext uri="{FF2B5EF4-FFF2-40B4-BE49-F238E27FC236}">
                <a16:creationId xmlns:a16="http://schemas.microsoft.com/office/drawing/2014/main" id="{D57A188B-34C4-4EFF-9FFA-5C0406FA206E}"/>
              </a:ext>
            </a:extLst>
          </p:cNvPr>
          <p:cNvSpPr>
            <a:spLocks noGrp="1"/>
          </p:cNvSpPr>
          <p:nvPr>
            <p:ph idx="1"/>
          </p:nvPr>
        </p:nvSpPr>
        <p:spPr>
          <a:xfrm>
            <a:off x="483548" y="1284351"/>
            <a:ext cx="8238878" cy="4859675"/>
          </a:xfrm>
        </p:spPr>
        <p:txBody>
          <a:bodyPr vert="horz" lIns="91440" tIns="45720" rIns="91440" bIns="45720" rtlCol="0" anchor="t">
            <a:noAutofit/>
          </a:bodyPr>
          <a:lstStyle/>
          <a:p>
            <a:pPr marL="0" indent="0">
              <a:buClr>
                <a:srgbClr val="2C2D84"/>
              </a:buClr>
              <a:buNone/>
            </a:pPr>
            <a:r>
              <a:rPr lang="en-GB" sz="2000">
                <a:solidFill>
                  <a:srgbClr val="3C3C3B"/>
                </a:solidFill>
                <a:latin typeface="Calibri"/>
                <a:cs typeface="Calibri"/>
              </a:rPr>
              <a:t>Ensure that residents keep warm, have sufficient food and essentials for themselves and their families by: </a:t>
            </a:r>
            <a:br>
              <a:rPr lang="en-GB" sz="2000">
                <a:solidFill>
                  <a:srgbClr val="3C3C3B"/>
                </a:solidFill>
                <a:latin typeface="Calibri"/>
                <a:cs typeface="Calibri"/>
              </a:rPr>
            </a:br>
            <a:endParaRPr lang="en-GB" sz="2000">
              <a:solidFill>
                <a:srgbClr val="3C3C3B"/>
              </a:solidFill>
              <a:latin typeface="Calibri"/>
              <a:cs typeface="Calibri"/>
            </a:endParaRPr>
          </a:p>
          <a:p>
            <a:pPr marL="228600" lvl="1">
              <a:spcBef>
                <a:spcPts val="1000"/>
              </a:spcBef>
              <a:buClr>
                <a:srgbClr val="2C2D84"/>
              </a:buClr>
              <a:buFont typeface="Calibri" panose="020F0502020204030204" pitchFamily="34" charset="0"/>
              <a:buChar char="●"/>
            </a:pPr>
            <a:r>
              <a:rPr lang="en-GB" sz="2000">
                <a:solidFill>
                  <a:srgbClr val="3C3C3B"/>
                </a:solidFill>
                <a:latin typeface="Calibri"/>
                <a:cs typeface="Calibri"/>
              </a:rPr>
              <a:t>Signposting to support and advice with income, finance and debt problems </a:t>
            </a:r>
          </a:p>
          <a:p>
            <a:pPr marL="228600" lvl="1">
              <a:spcBef>
                <a:spcPts val="1000"/>
              </a:spcBef>
              <a:buClr>
                <a:srgbClr val="2C2D84"/>
              </a:buClr>
              <a:buFont typeface="Calibri" panose="020F0502020204030204" pitchFamily="34" charset="0"/>
              <a:buChar char="●"/>
            </a:pPr>
            <a:r>
              <a:rPr lang="en-GB" sz="2000">
                <a:solidFill>
                  <a:srgbClr val="3C3C3B"/>
                </a:solidFill>
                <a:latin typeface="Calibri"/>
                <a:cs typeface="Calibri"/>
              </a:rPr>
              <a:t>Providing direct support</a:t>
            </a:r>
          </a:p>
          <a:p>
            <a:pPr marL="228600" lvl="1">
              <a:spcBef>
                <a:spcPts val="1000"/>
              </a:spcBef>
              <a:buClr>
                <a:srgbClr val="2C2D84"/>
              </a:buClr>
              <a:buFont typeface="Calibri" panose="020F0502020204030204" pitchFamily="34" charset="0"/>
              <a:buChar char="●"/>
            </a:pPr>
            <a:r>
              <a:rPr lang="en-GB" sz="2000">
                <a:solidFill>
                  <a:srgbClr val="3C3C3B"/>
                </a:solidFill>
                <a:latin typeface="Calibri"/>
                <a:cs typeface="Calibri"/>
              </a:rPr>
              <a:t>Encouraging community and business responses</a:t>
            </a:r>
          </a:p>
          <a:p>
            <a:pPr marL="228600" lvl="1">
              <a:spcBef>
                <a:spcPts val="1000"/>
              </a:spcBef>
              <a:buClr>
                <a:srgbClr val="2C2D84"/>
              </a:buClr>
              <a:buFont typeface="Calibri" panose="020F0502020204030204" pitchFamily="34" charset="0"/>
              <a:buChar char="●"/>
            </a:pPr>
            <a:r>
              <a:rPr lang="en-GB" sz="2000">
                <a:solidFill>
                  <a:srgbClr val="3C3C3B"/>
                </a:solidFill>
                <a:latin typeface="Calibri"/>
                <a:cs typeface="Calibri"/>
              </a:rPr>
              <a:t>Promoting energy efficiency measures </a:t>
            </a:r>
          </a:p>
          <a:p>
            <a:pPr>
              <a:buClr>
                <a:srgbClr val="2C2D84"/>
              </a:buClr>
              <a:buFont typeface="Calibri" panose="020F0502020204030204" pitchFamily="34" charset="0"/>
              <a:buChar char="●"/>
            </a:pPr>
            <a:endParaRPr lang="en-GB" sz="2000">
              <a:solidFill>
                <a:srgbClr val="3C3C3B"/>
              </a:solidFill>
              <a:latin typeface="Calibri"/>
              <a:cs typeface="Calibri"/>
            </a:endParaRPr>
          </a:p>
          <a:p>
            <a:pPr marL="0" indent="0">
              <a:buClr>
                <a:srgbClr val="2C2D84"/>
              </a:buClr>
              <a:buNone/>
            </a:pPr>
            <a:r>
              <a:rPr lang="en-GB" sz="2000">
                <a:solidFill>
                  <a:srgbClr val="3C3C3B"/>
                </a:solidFill>
                <a:latin typeface="Calibri"/>
                <a:cs typeface="Calibri"/>
              </a:rPr>
              <a:t>This was the starting point for the cross-council Cost of Living Programme, which grew into nine workstreams: Communications, Helping Hand, Food and Essentials, Fuel and Energy, Warmth, Money and Debt, Community Activity, Public Health and Support for Staff.</a:t>
            </a:r>
          </a:p>
        </p:txBody>
      </p:sp>
    </p:spTree>
    <p:extLst>
      <p:ext uri="{BB962C8B-B14F-4D97-AF65-F5344CB8AC3E}">
        <p14:creationId xmlns:p14="http://schemas.microsoft.com/office/powerpoint/2010/main" val="1649404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3232799"/>
            <a:ext cx="9144000" cy="3625201"/>
          </a:xfrm>
          <a:prstGeom prst="rect">
            <a:avLst/>
          </a:prstGeom>
        </p:spPr>
      </p:pic>
      <p:sp>
        <p:nvSpPr>
          <p:cNvPr id="2" name="Title 1">
            <a:extLst>
              <a:ext uri="{FF2B5EF4-FFF2-40B4-BE49-F238E27FC236}">
                <a16:creationId xmlns:a16="http://schemas.microsoft.com/office/drawing/2014/main" id="{564EE200-C7F6-4AD4-ACF2-2B9CBA134AB7}"/>
              </a:ext>
            </a:extLst>
          </p:cNvPr>
          <p:cNvSpPr>
            <a:spLocks noGrp="1"/>
          </p:cNvSpPr>
          <p:nvPr>
            <p:ph type="title"/>
          </p:nvPr>
        </p:nvSpPr>
        <p:spPr>
          <a:xfrm>
            <a:off x="628650" y="438120"/>
            <a:ext cx="7886700" cy="847225"/>
          </a:xfrm>
        </p:spPr>
        <p:txBody>
          <a:bodyPr>
            <a:normAutofit/>
          </a:bodyPr>
          <a:lstStyle/>
          <a:p>
            <a:r>
              <a:rPr lang="en-GB" sz="4000" b="1">
                <a:solidFill>
                  <a:srgbClr val="2C2D84"/>
                </a:solidFill>
                <a:latin typeface="+mn-lt"/>
              </a:rPr>
              <a:t>1. Communications</a:t>
            </a:r>
            <a:r>
              <a:rPr lang="en-GB" sz="3600" b="1">
                <a:latin typeface="+mn-lt"/>
              </a:rPr>
              <a:t> </a:t>
            </a:r>
            <a:endParaRPr lang="en-GB" b="1">
              <a:latin typeface="+mn-lt"/>
            </a:endParaRPr>
          </a:p>
        </p:txBody>
      </p:sp>
      <p:sp>
        <p:nvSpPr>
          <p:cNvPr id="3" name="Content Placeholder 2">
            <a:extLst>
              <a:ext uri="{FF2B5EF4-FFF2-40B4-BE49-F238E27FC236}">
                <a16:creationId xmlns:a16="http://schemas.microsoft.com/office/drawing/2014/main" id="{C9A01E55-4932-4646-AC50-36AC2773A636}"/>
              </a:ext>
            </a:extLst>
          </p:cNvPr>
          <p:cNvSpPr>
            <a:spLocks noGrp="1"/>
          </p:cNvSpPr>
          <p:nvPr>
            <p:ph idx="1"/>
          </p:nvPr>
        </p:nvSpPr>
        <p:spPr>
          <a:xfrm>
            <a:off x="628650" y="1386145"/>
            <a:ext cx="7886700" cy="1238770"/>
          </a:xfrm>
        </p:spPr>
        <p:txBody>
          <a:bodyPr vert="horz" lIns="91440" tIns="45720" rIns="91440" bIns="45720" rtlCol="0" anchor="t">
            <a:noAutofit/>
          </a:bodyPr>
          <a:lstStyle/>
          <a:p>
            <a:pPr marL="0" indent="0">
              <a:lnSpc>
                <a:spcPct val="120000"/>
              </a:lnSpc>
              <a:buNone/>
            </a:pPr>
            <a:r>
              <a:rPr lang="en-GB" sz="1800"/>
              <a:t>Our Communications workstream has underpinned all workstreams, focussing on delivering </a:t>
            </a:r>
            <a:r>
              <a:rPr lang="en-GB" sz="1800">
                <a:solidFill>
                  <a:schemeClr val="dk1"/>
                </a:solidFill>
              </a:rPr>
              <a:t>a wide-reaching promotion campaign covering multiple media as appropriate for each workstream so that residents are aware of the council and partners’ initiatives and know how to access cost of living support in the county.</a:t>
            </a:r>
            <a:endParaRPr lang="en-GB" sz="1800">
              <a:solidFill>
                <a:schemeClr val="dk1"/>
              </a:solidFill>
              <a:cs typeface="Calibri"/>
            </a:endParaRPr>
          </a:p>
        </p:txBody>
      </p:sp>
      <p:sp>
        <p:nvSpPr>
          <p:cNvPr id="4" name="Rectangle 3"/>
          <p:cNvSpPr/>
          <p:nvPr/>
        </p:nvSpPr>
        <p:spPr>
          <a:xfrm flipV="1">
            <a:off x="-13419" y="3180054"/>
            <a:ext cx="9157419" cy="144000"/>
          </a:xfrm>
          <a:prstGeom prst="rect">
            <a:avLst/>
          </a:prstGeom>
          <a:solidFill>
            <a:srgbClr val="0059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628482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1007" y="708517"/>
            <a:ext cx="5035137" cy="4933402"/>
          </a:xfrm>
          <a:prstGeom prst="rect">
            <a:avLst/>
          </a:prstGeom>
        </p:spPr>
        <p:txBody>
          <a:bodyPr wrap="square">
            <a:spAutoFit/>
          </a:bodyPr>
          <a:lstStyle/>
          <a:p>
            <a:r>
              <a:rPr lang="en-GB" sz="2000" b="1">
                <a:solidFill>
                  <a:srgbClr val="2C2D84"/>
                </a:solidFill>
              </a:rPr>
              <a:t>Key activities have included: </a:t>
            </a:r>
          </a:p>
          <a:p>
            <a:pPr marL="228600" lvl="1" indent="-228600" defTabSz="914400">
              <a:lnSpc>
                <a:spcPct val="110000"/>
              </a:lnSpc>
              <a:spcBef>
                <a:spcPts val="1000"/>
              </a:spcBef>
              <a:buClr>
                <a:srgbClr val="2C2D84"/>
              </a:buClr>
              <a:buFont typeface="Calibri" panose="020F0502020204030204" pitchFamily="34" charset="0"/>
              <a:buChar char="●"/>
            </a:pPr>
            <a:r>
              <a:rPr lang="en-GB" sz="1600">
                <a:solidFill>
                  <a:srgbClr val="3C3C3B"/>
                </a:solidFill>
                <a:latin typeface="Calibri"/>
                <a:cs typeface="Calibri"/>
              </a:rPr>
              <a:t>Developing a dedicated 'Help with the Cost of Living' website section</a:t>
            </a:r>
          </a:p>
          <a:p>
            <a:pPr marL="228600" lvl="1" indent="-228600" defTabSz="914400">
              <a:lnSpc>
                <a:spcPct val="110000"/>
              </a:lnSpc>
              <a:spcBef>
                <a:spcPts val="1000"/>
              </a:spcBef>
              <a:buClr>
                <a:srgbClr val="2C2D84"/>
              </a:buClr>
              <a:buFont typeface="Calibri" panose="020F0502020204030204" pitchFamily="34" charset="0"/>
              <a:buChar char="●"/>
            </a:pPr>
            <a:r>
              <a:rPr lang="en-GB" sz="1600">
                <a:solidFill>
                  <a:srgbClr val="3C3C3B"/>
                </a:solidFill>
                <a:latin typeface="Calibri"/>
                <a:cs typeface="Calibri"/>
              </a:rPr>
              <a:t>Signposting residents to help using social media, posters, leaflets </a:t>
            </a:r>
            <a:r>
              <a:rPr lang="en-GB" sz="1600" err="1">
                <a:solidFill>
                  <a:srgbClr val="3C3C3B"/>
                </a:solidFill>
                <a:latin typeface="Calibri"/>
                <a:cs typeface="Calibri"/>
              </a:rPr>
              <a:t>etc</a:t>
            </a:r>
            <a:endParaRPr lang="en-GB" sz="1600">
              <a:solidFill>
                <a:srgbClr val="3C3C3B"/>
              </a:solidFill>
              <a:latin typeface="Calibri"/>
              <a:cs typeface="Calibri"/>
            </a:endParaRPr>
          </a:p>
          <a:p>
            <a:pPr marL="228600" lvl="1" indent="-228600" defTabSz="914400">
              <a:lnSpc>
                <a:spcPct val="110000"/>
              </a:lnSpc>
              <a:spcBef>
                <a:spcPts val="1000"/>
              </a:spcBef>
              <a:buClr>
                <a:srgbClr val="2C2D84"/>
              </a:buClr>
              <a:buFont typeface="Calibri" panose="020F0502020204030204" pitchFamily="34" charset="0"/>
              <a:buChar char="●"/>
            </a:pPr>
            <a:r>
              <a:rPr lang="en-GB" sz="1600">
                <a:solidFill>
                  <a:srgbClr val="3C3C3B"/>
                </a:solidFill>
                <a:latin typeface="Calibri"/>
                <a:cs typeface="Calibri"/>
              </a:rPr>
              <a:t>Launch of Food Champions Network</a:t>
            </a:r>
          </a:p>
          <a:p>
            <a:pPr marL="228600" lvl="1" indent="-228600" defTabSz="914400">
              <a:lnSpc>
                <a:spcPct val="110000"/>
              </a:lnSpc>
              <a:spcBef>
                <a:spcPts val="1000"/>
              </a:spcBef>
              <a:buClr>
                <a:srgbClr val="2C2D84"/>
              </a:buClr>
              <a:buFont typeface="Calibri" panose="020F0502020204030204" pitchFamily="34" charset="0"/>
              <a:buChar char="●"/>
            </a:pPr>
            <a:r>
              <a:rPr lang="en-GB" sz="1600">
                <a:solidFill>
                  <a:srgbClr val="3C3C3B"/>
                </a:solidFill>
                <a:latin typeface="Calibri"/>
                <a:cs typeface="Calibri"/>
              </a:rPr>
              <a:t>Sustainable Warmth campaign encouraging those eligible to sign up for the scheme</a:t>
            </a:r>
          </a:p>
          <a:p>
            <a:pPr marL="228600" lvl="1" indent="-228600" defTabSz="914400">
              <a:lnSpc>
                <a:spcPct val="110000"/>
              </a:lnSpc>
              <a:spcBef>
                <a:spcPts val="1000"/>
              </a:spcBef>
              <a:buClr>
                <a:srgbClr val="2C2D84"/>
              </a:buClr>
              <a:buFont typeface="Calibri" panose="020F0502020204030204" pitchFamily="34" charset="0"/>
              <a:buChar char="●"/>
            </a:pPr>
            <a:r>
              <a:rPr lang="en-GB" sz="1600">
                <a:solidFill>
                  <a:srgbClr val="3C3C3B"/>
                </a:solidFill>
                <a:latin typeface="Calibri"/>
                <a:cs typeface="Calibri"/>
              </a:rPr>
              <a:t>Your Buckinghamshire Magazine spread</a:t>
            </a:r>
          </a:p>
          <a:p>
            <a:pPr marL="228600" lvl="1" indent="-228600" defTabSz="914400">
              <a:lnSpc>
                <a:spcPct val="110000"/>
              </a:lnSpc>
              <a:spcBef>
                <a:spcPts val="1000"/>
              </a:spcBef>
              <a:buClr>
                <a:srgbClr val="2C2D84"/>
              </a:buClr>
              <a:buFont typeface="Calibri" panose="020F0502020204030204" pitchFamily="34" charset="0"/>
              <a:buChar char="●"/>
            </a:pPr>
            <a:r>
              <a:rPr lang="en-GB" sz="1600">
                <a:solidFill>
                  <a:srgbClr val="3C3C3B"/>
                </a:solidFill>
                <a:latin typeface="Calibri"/>
                <a:cs typeface="Calibri"/>
              </a:rPr>
              <a:t>Christmas Giving campaign partnering with Inspire Bucks</a:t>
            </a:r>
          </a:p>
          <a:p>
            <a:pPr marL="228600" lvl="1" indent="-228600" defTabSz="914400">
              <a:lnSpc>
                <a:spcPct val="110000"/>
              </a:lnSpc>
              <a:spcBef>
                <a:spcPts val="1000"/>
              </a:spcBef>
              <a:buClr>
                <a:srgbClr val="2C2D84"/>
              </a:buClr>
              <a:buFont typeface="Calibri" panose="020F0502020204030204" pitchFamily="34" charset="0"/>
              <a:buChar char="●"/>
            </a:pPr>
            <a:r>
              <a:rPr lang="en-GB" sz="1600">
                <a:solidFill>
                  <a:srgbClr val="3C3C3B"/>
                </a:solidFill>
                <a:latin typeface="Calibri"/>
                <a:cs typeface="Calibri"/>
              </a:rPr>
              <a:t>Printed Residents Support Leaflet</a:t>
            </a:r>
          </a:p>
          <a:p>
            <a:pPr marL="228600" lvl="1" indent="-228600" defTabSz="914400">
              <a:lnSpc>
                <a:spcPct val="110000"/>
              </a:lnSpc>
              <a:spcBef>
                <a:spcPts val="1000"/>
              </a:spcBef>
              <a:buClr>
                <a:srgbClr val="2C2D84"/>
              </a:buClr>
              <a:buFont typeface="Calibri" panose="020F0502020204030204" pitchFamily="34" charset="0"/>
              <a:buChar char="●"/>
            </a:pPr>
            <a:r>
              <a:rPr lang="en-GB" sz="1600">
                <a:solidFill>
                  <a:srgbClr val="3C3C3B"/>
                </a:solidFill>
                <a:latin typeface="Calibri"/>
                <a:cs typeface="Calibri"/>
              </a:rPr>
              <a:t>Coordinated with partners on activity – </a:t>
            </a:r>
            <a:r>
              <a:rPr lang="en-GB" sz="1600" err="1">
                <a:solidFill>
                  <a:srgbClr val="3C3C3B"/>
                </a:solidFill>
                <a:latin typeface="Calibri"/>
                <a:cs typeface="Calibri"/>
              </a:rPr>
              <a:t>e.g</a:t>
            </a:r>
            <a:r>
              <a:rPr lang="en-GB" sz="1600">
                <a:solidFill>
                  <a:srgbClr val="3C3C3B"/>
                </a:solidFill>
                <a:latin typeface="Calibri"/>
                <a:cs typeface="Calibri"/>
              </a:rPr>
              <a:t> Fire service safety campaign, health service, housing associations </a:t>
            </a:r>
          </a:p>
        </p:txBody>
      </p:sp>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l="1079" r="5042"/>
          <a:stretch/>
        </p:blipFill>
        <p:spPr>
          <a:xfrm>
            <a:off x="6009673" y="3375808"/>
            <a:ext cx="3134327" cy="3482191"/>
          </a:xfrm>
          <a:prstGeom prst="rect">
            <a:avLst/>
          </a:prstGeo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52902" y="0"/>
            <a:ext cx="2991097" cy="156560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2900" y="1688009"/>
            <a:ext cx="2991099" cy="1565399"/>
          </a:xfrm>
          <a:prstGeom prst="rect">
            <a:avLst/>
          </a:prstGeom>
        </p:spPr>
      </p:pic>
      <p:sp>
        <p:nvSpPr>
          <p:cNvPr id="6" name="Rectangle 5"/>
          <p:cNvSpPr/>
          <p:nvPr/>
        </p:nvSpPr>
        <p:spPr>
          <a:xfrm>
            <a:off x="6009673" y="0"/>
            <a:ext cx="143230" cy="6858000"/>
          </a:xfrm>
          <a:prstGeom prst="rect">
            <a:avLst/>
          </a:prstGeom>
          <a:solidFill>
            <a:srgbClr val="0059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316375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E29BDC-63C5-4D7B-B710-FE1007FED9BD}"/>
              </a:ext>
            </a:extLst>
          </p:cNvPr>
          <p:cNvSpPr>
            <a:spLocks noGrp="1"/>
          </p:cNvSpPr>
          <p:nvPr>
            <p:ph idx="1"/>
          </p:nvPr>
        </p:nvSpPr>
        <p:spPr>
          <a:xfrm>
            <a:off x="525908" y="1335640"/>
            <a:ext cx="7886700" cy="1130023"/>
          </a:xfrm>
        </p:spPr>
        <p:txBody>
          <a:bodyPr vert="horz" lIns="91440" tIns="45720" rIns="91440" bIns="45720" rtlCol="0" anchor="t">
            <a:noAutofit/>
          </a:bodyPr>
          <a:lstStyle/>
          <a:p>
            <a:pPr marL="0" indent="0">
              <a:lnSpc>
                <a:spcPct val="120000"/>
              </a:lnSpc>
              <a:buNone/>
            </a:pPr>
            <a:r>
              <a:rPr lang="en-GB" sz="1800"/>
              <a:t>The Helping Hand team have directed support to those who need it most and informed other </a:t>
            </a:r>
            <a:r>
              <a:rPr lang="en-GB" sz="1800" err="1"/>
              <a:t>workstreams</a:t>
            </a:r>
            <a:r>
              <a:rPr lang="en-GB" sz="1800"/>
              <a:t> with intelligence about emerging need. The Helping Hand team is available to help individuals or families in need, those on low incomes and those who are experiencing a financial emergency or crisis. </a:t>
            </a:r>
            <a:endParaRPr lang="en-GB" sz="1800">
              <a:sym typeface="Calibri"/>
            </a:endParaRPr>
          </a:p>
        </p:txBody>
      </p:sp>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24528" y="3028206"/>
            <a:ext cx="4694945" cy="3156895"/>
          </a:xfrm>
          <a:prstGeom prst="rect">
            <a:avLst/>
          </a:prstGeom>
        </p:spPr>
      </p:pic>
      <p:sp>
        <p:nvSpPr>
          <p:cNvPr id="8" name="Title 1">
            <a:extLst>
              <a:ext uri="{FF2B5EF4-FFF2-40B4-BE49-F238E27FC236}">
                <a16:creationId xmlns:a16="http://schemas.microsoft.com/office/drawing/2014/main" id="{F0CEBB53-C4A7-47F4-AB83-7B9F541A20F4}"/>
              </a:ext>
            </a:extLst>
          </p:cNvPr>
          <p:cNvSpPr>
            <a:spLocks noGrp="1"/>
          </p:cNvSpPr>
          <p:nvPr>
            <p:ph type="title"/>
          </p:nvPr>
        </p:nvSpPr>
        <p:spPr>
          <a:xfrm>
            <a:off x="525908" y="258685"/>
            <a:ext cx="7886700" cy="1006867"/>
          </a:xfrm>
        </p:spPr>
        <p:txBody>
          <a:bodyPr>
            <a:normAutofit/>
          </a:bodyPr>
          <a:lstStyle/>
          <a:p>
            <a:r>
              <a:rPr lang="en-GB" sz="4000" b="1">
                <a:solidFill>
                  <a:srgbClr val="2C2D84"/>
                </a:solidFill>
                <a:latin typeface="+mn-lt"/>
              </a:rPr>
              <a:t>2. Helping Hand - Crisis Support</a:t>
            </a:r>
          </a:p>
        </p:txBody>
      </p:sp>
    </p:spTree>
    <p:extLst>
      <p:ext uri="{BB962C8B-B14F-4D97-AF65-F5344CB8AC3E}">
        <p14:creationId xmlns:p14="http://schemas.microsoft.com/office/powerpoint/2010/main" val="30525650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65959" y="405696"/>
            <a:ext cx="5064825" cy="5759525"/>
          </a:xfrm>
          <a:prstGeom prst="rect">
            <a:avLst/>
          </a:prstGeom>
        </p:spPr>
        <p:txBody>
          <a:bodyPr wrap="square" lIns="91440" tIns="45720" rIns="91440" bIns="45720" anchor="t">
            <a:spAutoFit/>
          </a:bodyPr>
          <a:lstStyle/>
          <a:p>
            <a:r>
              <a:rPr lang="en-GB" sz="2000" b="1">
                <a:solidFill>
                  <a:srgbClr val="2C2D84"/>
                </a:solidFill>
                <a:sym typeface="Calibri"/>
              </a:rPr>
              <a:t>Key activities have included:</a:t>
            </a:r>
            <a:endParaRPr lang="en-GB" sz="2000" b="1">
              <a:solidFill>
                <a:srgbClr val="2C2D84"/>
              </a:solidFill>
            </a:endParaRPr>
          </a:p>
          <a:p>
            <a:pPr marL="228600" lvl="1" indent="-228600" defTabSz="914400">
              <a:lnSpc>
                <a:spcPct val="110000"/>
              </a:lnSpc>
              <a:spcBef>
                <a:spcPts val="1000"/>
              </a:spcBef>
              <a:buClr>
                <a:srgbClr val="2C2D84"/>
              </a:buClr>
              <a:buFont typeface="Calibri" panose="020F0502020204030204" pitchFamily="34" charset="0"/>
              <a:buChar char="●"/>
            </a:pPr>
            <a:r>
              <a:rPr lang="en-GB" sz="1600">
                <a:solidFill>
                  <a:srgbClr val="3C3C3B"/>
                </a:solidFill>
                <a:latin typeface="Calibri"/>
                <a:cs typeface="Calibri"/>
                <a:sym typeface="Calibri"/>
              </a:rPr>
              <a:t>Raising profile of Helping Hand support available, including engaging with key partners to promote support offered by Helping Hand</a:t>
            </a:r>
            <a:endParaRPr lang="en-GB" sz="1600" dirty="0">
              <a:solidFill>
                <a:srgbClr val="3C3C3B"/>
              </a:solidFill>
              <a:latin typeface="Calibri"/>
              <a:cs typeface="Calibri"/>
            </a:endParaRPr>
          </a:p>
          <a:p>
            <a:pPr marL="228600" lvl="1" indent="-228600" defTabSz="914400">
              <a:lnSpc>
                <a:spcPct val="110000"/>
              </a:lnSpc>
              <a:spcBef>
                <a:spcPts val="1000"/>
              </a:spcBef>
              <a:buClr>
                <a:srgbClr val="2C2D84"/>
              </a:buClr>
              <a:buFont typeface="Calibri" panose="020F0502020204030204" pitchFamily="34" charset="0"/>
              <a:buChar char="●"/>
            </a:pPr>
            <a:r>
              <a:rPr lang="en-GB" sz="1600">
                <a:solidFill>
                  <a:srgbClr val="3C3C3B"/>
                </a:solidFill>
                <a:latin typeface="Calibri"/>
                <a:cs typeface="Calibri"/>
                <a:sym typeface="Calibri"/>
              </a:rPr>
              <a:t>Coordinating use of the Household Support Fund (£2.4m from October to March); using this to support over </a:t>
            </a:r>
            <a:r>
              <a:rPr lang="en-GB" sz="1600" dirty="0">
                <a:solidFill>
                  <a:srgbClr val="3C3C3B"/>
                </a:solidFill>
                <a:latin typeface="Calibri"/>
                <a:cs typeface="Calibri"/>
                <a:sym typeface="Calibri"/>
              </a:rPr>
              <a:t>5000</a:t>
            </a:r>
            <a:r>
              <a:rPr lang="en-GB" sz="1600">
                <a:solidFill>
                  <a:srgbClr val="3C3C3B"/>
                </a:solidFill>
                <a:latin typeface="Calibri"/>
                <a:cs typeface="Calibri"/>
                <a:sym typeface="Calibri"/>
              </a:rPr>
              <a:t> residents since October</a:t>
            </a:r>
            <a:endParaRPr lang="en-GB" sz="1600">
              <a:solidFill>
                <a:srgbClr val="3C3C3B"/>
              </a:solidFill>
              <a:latin typeface="Calibri"/>
              <a:cs typeface="Calibri"/>
            </a:endParaRPr>
          </a:p>
          <a:p>
            <a:pPr marL="228600" lvl="1" indent="-228600" defTabSz="914400">
              <a:lnSpc>
                <a:spcPct val="110000"/>
              </a:lnSpc>
              <a:spcBef>
                <a:spcPts val="1000"/>
              </a:spcBef>
              <a:buClr>
                <a:srgbClr val="2C2D84"/>
              </a:buClr>
              <a:buFont typeface="Calibri" panose="020F0502020204030204" pitchFamily="34" charset="0"/>
              <a:buChar char="●"/>
            </a:pPr>
            <a:r>
              <a:rPr lang="en-GB" sz="1600">
                <a:solidFill>
                  <a:srgbClr val="3C3C3B"/>
                </a:solidFill>
                <a:latin typeface="Calibri"/>
                <a:cs typeface="Calibri"/>
                <a:sym typeface="Calibri"/>
              </a:rPr>
              <a:t>Delivery of HAF scheme and Free School Meal Vouchers</a:t>
            </a:r>
            <a:endParaRPr lang="en-GB" sz="1600">
              <a:solidFill>
                <a:srgbClr val="3C3C3B"/>
              </a:solidFill>
              <a:latin typeface="Calibri"/>
              <a:cs typeface="Calibri"/>
            </a:endParaRPr>
          </a:p>
          <a:p>
            <a:pPr marL="228600" lvl="1" indent="-228600" defTabSz="914400">
              <a:lnSpc>
                <a:spcPct val="110000"/>
              </a:lnSpc>
              <a:spcBef>
                <a:spcPts val="1000"/>
              </a:spcBef>
              <a:buClr>
                <a:srgbClr val="2C2D84"/>
              </a:buClr>
              <a:buFont typeface="Calibri" panose="020F0502020204030204" pitchFamily="34" charset="0"/>
              <a:buChar char="●"/>
            </a:pPr>
            <a:r>
              <a:rPr lang="en-GB" sz="1600">
                <a:solidFill>
                  <a:srgbClr val="3C3C3B"/>
                </a:solidFill>
                <a:latin typeface="Calibri"/>
                <a:cs typeface="Calibri"/>
                <a:sym typeface="Calibri"/>
              </a:rPr>
              <a:t>Christmas Giving Campaign (partnering with Inspire Bucks)</a:t>
            </a:r>
            <a:endParaRPr lang="en-GB" sz="1600" dirty="0">
              <a:solidFill>
                <a:srgbClr val="3C3C3B"/>
              </a:solidFill>
              <a:latin typeface="Calibri"/>
              <a:cs typeface="Calibri"/>
            </a:endParaRPr>
          </a:p>
          <a:p>
            <a:pPr marL="228600" lvl="1" indent="-228600" defTabSz="914400">
              <a:lnSpc>
                <a:spcPct val="110000"/>
              </a:lnSpc>
              <a:spcBef>
                <a:spcPts val="1000"/>
              </a:spcBef>
              <a:buClr>
                <a:srgbClr val="2C2D84"/>
              </a:buClr>
              <a:buFont typeface="Calibri" panose="020F0502020204030204" pitchFamily="34" charset="0"/>
              <a:buChar char="●"/>
            </a:pPr>
            <a:r>
              <a:rPr lang="en-GB" sz="1600">
                <a:solidFill>
                  <a:srgbClr val="3C3C3B"/>
                </a:solidFill>
                <a:latin typeface="Calibri"/>
                <a:cs typeface="Calibri"/>
                <a:sym typeface="Calibri"/>
              </a:rPr>
              <a:t>Developing hygiene offer for Bucks residents in 9 county libraries</a:t>
            </a:r>
            <a:endParaRPr lang="en-GB" sz="1600" dirty="0">
              <a:solidFill>
                <a:srgbClr val="3C3C3B"/>
              </a:solidFill>
              <a:latin typeface="Calibri"/>
              <a:cs typeface="Calibri"/>
            </a:endParaRPr>
          </a:p>
          <a:p>
            <a:pPr marL="228600" lvl="1" indent="-228600" defTabSz="914400">
              <a:lnSpc>
                <a:spcPct val="110000"/>
              </a:lnSpc>
              <a:spcBef>
                <a:spcPts val="1000"/>
              </a:spcBef>
              <a:buClr>
                <a:srgbClr val="2C2D84"/>
              </a:buClr>
              <a:buFont typeface="Calibri" panose="020F0502020204030204" pitchFamily="34" charset="0"/>
              <a:buChar char="●"/>
            </a:pPr>
            <a:r>
              <a:rPr lang="en-GB" sz="1600">
                <a:solidFill>
                  <a:srgbClr val="3C3C3B"/>
                </a:solidFill>
                <a:latin typeface="Calibri"/>
                <a:cs typeface="Calibri"/>
                <a:sym typeface="Calibri"/>
              </a:rPr>
              <a:t>Referrals to the Getaway Foundation for free holidays for families in financial poverty</a:t>
            </a:r>
            <a:endParaRPr lang="en-GB" sz="1600">
              <a:solidFill>
                <a:srgbClr val="3C3C3B"/>
              </a:solidFill>
              <a:latin typeface="Calibri"/>
              <a:cs typeface="Calibri"/>
            </a:endParaRPr>
          </a:p>
          <a:p>
            <a:pPr marL="228600" lvl="1" indent="-228600" defTabSz="914400">
              <a:lnSpc>
                <a:spcPct val="110000"/>
              </a:lnSpc>
              <a:spcBef>
                <a:spcPts val="1000"/>
              </a:spcBef>
              <a:buClr>
                <a:srgbClr val="2C2D84"/>
              </a:buClr>
              <a:buFont typeface="Calibri" panose="020F0502020204030204" pitchFamily="34" charset="0"/>
              <a:buChar char="●"/>
            </a:pPr>
            <a:r>
              <a:rPr lang="en-GB" sz="1600">
                <a:solidFill>
                  <a:srgbClr val="3C3C3B"/>
                </a:solidFill>
                <a:latin typeface="Calibri"/>
                <a:cs typeface="Calibri"/>
              </a:rPr>
              <a:t>Launch of Crisis Appeal with Heart of Bucks - £182k donated so far</a:t>
            </a:r>
          </a:p>
          <a:p>
            <a:pPr marL="228600" lvl="1" indent="-228600" defTabSz="914400">
              <a:lnSpc>
                <a:spcPct val="110000"/>
              </a:lnSpc>
              <a:spcBef>
                <a:spcPts val="1000"/>
              </a:spcBef>
              <a:buClr>
                <a:srgbClr val="2C2D84"/>
              </a:buClr>
              <a:buFont typeface="Calibri" panose="020F0502020204030204" pitchFamily="34" charset="0"/>
              <a:buChar char="●"/>
            </a:pPr>
            <a:r>
              <a:rPr lang="en-GB" sz="1600">
                <a:solidFill>
                  <a:srgbClr val="3C3C3B"/>
                </a:solidFill>
                <a:latin typeface="Calibri"/>
                <a:cs typeface="Calibri"/>
              </a:rPr>
              <a:t>Development of a Poverty Predictive Model</a:t>
            </a:r>
          </a:p>
        </p:txBody>
      </p:sp>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229334" y="4150428"/>
            <a:ext cx="2914666" cy="2707572"/>
          </a:xfrm>
          <a:prstGeom prst="rect">
            <a:avLst/>
          </a:prstGeom>
        </p:spPr>
      </p:pic>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t="-602" b="2614"/>
          <a:stretch/>
        </p:blipFill>
        <p:spPr>
          <a:xfrm>
            <a:off x="6229334" y="0"/>
            <a:ext cx="2914666" cy="4047762"/>
          </a:xfrm>
          <a:prstGeom prst="rect">
            <a:avLst/>
          </a:prstGeom>
        </p:spPr>
      </p:pic>
      <p:sp>
        <p:nvSpPr>
          <p:cNvPr id="9" name="Rectangle 8"/>
          <p:cNvSpPr/>
          <p:nvPr/>
        </p:nvSpPr>
        <p:spPr>
          <a:xfrm>
            <a:off x="6086104" y="0"/>
            <a:ext cx="143230" cy="6858000"/>
          </a:xfrm>
          <a:prstGeom prst="rect">
            <a:avLst/>
          </a:prstGeom>
          <a:solidFill>
            <a:srgbClr val="0059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848292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85554-A38C-4840-86AE-DEFDA8768312}"/>
              </a:ext>
            </a:extLst>
          </p:cNvPr>
          <p:cNvSpPr>
            <a:spLocks noGrp="1"/>
          </p:cNvSpPr>
          <p:nvPr>
            <p:ph type="title"/>
          </p:nvPr>
        </p:nvSpPr>
        <p:spPr>
          <a:xfrm>
            <a:off x="525908" y="374467"/>
            <a:ext cx="7886700" cy="775305"/>
          </a:xfrm>
        </p:spPr>
        <p:txBody>
          <a:bodyPr>
            <a:normAutofit/>
          </a:bodyPr>
          <a:lstStyle/>
          <a:p>
            <a:r>
              <a:rPr lang="en-GB" sz="4000" b="1">
                <a:solidFill>
                  <a:srgbClr val="2C2D84"/>
                </a:solidFill>
                <a:latin typeface="+mn-lt"/>
              </a:rPr>
              <a:t>3. Food and Essentials  </a:t>
            </a:r>
          </a:p>
        </p:txBody>
      </p:sp>
      <p:sp>
        <p:nvSpPr>
          <p:cNvPr id="3" name="Content Placeholder 2">
            <a:extLst>
              <a:ext uri="{FF2B5EF4-FFF2-40B4-BE49-F238E27FC236}">
                <a16:creationId xmlns:a16="http://schemas.microsoft.com/office/drawing/2014/main" id="{7ACD2DFD-937C-42CC-9020-1179DD76D7EC}"/>
              </a:ext>
            </a:extLst>
          </p:cNvPr>
          <p:cNvSpPr>
            <a:spLocks noGrp="1"/>
          </p:cNvSpPr>
          <p:nvPr>
            <p:ph idx="1"/>
          </p:nvPr>
        </p:nvSpPr>
        <p:spPr>
          <a:xfrm>
            <a:off x="525908" y="1335641"/>
            <a:ext cx="7886700" cy="1027550"/>
          </a:xfrm>
        </p:spPr>
        <p:txBody>
          <a:bodyPr vert="horz" lIns="91440" tIns="45720" rIns="91440" bIns="45720" rtlCol="0" anchor="t">
            <a:normAutofit lnSpcReduction="10000"/>
          </a:bodyPr>
          <a:lstStyle/>
          <a:p>
            <a:pPr marL="0" indent="0">
              <a:lnSpc>
                <a:spcPct val="120000"/>
              </a:lnSpc>
              <a:buNone/>
            </a:pPr>
            <a:r>
              <a:rPr lang="en-GB" sz="1800"/>
              <a:t>This </a:t>
            </a:r>
            <a:r>
              <a:rPr lang="en-GB" sz="1800" err="1"/>
              <a:t>workstream</a:t>
            </a:r>
            <a:r>
              <a:rPr lang="en-GB" sz="1800"/>
              <a:t> was focused on developing support mechanisms for food and essential items, ensuring that people who are vulnerable are well signposted and these are easy for residents to access.</a:t>
            </a:r>
          </a:p>
          <a:p>
            <a:endParaRPr lang="en-GB"/>
          </a:p>
        </p:txBody>
      </p:sp>
      <p:pic>
        <p:nvPicPr>
          <p:cNvPr id="7" name="Picture 6"/>
          <p:cNvPicPr>
            <a:picLocks noChangeAspect="1"/>
          </p:cNvPicPr>
          <p:nvPr/>
        </p:nvPicPr>
        <p:blipFill rotWithShape="1">
          <a:blip r:embed="rId2" cstate="email">
            <a:extLst>
              <a:ext uri="{28A0092B-C50C-407E-A947-70E740481C1C}">
                <a14:useLocalDpi xmlns:a14="http://schemas.microsoft.com/office/drawing/2010/main"/>
              </a:ext>
            </a:extLst>
          </a:blip>
          <a:srcRect t="518" b="18333"/>
          <a:stretch/>
        </p:blipFill>
        <p:spPr>
          <a:xfrm>
            <a:off x="-13418" y="2712054"/>
            <a:ext cx="9157418" cy="4145946"/>
          </a:xfrm>
          <a:prstGeom prst="rect">
            <a:avLst/>
          </a:prstGeom>
        </p:spPr>
      </p:pic>
      <p:sp>
        <p:nvSpPr>
          <p:cNvPr id="8" name="Rectangle 7"/>
          <p:cNvSpPr/>
          <p:nvPr/>
        </p:nvSpPr>
        <p:spPr>
          <a:xfrm flipV="1">
            <a:off x="-13419" y="2568054"/>
            <a:ext cx="9157419" cy="144000"/>
          </a:xfrm>
          <a:prstGeom prst="rect">
            <a:avLst/>
          </a:prstGeom>
          <a:solidFill>
            <a:srgbClr val="0059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2707326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uckinghamshire Council standard template.pptx  -  Read-Only" id="{3005F97B-0C93-4D87-9B79-6F8E0BDE5532}" vid="{2E6BFEDE-B181-46B7-96A5-8BA2FC65D32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D7B97B69AEFAC47A3346CB345C630EE" ma:contentTypeVersion="4" ma:contentTypeDescription="Create a new document." ma:contentTypeScope="" ma:versionID="546df3f59796238e3973766acaf0feb6">
  <xsd:schema xmlns:xsd="http://www.w3.org/2001/XMLSchema" xmlns:xs="http://www.w3.org/2001/XMLSchema" xmlns:p="http://schemas.microsoft.com/office/2006/metadata/properties" xmlns:ns2="b053fb7b-c0d5-45f5-89aa-b404fd04e73a" xmlns:ns3="f89c3134-a47e-463a-82a4-38e1b9d1a58a" targetNamespace="http://schemas.microsoft.com/office/2006/metadata/properties" ma:root="true" ma:fieldsID="3bbecbec3b735192a8ef74845250fd0e" ns2:_="" ns3:_="">
    <xsd:import namespace="b053fb7b-c0d5-45f5-89aa-b404fd04e73a"/>
    <xsd:import namespace="f89c3134-a47e-463a-82a4-38e1b9d1a58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053fb7b-c0d5-45f5-89aa-b404fd04e73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89c3134-a47e-463a-82a4-38e1b9d1a58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f89c3134-a47e-463a-82a4-38e1b9d1a58a">
      <UserInfo>
        <DisplayName>Edward Barlow</DisplayName>
        <AccountId>28</AccountId>
        <AccountType/>
      </UserInfo>
      <UserInfo>
        <DisplayName>Gill Harding</DisplayName>
        <AccountId>49</AccountId>
        <AccountType/>
      </UserInfo>
      <UserInfo>
        <DisplayName>Jamie Spencer</DisplayName>
        <AccountId>14</AccountId>
        <AccountType/>
      </UserInfo>
      <UserInfo>
        <DisplayName>Kathryn Hobbs</DisplayName>
        <AccountId>50</AccountId>
        <AccountType/>
      </UserInfo>
      <UserInfo>
        <DisplayName>Katie Galvin</DisplayName>
        <AccountId>39</AccountId>
        <AccountType/>
      </UserInfo>
      <UserInfo>
        <DisplayName>Clive Jones</DisplayName>
        <AccountId>45</AccountId>
        <AccountType/>
      </UserInfo>
      <UserInfo>
        <DisplayName>Wendy Morgan-Brown</DisplayName>
        <AccountId>32</AccountId>
        <AccountType/>
      </UserInfo>
      <UserInfo>
        <DisplayName>Sophie Payne</DisplayName>
        <AccountId>51</AccountId>
        <AccountType/>
      </UserInfo>
      <UserInfo>
        <DisplayName>Alexander Beckett</DisplayName>
        <AccountId>81</AccountId>
        <AccountType/>
      </UserInfo>
      <UserInfo>
        <DisplayName>Winterbourne, Poppy</DisplayName>
        <AccountId>95</AccountId>
        <AccountType/>
      </UserInfo>
      <UserInfo>
        <DisplayName>Frances Mason</DisplayName>
        <AccountId>41</AccountId>
        <AccountType/>
      </UserInfo>
      <UserInfo>
        <DisplayName>Shelley Rawlings</DisplayName>
        <AccountId>121</AccountId>
        <AccountType/>
      </UserInfo>
      <UserInfo>
        <DisplayName>Matthew Everitt</DisplayName>
        <AccountId>26</AccountId>
        <AccountType/>
      </UserInfo>
    </SharedWithUsers>
  </documentManagement>
</p:properties>
</file>

<file path=customXml/itemProps1.xml><?xml version="1.0" encoding="utf-8"?>
<ds:datastoreItem xmlns:ds="http://schemas.openxmlformats.org/officeDocument/2006/customXml" ds:itemID="{ED4BA44F-7431-48D9-9D1D-4BA49954E1B4}">
  <ds:schemaRefs>
    <ds:schemaRef ds:uri="http://schemas.microsoft.com/sharepoint/v3/contenttype/forms"/>
  </ds:schemaRefs>
</ds:datastoreItem>
</file>

<file path=customXml/itemProps2.xml><?xml version="1.0" encoding="utf-8"?>
<ds:datastoreItem xmlns:ds="http://schemas.openxmlformats.org/officeDocument/2006/customXml" ds:itemID="{89B919BB-5FB0-4F07-8BB5-5F2016D23338}">
  <ds:schemaRefs>
    <ds:schemaRef ds:uri="b053fb7b-c0d5-45f5-89aa-b404fd04e73a"/>
    <ds:schemaRef ds:uri="f89c3134-a47e-463a-82a4-38e1b9d1a58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DFF4EC6-C124-4023-8E63-7DA9BA2205A2}">
  <ds:schemaRefs>
    <ds:schemaRef ds:uri="http://www.w3.org/XML/1998/namespace"/>
    <ds:schemaRef ds:uri="http://schemas.microsoft.com/office/2006/documentManagement/types"/>
    <ds:schemaRef ds:uri="http://schemas.microsoft.com/office/2006/metadata/properties"/>
    <ds:schemaRef ds:uri="http://schemas.openxmlformats.org/package/2006/metadata/core-properties"/>
    <ds:schemaRef ds:uri="http://purl.org/dc/elements/1.1/"/>
    <ds:schemaRef ds:uri="b053fb7b-c0d5-45f5-89aa-b404fd04e73a"/>
    <ds:schemaRef ds:uri="http://purl.org/dc/terms/"/>
    <ds:schemaRef ds:uri="http://schemas.microsoft.com/office/infopath/2007/PartnerControls"/>
    <ds:schemaRef ds:uri="f89c3134-a47e-463a-82a4-38e1b9d1a58a"/>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Buckinghamshire Council standard template</Template>
  <TotalTime>0</TotalTime>
  <Words>1552</Words>
  <Application>Microsoft Office PowerPoint</Application>
  <PresentationFormat>On-screen Show (4:3)</PresentationFormat>
  <Paragraphs>123</Paragraphs>
  <Slides>24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Calibri Light</vt:lpstr>
      <vt:lpstr>Office Theme</vt:lpstr>
      <vt:lpstr>Supporting Buckinghamshire residents and staff with the cost of living   </vt:lpstr>
      <vt:lpstr>Background</vt:lpstr>
      <vt:lpstr>Cost of Living Programme</vt:lpstr>
      <vt:lpstr>Programme Objectives</vt:lpstr>
      <vt:lpstr>1. Communications </vt:lpstr>
      <vt:lpstr>PowerPoint Presentation</vt:lpstr>
      <vt:lpstr>2. Helping Hand - Crisis Support</vt:lpstr>
      <vt:lpstr>PowerPoint Presentation</vt:lpstr>
      <vt:lpstr>3. Food and Essentials  </vt:lpstr>
      <vt:lpstr>PowerPoint Presentation</vt:lpstr>
      <vt:lpstr>4. Fuel and Energy </vt:lpstr>
      <vt:lpstr>PowerPoint Presentation</vt:lpstr>
      <vt:lpstr>5. Warmth</vt:lpstr>
      <vt:lpstr>PowerPoint Presentation</vt:lpstr>
      <vt:lpstr>6. Money and Debt </vt:lpstr>
      <vt:lpstr>PowerPoint Presentation</vt:lpstr>
      <vt:lpstr>7. Community Activity </vt:lpstr>
      <vt:lpstr>PowerPoint Presentation</vt:lpstr>
      <vt:lpstr>8. Public Health</vt:lpstr>
      <vt:lpstr>PowerPoint Presentation</vt:lpstr>
      <vt:lpstr>9. Support for Staff (Internal)</vt:lpstr>
      <vt:lpstr>PowerPoint Presentation</vt:lpstr>
      <vt:lpstr>Opportunity Bucks  programme</vt:lpstr>
      <vt:lpstr>PowerPoint Presentation</vt:lpstr>
    </vt:vector>
  </TitlesOfParts>
  <Company>Registered Organisation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edit Master title style</dc:title>
  <dc:creator>Amy Murphy</dc:creator>
  <cp:lastModifiedBy>Charlotte Maguire</cp:lastModifiedBy>
  <cp:revision>2</cp:revision>
  <dcterms:created xsi:type="dcterms:W3CDTF">2020-11-04T12:06:54Z</dcterms:created>
  <dcterms:modified xsi:type="dcterms:W3CDTF">2023-03-17T10:26:59Z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0x0101000D7B97B69AEFAC47A3346CB345C630EE</vt:lpwstr>
  </property>
  <property fmtid="{D5CDD505-2E9C-101B-9397-08002B2CF9AE}" pid="3" name="MediaServiceImageTags">
    <vt:lpwstr/>
  </property>
</Properties>
</file>