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3"/>
  </p:notesMasterIdLst>
  <p:sldIdLst>
    <p:sldId id="263" r:id="rId5"/>
    <p:sldId id="261" r:id="rId6"/>
    <p:sldId id="264" r:id="rId7"/>
    <p:sldId id="268" r:id="rId8"/>
    <p:sldId id="267" r:id="rId9"/>
    <p:sldId id="265" r:id="rId10"/>
    <p:sldId id="269" r:id="rId11"/>
    <p:sldId id="266" r:id="rId12"/>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11" charset="0"/>
        <a:ea typeface="ＭＳ Ｐゴシック" pitchFamily="-111" charset="-128"/>
        <a:cs typeface="+mn-cs"/>
      </a:defRPr>
    </a:lvl1pPr>
    <a:lvl2pPr marL="457200" algn="l" rtl="0" fontAlgn="base">
      <a:spcBef>
        <a:spcPct val="0"/>
      </a:spcBef>
      <a:spcAft>
        <a:spcPct val="0"/>
      </a:spcAft>
      <a:defRPr sz="2400" kern="1200">
        <a:solidFill>
          <a:schemeClr val="tx1"/>
        </a:solidFill>
        <a:latin typeface="Times New Roman" pitchFamily="-111" charset="0"/>
        <a:ea typeface="ＭＳ Ｐゴシック" pitchFamily="-111" charset="-128"/>
        <a:cs typeface="+mn-cs"/>
      </a:defRPr>
    </a:lvl2pPr>
    <a:lvl3pPr marL="914400" algn="l" rtl="0" fontAlgn="base">
      <a:spcBef>
        <a:spcPct val="0"/>
      </a:spcBef>
      <a:spcAft>
        <a:spcPct val="0"/>
      </a:spcAft>
      <a:defRPr sz="2400" kern="1200">
        <a:solidFill>
          <a:schemeClr val="tx1"/>
        </a:solidFill>
        <a:latin typeface="Times New Roman" pitchFamily="-111" charset="0"/>
        <a:ea typeface="ＭＳ Ｐゴシック" pitchFamily="-111" charset="-128"/>
        <a:cs typeface="+mn-cs"/>
      </a:defRPr>
    </a:lvl3pPr>
    <a:lvl4pPr marL="1371600" algn="l" rtl="0" fontAlgn="base">
      <a:spcBef>
        <a:spcPct val="0"/>
      </a:spcBef>
      <a:spcAft>
        <a:spcPct val="0"/>
      </a:spcAft>
      <a:defRPr sz="2400" kern="1200">
        <a:solidFill>
          <a:schemeClr val="tx1"/>
        </a:solidFill>
        <a:latin typeface="Times New Roman" pitchFamily="-111" charset="0"/>
        <a:ea typeface="ＭＳ Ｐゴシック" pitchFamily="-111" charset="-128"/>
        <a:cs typeface="+mn-cs"/>
      </a:defRPr>
    </a:lvl4pPr>
    <a:lvl5pPr marL="1828800" algn="l" rtl="0" fontAlgn="base">
      <a:spcBef>
        <a:spcPct val="0"/>
      </a:spcBef>
      <a:spcAft>
        <a:spcPct val="0"/>
      </a:spcAft>
      <a:defRPr sz="2400" kern="1200">
        <a:solidFill>
          <a:schemeClr val="tx1"/>
        </a:solidFill>
        <a:latin typeface="Times New Roman" pitchFamily="-111" charset="0"/>
        <a:ea typeface="ＭＳ Ｐゴシック" pitchFamily="-111" charset="-128"/>
        <a:cs typeface="+mn-cs"/>
      </a:defRPr>
    </a:lvl5pPr>
    <a:lvl6pPr marL="2286000" algn="l" defTabSz="914400" rtl="0" eaLnBrk="1" latinLnBrk="0" hangingPunct="1">
      <a:defRPr sz="2400" kern="1200">
        <a:solidFill>
          <a:schemeClr val="tx1"/>
        </a:solidFill>
        <a:latin typeface="Times New Roman" pitchFamily="-111" charset="0"/>
        <a:ea typeface="ＭＳ Ｐゴシック" pitchFamily="-111" charset="-128"/>
        <a:cs typeface="+mn-cs"/>
      </a:defRPr>
    </a:lvl6pPr>
    <a:lvl7pPr marL="2743200" algn="l" defTabSz="914400" rtl="0" eaLnBrk="1" latinLnBrk="0" hangingPunct="1">
      <a:defRPr sz="2400" kern="1200">
        <a:solidFill>
          <a:schemeClr val="tx1"/>
        </a:solidFill>
        <a:latin typeface="Times New Roman" pitchFamily="-111" charset="0"/>
        <a:ea typeface="ＭＳ Ｐゴシック" pitchFamily="-111" charset="-128"/>
        <a:cs typeface="+mn-cs"/>
      </a:defRPr>
    </a:lvl7pPr>
    <a:lvl8pPr marL="3200400" algn="l" defTabSz="914400" rtl="0" eaLnBrk="1" latinLnBrk="0" hangingPunct="1">
      <a:defRPr sz="2400" kern="1200">
        <a:solidFill>
          <a:schemeClr val="tx1"/>
        </a:solidFill>
        <a:latin typeface="Times New Roman" pitchFamily="-111" charset="0"/>
        <a:ea typeface="ＭＳ Ｐゴシック" pitchFamily="-111" charset="-128"/>
        <a:cs typeface="+mn-cs"/>
      </a:defRPr>
    </a:lvl8pPr>
    <a:lvl9pPr marL="3657600" algn="l" defTabSz="914400" rtl="0" eaLnBrk="1" latinLnBrk="0" hangingPunct="1">
      <a:defRPr sz="2400" kern="1200">
        <a:solidFill>
          <a:schemeClr val="tx1"/>
        </a:solidFill>
        <a:latin typeface="Times New Roman" pitchFamily="-111" charset="0"/>
        <a:ea typeface="ＭＳ Ｐゴシック" pitchFamily="-111"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6A3"/>
    <a:srgbClr val="62BB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p:restoredTop sz="96197"/>
  </p:normalViewPr>
  <p:slideViewPr>
    <p:cSldViewPr>
      <p:cViewPr varScale="1">
        <p:scale>
          <a:sx n="62" d="100"/>
          <a:sy n="62" d="100"/>
        </p:scale>
        <p:origin x="140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A611608-3CD4-49B0-B718-C096325AE565}" type="slidenum">
              <a:rPr lang="en-GB"/>
              <a:pPr/>
              <a:t>‹#›</a:t>
            </a:fld>
            <a:endParaRPr lang="en-GB"/>
          </a:p>
        </p:txBody>
      </p:sp>
    </p:spTree>
    <p:extLst>
      <p:ext uri="{BB962C8B-B14F-4D97-AF65-F5344CB8AC3E}">
        <p14:creationId xmlns:p14="http://schemas.microsoft.com/office/powerpoint/2010/main" val="38687699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ＭＳ Ｐゴシック" pitchFamily="-111" charset="-128"/>
      </a:defRPr>
    </a:lvl1pPr>
    <a:lvl2pPr marL="4572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11" charset="0"/>
        <a:ea typeface="ＭＳ Ｐゴシック" pitchFamily="-11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611608-3CD4-49B0-B718-C096325AE565}" type="slidenum">
              <a:rPr lang="en-GB" smtClean="0"/>
              <a:pPr/>
              <a:t>1</a:t>
            </a:fld>
            <a:endParaRPr lang="en-GB"/>
          </a:p>
        </p:txBody>
      </p:sp>
    </p:spTree>
    <p:extLst>
      <p:ext uri="{BB962C8B-B14F-4D97-AF65-F5344CB8AC3E}">
        <p14:creationId xmlns:p14="http://schemas.microsoft.com/office/powerpoint/2010/main" val="909063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Background – reason for becoming a councillor </a:t>
            </a:r>
          </a:p>
          <a:p>
            <a:pPr marL="171450" indent="-171450">
              <a:buFont typeface="Arial" panose="020B0604020202020204" pitchFamily="34" charset="0"/>
              <a:buChar char="•"/>
            </a:pPr>
            <a:r>
              <a:rPr lang="en-US" dirty="0"/>
              <a:t>Personal experience, King’s Hedges ward </a:t>
            </a:r>
          </a:p>
          <a:p>
            <a:pPr marL="171450" indent="-171450">
              <a:buFont typeface="Arial" panose="020B0604020202020204" pitchFamily="34" charset="0"/>
              <a:buChar char="•"/>
            </a:pPr>
            <a:r>
              <a:rPr lang="en-US" dirty="0"/>
              <a:t>Practical experience – wanted to make a political difference (not on people’s radar – discussing Breadline Challenge with MP</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A611608-3CD4-49B0-B718-C096325AE565}" type="slidenum">
              <a:rPr lang="en-GB" smtClean="0"/>
              <a:pPr/>
              <a:t>2</a:t>
            </a:fld>
            <a:endParaRPr lang="en-GB"/>
          </a:p>
        </p:txBody>
      </p:sp>
    </p:spTree>
    <p:extLst>
      <p:ext uri="{BB962C8B-B14F-4D97-AF65-F5344CB8AC3E}">
        <p14:creationId xmlns:p14="http://schemas.microsoft.com/office/powerpoint/2010/main" val="1456329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In the council chamber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Unanimity</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0" indent="0">
              <a:buFont typeface="Arial" panose="020B0604020202020204" pitchFamily="34" charset="0"/>
              <a:buNone/>
            </a:pPr>
            <a:r>
              <a:rPr lang="en-US" b="1" u="sng" dirty="0"/>
              <a:t>Motion 1</a:t>
            </a:r>
          </a:p>
          <a:p>
            <a:pPr marL="171450" indent="-171450">
              <a:buFont typeface="Arial" panose="020B0604020202020204" pitchFamily="34" charset="0"/>
              <a:buChar char="•"/>
            </a:pPr>
            <a:r>
              <a:rPr lang="en-US" b="0" u="none" dirty="0"/>
              <a:t>Noted cookery workshops and holiday lunches</a:t>
            </a:r>
          </a:p>
          <a:p>
            <a:pPr marL="171450" indent="-171450">
              <a:buFont typeface="Arial" panose="020B0604020202020204" pitchFamily="34" charset="0"/>
              <a:buChar char="•"/>
            </a:pPr>
            <a:r>
              <a:rPr lang="en-US" b="0" u="none" dirty="0"/>
              <a:t>More joint, preventative action needed (getting it on the agenda)</a:t>
            </a:r>
          </a:p>
          <a:p>
            <a:pPr marL="171450" indent="-171450">
              <a:buFont typeface="Arial" panose="020B0604020202020204" pitchFamily="34" charset="0"/>
              <a:buChar char="•"/>
            </a:pPr>
            <a:r>
              <a:rPr lang="en-US" b="0" u="none" dirty="0"/>
              <a:t>Call to support Fair Food Act and endorse Action Plan 5 aims (formed Oct 2017):</a:t>
            </a:r>
          </a:p>
          <a:p>
            <a:pPr algn="just"/>
            <a:r>
              <a:rPr lang="en-GB" b="0" i="0" dirty="0">
                <a:solidFill>
                  <a:srgbClr val="333333"/>
                </a:solidFill>
                <a:effectLst/>
                <a:latin typeface="Helvetica Neue" panose="02000503000000020004" pitchFamily="2" charset="0"/>
              </a:rPr>
              <a:t>1.</a:t>
            </a:r>
            <a:r>
              <a:rPr lang="en-GB" sz="1800" b="0" i="0" dirty="0">
                <a:solidFill>
                  <a:srgbClr val="333333"/>
                </a:solidFill>
                <a:effectLst/>
                <a:latin typeface="Times New Roman" panose="02020603050405020304" pitchFamily="18" charset="0"/>
              </a:rPr>
              <a:t> </a:t>
            </a:r>
            <a:r>
              <a:rPr lang="en-GB" b="0" i="0" dirty="0">
                <a:solidFill>
                  <a:srgbClr val="333333"/>
                </a:solidFill>
                <a:effectLst/>
                <a:latin typeface="Helvetica Neue" panose="02000503000000020004" pitchFamily="2" charset="0"/>
              </a:rPr>
              <a:t> to ensure children’s access to food 365 days a year</a:t>
            </a:r>
          </a:p>
          <a:p>
            <a:pPr algn="just"/>
            <a:r>
              <a:rPr lang="en-GB" b="0" i="0" dirty="0">
                <a:solidFill>
                  <a:srgbClr val="333333"/>
                </a:solidFill>
                <a:effectLst/>
                <a:latin typeface="Helvetica Neue" panose="02000503000000020004" pitchFamily="2" charset="0"/>
              </a:rPr>
              <a:t>2.</a:t>
            </a:r>
            <a:r>
              <a:rPr lang="en-GB" sz="1800" b="0" i="0" dirty="0">
                <a:solidFill>
                  <a:srgbClr val="333333"/>
                </a:solidFill>
                <a:effectLst/>
                <a:latin typeface="Times New Roman" panose="02020603050405020304" pitchFamily="18" charset="0"/>
              </a:rPr>
              <a:t> </a:t>
            </a:r>
            <a:r>
              <a:rPr lang="en-GB" b="0" i="0" dirty="0">
                <a:solidFill>
                  <a:srgbClr val="333333"/>
                </a:solidFill>
                <a:effectLst/>
                <a:latin typeface="Helvetica Neue" panose="02000503000000020004" pitchFamily="2" charset="0"/>
              </a:rPr>
              <a:t> to ensure there is emergency support so that people in Cambridge do not go hungry</a:t>
            </a:r>
          </a:p>
          <a:p>
            <a:pPr algn="just"/>
            <a:r>
              <a:rPr lang="en-GB" b="0" i="0" dirty="0">
                <a:solidFill>
                  <a:srgbClr val="333333"/>
                </a:solidFill>
                <a:effectLst/>
                <a:latin typeface="Helvetica Neue" panose="02000503000000020004" pitchFamily="2" charset="0"/>
              </a:rPr>
              <a:t>3.</a:t>
            </a:r>
            <a:r>
              <a:rPr lang="en-GB" sz="1800" b="0" i="0" dirty="0">
                <a:solidFill>
                  <a:srgbClr val="333333"/>
                </a:solidFill>
                <a:effectLst/>
                <a:latin typeface="Times New Roman" panose="02020603050405020304" pitchFamily="18" charset="0"/>
              </a:rPr>
              <a:t> </a:t>
            </a:r>
            <a:r>
              <a:rPr lang="en-GB" b="0" i="0" dirty="0">
                <a:solidFill>
                  <a:srgbClr val="333333"/>
                </a:solidFill>
                <a:effectLst/>
                <a:latin typeface="Helvetica Neue" panose="02000503000000020004" pitchFamily="2" charset="0"/>
              </a:rPr>
              <a:t> aim to tackle the underlying causes of food poverty in Cambridge</a:t>
            </a:r>
          </a:p>
          <a:p>
            <a:pPr algn="just"/>
            <a:r>
              <a:rPr lang="en-GB" b="0" i="0" dirty="0">
                <a:solidFill>
                  <a:srgbClr val="333333"/>
                </a:solidFill>
                <a:effectLst/>
                <a:latin typeface="Helvetica Neue" panose="02000503000000020004" pitchFamily="2" charset="0"/>
              </a:rPr>
              <a:t>4.</a:t>
            </a:r>
            <a:r>
              <a:rPr lang="en-GB" sz="1800" b="0" i="0" dirty="0">
                <a:solidFill>
                  <a:srgbClr val="333333"/>
                </a:solidFill>
                <a:effectLst/>
                <a:latin typeface="Times New Roman" panose="02020603050405020304" pitchFamily="18" charset="0"/>
              </a:rPr>
              <a:t> </a:t>
            </a:r>
            <a:r>
              <a:rPr lang="en-GB" b="0" i="0" dirty="0">
                <a:solidFill>
                  <a:srgbClr val="333333"/>
                </a:solidFill>
                <a:effectLst/>
                <a:latin typeface="Helvetica Neue" panose="02000503000000020004" pitchFamily="2" charset="0"/>
              </a:rPr>
              <a:t> to promote and support community responses to food poverty</a:t>
            </a:r>
          </a:p>
          <a:p>
            <a:pPr algn="just"/>
            <a:r>
              <a:rPr lang="en-GB" b="0" i="0" dirty="0">
                <a:solidFill>
                  <a:srgbClr val="333333"/>
                </a:solidFill>
                <a:effectLst/>
                <a:latin typeface="Helvetica Neue" panose="02000503000000020004" pitchFamily="2" charset="0"/>
              </a:rPr>
              <a:t>5.</a:t>
            </a:r>
            <a:r>
              <a:rPr lang="en-GB" sz="1800" b="0" i="0" dirty="0">
                <a:solidFill>
                  <a:srgbClr val="333333"/>
                </a:solidFill>
                <a:effectLst/>
                <a:latin typeface="Times New Roman" panose="02020603050405020304" pitchFamily="18" charset="0"/>
              </a:rPr>
              <a:t> </a:t>
            </a:r>
            <a:r>
              <a:rPr lang="en-GB" b="0" i="0" dirty="0">
                <a:solidFill>
                  <a:srgbClr val="333333"/>
                </a:solidFill>
                <a:effectLst/>
                <a:latin typeface="Helvetica Neue" panose="02000503000000020004" pitchFamily="2" charset="0"/>
              </a:rPr>
              <a:t> to monitor and evaluate the extent of food poverty in Cambridge</a:t>
            </a:r>
          </a:p>
          <a:p>
            <a:endParaRPr lang="en-US" b="0" u="none" dirty="0"/>
          </a:p>
        </p:txBody>
      </p:sp>
      <p:sp>
        <p:nvSpPr>
          <p:cNvPr id="4" name="Slide Number Placeholder 3"/>
          <p:cNvSpPr>
            <a:spLocks noGrp="1"/>
          </p:cNvSpPr>
          <p:nvPr>
            <p:ph type="sldNum" sz="quarter" idx="5"/>
          </p:nvPr>
        </p:nvSpPr>
        <p:spPr/>
        <p:txBody>
          <a:bodyPr/>
          <a:lstStyle/>
          <a:p>
            <a:fld id="{9A611608-3CD4-49B0-B718-C096325AE565}" type="slidenum">
              <a:rPr lang="en-GB" smtClean="0"/>
              <a:pPr/>
              <a:t>3</a:t>
            </a:fld>
            <a:endParaRPr lang="en-GB"/>
          </a:p>
        </p:txBody>
      </p:sp>
    </p:spTree>
    <p:extLst>
      <p:ext uri="{BB962C8B-B14F-4D97-AF65-F5344CB8AC3E}">
        <p14:creationId xmlns:p14="http://schemas.microsoft.com/office/powerpoint/2010/main" val="2153827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4.5 </a:t>
            </a:r>
            <a:r>
              <a:rPr lang="en-US" dirty="0" err="1"/>
              <a:t>tonnes</a:t>
            </a:r>
            <a:r>
              <a:rPr lang="en-US" dirty="0"/>
              <a:t> in 2020</a:t>
            </a:r>
          </a:p>
        </p:txBody>
      </p:sp>
      <p:sp>
        <p:nvSpPr>
          <p:cNvPr id="4" name="Slide Number Placeholder 3"/>
          <p:cNvSpPr>
            <a:spLocks noGrp="1"/>
          </p:cNvSpPr>
          <p:nvPr>
            <p:ph type="sldNum" sz="quarter" idx="5"/>
          </p:nvPr>
        </p:nvSpPr>
        <p:spPr/>
        <p:txBody>
          <a:bodyPr/>
          <a:lstStyle/>
          <a:p>
            <a:fld id="{9A611608-3CD4-49B0-B718-C096325AE565}" type="slidenum">
              <a:rPr lang="en-GB" smtClean="0"/>
              <a:pPr/>
              <a:t>4</a:t>
            </a:fld>
            <a:endParaRPr lang="en-GB"/>
          </a:p>
        </p:txBody>
      </p:sp>
    </p:spTree>
    <p:extLst>
      <p:ext uri="{BB962C8B-B14F-4D97-AF65-F5344CB8AC3E}">
        <p14:creationId xmlns:p14="http://schemas.microsoft.com/office/powerpoint/2010/main" val="2040176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CRC</a:t>
            </a:r>
          </a:p>
          <a:p>
            <a:r>
              <a:rPr lang="en-US" dirty="0"/>
              <a:t>Faith groups</a:t>
            </a:r>
          </a:p>
          <a:p>
            <a:r>
              <a:rPr lang="en-US" dirty="0"/>
              <a:t>Numbers?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Success but also…</a:t>
            </a:r>
            <a:r>
              <a:rPr lang="en-GB" sz="1800" dirty="0">
                <a:effectLst/>
                <a:latin typeface="Calibri" panose="020F0502020204030204" pitchFamily="34" charset="0"/>
              </a:rPr>
              <a:t>Pandemic strengthened local partnerships, networks and services and highlighted inequalities - e.g. ethnicity / access to culturally diverse foods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9A611608-3CD4-49B0-B718-C096325AE565}" type="slidenum">
              <a:rPr lang="en-GB" smtClean="0"/>
              <a:pPr/>
              <a:t>5</a:t>
            </a:fld>
            <a:endParaRPr lang="en-GB"/>
          </a:p>
        </p:txBody>
      </p:sp>
    </p:spTree>
    <p:extLst>
      <p:ext uri="{BB962C8B-B14F-4D97-AF65-F5344CB8AC3E}">
        <p14:creationId xmlns:p14="http://schemas.microsoft.com/office/powerpoint/2010/main" val="909229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800" dirty="0">
                <a:effectLst/>
                <a:latin typeface="Calibri" panose="020F0502020204030204" pitchFamily="34" charset="0"/>
              </a:rPr>
              <a:t>Feb 22 76% of hub visitors said the rise in food and energy prices meant that they were finding it difficult to afford food and pay their bills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sz="1800" dirty="0">
              <a:effectLst/>
              <a:latin typeface="Calibri" panose="020F0502020204030204" pitchFamily="34"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800" dirty="0">
                <a:effectLst/>
                <a:latin typeface="Calibri" panose="020F0502020204030204" pitchFamily="34" charset="0"/>
              </a:rPr>
              <a:t>GOLD FOOD AWARD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800" dirty="0">
                <a:effectLst/>
                <a:latin typeface="Calibri" panose="020F0502020204030204" pitchFamily="34" charset="0"/>
              </a:rPr>
              <a:t>38 warm spaces incl. 4 city council community centres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800" dirty="0">
                <a:effectLst/>
                <a:latin typeface="Calibri" panose="020F0502020204030204" pitchFamily="34" charset="0"/>
              </a:rPr>
              <a:t>Given £1000 grant to provide food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800" dirty="0">
                <a:effectLst/>
                <a:latin typeface="Calibri" panose="020F0502020204030204" pitchFamily="34" charset="0"/>
              </a:rPr>
              <a:t>8 CoL popups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GB" dirty="0">
              <a:effectLst/>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9A611608-3CD4-49B0-B718-C096325AE565}" type="slidenum">
              <a:rPr lang="en-GB" smtClean="0"/>
              <a:pPr/>
              <a:t>6</a:t>
            </a:fld>
            <a:endParaRPr lang="en-GB"/>
          </a:p>
        </p:txBody>
      </p:sp>
    </p:spTree>
    <p:extLst>
      <p:ext uri="{BB962C8B-B14F-4D97-AF65-F5344CB8AC3E}">
        <p14:creationId xmlns:p14="http://schemas.microsoft.com/office/powerpoint/2010/main" val="3934862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Background – reason for becoming a councillor </a:t>
            </a:r>
          </a:p>
          <a:p>
            <a:pPr marL="171450" indent="-171450">
              <a:buFont typeface="Arial" panose="020B0604020202020204" pitchFamily="34" charset="0"/>
              <a:buChar char="•"/>
            </a:pPr>
            <a:r>
              <a:rPr lang="en-US" dirty="0"/>
              <a:t>Personal experience, King’s Hedges ward </a:t>
            </a:r>
          </a:p>
          <a:p>
            <a:pPr marL="171450" indent="-171450">
              <a:buFont typeface="Arial" panose="020B0604020202020204" pitchFamily="34" charset="0"/>
              <a:buChar char="•"/>
            </a:pPr>
            <a:r>
              <a:rPr lang="en-US" dirty="0"/>
              <a:t>Practical experience – wanted to make a political difference (not on people’s radar – discussing Breadline Challenge with MP</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A611608-3CD4-49B0-B718-C096325AE565}" type="slidenum">
              <a:rPr lang="en-GB" smtClean="0"/>
              <a:pPr/>
              <a:t>7</a:t>
            </a:fld>
            <a:endParaRPr lang="en-GB"/>
          </a:p>
        </p:txBody>
      </p:sp>
    </p:spTree>
    <p:extLst>
      <p:ext uri="{BB962C8B-B14F-4D97-AF65-F5344CB8AC3E}">
        <p14:creationId xmlns:p14="http://schemas.microsoft.com/office/powerpoint/2010/main" val="3072959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People’s stories from report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Cost of Living Crisis – food price inflation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Ovens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800" dirty="0">
                <a:effectLst/>
                <a:latin typeface="Gill Sans MT" panose="020B0502020104020203" pitchFamily="34" charset="77"/>
                <a:ea typeface="Calibri" panose="020F0502020204030204" pitchFamily="34" charset="0"/>
                <a:cs typeface="Times New Roman (Body CS)"/>
              </a:rPr>
              <a:t>A food system that is built on on temporary support for those in need and does nothing to help people out of food insecurity or prevent them from becoming food insecure in the first place, is a failed system. And that, I’m afraid, is the system we have at the moment.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9A611608-3CD4-49B0-B718-C096325AE565}" type="slidenum">
              <a:rPr lang="en-GB" smtClean="0"/>
              <a:pPr/>
              <a:t>8</a:t>
            </a:fld>
            <a:endParaRPr lang="en-GB"/>
          </a:p>
        </p:txBody>
      </p:sp>
    </p:spTree>
    <p:extLst>
      <p:ext uri="{BB962C8B-B14F-4D97-AF65-F5344CB8AC3E}">
        <p14:creationId xmlns:p14="http://schemas.microsoft.com/office/powerpoint/2010/main" val="2986600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ppt-curve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62000"/>
            <a:ext cx="915987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685800" y="2286000"/>
            <a:ext cx="7772400" cy="1143000"/>
          </a:xfrm>
        </p:spPr>
        <p:txBody>
          <a:bodyPr/>
          <a:lstStyle>
            <a:lvl1pPr>
              <a:defRPr/>
            </a:lvl1pPr>
          </a:lstStyle>
          <a:p>
            <a:r>
              <a:rPr lang="en-GB"/>
              <a:t>Click to edit Master title style</a:t>
            </a:r>
            <a:endParaRPr lang="en-US"/>
          </a:p>
        </p:txBody>
      </p:sp>
      <p:sp>
        <p:nvSpPr>
          <p:cNvPr id="3077" name="Rectangle 5"/>
          <p:cNvSpPr>
            <a:spLocks noGrp="1" noChangeArrowheads="1"/>
          </p:cNvSpPr>
          <p:nvPr>
            <p:ph type="subTitle" idx="1"/>
          </p:nvPr>
        </p:nvSpPr>
        <p:spPr bwMode="auto">
          <a:xfrm>
            <a:off x="1371600" y="3886200"/>
            <a:ext cx="6400800" cy="1752600"/>
          </a:xfrm>
          <a:prstGeom prst="rect">
            <a:avLst/>
          </a:prstGeom>
          <a:noFill/>
          <a:ln>
            <a:miter lim="800000"/>
            <a:headEnd/>
            <a:tailEnd/>
          </a:ln>
        </p:spPr>
        <p:txBody>
          <a:bodyPr lIns="0" tIns="0" rIns="0" bIns="0"/>
          <a:lstStyle>
            <a:lvl1pPr marL="0" indent="0" algn="ctr">
              <a:defRPr/>
            </a:lvl1pPr>
          </a:lstStyle>
          <a:p>
            <a:r>
              <a:rPr lang="en-GB"/>
              <a:t>Click to edit Master subtitle style</a:t>
            </a:r>
            <a:endParaRPr lang="en-US"/>
          </a:p>
        </p:txBody>
      </p:sp>
    </p:spTree>
    <p:extLst>
      <p:ext uri="{BB962C8B-B14F-4D97-AF65-F5344CB8AC3E}">
        <p14:creationId xmlns:p14="http://schemas.microsoft.com/office/powerpoint/2010/main" val="1250433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7946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05588" y="609600"/>
            <a:ext cx="2081212" cy="551656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358775" y="609600"/>
            <a:ext cx="6094413" cy="55165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98753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949450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270776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9714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45279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598429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7024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142435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63816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 descr="ppt-curve2.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762000"/>
            <a:ext cx="915987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58775" y="609600"/>
            <a:ext cx="71850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t>Click to edit Master title style</a:t>
            </a:r>
          </a:p>
        </p:txBody>
      </p:sp>
      <p:sp>
        <p:nvSpPr>
          <p:cNvPr id="1028" name="Text Placeholder 9"/>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cSld>
  <p:clrMap bg1="lt1" tx1="dk1" bg2="lt2" tx2="dk2" accent1="accent1" accent2="accent2" accent3="accent3" accent4="accent4" accent5="accent5" accent6="accent6" hlink="hlink" folHlink="folHlink"/>
  <p:sldLayoutIdLst>
    <p:sldLayoutId id="2147483707"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hf sldNum="0" hdr="0" dt="0"/>
  <p:txStyles>
    <p:titleStyle>
      <a:lvl1pPr algn="l" rtl="0" eaLnBrk="1" fontAlgn="base" hangingPunct="1">
        <a:spcBef>
          <a:spcPct val="0"/>
        </a:spcBef>
        <a:spcAft>
          <a:spcPct val="0"/>
        </a:spcAft>
        <a:defRPr sz="4400">
          <a:solidFill>
            <a:srgbClr val="0076A3"/>
          </a:solidFill>
          <a:latin typeface="+mj-lt"/>
          <a:ea typeface="ＭＳ Ｐゴシック" pitchFamily="-111" charset="-128"/>
          <a:cs typeface="ＭＳ Ｐゴシック" pitchFamily="-111" charset="-128"/>
        </a:defRPr>
      </a:lvl1pPr>
      <a:lvl2pPr algn="l" rtl="0" eaLnBrk="1" fontAlgn="base" hangingPunct="1">
        <a:spcBef>
          <a:spcPct val="0"/>
        </a:spcBef>
        <a:spcAft>
          <a:spcPct val="0"/>
        </a:spcAft>
        <a:defRPr sz="4400">
          <a:solidFill>
            <a:srgbClr val="0076A3"/>
          </a:solidFill>
          <a:latin typeface="Arial" pitchFamily="-111" charset="0"/>
          <a:ea typeface="ＭＳ Ｐゴシック" pitchFamily="-111" charset="-128"/>
          <a:cs typeface="ＭＳ Ｐゴシック" pitchFamily="-111" charset="-128"/>
        </a:defRPr>
      </a:lvl2pPr>
      <a:lvl3pPr algn="l" rtl="0" eaLnBrk="1" fontAlgn="base" hangingPunct="1">
        <a:spcBef>
          <a:spcPct val="0"/>
        </a:spcBef>
        <a:spcAft>
          <a:spcPct val="0"/>
        </a:spcAft>
        <a:defRPr sz="4400">
          <a:solidFill>
            <a:srgbClr val="0076A3"/>
          </a:solidFill>
          <a:latin typeface="Arial" pitchFamily="-111" charset="0"/>
          <a:ea typeface="ＭＳ Ｐゴシック" pitchFamily="-111" charset="-128"/>
          <a:cs typeface="ＭＳ Ｐゴシック" pitchFamily="-111" charset="-128"/>
        </a:defRPr>
      </a:lvl3pPr>
      <a:lvl4pPr algn="l" rtl="0" eaLnBrk="1" fontAlgn="base" hangingPunct="1">
        <a:spcBef>
          <a:spcPct val="0"/>
        </a:spcBef>
        <a:spcAft>
          <a:spcPct val="0"/>
        </a:spcAft>
        <a:defRPr sz="4400">
          <a:solidFill>
            <a:srgbClr val="0076A3"/>
          </a:solidFill>
          <a:latin typeface="Arial" pitchFamily="-111" charset="0"/>
          <a:ea typeface="ＭＳ Ｐゴシック" pitchFamily="-111" charset="-128"/>
          <a:cs typeface="ＭＳ Ｐゴシック" pitchFamily="-111" charset="-128"/>
        </a:defRPr>
      </a:lvl4pPr>
      <a:lvl5pPr algn="l" rtl="0" eaLnBrk="1" fontAlgn="base" hangingPunct="1">
        <a:spcBef>
          <a:spcPct val="0"/>
        </a:spcBef>
        <a:spcAft>
          <a:spcPct val="0"/>
        </a:spcAft>
        <a:defRPr sz="4400">
          <a:solidFill>
            <a:srgbClr val="0076A3"/>
          </a:solidFill>
          <a:latin typeface="Arial" pitchFamily="-111" charset="0"/>
          <a:ea typeface="ＭＳ Ｐゴシック" pitchFamily="-111" charset="-128"/>
          <a:cs typeface="ＭＳ Ｐゴシック" pitchFamily="-111" charset="-128"/>
        </a:defRPr>
      </a:lvl5pPr>
      <a:lvl6pPr marL="457200" algn="l" rtl="0" eaLnBrk="1" fontAlgn="base" hangingPunct="1">
        <a:spcBef>
          <a:spcPct val="0"/>
        </a:spcBef>
        <a:spcAft>
          <a:spcPct val="0"/>
        </a:spcAft>
        <a:defRPr sz="4400">
          <a:solidFill>
            <a:srgbClr val="0076A3"/>
          </a:solidFill>
          <a:latin typeface="Arial" pitchFamily="-111" charset="0"/>
        </a:defRPr>
      </a:lvl6pPr>
      <a:lvl7pPr marL="914400" algn="l" rtl="0" eaLnBrk="1" fontAlgn="base" hangingPunct="1">
        <a:spcBef>
          <a:spcPct val="0"/>
        </a:spcBef>
        <a:spcAft>
          <a:spcPct val="0"/>
        </a:spcAft>
        <a:defRPr sz="4400">
          <a:solidFill>
            <a:srgbClr val="0076A3"/>
          </a:solidFill>
          <a:latin typeface="Arial" pitchFamily="-111" charset="0"/>
        </a:defRPr>
      </a:lvl7pPr>
      <a:lvl8pPr marL="1371600" algn="l" rtl="0" eaLnBrk="1" fontAlgn="base" hangingPunct="1">
        <a:spcBef>
          <a:spcPct val="0"/>
        </a:spcBef>
        <a:spcAft>
          <a:spcPct val="0"/>
        </a:spcAft>
        <a:defRPr sz="4400">
          <a:solidFill>
            <a:srgbClr val="0076A3"/>
          </a:solidFill>
          <a:latin typeface="Arial" pitchFamily="-111" charset="0"/>
        </a:defRPr>
      </a:lvl8pPr>
      <a:lvl9pPr marL="1828800" algn="l" rtl="0" eaLnBrk="1" fontAlgn="base" hangingPunct="1">
        <a:spcBef>
          <a:spcPct val="0"/>
        </a:spcBef>
        <a:spcAft>
          <a:spcPct val="0"/>
        </a:spcAft>
        <a:defRPr sz="4400">
          <a:solidFill>
            <a:srgbClr val="0076A3"/>
          </a:solidFill>
          <a:latin typeface="Arial" pitchFamily="-111" charset="0"/>
        </a:defRPr>
      </a:lvl9pPr>
    </p:titleStyle>
    <p:bodyStyle>
      <a:lvl1pPr marL="342900" indent="-342900" algn="l" rtl="0" eaLnBrk="1" fontAlgn="base" hangingPunct="1">
        <a:spcBef>
          <a:spcPct val="20000"/>
        </a:spcBef>
        <a:spcAft>
          <a:spcPct val="0"/>
        </a:spcAft>
        <a:buClr>
          <a:srgbClr val="62BB46"/>
        </a:buClr>
        <a:buFont typeface="Wingdings" pitchFamily="-111" charset="2"/>
        <a:buChar char="§"/>
        <a:defRPr sz="3200">
          <a:solidFill>
            <a:schemeClr val="tx1"/>
          </a:solidFill>
          <a:latin typeface="+mn-lt"/>
          <a:ea typeface="ＭＳ Ｐゴシック" pitchFamily="-111" charset="-128"/>
          <a:cs typeface="ＭＳ Ｐゴシック" pitchFamily="-111" charset="-128"/>
        </a:defRPr>
      </a:lvl1pPr>
      <a:lvl2pPr marL="719138" indent="-287338" algn="l" rtl="0" eaLnBrk="1" fontAlgn="base" hangingPunct="1">
        <a:spcBef>
          <a:spcPct val="20000"/>
        </a:spcBef>
        <a:spcAft>
          <a:spcPct val="0"/>
        </a:spcAft>
        <a:buClr>
          <a:srgbClr val="62BB46"/>
        </a:buClr>
        <a:buFont typeface="Wingdings" pitchFamily="-111" charset="2"/>
        <a:buChar char="§"/>
        <a:defRPr sz="2800">
          <a:solidFill>
            <a:schemeClr val="tx1"/>
          </a:solidFill>
          <a:latin typeface="+mn-lt"/>
          <a:ea typeface="ＭＳ Ｐゴシック" pitchFamily="-111" charset="-128"/>
        </a:defRPr>
      </a:lvl2pPr>
      <a:lvl3pPr marL="1150938" indent="-233363" algn="l" rtl="0" eaLnBrk="1" fontAlgn="base" hangingPunct="1">
        <a:spcBef>
          <a:spcPct val="20000"/>
        </a:spcBef>
        <a:spcAft>
          <a:spcPct val="0"/>
        </a:spcAft>
        <a:buClr>
          <a:srgbClr val="62BB46"/>
        </a:buClr>
        <a:buFont typeface="Wingdings" pitchFamily="-111" charset="2"/>
        <a:buChar char="§"/>
        <a:defRPr sz="2400">
          <a:solidFill>
            <a:schemeClr val="tx1"/>
          </a:solidFill>
          <a:latin typeface="+mn-lt"/>
          <a:ea typeface="ＭＳ Ｐゴシック" pitchFamily="-111" charset="-128"/>
        </a:defRPr>
      </a:lvl3pPr>
      <a:lvl4pPr marL="1619250" indent="-250825" algn="l" rtl="0" eaLnBrk="1" fontAlgn="base" hangingPunct="1">
        <a:spcBef>
          <a:spcPct val="20000"/>
        </a:spcBef>
        <a:spcAft>
          <a:spcPct val="0"/>
        </a:spcAft>
        <a:buClr>
          <a:srgbClr val="62BB46"/>
        </a:buClr>
        <a:buFont typeface="Wingdings" pitchFamily="-111" charset="2"/>
        <a:buChar char="§"/>
        <a:defRPr sz="2000">
          <a:solidFill>
            <a:schemeClr val="tx1"/>
          </a:solidFill>
          <a:latin typeface="+mn-lt"/>
          <a:ea typeface="ＭＳ Ｐゴシック" pitchFamily="-111" charset="-128"/>
        </a:defRPr>
      </a:lvl4pPr>
      <a:lvl5pPr marL="2087563" indent="-215900" algn="l" rtl="0" eaLnBrk="1" fontAlgn="base" hangingPunct="1">
        <a:spcBef>
          <a:spcPct val="20000"/>
        </a:spcBef>
        <a:spcAft>
          <a:spcPct val="0"/>
        </a:spcAft>
        <a:buClr>
          <a:srgbClr val="62BB46"/>
        </a:buClr>
        <a:buFont typeface="Wingdings" pitchFamily="-111" charset="2"/>
        <a:buChar char="§"/>
        <a:defRPr sz="2000">
          <a:solidFill>
            <a:schemeClr val="tx1"/>
          </a:solidFill>
          <a:latin typeface="+mn-lt"/>
          <a:ea typeface="ＭＳ Ｐゴシック" pitchFamily="-111" charset="-128"/>
        </a:defRPr>
      </a:lvl5pPr>
      <a:lvl6pPr marL="2514600" indent="-228600" algn="l" rtl="0" eaLnBrk="1" fontAlgn="base" hangingPunct="1">
        <a:spcBef>
          <a:spcPct val="20000"/>
        </a:spcBef>
        <a:spcAft>
          <a:spcPct val="0"/>
        </a:spcAft>
        <a:buClr>
          <a:srgbClr val="62BB46"/>
        </a:buClr>
        <a:buFont typeface="Wingdings" pitchFamily="-111" charset="2"/>
        <a:buChar char="§"/>
        <a:defRPr sz="2000">
          <a:solidFill>
            <a:schemeClr val="tx1"/>
          </a:solidFill>
          <a:latin typeface="+mn-lt"/>
          <a:ea typeface="ＭＳ Ｐゴシック" pitchFamily="-111" charset="-128"/>
        </a:defRPr>
      </a:lvl6pPr>
      <a:lvl7pPr marL="2971800" indent="-228600" algn="l" rtl="0" eaLnBrk="1" fontAlgn="base" hangingPunct="1">
        <a:spcBef>
          <a:spcPct val="20000"/>
        </a:spcBef>
        <a:spcAft>
          <a:spcPct val="0"/>
        </a:spcAft>
        <a:buClr>
          <a:srgbClr val="62BB46"/>
        </a:buClr>
        <a:buFont typeface="Wingdings" pitchFamily="-111" charset="2"/>
        <a:buChar char="§"/>
        <a:defRPr sz="2000">
          <a:solidFill>
            <a:schemeClr val="tx1"/>
          </a:solidFill>
          <a:latin typeface="+mn-lt"/>
          <a:ea typeface="ＭＳ Ｐゴシック" pitchFamily="-111" charset="-128"/>
        </a:defRPr>
      </a:lvl7pPr>
      <a:lvl8pPr marL="3429000" indent="-228600" algn="l" rtl="0" eaLnBrk="1" fontAlgn="base" hangingPunct="1">
        <a:spcBef>
          <a:spcPct val="20000"/>
        </a:spcBef>
        <a:spcAft>
          <a:spcPct val="0"/>
        </a:spcAft>
        <a:buClr>
          <a:srgbClr val="62BB46"/>
        </a:buClr>
        <a:buFont typeface="Wingdings" pitchFamily="-111" charset="2"/>
        <a:buChar char="§"/>
        <a:defRPr sz="2000">
          <a:solidFill>
            <a:schemeClr val="tx1"/>
          </a:solidFill>
          <a:latin typeface="+mn-lt"/>
          <a:ea typeface="ＭＳ Ｐゴシック" pitchFamily="-111" charset="-128"/>
        </a:defRPr>
      </a:lvl8pPr>
      <a:lvl9pPr marL="3886200" indent="-228600" algn="l" rtl="0" eaLnBrk="1" fontAlgn="base" hangingPunct="1">
        <a:spcBef>
          <a:spcPct val="20000"/>
        </a:spcBef>
        <a:spcAft>
          <a:spcPct val="0"/>
        </a:spcAft>
        <a:buClr>
          <a:srgbClr val="62BB46"/>
        </a:buClr>
        <a:buFont typeface="Wingdings" pitchFamily="-111" charset="2"/>
        <a:buChar char="§"/>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ustainweb.org/resources/files/other_docs/CAMBRIDGE_Food%2BPoverty%2BAction%2BPlan.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2D544-95F4-412C-B668-B19C3B5FB2B6}"/>
              </a:ext>
            </a:extLst>
          </p:cNvPr>
          <p:cNvSpPr>
            <a:spLocks noGrp="1"/>
          </p:cNvSpPr>
          <p:nvPr>
            <p:ph type="ctrTitle"/>
          </p:nvPr>
        </p:nvSpPr>
        <p:spPr>
          <a:xfrm>
            <a:off x="685800" y="1194661"/>
            <a:ext cx="7772400" cy="1143000"/>
          </a:xfrm>
        </p:spPr>
        <p:txBody>
          <a:bodyPr/>
          <a:lstStyle/>
          <a:p>
            <a:pPr algn="ctr"/>
            <a:r>
              <a:rPr lang="en-GB" b="1" i="1" dirty="0"/>
              <a:t>Tackling Food Poverty - Making Cambridge a Right To Food City</a:t>
            </a:r>
          </a:p>
        </p:txBody>
      </p:sp>
      <p:sp>
        <p:nvSpPr>
          <p:cNvPr id="3" name="Subtitle 2">
            <a:extLst>
              <a:ext uri="{FF2B5EF4-FFF2-40B4-BE49-F238E27FC236}">
                <a16:creationId xmlns:a16="http://schemas.microsoft.com/office/drawing/2014/main" id="{7587B4A5-9097-4C53-A88B-79D4D44C92AA}"/>
              </a:ext>
            </a:extLst>
          </p:cNvPr>
          <p:cNvSpPr>
            <a:spLocks noGrp="1"/>
          </p:cNvSpPr>
          <p:nvPr>
            <p:ph type="subTitle" idx="1"/>
          </p:nvPr>
        </p:nvSpPr>
        <p:spPr>
          <a:xfrm>
            <a:off x="676682" y="3898430"/>
            <a:ext cx="6944816" cy="1752600"/>
          </a:xfrm>
        </p:spPr>
        <p:txBody>
          <a:bodyPr/>
          <a:lstStyle/>
          <a:p>
            <a:pPr>
              <a:buNone/>
            </a:pPr>
            <a:r>
              <a:rPr lang="en-GB" dirty="0"/>
              <a:t>Cllr. Alex Collis</a:t>
            </a:r>
          </a:p>
          <a:p>
            <a:pPr>
              <a:buNone/>
            </a:pPr>
            <a:r>
              <a:rPr lang="en-GB" dirty="0"/>
              <a:t>Executive Councillor for Food Justice</a:t>
            </a:r>
          </a:p>
        </p:txBody>
      </p:sp>
    </p:spTree>
    <p:extLst>
      <p:ext uri="{BB962C8B-B14F-4D97-AF65-F5344CB8AC3E}">
        <p14:creationId xmlns:p14="http://schemas.microsoft.com/office/powerpoint/2010/main" val="1338611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endParaRPr lang="en-GB" sz="4000" b="1" i="1" dirty="0">
              <a:cs typeface="Arial"/>
            </a:endParaRPr>
          </a:p>
        </p:txBody>
      </p:sp>
      <p:pic>
        <p:nvPicPr>
          <p:cNvPr id="4" name="Content Placeholder 3" descr="A person and a child holding a plate of food&#10;&#10;Description automatically generated with medium confidence">
            <a:extLst>
              <a:ext uri="{FF2B5EF4-FFF2-40B4-BE49-F238E27FC236}">
                <a16:creationId xmlns:a16="http://schemas.microsoft.com/office/drawing/2014/main" id="{51E476EF-FBEC-3802-8695-84343B7837B2}"/>
              </a:ext>
            </a:extLst>
          </p:cNvPr>
          <p:cNvPicPr>
            <a:picLocks noGrp="1" noChangeAspect="1"/>
          </p:cNvPicPr>
          <p:nvPr>
            <p:ph idx="1"/>
          </p:nvPr>
        </p:nvPicPr>
        <p:blipFill>
          <a:blip r:embed="rId3"/>
          <a:stretch>
            <a:fillRect/>
          </a:stretch>
        </p:blipFill>
        <p:spPr>
          <a:xfrm>
            <a:off x="1331640" y="980728"/>
            <a:ext cx="5907502" cy="4430627"/>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sz="4000" b="1" i="1" dirty="0">
                <a:cs typeface="Arial"/>
              </a:rPr>
              <a:t>In search of food justice</a:t>
            </a:r>
          </a:p>
        </p:txBody>
      </p:sp>
      <p:sp>
        <p:nvSpPr>
          <p:cNvPr id="2" name="Content Placeholder 1">
            <a:extLst>
              <a:ext uri="{FF2B5EF4-FFF2-40B4-BE49-F238E27FC236}">
                <a16:creationId xmlns:a16="http://schemas.microsoft.com/office/drawing/2014/main" id="{D77162BC-953F-F4D3-A27B-85D1FDC42E24}"/>
              </a:ext>
            </a:extLst>
          </p:cNvPr>
          <p:cNvSpPr>
            <a:spLocks noGrp="1"/>
          </p:cNvSpPr>
          <p:nvPr>
            <p:ph idx="1"/>
          </p:nvPr>
        </p:nvSpPr>
        <p:spPr>
          <a:xfrm>
            <a:off x="457200" y="1600200"/>
            <a:ext cx="8507288" cy="4525963"/>
          </a:xfrm>
        </p:spPr>
        <p:txBody>
          <a:bodyPr/>
          <a:lstStyle/>
          <a:p>
            <a:r>
              <a:rPr lang="en-US" sz="2800" b="1" i="1" dirty="0"/>
              <a:t>Oct 2019 </a:t>
            </a:r>
            <a:r>
              <a:rPr lang="en-US" sz="2800" dirty="0"/>
              <a:t>– motion to support the Food Poverty Alliance </a:t>
            </a:r>
            <a:r>
              <a:rPr lang="en-US" sz="2800" dirty="0">
                <a:solidFill>
                  <a:srgbClr val="0076A3"/>
                </a:solidFill>
                <a:hlinkClick r:id="rId3">
                  <a:extLst>
                    <a:ext uri="{A12FA001-AC4F-418D-AE19-62706E023703}">
                      <ahyp:hlinkClr xmlns:ahyp="http://schemas.microsoft.com/office/drawing/2018/hyperlinkcolor" val="tx"/>
                    </a:ext>
                  </a:extLst>
                </a:hlinkClick>
              </a:rPr>
              <a:t>Action Plan </a:t>
            </a:r>
            <a:endParaRPr lang="en-US" sz="2800" dirty="0">
              <a:solidFill>
                <a:srgbClr val="0076A3"/>
              </a:solidFill>
            </a:endParaRPr>
          </a:p>
          <a:p>
            <a:r>
              <a:rPr lang="en-US" sz="2800" b="1" i="1" dirty="0"/>
              <a:t>July 2020 </a:t>
            </a:r>
            <a:r>
              <a:rPr lang="en-US" sz="2800" dirty="0"/>
              <a:t>– motion calling for stronger national Government action on food poverty (noting </a:t>
            </a:r>
            <a:r>
              <a:rPr lang="en-US" sz="2800" dirty="0" err="1"/>
              <a:t>u-turn</a:t>
            </a:r>
            <a:r>
              <a:rPr lang="en-US" sz="2800" dirty="0"/>
              <a:t> on free school meals)</a:t>
            </a:r>
          </a:p>
          <a:p>
            <a:r>
              <a:rPr lang="en-US" sz="2800" b="1" i="1" dirty="0"/>
              <a:t>Feb 2022</a:t>
            </a:r>
            <a:r>
              <a:rPr lang="en-US" sz="2800" dirty="0"/>
              <a:t> - £115k committed to redistribution centre</a:t>
            </a:r>
            <a:endParaRPr lang="en-US" sz="2800" b="1" i="1" dirty="0"/>
          </a:p>
          <a:p>
            <a:r>
              <a:rPr lang="en-US" sz="2800" b="1" i="1" dirty="0"/>
              <a:t>July 2022 </a:t>
            </a:r>
            <a:r>
              <a:rPr lang="en-US" sz="2800" dirty="0"/>
              <a:t>– motion declaring a Cost of Living Emergency (incl. Right to Food)</a:t>
            </a:r>
          </a:p>
          <a:p>
            <a:endParaRPr lang="en-US" dirty="0">
              <a:solidFill>
                <a:srgbClr val="0076A3"/>
              </a:solidFill>
            </a:endParaRPr>
          </a:p>
          <a:p>
            <a:endParaRPr lang="en-US" dirty="0"/>
          </a:p>
        </p:txBody>
      </p:sp>
    </p:spTree>
    <p:extLst>
      <p:ext uri="{BB962C8B-B14F-4D97-AF65-F5344CB8AC3E}">
        <p14:creationId xmlns:p14="http://schemas.microsoft.com/office/powerpoint/2010/main" val="1075961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endParaRPr lang="en-GB" sz="4000" b="1" i="1" dirty="0">
              <a:cs typeface="Arial"/>
            </a:endParaRPr>
          </a:p>
        </p:txBody>
      </p:sp>
      <p:pic>
        <p:nvPicPr>
          <p:cNvPr id="5" name="Content Placeholder 4" descr="A picture containing sky, tree, outdoor, grass&#10;&#10;Description automatically generated">
            <a:extLst>
              <a:ext uri="{FF2B5EF4-FFF2-40B4-BE49-F238E27FC236}">
                <a16:creationId xmlns:a16="http://schemas.microsoft.com/office/drawing/2014/main" id="{C422B0B4-F07C-173D-B25B-169E381BBC48}"/>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rightnessContrast bright="37000"/>
                    </a14:imgEffect>
                  </a14:imgLayer>
                </a14:imgProps>
              </a:ext>
            </a:extLst>
          </a:blip>
          <a:stretch>
            <a:fillRect/>
          </a:stretch>
        </p:blipFill>
        <p:spPr>
          <a:xfrm>
            <a:off x="1475656" y="404664"/>
            <a:ext cx="5361459" cy="5361459"/>
          </a:xfrm>
        </p:spPr>
      </p:pic>
    </p:spTree>
    <p:extLst>
      <p:ext uri="{BB962C8B-B14F-4D97-AF65-F5344CB8AC3E}">
        <p14:creationId xmlns:p14="http://schemas.microsoft.com/office/powerpoint/2010/main" val="3826307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62D90-E1ED-39B7-FDD9-7A2B54B31D02}"/>
              </a:ext>
            </a:extLst>
          </p:cNvPr>
          <p:cNvSpPr>
            <a:spLocks noGrp="1"/>
          </p:cNvSpPr>
          <p:nvPr>
            <p:ph type="title"/>
          </p:nvPr>
        </p:nvSpPr>
        <p:spPr/>
        <p:txBody>
          <a:bodyPr/>
          <a:lstStyle/>
          <a:p>
            <a:r>
              <a:rPr lang="en-US" b="1" i="1" dirty="0"/>
              <a:t>Pandemic Response</a:t>
            </a:r>
          </a:p>
        </p:txBody>
      </p:sp>
      <p:pic>
        <p:nvPicPr>
          <p:cNvPr id="5" name="Content Placeholder 4">
            <a:extLst>
              <a:ext uri="{FF2B5EF4-FFF2-40B4-BE49-F238E27FC236}">
                <a16:creationId xmlns:a16="http://schemas.microsoft.com/office/drawing/2014/main" id="{A0B91AC0-9FAB-839A-1338-A97FDCD125FA}"/>
              </a:ext>
            </a:extLst>
          </p:cNvPr>
          <p:cNvPicPr>
            <a:picLocks noGrp="1" noChangeAspect="1"/>
          </p:cNvPicPr>
          <p:nvPr>
            <p:ph idx="1"/>
          </p:nvPr>
        </p:nvPicPr>
        <p:blipFill rotWithShape="1">
          <a:blip r:embed="rId3"/>
          <a:srcRect l="14799"/>
          <a:stretch/>
        </p:blipFill>
        <p:spPr>
          <a:xfrm rot="5400000">
            <a:off x="207954" y="1613041"/>
            <a:ext cx="2784492" cy="2451126"/>
          </a:xfrm>
        </p:spPr>
      </p:pic>
      <p:pic>
        <p:nvPicPr>
          <p:cNvPr id="6" name="Content Placeholder 4">
            <a:extLst>
              <a:ext uri="{FF2B5EF4-FFF2-40B4-BE49-F238E27FC236}">
                <a16:creationId xmlns:a16="http://schemas.microsoft.com/office/drawing/2014/main" id="{73FD77AD-ADD6-BF11-09C4-6AF12210E904}"/>
              </a:ext>
            </a:extLst>
          </p:cNvPr>
          <p:cNvPicPr>
            <a:picLocks noChangeAspect="1"/>
          </p:cNvPicPr>
          <p:nvPr/>
        </p:nvPicPr>
        <p:blipFill rotWithShape="1">
          <a:blip r:embed="rId4"/>
          <a:srcRect l="14799"/>
          <a:stretch/>
        </p:blipFill>
        <p:spPr bwMode="auto">
          <a:xfrm rot="5400000">
            <a:off x="2635287" y="1613042"/>
            <a:ext cx="2784491" cy="245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4">
            <a:extLst>
              <a:ext uri="{FF2B5EF4-FFF2-40B4-BE49-F238E27FC236}">
                <a16:creationId xmlns:a16="http://schemas.microsoft.com/office/drawing/2014/main" id="{BF2F2B20-FD39-F971-BB9B-65254EEB765A}"/>
              </a:ext>
            </a:extLst>
          </p:cNvPr>
          <p:cNvPicPr>
            <a:picLocks noChangeAspect="1"/>
          </p:cNvPicPr>
          <p:nvPr/>
        </p:nvPicPr>
        <p:blipFill>
          <a:blip r:embed="rId5"/>
          <a:srcRect/>
          <a:stretch/>
        </p:blipFill>
        <p:spPr bwMode="auto">
          <a:xfrm>
            <a:off x="358775" y="3645024"/>
            <a:ext cx="3268168" cy="245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ontent Placeholder 4">
            <a:extLst>
              <a:ext uri="{FF2B5EF4-FFF2-40B4-BE49-F238E27FC236}">
                <a16:creationId xmlns:a16="http://schemas.microsoft.com/office/drawing/2014/main" id="{B4013717-0C80-0780-5879-CFB862C2B816}"/>
              </a:ext>
            </a:extLst>
          </p:cNvPr>
          <p:cNvPicPr>
            <a:picLocks noChangeAspect="1"/>
          </p:cNvPicPr>
          <p:nvPr/>
        </p:nvPicPr>
        <p:blipFill>
          <a:blip r:embed="rId6"/>
          <a:srcRect l="7400" r="7400"/>
          <a:stretch/>
        </p:blipFill>
        <p:spPr bwMode="auto">
          <a:xfrm rot="5400000">
            <a:off x="5090217" y="1626641"/>
            <a:ext cx="2784491" cy="245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4">
            <a:extLst>
              <a:ext uri="{FF2B5EF4-FFF2-40B4-BE49-F238E27FC236}">
                <a16:creationId xmlns:a16="http://schemas.microsoft.com/office/drawing/2014/main" id="{9442E3EA-3299-3DA1-1D48-4F1C589820FD}"/>
              </a:ext>
            </a:extLst>
          </p:cNvPr>
          <p:cNvPicPr>
            <a:picLocks noChangeAspect="1"/>
          </p:cNvPicPr>
          <p:nvPr/>
        </p:nvPicPr>
        <p:blipFill>
          <a:blip r:embed="rId7"/>
          <a:srcRect t="16201" b="16201"/>
          <a:stretch/>
        </p:blipFill>
        <p:spPr bwMode="auto">
          <a:xfrm>
            <a:off x="3622028" y="3645024"/>
            <a:ext cx="2784491" cy="245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2082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23528" y="332656"/>
            <a:ext cx="7185025" cy="1143000"/>
          </a:xfrm>
        </p:spPr>
        <p:txBody>
          <a:bodyPr/>
          <a:lstStyle/>
          <a:p>
            <a:r>
              <a:rPr lang="en-GB" sz="4000" b="1" i="1" dirty="0">
                <a:cs typeface="Arial"/>
              </a:rPr>
              <a:t>Where we are now, and where do we go next?</a:t>
            </a:r>
          </a:p>
        </p:txBody>
      </p:sp>
      <p:sp>
        <p:nvSpPr>
          <p:cNvPr id="2" name="Content Placeholder 1">
            <a:extLst>
              <a:ext uri="{FF2B5EF4-FFF2-40B4-BE49-F238E27FC236}">
                <a16:creationId xmlns:a16="http://schemas.microsoft.com/office/drawing/2014/main" id="{FE625E21-D463-3FCF-4548-8298C1D48964}"/>
              </a:ext>
            </a:extLst>
          </p:cNvPr>
          <p:cNvSpPr>
            <a:spLocks noGrp="1"/>
          </p:cNvSpPr>
          <p:nvPr>
            <p:ph idx="1"/>
          </p:nvPr>
        </p:nvSpPr>
        <p:spPr>
          <a:xfrm>
            <a:off x="457200" y="1772816"/>
            <a:ext cx="8229600" cy="3993307"/>
          </a:xfrm>
        </p:spPr>
        <p:txBody>
          <a:bodyPr/>
          <a:lstStyle/>
          <a:p>
            <a:r>
              <a:rPr lang="en-US" sz="2800" dirty="0"/>
              <a:t>8 food hubs (21,200 visits 21/22)</a:t>
            </a:r>
          </a:p>
          <a:p>
            <a:r>
              <a:rPr lang="en-US" sz="2800" dirty="0"/>
              <a:t>Food distribution centre (204 </a:t>
            </a:r>
            <a:r>
              <a:rPr lang="en-US" sz="2800" dirty="0" err="1"/>
              <a:t>tonnes</a:t>
            </a:r>
            <a:r>
              <a:rPr lang="en-US" sz="2800" dirty="0"/>
              <a:t> surplus)</a:t>
            </a:r>
          </a:p>
          <a:p>
            <a:r>
              <a:rPr lang="en-US" sz="2800" dirty="0"/>
              <a:t>CSF Christmas seniors’ meals (250 in ‘21)</a:t>
            </a:r>
          </a:p>
          <a:p>
            <a:r>
              <a:rPr lang="en-US" sz="2800" dirty="0"/>
              <a:t>Christmas hamper appeal (650 expected)</a:t>
            </a:r>
          </a:p>
          <a:p>
            <a:r>
              <a:rPr lang="en-US" sz="2800" dirty="0"/>
              <a:t>Existing alliance monthly meetings (27 organisations)</a:t>
            </a:r>
          </a:p>
          <a:p>
            <a:r>
              <a:rPr lang="en-US" sz="2800" dirty="0"/>
              <a:t>Cost of Living popups and warm spaces programme (breakfasts)</a:t>
            </a:r>
          </a:p>
          <a:p>
            <a:r>
              <a:rPr lang="en-US" sz="2800" dirty="0"/>
              <a:t>Fundraiser @ £25,000</a:t>
            </a:r>
          </a:p>
          <a:p>
            <a:endParaRPr lang="en-US" sz="2800" dirty="0"/>
          </a:p>
        </p:txBody>
      </p:sp>
    </p:spTree>
    <p:extLst>
      <p:ext uri="{BB962C8B-B14F-4D97-AF65-F5344CB8AC3E}">
        <p14:creationId xmlns:p14="http://schemas.microsoft.com/office/powerpoint/2010/main" val="983587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endParaRPr lang="en-GB" sz="4000" b="1" i="1" dirty="0">
              <a:cs typeface="Arial"/>
            </a:endParaRPr>
          </a:p>
        </p:txBody>
      </p:sp>
      <p:pic>
        <p:nvPicPr>
          <p:cNvPr id="4" name="Content Placeholder 3">
            <a:extLst>
              <a:ext uri="{FF2B5EF4-FFF2-40B4-BE49-F238E27FC236}">
                <a16:creationId xmlns:a16="http://schemas.microsoft.com/office/drawing/2014/main" id="{51E476EF-FBEC-3802-8695-84343B7837B2}"/>
              </a:ext>
            </a:extLst>
          </p:cNvPr>
          <p:cNvPicPr>
            <a:picLocks noGrp="1" noChangeAspect="1"/>
          </p:cNvPicPr>
          <p:nvPr>
            <p:ph idx="1"/>
          </p:nvPr>
        </p:nvPicPr>
        <p:blipFill>
          <a:blip r:embed="rId3"/>
          <a:srcRect/>
          <a:stretch/>
        </p:blipFill>
        <p:spPr>
          <a:xfrm>
            <a:off x="467544" y="988177"/>
            <a:ext cx="7911098" cy="4127528"/>
          </a:xfrm>
        </p:spPr>
      </p:pic>
    </p:spTree>
    <p:extLst>
      <p:ext uri="{BB962C8B-B14F-4D97-AF65-F5344CB8AC3E}">
        <p14:creationId xmlns:p14="http://schemas.microsoft.com/office/powerpoint/2010/main" val="523136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57C839D-A927-5917-F963-E7543E3A9AA2}"/>
              </a:ext>
            </a:extLst>
          </p:cNvPr>
          <p:cNvSpPr>
            <a:spLocks noGrp="1"/>
          </p:cNvSpPr>
          <p:nvPr>
            <p:ph idx="1"/>
          </p:nvPr>
        </p:nvSpPr>
        <p:spPr/>
        <p:txBody>
          <a:bodyPr/>
          <a:lstStyle/>
          <a:p>
            <a:r>
              <a:rPr lang="en-US" dirty="0"/>
              <a:t>“My kids don’t sleep hungry.”</a:t>
            </a:r>
          </a:p>
          <a:p>
            <a:pPr marL="0" indent="0">
              <a:buNone/>
            </a:pPr>
            <a:endParaRPr lang="en-US" dirty="0"/>
          </a:p>
          <a:p>
            <a:r>
              <a:rPr lang="en-US" dirty="0"/>
              <a:t>“It means I don’t have to steal food.”</a:t>
            </a:r>
          </a:p>
          <a:p>
            <a:endParaRPr lang="en-US" dirty="0"/>
          </a:p>
        </p:txBody>
      </p:sp>
      <p:sp>
        <p:nvSpPr>
          <p:cNvPr id="3" name="Title 2">
            <a:extLst>
              <a:ext uri="{FF2B5EF4-FFF2-40B4-BE49-F238E27FC236}">
                <a16:creationId xmlns:a16="http://schemas.microsoft.com/office/drawing/2014/main" id="{5C2149EE-E320-BD44-47B2-27F2010B1EA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162125900"/>
      </p:ext>
    </p:extLst>
  </p:cSld>
  <p:clrMapOvr>
    <a:masterClrMapping/>
  </p:clrMapOvr>
</p:sld>
</file>

<file path=ppt/theme/theme1.xml><?xml version="1.0" encoding="utf-8"?>
<a:theme xmlns:a="http://schemas.openxmlformats.org/drawingml/2006/main" name="ccc-powerpoint-template-v1c">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cc-powerpoint-template (1)  -  Read-Only" id="{036B411A-2E92-D642-BAA7-7766BAECB548}" vid="{0E2580F1-2E07-D040-AD17-8A9A6460978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683A85718F174A8D1E00016E8EC6C1" ma:contentTypeVersion="10" ma:contentTypeDescription="Create a new document." ma:contentTypeScope="" ma:versionID="203006e3da5a9e36ad8f9e6658e3dd82">
  <xsd:schema xmlns:xsd="http://www.w3.org/2001/XMLSchema" xmlns:xs="http://www.w3.org/2001/XMLSchema" xmlns:p="http://schemas.microsoft.com/office/2006/metadata/properties" xmlns:ns2="2d42a0c5-f086-4956-b617-73e6e90adb07" xmlns:ns3="550a7430-456e-422d-8def-2de6ab25023f" targetNamespace="http://schemas.microsoft.com/office/2006/metadata/properties" ma:root="true" ma:fieldsID="460109c0947e59043bfdc46742998c9c" ns2:_="" ns3:_="">
    <xsd:import namespace="2d42a0c5-f086-4956-b617-73e6e90adb07"/>
    <xsd:import namespace="550a7430-456e-422d-8def-2de6ab25023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42a0c5-f086-4956-b617-73e6e90adb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0a7430-456e-422d-8def-2de6ab25023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550a7430-456e-422d-8def-2de6ab25023f">
      <UserInfo>
        <DisplayName>Charlotte Albion</DisplayName>
        <AccountId>1344</AccountId>
        <AccountType/>
      </UserInfo>
    </SharedWithUsers>
  </documentManagement>
</p:properties>
</file>

<file path=customXml/itemProps1.xml><?xml version="1.0" encoding="utf-8"?>
<ds:datastoreItem xmlns:ds="http://schemas.openxmlformats.org/officeDocument/2006/customXml" ds:itemID="{8C94D14E-E1BF-41A3-A4E6-F9E5F71CF449}">
  <ds:schemaRefs>
    <ds:schemaRef ds:uri="http://schemas.microsoft.com/sharepoint/v3/contenttype/forms"/>
  </ds:schemaRefs>
</ds:datastoreItem>
</file>

<file path=customXml/itemProps2.xml><?xml version="1.0" encoding="utf-8"?>
<ds:datastoreItem xmlns:ds="http://schemas.openxmlformats.org/officeDocument/2006/customXml" ds:itemID="{2A596A0D-EB84-41AF-8381-C4DB89238C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42a0c5-f086-4956-b617-73e6e90adb07"/>
    <ds:schemaRef ds:uri="550a7430-456e-422d-8def-2de6ab2502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23E0EE4-0A09-4003-A898-DBB737AA9A49}">
  <ds:schemaRefs>
    <ds:schemaRef ds:uri="http://schemas.microsoft.com/office/2006/metadata/properties"/>
    <ds:schemaRef ds:uri="http://schemas.microsoft.com/office/infopath/2007/PartnerControls"/>
    <ds:schemaRef ds:uri="550a7430-456e-422d-8def-2de6ab25023f"/>
  </ds:schemaRefs>
</ds:datastoreItem>
</file>

<file path=docProps/app.xml><?xml version="1.0" encoding="utf-8"?>
<Properties xmlns="http://schemas.openxmlformats.org/officeDocument/2006/extended-properties" xmlns:vt="http://schemas.openxmlformats.org/officeDocument/2006/docPropsVTypes">
  <Template>ccc-powerpoint-template-v1c</Template>
  <TotalTime>67</TotalTime>
  <Words>512</Words>
  <Application>Microsoft Office PowerPoint</Application>
  <PresentationFormat>On-screen Show (4:3)</PresentationFormat>
  <Paragraphs>62</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Gill Sans MT</vt:lpstr>
      <vt:lpstr>Helvetica Neue</vt:lpstr>
      <vt:lpstr>Times New Roman</vt:lpstr>
      <vt:lpstr>Wingdings</vt:lpstr>
      <vt:lpstr>ccc-powerpoint-template-v1c</vt:lpstr>
      <vt:lpstr>Tackling Food Poverty - Making Cambridge a Right To Food City</vt:lpstr>
      <vt:lpstr>PowerPoint Presentation</vt:lpstr>
      <vt:lpstr>In search of food justice</vt:lpstr>
      <vt:lpstr>PowerPoint Presentation</vt:lpstr>
      <vt:lpstr>Pandemic Response</vt:lpstr>
      <vt:lpstr>Where we are now, and where do we go next?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Tackling Food Poverty - Making Cambridge a Right To Food City</dc:title>
  <dc:creator>Alex Collis</dc:creator>
  <cp:lastModifiedBy>Charlotte Maguire</cp:lastModifiedBy>
  <cp:revision>2</cp:revision>
  <dcterms:created xsi:type="dcterms:W3CDTF">2022-12-02T08:06:47Z</dcterms:created>
  <dcterms:modified xsi:type="dcterms:W3CDTF">2022-12-06T15:01:41Z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0x0101001D683A85718F174A8D1E00016E8EC6C1</vt:lpwstr>
  </property>
</Properties>
</file>