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  <p:sldMasterId id="2147483681" r:id="rId5"/>
    <p:sldMasterId id="2147483691" r:id="rId6"/>
    <p:sldMasterId id="2147483701" r:id="rId7"/>
  </p:sldMasterIdLst>
  <p:notesMasterIdLst>
    <p:notesMasterId r:id="rId23"/>
  </p:notesMasterIdLst>
  <p:handoutMasterIdLst>
    <p:handoutMasterId r:id="rId24"/>
  </p:handoutMasterIdLst>
  <p:sldIdLst>
    <p:sldId id="256" r:id="rId8"/>
    <p:sldId id="973" r:id="rId9"/>
    <p:sldId id="974" r:id="rId10"/>
    <p:sldId id="258" r:id="rId11"/>
    <p:sldId id="977" r:id="rId12"/>
    <p:sldId id="967" r:id="rId13"/>
    <p:sldId id="964" r:id="rId14"/>
    <p:sldId id="968" r:id="rId15"/>
    <p:sldId id="965" r:id="rId16"/>
    <p:sldId id="263" r:id="rId17"/>
    <p:sldId id="976" r:id="rId18"/>
    <p:sldId id="966" r:id="rId19"/>
    <p:sldId id="975" r:id="rId20"/>
    <p:sldId id="970" r:id="rId21"/>
    <p:sldId id="971" r:id="rId22"/>
  </p:sldIdLst>
  <p:sldSz cx="9144000" cy="6858000" type="screen4x3"/>
  <p:notesSz cx="6858000" cy="9144000"/>
  <p:defaultTextStyle>
    <a:defPPr>
      <a:defRPr lang="en-US"/>
    </a:defPPr>
    <a:lvl1pPr algn="l" defTabSz="456844" rtl="0" eaLnBrk="0" fontAlgn="base" hangingPunct="0">
      <a:spcBef>
        <a:spcPct val="0"/>
      </a:spcBef>
      <a:spcAft>
        <a:spcPct val="0"/>
      </a:spcAft>
      <a:defRPr sz="1799" kern="1200">
        <a:solidFill>
          <a:schemeClr val="tx1"/>
        </a:solidFill>
        <a:latin typeface="Calibri" charset="0"/>
        <a:ea typeface="+mn-ea"/>
        <a:cs typeface="+mn-cs"/>
      </a:defRPr>
    </a:lvl1pPr>
    <a:lvl2pPr marL="456844" indent="26873" algn="l" defTabSz="456844" rtl="0" eaLnBrk="0" fontAlgn="base" hangingPunct="0">
      <a:spcBef>
        <a:spcPct val="0"/>
      </a:spcBef>
      <a:spcAft>
        <a:spcPct val="0"/>
      </a:spcAft>
      <a:defRPr sz="1799" kern="1200">
        <a:solidFill>
          <a:schemeClr val="tx1"/>
        </a:solidFill>
        <a:latin typeface="Calibri" charset="0"/>
        <a:ea typeface="+mn-ea"/>
        <a:cs typeface="+mn-cs"/>
      </a:defRPr>
    </a:lvl2pPr>
    <a:lvl3pPr marL="913689" indent="53746" algn="l" defTabSz="456844" rtl="0" eaLnBrk="0" fontAlgn="base" hangingPunct="0">
      <a:spcBef>
        <a:spcPct val="0"/>
      </a:spcBef>
      <a:spcAft>
        <a:spcPct val="0"/>
      </a:spcAft>
      <a:defRPr sz="1799" kern="1200">
        <a:solidFill>
          <a:schemeClr val="tx1"/>
        </a:solidFill>
        <a:latin typeface="Calibri" charset="0"/>
        <a:ea typeface="+mn-ea"/>
        <a:cs typeface="+mn-cs"/>
      </a:defRPr>
    </a:lvl3pPr>
    <a:lvl4pPr marL="1370533" indent="80620" algn="l" defTabSz="456844" rtl="0" eaLnBrk="0" fontAlgn="base" hangingPunct="0">
      <a:spcBef>
        <a:spcPct val="0"/>
      </a:spcBef>
      <a:spcAft>
        <a:spcPct val="0"/>
      </a:spcAft>
      <a:defRPr sz="1799" kern="1200">
        <a:solidFill>
          <a:schemeClr val="tx1"/>
        </a:solidFill>
        <a:latin typeface="Calibri" charset="0"/>
        <a:ea typeface="+mn-ea"/>
        <a:cs typeface="+mn-cs"/>
      </a:defRPr>
    </a:lvl4pPr>
    <a:lvl5pPr marL="1827378" indent="107493" algn="l" defTabSz="456844" rtl="0" eaLnBrk="0" fontAlgn="base" hangingPunct="0">
      <a:spcBef>
        <a:spcPct val="0"/>
      </a:spcBef>
      <a:spcAft>
        <a:spcPct val="0"/>
      </a:spcAft>
      <a:defRPr sz="1799" kern="1200">
        <a:solidFill>
          <a:schemeClr val="tx1"/>
        </a:solidFill>
        <a:latin typeface="Calibri" charset="0"/>
        <a:ea typeface="+mn-ea"/>
        <a:cs typeface="+mn-cs"/>
      </a:defRPr>
    </a:lvl5pPr>
    <a:lvl6pPr marL="2418588" algn="l" defTabSz="967435" rtl="0" eaLnBrk="1" latinLnBrk="0" hangingPunct="1">
      <a:defRPr sz="1799" kern="1200">
        <a:solidFill>
          <a:schemeClr val="tx1"/>
        </a:solidFill>
        <a:latin typeface="Calibri" charset="0"/>
        <a:ea typeface="+mn-ea"/>
        <a:cs typeface="+mn-cs"/>
      </a:defRPr>
    </a:lvl6pPr>
    <a:lvl7pPr marL="2902306" algn="l" defTabSz="967435" rtl="0" eaLnBrk="1" latinLnBrk="0" hangingPunct="1">
      <a:defRPr sz="1799" kern="1200">
        <a:solidFill>
          <a:schemeClr val="tx1"/>
        </a:solidFill>
        <a:latin typeface="Calibri" charset="0"/>
        <a:ea typeface="+mn-ea"/>
        <a:cs typeface="+mn-cs"/>
      </a:defRPr>
    </a:lvl7pPr>
    <a:lvl8pPr marL="3386023" algn="l" defTabSz="967435" rtl="0" eaLnBrk="1" latinLnBrk="0" hangingPunct="1">
      <a:defRPr sz="1799" kern="1200">
        <a:solidFill>
          <a:schemeClr val="tx1"/>
        </a:solidFill>
        <a:latin typeface="Calibri" charset="0"/>
        <a:ea typeface="+mn-ea"/>
        <a:cs typeface="+mn-cs"/>
      </a:defRPr>
    </a:lvl8pPr>
    <a:lvl9pPr marL="3869741" algn="l" defTabSz="967435" rtl="0" eaLnBrk="1" latinLnBrk="0" hangingPunct="1">
      <a:defRPr sz="1799"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2E76A6-AD3F-C554-7BD5-77C5B661B985}" name="Lucy Wearmouth" initials="LW" userId="S::lucy.wearmouth@kirklees.gov.uk::d8a2219e-647c-45c1-9119-682e07475bb8" providerId="AD"/>
  <p188:author id="{784CC2EB-7391-9BE0-E7BC-A625F2268EC6}" name="Stephen Bonnell" initials="SB" userId="S::Stephen.Bonnell@kirklees.gov.uk::338df35d-1635-4cd8-b22f-14fa7c08ea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D00"/>
    <a:srgbClr val="0261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6"/>
    <p:restoredTop sz="74505" autoAdjust="0"/>
  </p:normalViewPr>
  <p:slideViewPr>
    <p:cSldViewPr snapToGrid="0" snapToObjects="1">
      <p:cViewPr varScale="1">
        <p:scale>
          <a:sx n="50" d="100"/>
          <a:sy n="50" d="100"/>
        </p:scale>
        <p:origin x="166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400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E8D11-F2E2-42EE-8899-CDF096B6AD44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7ECCC63-E275-4431-B640-F805901E877A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Council Officers</a:t>
          </a:r>
        </a:p>
      </dgm:t>
    </dgm:pt>
    <dgm:pt modelId="{12429B0F-A0CF-47B9-963B-6F99097E0279}" type="parTrans" cxnId="{2CBDD2B4-EE6F-4D4F-8AB5-242209C5064E}">
      <dgm:prSet/>
      <dgm:spPr/>
      <dgm:t>
        <a:bodyPr/>
        <a:lstStyle/>
        <a:p>
          <a:endParaRPr lang="en-GB"/>
        </a:p>
      </dgm:t>
    </dgm:pt>
    <dgm:pt modelId="{5681C5BD-B6C5-4A1A-BB85-AD4C4F9FA4FD}" type="sibTrans" cxnId="{2CBDD2B4-EE6F-4D4F-8AB5-242209C5064E}">
      <dgm:prSet/>
      <dgm:spPr/>
      <dgm:t>
        <a:bodyPr/>
        <a:lstStyle/>
        <a:p>
          <a:endParaRPr lang="en-GB"/>
        </a:p>
      </dgm:t>
    </dgm:pt>
    <dgm:pt modelId="{C10538EF-A6B9-48EB-9C85-C9469C648277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Programme Board</a:t>
          </a:r>
        </a:p>
      </dgm:t>
    </dgm:pt>
    <dgm:pt modelId="{2FC732BD-3021-4754-86A9-8995EDCE46AD}" type="parTrans" cxnId="{E4320DE9-D9DA-4B56-A625-30AEF8D4D05E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solidFill>
          <a:srgbClr val="0085A3"/>
        </a:solidFill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34289115-37FF-45A3-B1A9-3B1907567AD9}" type="sibTrans" cxnId="{E4320DE9-D9DA-4B56-A625-30AEF8D4D05E}">
      <dgm:prSet/>
      <dgm:spPr/>
      <dgm:t>
        <a:bodyPr/>
        <a:lstStyle/>
        <a:p>
          <a:endParaRPr lang="en-GB"/>
        </a:p>
      </dgm:t>
    </dgm:pt>
    <dgm:pt modelId="{553C9F14-40FE-48A1-B204-B6B635ED80F1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Corporate Portfolio Holder</a:t>
          </a:r>
        </a:p>
      </dgm:t>
    </dgm:pt>
    <dgm:pt modelId="{149EF599-35E4-48BF-8552-60052DB0535F}" type="parTrans" cxnId="{2BBB212A-0B15-4DC1-98DA-1487150D0B2D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solidFill>
          <a:srgbClr val="0085A3"/>
        </a:solidFill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AF6A5F7C-194D-4317-9A4E-336F470EDC88}" type="sibTrans" cxnId="{2BBB212A-0B15-4DC1-98DA-1487150D0B2D}">
      <dgm:prSet/>
      <dgm:spPr/>
      <dgm:t>
        <a:bodyPr/>
        <a:lstStyle/>
        <a:p>
          <a:endParaRPr lang="en-GB"/>
        </a:p>
      </dgm:t>
    </dgm:pt>
    <dgm:pt modelId="{0D750624-747C-4B99-888E-4187070C1F3E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Corporate Strategic Director</a:t>
          </a:r>
        </a:p>
      </dgm:t>
    </dgm:pt>
    <dgm:pt modelId="{8FA2EFFB-D193-4178-9371-21EFFA54E688}" type="parTrans" cxnId="{16AD7DDB-0FC0-4AE3-9F0B-B3E56BC2DC9B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solidFill>
          <a:srgbClr val="0085A3"/>
        </a:solidFill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3DF9DE37-D5A1-4FFF-BEF7-0F129C166FC1}" type="sibTrans" cxnId="{16AD7DDB-0FC0-4AE3-9F0B-B3E56BC2DC9B}">
      <dgm:prSet/>
      <dgm:spPr/>
      <dgm:t>
        <a:bodyPr/>
        <a:lstStyle/>
        <a:p>
          <a:endParaRPr lang="en-GB"/>
        </a:p>
      </dgm:t>
    </dgm:pt>
    <dgm:pt modelId="{EBFAAA23-2653-47F2-AB54-455336A6D8FD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Executive Team</a:t>
          </a:r>
        </a:p>
      </dgm:t>
    </dgm:pt>
    <dgm:pt modelId="{1B2F4F5C-CC6A-4145-BC39-80477BFB78B3}" type="parTrans" cxnId="{704FFD50-85DE-4C43-A179-0B1121022960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solidFill>
          <a:srgbClr val="0085A3"/>
        </a:solidFill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4C71D7B7-D47A-4DA2-A5D5-E46775017966}" type="sibTrans" cxnId="{704FFD50-85DE-4C43-A179-0B1121022960}">
      <dgm:prSet/>
      <dgm:spPr/>
      <dgm:t>
        <a:bodyPr/>
        <a:lstStyle/>
        <a:p>
          <a:endParaRPr lang="en-GB"/>
        </a:p>
      </dgm:t>
    </dgm:pt>
    <dgm:pt modelId="{2A90CFB7-3230-498A-8755-1E77ABE35B04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Cabinet</a:t>
          </a:r>
        </a:p>
      </dgm:t>
    </dgm:pt>
    <dgm:pt modelId="{48D753A8-372B-4425-A16E-22E8283463BB}" type="parTrans" cxnId="{34320766-A123-40C5-8D68-2635115E64A3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solidFill>
          <a:srgbClr val="0085A3"/>
        </a:solidFill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FC8F1C7F-4174-4534-A37A-9F014274F944}" type="sibTrans" cxnId="{34320766-A123-40C5-8D68-2635115E64A3}">
      <dgm:prSet/>
      <dgm:spPr/>
      <dgm:t>
        <a:bodyPr/>
        <a:lstStyle/>
        <a:p>
          <a:endParaRPr lang="en-GB"/>
        </a:p>
      </dgm:t>
    </dgm:pt>
    <dgm:pt modelId="{7CDC8402-9C30-4A72-869D-8C129674305C}">
      <dgm:prSet phldrT="[Text]"/>
      <dgm:spPr>
        <a:solidFill>
          <a:srgbClr val="0085A3"/>
        </a:solidFill>
      </dgm:spPr>
      <dgm:t>
        <a:bodyPr/>
        <a:lstStyle/>
        <a:p>
          <a:r>
            <a:rPr lang="en-GB">
              <a:latin typeface="VAG Rounded" panose="020B0500000000000000" pitchFamily="34" charset="0"/>
            </a:rPr>
            <a:t>Council</a:t>
          </a:r>
        </a:p>
      </dgm:t>
    </dgm:pt>
    <dgm:pt modelId="{9D52E913-F0DD-4CA2-A1CB-FDA91EF0A6B4}" type="parTrans" cxnId="{77BC40C3-4554-4EA4-8DA1-23C52B4116A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solidFill>
          <a:srgbClr val="0085A3"/>
        </a:solidFill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8A067F8F-4B81-44BB-A0B8-F7B4AB74CB28}" type="sibTrans" cxnId="{77BC40C3-4554-4EA4-8DA1-23C52B4116A7}">
      <dgm:prSet/>
      <dgm:spPr/>
      <dgm:t>
        <a:bodyPr/>
        <a:lstStyle/>
        <a:p>
          <a:endParaRPr lang="en-GB"/>
        </a:p>
      </dgm:t>
    </dgm:pt>
    <dgm:pt modelId="{EE2AEF99-9D48-43CE-A64A-B6CF4C57CCF6}" type="pres">
      <dgm:prSet presAssocID="{E26E8D11-F2E2-42EE-8899-CDF096B6AD4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EB3DC3-2755-44D4-89CB-C1AD014A0BDD}" type="pres">
      <dgm:prSet presAssocID="{57ECCC63-E275-4431-B640-F805901E877A}" presName="hierRoot1" presStyleCnt="0">
        <dgm:presLayoutVars>
          <dgm:hierBranch val="init"/>
        </dgm:presLayoutVars>
      </dgm:prSet>
      <dgm:spPr/>
    </dgm:pt>
    <dgm:pt modelId="{1539D3EC-4617-4FBD-ABD4-DC3FB2DF8D72}" type="pres">
      <dgm:prSet presAssocID="{57ECCC63-E275-4431-B640-F805901E877A}" presName="rootComposite1" presStyleCnt="0"/>
      <dgm:spPr/>
    </dgm:pt>
    <dgm:pt modelId="{0C7D85FF-DCB8-448F-AD73-82CDDA3223FC}" type="pres">
      <dgm:prSet presAssocID="{57ECCC63-E275-4431-B640-F805901E877A}" presName="rootText1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</dgm:pt>
    <dgm:pt modelId="{ABA7B607-3298-4DA3-A628-6F67C05C8E3A}" type="pres">
      <dgm:prSet presAssocID="{57ECCC63-E275-4431-B640-F805901E877A}" presName="rootConnector1" presStyleLbl="node1" presStyleIdx="0" presStyleCnt="0"/>
      <dgm:spPr/>
    </dgm:pt>
    <dgm:pt modelId="{94A43A81-178C-4D80-A9AA-B225CEB38B3D}" type="pres">
      <dgm:prSet presAssocID="{57ECCC63-E275-4431-B640-F805901E877A}" presName="hierChild2" presStyleCnt="0"/>
      <dgm:spPr/>
    </dgm:pt>
    <dgm:pt modelId="{D9C63C1A-E53A-4580-BE4F-320F9A331174}" type="pres">
      <dgm:prSet presAssocID="{2FC732BD-3021-4754-86A9-8995EDCE46AD}" presName="Name64" presStyleLbl="parChTrans1D2" presStyleIdx="0" presStyleCnt="1"/>
      <dgm:spPr/>
    </dgm:pt>
    <dgm:pt modelId="{0E35DF13-DA5A-4DD1-B06A-66AE41077BF0}" type="pres">
      <dgm:prSet presAssocID="{C10538EF-A6B9-48EB-9C85-C9469C648277}" presName="hierRoot2" presStyleCnt="0">
        <dgm:presLayoutVars>
          <dgm:hierBranch val="init"/>
        </dgm:presLayoutVars>
      </dgm:prSet>
      <dgm:spPr/>
    </dgm:pt>
    <dgm:pt modelId="{B1103528-A6BA-4D9B-9E6C-A018429665E6}" type="pres">
      <dgm:prSet presAssocID="{C10538EF-A6B9-48EB-9C85-C9469C648277}" presName="rootComposite" presStyleCnt="0"/>
      <dgm:spPr/>
    </dgm:pt>
    <dgm:pt modelId="{8AA481FE-BF5D-417F-8E5F-EF1992911D5E}" type="pres">
      <dgm:prSet presAssocID="{C10538EF-A6B9-48EB-9C85-C9469C648277}" presName="rootText" presStyleLbl="node2" presStyleIdx="0" presStyleCnt="1">
        <dgm:presLayoutVars>
          <dgm:chPref val="3"/>
        </dgm:presLayoutVars>
      </dgm:prSet>
      <dgm:spPr>
        <a:prstGeom prst="roundRect">
          <a:avLst/>
        </a:prstGeom>
      </dgm:spPr>
    </dgm:pt>
    <dgm:pt modelId="{D6A94CAC-8601-4ADC-B508-CA5E216CB366}" type="pres">
      <dgm:prSet presAssocID="{C10538EF-A6B9-48EB-9C85-C9469C648277}" presName="rootConnector" presStyleLbl="node2" presStyleIdx="0" presStyleCnt="1"/>
      <dgm:spPr/>
    </dgm:pt>
    <dgm:pt modelId="{58F17EE2-D73A-47B5-8129-61CA222D5874}" type="pres">
      <dgm:prSet presAssocID="{C10538EF-A6B9-48EB-9C85-C9469C648277}" presName="hierChild4" presStyleCnt="0"/>
      <dgm:spPr/>
    </dgm:pt>
    <dgm:pt modelId="{1ED21044-341C-42F5-BE2E-003C007E0538}" type="pres">
      <dgm:prSet presAssocID="{149EF599-35E4-48BF-8552-60052DB0535F}" presName="Name64" presStyleLbl="parChTrans1D3" presStyleIdx="0" presStyleCnt="2"/>
      <dgm:spPr/>
    </dgm:pt>
    <dgm:pt modelId="{D1838C6C-2A31-422C-95B5-6BDF2BAB1D78}" type="pres">
      <dgm:prSet presAssocID="{553C9F14-40FE-48A1-B204-B6B635ED80F1}" presName="hierRoot2" presStyleCnt="0">
        <dgm:presLayoutVars>
          <dgm:hierBranch val="init"/>
        </dgm:presLayoutVars>
      </dgm:prSet>
      <dgm:spPr/>
    </dgm:pt>
    <dgm:pt modelId="{7B8FD73B-0DE4-4341-A61D-9FBC8D6C705F}" type="pres">
      <dgm:prSet presAssocID="{553C9F14-40FE-48A1-B204-B6B635ED80F1}" presName="rootComposite" presStyleCnt="0"/>
      <dgm:spPr/>
    </dgm:pt>
    <dgm:pt modelId="{91CA994F-6CC3-43C9-AB0D-7B974D26F828}" type="pres">
      <dgm:prSet presAssocID="{553C9F14-40FE-48A1-B204-B6B635ED80F1}" presName="rootText" presStyleLbl="node3" presStyleIdx="0" presStyleCnt="2">
        <dgm:presLayoutVars>
          <dgm:chPref val="3"/>
        </dgm:presLayoutVars>
      </dgm:prSet>
      <dgm:spPr>
        <a:prstGeom prst="roundRect">
          <a:avLst/>
        </a:prstGeom>
      </dgm:spPr>
    </dgm:pt>
    <dgm:pt modelId="{0FC6E92F-205A-403D-80CA-5EDDFC461E96}" type="pres">
      <dgm:prSet presAssocID="{553C9F14-40FE-48A1-B204-B6B635ED80F1}" presName="rootConnector" presStyleLbl="node3" presStyleIdx="0" presStyleCnt="2"/>
      <dgm:spPr/>
    </dgm:pt>
    <dgm:pt modelId="{8A4346EB-BDD7-42D9-8E0B-78A6FA61C13F}" type="pres">
      <dgm:prSet presAssocID="{553C9F14-40FE-48A1-B204-B6B635ED80F1}" presName="hierChild4" presStyleCnt="0"/>
      <dgm:spPr/>
    </dgm:pt>
    <dgm:pt modelId="{156E24B8-809D-4721-BA66-2247C539AAFA}" type="pres">
      <dgm:prSet presAssocID="{48D753A8-372B-4425-A16E-22E8283463BB}" presName="Name64" presStyleLbl="parChTrans1D4" presStyleIdx="0" presStyleCnt="3"/>
      <dgm:spPr/>
    </dgm:pt>
    <dgm:pt modelId="{9F141F8B-3A1C-47C2-AF3C-3E7A88AD3142}" type="pres">
      <dgm:prSet presAssocID="{2A90CFB7-3230-498A-8755-1E77ABE35B04}" presName="hierRoot2" presStyleCnt="0">
        <dgm:presLayoutVars>
          <dgm:hierBranch val="init"/>
        </dgm:presLayoutVars>
      </dgm:prSet>
      <dgm:spPr/>
    </dgm:pt>
    <dgm:pt modelId="{7C45217A-1F9D-4DCE-B7DA-DFAD7034AD3B}" type="pres">
      <dgm:prSet presAssocID="{2A90CFB7-3230-498A-8755-1E77ABE35B04}" presName="rootComposite" presStyleCnt="0"/>
      <dgm:spPr/>
    </dgm:pt>
    <dgm:pt modelId="{8F12757B-8232-442A-B9C9-112B9AE3FCEB}" type="pres">
      <dgm:prSet presAssocID="{2A90CFB7-3230-498A-8755-1E77ABE35B04}" presName="rootText" presStyleLbl="node4" presStyleIdx="0" presStyleCnt="3">
        <dgm:presLayoutVars>
          <dgm:chPref val="3"/>
        </dgm:presLayoutVars>
      </dgm:prSet>
      <dgm:spPr>
        <a:prstGeom prst="roundRect">
          <a:avLst/>
        </a:prstGeom>
      </dgm:spPr>
    </dgm:pt>
    <dgm:pt modelId="{7ADF6C1C-8EA7-46D4-A13B-606D19F0C0FB}" type="pres">
      <dgm:prSet presAssocID="{2A90CFB7-3230-498A-8755-1E77ABE35B04}" presName="rootConnector" presStyleLbl="node4" presStyleIdx="0" presStyleCnt="3"/>
      <dgm:spPr/>
    </dgm:pt>
    <dgm:pt modelId="{AAF7A514-4038-4B80-A3C9-A830EC6567F6}" type="pres">
      <dgm:prSet presAssocID="{2A90CFB7-3230-498A-8755-1E77ABE35B04}" presName="hierChild4" presStyleCnt="0"/>
      <dgm:spPr/>
    </dgm:pt>
    <dgm:pt modelId="{2CE7A33E-2A4F-48D1-86B3-EA582E0D5B95}" type="pres">
      <dgm:prSet presAssocID="{2A90CFB7-3230-498A-8755-1E77ABE35B04}" presName="hierChild5" presStyleCnt="0"/>
      <dgm:spPr/>
    </dgm:pt>
    <dgm:pt modelId="{D2FB55C6-CE84-41D0-B7EC-795F6A8436B6}" type="pres">
      <dgm:prSet presAssocID="{9D52E913-F0DD-4CA2-A1CB-FDA91EF0A6B4}" presName="Name64" presStyleLbl="parChTrans1D4" presStyleIdx="1" presStyleCnt="3"/>
      <dgm:spPr/>
    </dgm:pt>
    <dgm:pt modelId="{A8684A5A-6A81-4058-9498-045CBC9D1249}" type="pres">
      <dgm:prSet presAssocID="{7CDC8402-9C30-4A72-869D-8C129674305C}" presName="hierRoot2" presStyleCnt="0">
        <dgm:presLayoutVars>
          <dgm:hierBranch val="init"/>
        </dgm:presLayoutVars>
      </dgm:prSet>
      <dgm:spPr/>
    </dgm:pt>
    <dgm:pt modelId="{24B78534-1D50-4460-978A-9FE269B20854}" type="pres">
      <dgm:prSet presAssocID="{7CDC8402-9C30-4A72-869D-8C129674305C}" presName="rootComposite" presStyleCnt="0"/>
      <dgm:spPr/>
    </dgm:pt>
    <dgm:pt modelId="{76E0EBD4-47F1-4DA0-945E-93557F69B3C8}" type="pres">
      <dgm:prSet presAssocID="{7CDC8402-9C30-4A72-869D-8C129674305C}" presName="rootText" presStyleLbl="node4" presStyleIdx="1" presStyleCnt="3">
        <dgm:presLayoutVars>
          <dgm:chPref val="3"/>
        </dgm:presLayoutVars>
      </dgm:prSet>
      <dgm:spPr>
        <a:prstGeom prst="roundRect">
          <a:avLst/>
        </a:prstGeom>
      </dgm:spPr>
    </dgm:pt>
    <dgm:pt modelId="{98F7794C-F1F9-4F1D-91EB-DA2BF0E877C4}" type="pres">
      <dgm:prSet presAssocID="{7CDC8402-9C30-4A72-869D-8C129674305C}" presName="rootConnector" presStyleLbl="node4" presStyleIdx="1" presStyleCnt="3"/>
      <dgm:spPr/>
    </dgm:pt>
    <dgm:pt modelId="{411E7481-B9B7-45B0-AA01-076CCAEA363D}" type="pres">
      <dgm:prSet presAssocID="{7CDC8402-9C30-4A72-869D-8C129674305C}" presName="hierChild4" presStyleCnt="0"/>
      <dgm:spPr/>
    </dgm:pt>
    <dgm:pt modelId="{86EA747C-A8FF-4763-85C8-AA7D10715D5A}" type="pres">
      <dgm:prSet presAssocID="{7CDC8402-9C30-4A72-869D-8C129674305C}" presName="hierChild5" presStyleCnt="0"/>
      <dgm:spPr/>
    </dgm:pt>
    <dgm:pt modelId="{487EB5AC-567A-4F73-B622-79C0FDEC9D38}" type="pres">
      <dgm:prSet presAssocID="{553C9F14-40FE-48A1-B204-B6B635ED80F1}" presName="hierChild5" presStyleCnt="0"/>
      <dgm:spPr/>
    </dgm:pt>
    <dgm:pt modelId="{78E9B8ED-5E57-49BB-90FB-19B5B0F8551C}" type="pres">
      <dgm:prSet presAssocID="{8FA2EFFB-D193-4178-9371-21EFFA54E688}" presName="Name64" presStyleLbl="parChTrans1D3" presStyleIdx="1" presStyleCnt="2"/>
      <dgm:spPr/>
    </dgm:pt>
    <dgm:pt modelId="{5846FCAC-9EC9-41D1-A97D-B1788F81A8D5}" type="pres">
      <dgm:prSet presAssocID="{0D750624-747C-4B99-888E-4187070C1F3E}" presName="hierRoot2" presStyleCnt="0">
        <dgm:presLayoutVars>
          <dgm:hierBranch val="init"/>
        </dgm:presLayoutVars>
      </dgm:prSet>
      <dgm:spPr/>
    </dgm:pt>
    <dgm:pt modelId="{D5ADD40D-31E1-486F-8191-FFF77C1E6C63}" type="pres">
      <dgm:prSet presAssocID="{0D750624-747C-4B99-888E-4187070C1F3E}" presName="rootComposite" presStyleCnt="0"/>
      <dgm:spPr/>
    </dgm:pt>
    <dgm:pt modelId="{4A333CEA-E20D-457E-8A41-4C95B1818CFD}" type="pres">
      <dgm:prSet presAssocID="{0D750624-747C-4B99-888E-4187070C1F3E}" presName="rootText" presStyleLbl="node3" presStyleIdx="1" presStyleCnt="2">
        <dgm:presLayoutVars>
          <dgm:chPref val="3"/>
        </dgm:presLayoutVars>
      </dgm:prSet>
      <dgm:spPr>
        <a:prstGeom prst="roundRect">
          <a:avLst/>
        </a:prstGeom>
      </dgm:spPr>
    </dgm:pt>
    <dgm:pt modelId="{3059EA07-56AB-427F-AEF7-8876BCA65F86}" type="pres">
      <dgm:prSet presAssocID="{0D750624-747C-4B99-888E-4187070C1F3E}" presName="rootConnector" presStyleLbl="node3" presStyleIdx="1" presStyleCnt="2"/>
      <dgm:spPr/>
    </dgm:pt>
    <dgm:pt modelId="{E86EADE6-3434-40E2-8890-D90F1CD11330}" type="pres">
      <dgm:prSet presAssocID="{0D750624-747C-4B99-888E-4187070C1F3E}" presName="hierChild4" presStyleCnt="0"/>
      <dgm:spPr/>
    </dgm:pt>
    <dgm:pt modelId="{95961AF1-E272-483F-B1AD-5E6C965F0952}" type="pres">
      <dgm:prSet presAssocID="{1B2F4F5C-CC6A-4145-BC39-80477BFB78B3}" presName="Name64" presStyleLbl="parChTrans1D4" presStyleIdx="2" presStyleCnt="3"/>
      <dgm:spPr/>
    </dgm:pt>
    <dgm:pt modelId="{EBF9268C-ED25-4DD7-8EF4-8EC74754C2F7}" type="pres">
      <dgm:prSet presAssocID="{EBFAAA23-2653-47F2-AB54-455336A6D8FD}" presName="hierRoot2" presStyleCnt="0">
        <dgm:presLayoutVars>
          <dgm:hierBranch val="init"/>
        </dgm:presLayoutVars>
      </dgm:prSet>
      <dgm:spPr/>
    </dgm:pt>
    <dgm:pt modelId="{3125EDE7-4E96-40DA-99E3-6002CAF666CE}" type="pres">
      <dgm:prSet presAssocID="{EBFAAA23-2653-47F2-AB54-455336A6D8FD}" presName="rootComposite" presStyleCnt="0"/>
      <dgm:spPr/>
    </dgm:pt>
    <dgm:pt modelId="{163DC505-07BF-4A58-BE72-C2D826FF1F74}" type="pres">
      <dgm:prSet presAssocID="{EBFAAA23-2653-47F2-AB54-455336A6D8FD}" presName="rootText" presStyleLbl="node4" presStyleIdx="2" presStyleCnt="3">
        <dgm:presLayoutVars>
          <dgm:chPref val="3"/>
        </dgm:presLayoutVars>
      </dgm:prSet>
      <dgm:spPr>
        <a:prstGeom prst="roundRect">
          <a:avLst/>
        </a:prstGeom>
      </dgm:spPr>
    </dgm:pt>
    <dgm:pt modelId="{E764301D-008C-4BD6-AB46-196C60B11868}" type="pres">
      <dgm:prSet presAssocID="{EBFAAA23-2653-47F2-AB54-455336A6D8FD}" presName="rootConnector" presStyleLbl="node4" presStyleIdx="2" presStyleCnt="3"/>
      <dgm:spPr/>
    </dgm:pt>
    <dgm:pt modelId="{C6201C41-D27E-4383-B06D-59B3762BDC44}" type="pres">
      <dgm:prSet presAssocID="{EBFAAA23-2653-47F2-AB54-455336A6D8FD}" presName="hierChild4" presStyleCnt="0"/>
      <dgm:spPr/>
    </dgm:pt>
    <dgm:pt modelId="{4E53D1A6-0B72-4224-9654-B93E95B4D786}" type="pres">
      <dgm:prSet presAssocID="{EBFAAA23-2653-47F2-AB54-455336A6D8FD}" presName="hierChild5" presStyleCnt="0"/>
      <dgm:spPr/>
    </dgm:pt>
    <dgm:pt modelId="{0E3F6C3C-1416-4A45-BBD6-1A6CC4EBA49B}" type="pres">
      <dgm:prSet presAssocID="{0D750624-747C-4B99-888E-4187070C1F3E}" presName="hierChild5" presStyleCnt="0"/>
      <dgm:spPr/>
    </dgm:pt>
    <dgm:pt modelId="{F425931A-0915-4445-9222-C28FE4CC141F}" type="pres">
      <dgm:prSet presAssocID="{C10538EF-A6B9-48EB-9C85-C9469C648277}" presName="hierChild5" presStyleCnt="0"/>
      <dgm:spPr/>
    </dgm:pt>
    <dgm:pt modelId="{3755FC29-84E1-4E7E-9757-C150D8E86C66}" type="pres">
      <dgm:prSet presAssocID="{57ECCC63-E275-4431-B640-F805901E877A}" presName="hierChild3" presStyleCnt="0"/>
      <dgm:spPr/>
    </dgm:pt>
  </dgm:ptLst>
  <dgm:cxnLst>
    <dgm:cxn modelId="{26BF0418-F9B1-469D-BCCF-324BABD34385}" type="presOf" srcId="{EBFAAA23-2653-47F2-AB54-455336A6D8FD}" destId="{E764301D-008C-4BD6-AB46-196C60B11868}" srcOrd="1" destOrd="0" presId="urn:microsoft.com/office/officeart/2009/3/layout/HorizontalOrganizationChart"/>
    <dgm:cxn modelId="{C82BD428-0782-449D-82E5-6712E114C55F}" type="presOf" srcId="{C10538EF-A6B9-48EB-9C85-C9469C648277}" destId="{8AA481FE-BF5D-417F-8E5F-EF1992911D5E}" srcOrd="0" destOrd="0" presId="urn:microsoft.com/office/officeart/2009/3/layout/HorizontalOrganizationChart"/>
    <dgm:cxn modelId="{2BBB212A-0B15-4DC1-98DA-1487150D0B2D}" srcId="{C10538EF-A6B9-48EB-9C85-C9469C648277}" destId="{553C9F14-40FE-48A1-B204-B6B635ED80F1}" srcOrd="0" destOrd="0" parTransId="{149EF599-35E4-48BF-8552-60052DB0535F}" sibTransId="{AF6A5F7C-194D-4317-9A4E-336F470EDC88}"/>
    <dgm:cxn modelId="{DC45743F-389B-4117-85F2-1809D28FF3BD}" type="presOf" srcId="{9D52E913-F0DD-4CA2-A1CB-FDA91EF0A6B4}" destId="{D2FB55C6-CE84-41D0-B7EC-795F6A8436B6}" srcOrd="0" destOrd="0" presId="urn:microsoft.com/office/officeart/2009/3/layout/HorizontalOrganizationChart"/>
    <dgm:cxn modelId="{70A6C65C-E13F-4F78-8B58-9C6E34C28BB3}" type="presOf" srcId="{57ECCC63-E275-4431-B640-F805901E877A}" destId="{ABA7B607-3298-4DA3-A628-6F67C05C8E3A}" srcOrd="1" destOrd="0" presId="urn:microsoft.com/office/officeart/2009/3/layout/HorizontalOrganizationChart"/>
    <dgm:cxn modelId="{2427E660-26ED-464A-9CCF-A2AA15CDF6C5}" type="presOf" srcId="{553C9F14-40FE-48A1-B204-B6B635ED80F1}" destId="{91CA994F-6CC3-43C9-AB0D-7B974D26F828}" srcOrd="0" destOrd="0" presId="urn:microsoft.com/office/officeart/2009/3/layout/HorizontalOrganizationChart"/>
    <dgm:cxn modelId="{2C425142-E3CB-4FCC-B547-D80A6233375B}" type="presOf" srcId="{2FC732BD-3021-4754-86A9-8995EDCE46AD}" destId="{D9C63C1A-E53A-4580-BE4F-320F9A331174}" srcOrd="0" destOrd="0" presId="urn:microsoft.com/office/officeart/2009/3/layout/HorizontalOrganizationChart"/>
    <dgm:cxn modelId="{428D8B62-948C-4E0C-9630-82395B7BA62F}" type="presOf" srcId="{149EF599-35E4-48BF-8552-60052DB0535F}" destId="{1ED21044-341C-42F5-BE2E-003C007E0538}" srcOrd="0" destOrd="0" presId="urn:microsoft.com/office/officeart/2009/3/layout/HorizontalOrganizationChart"/>
    <dgm:cxn modelId="{9FBAA742-FB94-4C7B-99F3-E3DC9CC5CD02}" type="presOf" srcId="{C10538EF-A6B9-48EB-9C85-C9469C648277}" destId="{D6A94CAC-8601-4ADC-B508-CA5E216CB366}" srcOrd="1" destOrd="0" presId="urn:microsoft.com/office/officeart/2009/3/layout/HorizontalOrganizationChart"/>
    <dgm:cxn modelId="{E7A4B442-F70C-4D06-B7A9-AB9C659CE27B}" type="presOf" srcId="{EBFAAA23-2653-47F2-AB54-455336A6D8FD}" destId="{163DC505-07BF-4A58-BE72-C2D826FF1F74}" srcOrd="0" destOrd="0" presId="urn:microsoft.com/office/officeart/2009/3/layout/HorizontalOrganizationChart"/>
    <dgm:cxn modelId="{34320766-A123-40C5-8D68-2635115E64A3}" srcId="{553C9F14-40FE-48A1-B204-B6B635ED80F1}" destId="{2A90CFB7-3230-498A-8755-1E77ABE35B04}" srcOrd="0" destOrd="0" parTransId="{48D753A8-372B-4425-A16E-22E8283463BB}" sibTransId="{FC8F1C7F-4174-4534-A37A-9F014274F944}"/>
    <dgm:cxn modelId="{704FFD50-85DE-4C43-A179-0B1121022960}" srcId="{0D750624-747C-4B99-888E-4187070C1F3E}" destId="{EBFAAA23-2653-47F2-AB54-455336A6D8FD}" srcOrd="0" destOrd="0" parTransId="{1B2F4F5C-CC6A-4145-BC39-80477BFB78B3}" sibTransId="{4C71D7B7-D47A-4DA2-A5D5-E46775017966}"/>
    <dgm:cxn modelId="{2A1CBC79-E9B3-45A9-820B-9EA76D71F316}" type="presOf" srcId="{57ECCC63-E275-4431-B640-F805901E877A}" destId="{0C7D85FF-DCB8-448F-AD73-82CDDA3223FC}" srcOrd="0" destOrd="0" presId="urn:microsoft.com/office/officeart/2009/3/layout/HorizontalOrganizationChart"/>
    <dgm:cxn modelId="{D3C90B88-0D8C-4081-BD4C-96BF85FC19C5}" type="presOf" srcId="{553C9F14-40FE-48A1-B204-B6B635ED80F1}" destId="{0FC6E92F-205A-403D-80CA-5EDDFC461E96}" srcOrd="1" destOrd="0" presId="urn:microsoft.com/office/officeart/2009/3/layout/HorizontalOrganizationChart"/>
    <dgm:cxn modelId="{562A709B-401D-46AE-A1B9-B961A51E480C}" type="presOf" srcId="{7CDC8402-9C30-4A72-869D-8C129674305C}" destId="{98F7794C-F1F9-4F1D-91EB-DA2BF0E877C4}" srcOrd="1" destOrd="0" presId="urn:microsoft.com/office/officeart/2009/3/layout/HorizontalOrganizationChart"/>
    <dgm:cxn modelId="{E4D19AA2-8074-4E1E-A156-C8D996038B91}" type="presOf" srcId="{0D750624-747C-4B99-888E-4187070C1F3E}" destId="{4A333CEA-E20D-457E-8A41-4C95B1818CFD}" srcOrd="0" destOrd="0" presId="urn:microsoft.com/office/officeart/2009/3/layout/HorizontalOrganizationChart"/>
    <dgm:cxn modelId="{279082B2-EEC8-4687-BF49-06B2FF046E8B}" type="presOf" srcId="{1B2F4F5C-CC6A-4145-BC39-80477BFB78B3}" destId="{95961AF1-E272-483F-B1AD-5E6C965F0952}" srcOrd="0" destOrd="0" presId="urn:microsoft.com/office/officeart/2009/3/layout/HorizontalOrganizationChart"/>
    <dgm:cxn modelId="{2CBDD2B4-EE6F-4D4F-8AB5-242209C5064E}" srcId="{E26E8D11-F2E2-42EE-8899-CDF096B6AD44}" destId="{57ECCC63-E275-4431-B640-F805901E877A}" srcOrd="0" destOrd="0" parTransId="{12429B0F-A0CF-47B9-963B-6F99097E0279}" sibTransId="{5681C5BD-B6C5-4A1A-BB85-AD4C4F9FA4FD}"/>
    <dgm:cxn modelId="{77BC40C3-4554-4EA4-8DA1-23C52B4116A7}" srcId="{553C9F14-40FE-48A1-B204-B6B635ED80F1}" destId="{7CDC8402-9C30-4A72-869D-8C129674305C}" srcOrd="1" destOrd="0" parTransId="{9D52E913-F0DD-4CA2-A1CB-FDA91EF0A6B4}" sibTransId="{8A067F8F-4B81-44BB-A0B8-F7B4AB74CB28}"/>
    <dgm:cxn modelId="{540483C8-0387-4B07-BE74-8FE4EB4B100B}" type="presOf" srcId="{8FA2EFFB-D193-4178-9371-21EFFA54E688}" destId="{78E9B8ED-5E57-49BB-90FB-19B5B0F8551C}" srcOrd="0" destOrd="0" presId="urn:microsoft.com/office/officeart/2009/3/layout/HorizontalOrganizationChart"/>
    <dgm:cxn modelId="{16AD7DDB-0FC0-4AE3-9F0B-B3E56BC2DC9B}" srcId="{C10538EF-A6B9-48EB-9C85-C9469C648277}" destId="{0D750624-747C-4B99-888E-4187070C1F3E}" srcOrd="1" destOrd="0" parTransId="{8FA2EFFB-D193-4178-9371-21EFFA54E688}" sibTransId="{3DF9DE37-D5A1-4FFF-BEF7-0F129C166FC1}"/>
    <dgm:cxn modelId="{182A66DE-E261-47CA-877A-26B1B96E580F}" type="presOf" srcId="{2A90CFB7-3230-498A-8755-1E77ABE35B04}" destId="{7ADF6C1C-8EA7-46D4-A13B-606D19F0C0FB}" srcOrd="1" destOrd="0" presId="urn:microsoft.com/office/officeart/2009/3/layout/HorizontalOrganizationChart"/>
    <dgm:cxn modelId="{869E8ADE-4C3C-4473-A5D5-13BB5B5878FB}" type="presOf" srcId="{48D753A8-372B-4425-A16E-22E8283463BB}" destId="{156E24B8-809D-4721-BA66-2247C539AAFA}" srcOrd="0" destOrd="0" presId="urn:microsoft.com/office/officeart/2009/3/layout/HorizontalOrganizationChart"/>
    <dgm:cxn modelId="{B516A9E0-E98F-4818-91FD-119E9210CE9E}" type="presOf" srcId="{0D750624-747C-4B99-888E-4187070C1F3E}" destId="{3059EA07-56AB-427F-AEF7-8876BCA65F86}" srcOrd="1" destOrd="0" presId="urn:microsoft.com/office/officeart/2009/3/layout/HorizontalOrganizationChart"/>
    <dgm:cxn modelId="{5E520FE5-0AED-4DA8-8073-A2C01F3989FA}" type="presOf" srcId="{7CDC8402-9C30-4A72-869D-8C129674305C}" destId="{76E0EBD4-47F1-4DA0-945E-93557F69B3C8}" srcOrd="0" destOrd="0" presId="urn:microsoft.com/office/officeart/2009/3/layout/HorizontalOrganizationChart"/>
    <dgm:cxn modelId="{4E9431E8-C4B7-4A46-BADC-FC00C985CFE7}" type="presOf" srcId="{2A90CFB7-3230-498A-8755-1E77ABE35B04}" destId="{8F12757B-8232-442A-B9C9-112B9AE3FCEB}" srcOrd="0" destOrd="0" presId="urn:microsoft.com/office/officeart/2009/3/layout/HorizontalOrganizationChart"/>
    <dgm:cxn modelId="{E4320DE9-D9DA-4B56-A625-30AEF8D4D05E}" srcId="{57ECCC63-E275-4431-B640-F805901E877A}" destId="{C10538EF-A6B9-48EB-9C85-C9469C648277}" srcOrd="0" destOrd="0" parTransId="{2FC732BD-3021-4754-86A9-8995EDCE46AD}" sibTransId="{34289115-37FF-45A3-B1A9-3B1907567AD9}"/>
    <dgm:cxn modelId="{21BECCFE-25B4-4DDE-9C03-A4EBC78753DC}" type="presOf" srcId="{E26E8D11-F2E2-42EE-8899-CDF096B6AD44}" destId="{EE2AEF99-9D48-43CE-A64A-B6CF4C57CCF6}" srcOrd="0" destOrd="0" presId="urn:microsoft.com/office/officeart/2009/3/layout/HorizontalOrganizationChart"/>
    <dgm:cxn modelId="{E5681DDD-F22D-43D0-A40A-AFB3E5789322}" type="presParOf" srcId="{EE2AEF99-9D48-43CE-A64A-B6CF4C57CCF6}" destId="{CBEB3DC3-2755-44D4-89CB-C1AD014A0BDD}" srcOrd="0" destOrd="0" presId="urn:microsoft.com/office/officeart/2009/3/layout/HorizontalOrganizationChart"/>
    <dgm:cxn modelId="{A95B832B-C0B9-493D-895C-76ABD6AA2634}" type="presParOf" srcId="{CBEB3DC3-2755-44D4-89CB-C1AD014A0BDD}" destId="{1539D3EC-4617-4FBD-ABD4-DC3FB2DF8D72}" srcOrd="0" destOrd="0" presId="urn:microsoft.com/office/officeart/2009/3/layout/HorizontalOrganizationChart"/>
    <dgm:cxn modelId="{227509E7-40A7-4568-B5F7-FB34BDC01A34}" type="presParOf" srcId="{1539D3EC-4617-4FBD-ABD4-DC3FB2DF8D72}" destId="{0C7D85FF-DCB8-448F-AD73-82CDDA3223FC}" srcOrd="0" destOrd="0" presId="urn:microsoft.com/office/officeart/2009/3/layout/HorizontalOrganizationChart"/>
    <dgm:cxn modelId="{21C49FE6-BA76-41F6-85E6-EEF9FC6D09D2}" type="presParOf" srcId="{1539D3EC-4617-4FBD-ABD4-DC3FB2DF8D72}" destId="{ABA7B607-3298-4DA3-A628-6F67C05C8E3A}" srcOrd="1" destOrd="0" presId="urn:microsoft.com/office/officeart/2009/3/layout/HorizontalOrganizationChart"/>
    <dgm:cxn modelId="{E5AD96E8-DF51-4D5C-ABFD-ECEA53D927EC}" type="presParOf" srcId="{CBEB3DC3-2755-44D4-89CB-C1AD014A0BDD}" destId="{94A43A81-178C-4D80-A9AA-B225CEB38B3D}" srcOrd="1" destOrd="0" presId="urn:microsoft.com/office/officeart/2009/3/layout/HorizontalOrganizationChart"/>
    <dgm:cxn modelId="{C2635230-6D06-4233-A414-80B4F7CD1D5E}" type="presParOf" srcId="{94A43A81-178C-4D80-A9AA-B225CEB38B3D}" destId="{D9C63C1A-E53A-4580-BE4F-320F9A331174}" srcOrd="0" destOrd="0" presId="urn:microsoft.com/office/officeart/2009/3/layout/HorizontalOrganizationChart"/>
    <dgm:cxn modelId="{DB4FF2C8-9E29-4619-ADF8-2F93344D7569}" type="presParOf" srcId="{94A43A81-178C-4D80-A9AA-B225CEB38B3D}" destId="{0E35DF13-DA5A-4DD1-B06A-66AE41077BF0}" srcOrd="1" destOrd="0" presId="urn:microsoft.com/office/officeart/2009/3/layout/HorizontalOrganizationChart"/>
    <dgm:cxn modelId="{7187DC0D-5831-40B7-B180-F6D5C390DEE2}" type="presParOf" srcId="{0E35DF13-DA5A-4DD1-B06A-66AE41077BF0}" destId="{B1103528-A6BA-4D9B-9E6C-A018429665E6}" srcOrd="0" destOrd="0" presId="urn:microsoft.com/office/officeart/2009/3/layout/HorizontalOrganizationChart"/>
    <dgm:cxn modelId="{1327B77B-28BF-4B53-A009-19C636310A8D}" type="presParOf" srcId="{B1103528-A6BA-4D9B-9E6C-A018429665E6}" destId="{8AA481FE-BF5D-417F-8E5F-EF1992911D5E}" srcOrd="0" destOrd="0" presId="urn:microsoft.com/office/officeart/2009/3/layout/HorizontalOrganizationChart"/>
    <dgm:cxn modelId="{546EC212-9A9C-4F91-8542-7473F2962BE6}" type="presParOf" srcId="{B1103528-A6BA-4D9B-9E6C-A018429665E6}" destId="{D6A94CAC-8601-4ADC-B508-CA5E216CB366}" srcOrd="1" destOrd="0" presId="urn:microsoft.com/office/officeart/2009/3/layout/HorizontalOrganizationChart"/>
    <dgm:cxn modelId="{16BB328A-8176-4CA7-B50D-8124AD5DB517}" type="presParOf" srcId="{0E35DF13-DA5A-4DD1-B06A-66AE41077BF0}" destId="{58F17EE2-D73A-47B5-8129-61CA222D5874}" srcOrd="1" destOrd="0" presId="urn:microsoft.com/office/officeart/2009/3/layout/HorizontalOrganizationChart"/>
    <dgm:cxn modelId="{E001B7FA-CC2B-44C4-9865-F13C61A45F94}" type="presParOf" srcId="{58F17EE2-D73A-47B5-8129-61CA222D5874}" destId="{1ED21044-341C-42F5-BE2E-003C007E0538}" srcOrd="0" destOrd="0" presId="urn:microsoft.com/office/officeart/2009/3/layout/HorizontalOrganizationChart"/>
    <dgm:cxn modelId="{70F111C3-A1A1-45AA-9613-4934D786BA31}" type="presParOf" srcId="{58F17EE2-D73A-47B5-8129-61CA222D5874}" destId="{D1838C6C-2A31-422C-95B5-6BDF2BAB1D78}" srcOrd="1" destOrd="0" presId="urn:microsoft.com/office/officeart/2009/3/layout/HorizontalOrganizationChart"/>
    <dgm:cxn modelId="{62A8D416-DF9B-4A89-953A-E71955F1D08A}" type="presParOf" srcId="{D1838C6C-2A31-422C-95B5-6BDF2BAB1D78}" destId="{7B8FD73B-0DE4-4341-A61D-9FBC8D6C705F}" srcOrd="0" destOrd="0" presId="urn:microsoft.com/office/officeart/2009/3/layout/HorizontalOrganizationChart"/>
    <dgm:cxn modelId="{5809EECA-69CA-407D-9D63-8D40626AC8C6}" type="presParOf" srcId="{7B8FD73B-0DE4-4341-A61D-9FBC8D6C705F}" destId="{91CA994F-6CC3-43C9-AB0D-7B974D26F828}" srcOrd="0" destOrd="0" presId="urn:microsoft.com/office/officeart/2009/3/layout/HorizontalOrganizationChart"/>
    <dgm:cxn modelId="{82D601C4-C61A-47E7-8580-3D255C6F8B24}" type="presParOf" srcId="{7B8FD73B-0DE4-4341-A61D-9FBC8D6C705F}" destId="{0FC6E92F-205A-403D-80CA-5EDDFC461E96}" srcOrd="1" destOrd="0" presId="urn:microsoft.com/office/officeart/2009/3/layout/HorizontalOrganizationChart"/>
    <dgm:cxn modelId="{5BC35F3B-0116-4D75-B939-D56D90A6A182}" type="presParOf" srcId="{D1838C6C-2A31-422C-95B5-6BDF2BAB1D78}" destId="{8A4346EB-BDD7-42D9-8E0B-78A6FA61C13F}" srcOrd="1" destOrd="0" presId="urn:microsoft.com/office/officeart/2009/3/layout/HorizontalOrganizationChart"/>
    <dgm:cxn modelId="{9161C12B-58F9-4E74-AAFD-F6A2155E7AD7}" type="presParOf" srcId="{8A4346EB-BDD7-42D9-8E0B-78A6FA61C13F}" destId="{156E24B8-809D-4721-BA66-2247C539AAFA}" srcOrd="0" destOrd="0" presId="urn:microsoft.com/office/officeart/2009/3/layout/HorizontalOrganizationChart"/>
    <dgm:cxn modelId="{75A8EE61-77CB-4189-B1E6-62A809F30D51}" type="presParOf" srcId="{8A4346EB-BDD7-42D9-8E0B-78A6FA61C13F}" destId="{9F141F8B-3A1C-47C2-AF3C-3E7A88AD3142}" srcOrd="1" destOrd="0" presId="urn:microsoft.com/office/officeart/2009/3/layout/HorizontalOrganizationChart"/>
    <dgm:cxn modelId="{F8098931-C8A9-469B-B11C-302FED203E33}" type="presParOf" srcId="{9F141F8B-3A1C-47C2-AF3C-3E7A88AD3142}" destId="{7C45217A-1F9D-4DCE-B7DA-DFAD7034AD3B}" srcOrd="0" destOrd="0" presId="urn:microsoft.com/office/officeart/2009/3/layout/HorizontalOrganizationChart"/>
    <dgm:cxn modelId="{B178BD1B-BC0B-4E1F-9D93-886DD241352C}" type="presParOf" srcId="{7C45217A-1F9D-4DCE-B7DA-DFAD7034AD3B}" destId="{8F12757B-8232-442A-B9C9-112B9AE3FCEB}" srcOrd="0" destOrd="0" presId="urn:microsoft.com/office/officeart/2009/3/layout/HorizontalOrganizationChart"/>
    <dgm:cxn modelId="{14F6DFA5-6B8E-4979-92B2-6B050F9F013B}" type="presParOf" srcId="{7C45217A-1F9D-4DCE-B7DA-DFAD7034AD3B}" destId="{7ADF6C1C-8EA7-46D4-A13B-606D19F0C0FB}" srcOrd="1" destOrd="0" presId="urn:microsoft.com/office/officeart/2009/3/layout/HorizontalOrganizationChart"/>
    <dgm:cxn modelId="{4901E405-6B65-43A5-B23C-1C84D43832D0}" type="presParOf" srcId="{9F141F8B-3A1C-47C2-AF3C-3E7A88AD3142}" destId="{AAF7A514-4038-4B80-A3C9-A830EC6567F6}" srcOrd="1" destOrd="0" presId="urn:microsoft.com/office/officeart/2009/3/layout/HorizontalOrganizationChart"/>
    <dgm:cxn modelId="{8CA316BE-0A00-4859-A0B1-2ABBFFA1A53B}" type="presParOf" srcId="{9F141F8B-3A1C-47C2-AF3C-3E7A88AD3142}" destId="{2CE7A33E-2A4F-48D1-86B3-EA582E0D5B95}" srcOrd="2" destOrd="0" presId="urn:microsoft.com/office/officeart/2009/3/layout/HorizontalOrganizationChart"/>
    <dgm:cxn modelId="{E24FE4D4-E751-4EAD-AAC7-799CC5C307DC}" type="presParOf" srcId="{8A4346EB-BDD7-42D9-8E0B-78A6FA61C13F}" destId="{D2FB55C6-CE84-41D0-B7EC-795F6A8436B6}" srcOrd="2" destOrd="0" presId="urn:microsoft.com/office/officeart/2009/3/layout/HorizontalOrganizationChart"/>
    <dgm:cxn modelId="{A1FB724F-14C2-465E-9C42-5C3002758268}" type="presParOf" srcId="{8A4346EB-BDD7-42D9-8E0B-78A6FA61C13F}" destId="{A8684A5A-6A81-4058-9498-045CBC9D1249}" srcOrd="3" destOrd="0" presId="urn:microsoft.com/office/officeart/2009/3/layout/HorizontalOrganizationChart"/>
    <dgm:cxn modelId="{0CAAAAD5-0B76-4244-B6EA-6FC1AFB12366}" type="presParOf" srcId="{A8684A5A-6A81-4058-9498-045CBC9D1249}" destId="{24B78534-1D50-4460-978A-9FE269B20854}" srcOrd="0" destOrd="0" presId="urn:microsoft.com/office/officeart/2009/3/layout/HorizontalOrganizationChart"/>
    <dgm:cxn modelId="{9EB1E813-22A0-4589-B81E-307EB919C27A}" type="presParOf" srcId="{24B78534-1D50-4460-978A-9FE269B20854}" destId="{76E0EBD4-47F1-4DA0-945E-93557F69B3C8}" srcOrd="0" destOrd="0" presId="urn:microsoft.com/office/officeart/2009/3/layout/HorizontalOrganizationChart"/>
    <dgm:cxn modelId="{FE704284-C2D3-4D01-979F-DEB2CB181C52}" type="presParOf" srcId="{24B78534-1D50-4460-978A-9FE269B20854}" destId="{98F7794C-F1F9-4F1D-91EB-DA2BF0E877C4}" srcOrd="1" destOrd="0" presId="urn:microsoft.com/office/officeart/2009/3/layout/HorizontalOrganizationChart"/>
    <dgm:cxn modelId="{8D68AA6E-774A-4883-8023-7D963B934980}" type="presParOf" srcId="{A8684A5A-6A81-4058-9498-045CBC9D1249}" destId="{411E7481-B9B7-45B0-AA01-076CCAEA363D}" srcOrd="1" destOrd="0" presId="urn:microsoft.com/office/officeart/2009/3/layout/HorizontalOrganizationChart"/>
    <dgm:cxn modelId="{E4564799-65FC-4E10-A10E-F66C68ECD2A9}" type="presParOf" srcId="{A8684A5A-6A81-4058-9498-045CBC9D1249}" destId="{86EA747C-A8FF-4763-85C8-AA7D10715D5A}" srcOrd="2" destOrd="0" presId="urn:microsoft.com/office/officeart/2009/3/layout/HorizontalOrganizationChart"/>
    <dgm:cxn modelId="{F34C5FE7-BAE1-4B96-A7B8-2534F362DA49}" type="presParOf" srcId="{D1838C6C-2A31-422C-95B5-6BDF2BAB1D78}" destId="{487EB5AC-567A-4F73-B622-79C0FDEC9D38}" srcOrd="2" destOrd="0" presId="urn:microsoft.com/office/officeart/2009/3/layout/HorizontalOrganizationChart"/>
    <dgm:cxn modelId="{D9919B63-6486-45A0-A2F6-8D78FE479728}" type="presParOf" srcId="{58F17EE2-D73A-47B5-8129-61CA222D5874}" destId="{78E9B8ED-5E57-49BB-90FB-19B5B0F8551C}" srcOrd="2" destOrd="0" presId="urn:microsoft.com/office/officeart/2009/3/layout/HorizontalOrganizationChart"/>
    <dgm:cxn modelId="{D928E3C6-2280-4F7F-BA63-B92F06BF82BE}" type="presParOf" srcId="{58F17EE2-D73A-47B5-8129-61CA222D5874}" destId="{5846FCAC-9EC9-41D1-A97D-B1788F81A8D5}" srcOrd="3" destOrd="0" presId="urn:microsoft.com/office/officeart/2009/3/layout/HorizontalOrganizationChart"/>
    <dgm:cxn modelId="{778E7DEA-E138-499C-819F-A3EDDBFD52C2}" type="presParOf" srcId="{5846FCAC-9EC9-41D1-A97D-B1788F81A8D5}" destId="{D5ADD40D-31E1-486F-8191-FFF77C1E6C63}" srcOrd="0" destOrd="0" presId="urn:microsoft.com/office/officeart/2009/3/layout/HorizontalOrganizationChart"/>
    <dgm:cxn modelId="{01DEA852-4C48-4595-B008-E9A788BF2661}" type="presParOf" srcId="{D5ADD40D-31E1-486F-8191-FFF77C1E6C63}" destId="{4A333CEA-E20D-457E-8A41-4C95B1818CFD}" srcOrd="0" destOrd="0" presId="urn:microsoft.com/office/officeart/2009/3/layout/HorizontalOrganizationChart"/>
    <dgm:cxn modelId="{96ED73D7-40A7-478E-A424-B5C0EF3E991C}" type="presParOf" srcId="{D5ADD40D-31E1-486F-8191-FFF77C1E6C63}" destId="{3059EA07-56AB-427F-AEF7-8876BCA65F86}" srcOrd="1" destOrd="0" presId="urn:microsoft.com/office/officeart/2009/3/layout/HorizontalOrganizationChart"/>
    <dgm:cxn modelId="{8534EC8E-F262-4D25-905B-EFAB0469B860}" type="presParOf" srcId="{5846FCAC-9EC9-41D1-A97D-B1788F81A8D5}" destId="{E86EADE6-3434-40E2-8890-D90F1CD11330}" srcOrd="1" destOrd="0" presId="urn:microsoft.com/office/officeart/2009/3/layout/HorizontalOrganizationChart"/>
    <dgm:cxn modelId="{2CD059A2-ABA7-4179-8B2C-7D0963E37C32}" type="presParOf" srcId="{E86EADE6-3434-40E2-8890-D90F1CD11330}" destId="{95961AF1-E272-483F-B1AD-5E6C965F0952}" srcOrd="0" destOrd="0" presId="urn:microsoft.com/office/officeart/2009/3/layout/HorizontalOrganizationChart"/>
    <dgm:cxn modelId="{A2B31893-53A6-4598-95D9-1CFCA2F442CA}" type="presParOf" srcId="{E86EADE6-3434-40E2-8890-D90F1CD11330}" destId="{EBF9268C-ED25-4DD7-8EF4-8EC74754C2F7}" srcOrd="1" destOrd="0" presId="urn:microsoft.com/office/officeart/2009/3/layout/HorizontalOrganizationChart"/>
    <dgm:cxn modelId="{A1A4760C-7581-4318-8509-D69D6B105D47}" type="presParOf" srcId="{EBF9268C-ED25-4DD7-8EF4-8EC74754C2F7}" destId="{3125EDE7-4E96-40DA-99E3-6002CAF666CE}" srcOrd="0" destOrd="0" presId="urn:microsoft.com/office/officeart/2009/3/layout/HorizontalOrganizationChart"/>
    <dgm:cxn modelId="{238B0FA8-1D92-4D85-90A9-74AF40013338}" type="presParOf" srcId="{3125EDE7-4E96-40DA-99E3-6002CAF666CE}" destId="{163DC505-07BF-4A58-BE72-C2D826FF1F74}" srcOrd="0" destOrd="0" presId="urn:microsoft.com/office/officeart/2009/3/layout/HorizontalOrganizationChart"/>
    <dgm:cxn modelId="{C49AB43B-8D3F-4CFD-A671-8CF0CE2A7F7A}" type="presParOf" srcId="{3125EDE7-4E96-40DA-99E3-6002CAF666CE}" destId="{E764301D-008C-4BD6-AB46-196C60B11868}" srcOrd="1" destOrd="0" presId="urn:microsoft.com/office/officeart/2009/3/layout/HorizontalOrganizationChart"/>
    <dgm:cxn modelId="{D7894453-EEB6-43FB-9D88-BA9FDE2DF78E}" type="presParOf" srcId="{EBF9268C-ED25-4DD7-8EF4-8EC74754C2F7}" destId="{C6201C41-D27E-4383-B06D-59B3762BDC44}" srcOrd="1" destOrd="0" presId="urn:microsoft.com/office/officeart/2009/3/layout/HorizontalOrganizationChart"/>
    <dgm:cxn modelId="{2C0C150A-81A7-438F-9326-675F98F02378}" type="presParOf" srcId="{EBF9268C-ED25-4DD7-8EF4-8EC74754C2F7}" destId="{4E53D1A6-0B72-4224-9654-B93E95B4D786}" srcOrd="2" destOrd="0" presId="urn:microsoft.com/office/officeart/2009/3/layout/HorizontalOrganizationChart"/>
    <dgm:cxn modelId="{CE151A88-9E40-43C1-95D4-37BB42704284}" type="presParOf" srcId="{5846FCAC-9EC9-41D1-A97D-B1788F81A8D5}" destId="{0E3F6C3C-1416-4A45-BBD6-1A6CC4EBA49B}" srcOrd="2" destOrd="0" presId="urn:microsoft.com/office/officeart/2009/3/layout/HorizontalOrganizationChart"/>
    <dgm:cxn modelId="{3E1BEE74-5F6D-49BC-B18A-62675402C1C2}" type="presParOf" srcId="{0E35DF13-DA5A-4DD1-B06A-66AE41077BF0}" destId="{F425931A-0915-4445-9222-C28FE4CC141F}" srcOrd="2" destOrd="0" presId="urn:microsoft.com/office/officeart/2009/3/layout/HorizontalOrganizationChart"/>
    <dgm:cxn modelId="{351EDAF1-984E-4ADA-AF7F-6DEC20155445}" type="presParOf" srcId="{CBEB3DC3-2755-44D4-89CB-C1AD014A0BDD}" destId="{3755FC29-84E1-4E7E-9757-C150D8E86C6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61AF1-E272-483F-B1AD-5E6C965F0952}">
      <dsp:nvSpPr>
        <dsp:cNvPr id="0" name=""/>
        <dsp:cNvSpPr/>
      </dsp:nvSpPr>
      <dsp:spPr>
        <a:xfrm>
          <a:off x="4895655" y="1486262"/>
          <a:ext cx="2878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884" y="45720"/>
              </a:lnTo>
            </a:path>
          </a:pathLst>
        </a:custGeom>
        <a:noFill/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8E9B8ED-5E57-49BB-90FB-19B5B0F8551C}">
      <dsp:nvSpPr>
        <dsp:cNvPr id="0" name=""/>
        <dsp:cNvSpPr/>
      </dsp:nvSpPr>
      <dsp:spPr>
        <a:xfrm>
          <a:off x="3168347" y="1067768"/>
          <a:ext cx="287884" cy="464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942" y="0"/>
              </a:lnTo>
              <a:lnTo>
                <a:pt x="143942" y="464213"/>
              </a:lnTo>
              <a:lnTo>
                <a:pt x="287884" y="464213"/>
              </a:lnTo>
            </a:path>
          </a:pathLst>
        </a:custGeom>
        <a:noFill/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2FB55C6-CE84-41D0-B7EC-795F6A8436B6}">
      <dsp:nvSpPr>
        <dsp:cNvPr id="0" name=""/>
        <dsp:cNvSpPr/>
      </dsp:nvSpPr>
      <dsp:spPr>
        <a:xfrm>
          <a:off x="4895655" y="603555"/>
          <a:ext cx="287884" cy="309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942" y="0"/>
              </a:lnTo>
              <a:lnTo>
                <a:pt x="143942" y="309475"/>
              </a:lnTo>
              <a:lnTo>
                <a:pt x="287884" y="309475"/>
              </a:lnTo>
            </a:path>
          </a:pathLst>
        </a:custGeom>
        <a:noFill/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56E24B8-809D-4721-BA66-2247C539AAFA}">
      <dsp:nvSpPr>
        <dsp:cNvPr id="0" name=""/>
        <dsp:cNvSpPr/>
      </dsp:nvSpPr>
      <dsp:spPr>
        <a:xfrm>
          <a:off x="4895655" y="294079"/>
          <a:ext cx="287884" cy="309475"/>
        </a:xfrm>
        <a:custGeom>
          <a:avLst/>
          <a:gdLst/>
          <a:ahLst/>
          <a:cxnLst/>
          <a:rect l="0" t="0" r="0" b="0"/>
          <a:pathLst>
            <a:path>
              <a:moveTo>
                <a:pt x="0" y="309475"/>
              </a:moveTo>
              <a:lnTo>
                <a:pt x="143942" y="309475"/>
              </a:lnTo>
              <a:lnTo>
                <a:pt x="143942" y="0"/>
              </a:lnTo>
              <a:lnTo>
                <a:pt x="287884" y="0"/>
              </a:lnTo>
            </a:path>
          </a:pathLst>
        </a:custGeom>
        <a:noFill/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ED21044-341C-42F5-BE2E-003C007E0538}">
      <dsp:nvSpPr>
        <dsp:cNvPr id="0" name=""/>
        <dsp:cNvSpPr/>
      </dsp:nvSpPr>
      <dsp:spPr>
        <a:xfrm>
          <a:off x="3168347" y="603555"/>
          <a:ext cx="287884" cy="464213"/>
        </a:xfrm>
        <a:custGeom>
          <a:avLst/>
          <a:gdLst/>
          <a:ahLst/>
          <a:cxnLst/>
          <a:rect l="0" t="0" r="0" b="0"/>
          <a:pathLst>
            <a:path>
              <a:moveTo>
                <a:pt x="0" y="464213"/>
              </a:moveTo>
              <a:lnTo>
                <a:pt x="143942" y="464213"/>
              </a:lnTo>
              <a:lnTo>
                <a:pt x="143942" y="0"/>
              </a:lnTo>
              <a:lnTo>
                <a:pt x="287884" y="0"/>
              </a:lnTo>
            </a:path>
          </a:pathLst>
        </a:custGeom>
        <a:noFill/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9C63C1A-E53A-4580-BE4F-320F9A331174}">
      <dsp:nvSpPr>
        <dsp:cNvPr id="0" name=""/>
        <dsp:cNvSpPr/>
      </dsp:nvSpPr>
      <dsp:spPr>
        <a:xfrm>
          <a:off x="1441040" y="1022048"/>
          <a:ext cx="2878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884" y="45720"/>
              </a:lnTo>
            </a:path>
          </a:pathLst>
        </a:custGeom>
        <a:noFill/>
        <a:ln w="19050" cap="flat" cmpd="sng" algn="ctr">
          <a:solidFill>
            <a:srgbClr val="0085A3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C7D85FF-DCB8-448F-AD73-82CDDA3223FC}">
      <dsp:nvSpPr>
        <dsp:cNvPr id="0" name=""/>
        <dsp:cNvSpPr/>
      </dsp:nvSpPr>
      <dsp:spPr>
        <a:xfrm>
          <a:off x="1617" y="848256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Council Officers</a:t>
          </a:r>
        </a:p>
      </dsp:txBody>
      <dsp:txXfrm>
        <a:off x="23048" y="869687"/>
        <a:ext cx="1396560" cy="396161"/>
      </dsp:txXfrm>
    </dsp:sp>
    <dsp:sp modelId="{8AA481FE-BF5D-417F-8E5F-EF1992911D5E}">
      <dsp:nvSpPr>
        <dsp:cNvPr id="0" name=""/>
        <dsp:cNvSpPr/>
      </dsp:nvSpPr>
      <dsp:spPr>
        <a:xfrm>
          <a:off x="1728924" y="848256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Programme Board</a:t>
          </a:r>
        </a:p>
      </dsp:txBody>
      <dsp:txXfrm>
        <a:off x="1750355" y="869687"/>
        <a:ext cx="1396560" cy="396161"/>
      </dsp:txXfrm>
    </dsp:sp>
    <dsp:sp modelId="{91CA994F-6CC3-43C9-AB0D-7B974D26F828}">
      <dsp:nvSpPr>
        <dsp:cNvPr id="0" name=""/>
        <dsp:cNvSpPr/>
      </dsp:nvSpPr>
      <dsp:spPr>
        <a:xfrm>
          <a:off x="3456232" y="384043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Corporate Portfolio Holder</a:t>
          </a:r>
        </a:p>
      </dsp:txBody>
      <dsp:txXfrm>
        <a:off x="3477663" y="405474"/>
        <a:ext cx="1396560" cy="396161"/>
      </dsp:txXfrm>
    </dsp:sp>
    <dsp:sp modelId="{8F12757B-8232-442A-B9C9-112B9AE3FCEB}">
      <dsp:nvSpPr>
        <dsp:cNvPr id="0" name=""/>
        <dsp:cNvSpPr/>
      </dsp:nvSpPr>
      <dsp:spPr>
        <a:xfrm>
          <a:off x="5183539" y="74567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Cabinet</a:t>
          </a:r>
        </a:p>
      </dsp:txBody>
      <dsp:txXfrm>
        <a:off x="5204970" y="95998"/>
        <a:ext cx="1396560" cy="396161"/>
      </dsp:txXfrm>
    </dsp:sp>
    <dsp:sp modelId="{76E0EBD4-47F1-4DA0-945E-93557F69B3C8}">
      <dsp:nvSpPr>
        <dsp:cNvPr id="0" name=""/>
        <dsp:cNvSpPr/>
      </dsp:nvSpPr>
      <dsp:spPr>
        <a:xfrm>
          <a:off x="5183539" y="693519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Council</a:t>
          </a:r>
        </a:p>
      </dsp:txBody>
      <dsp:txXfrm>
        <a:off x="5204970" y="714950"/>
        <a:ext cx="1396560" cy="396161"/>
      </dsp:txXfrm>
    </dsp:sp>
    <dsp:sp modelId="{4A333CEA-E20D-457E-8A41-4C95B1818CFD}">
      <dsp:nvSpPr>
        <dsp:cNvPr id="0" name=""/>
        <dsp:cNvSpPr/>
      </dsp:nvSpPr>
      <dsp:spPr>
        <a:xfrm>
          <a:off x="3456232" y="1312470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Corporate Strategic Director</a:t>
          </a:r>
        </a:p>
      </dsp:txBody>
      <dsp:txXfrm>
        <a:off x="3477663" y="1333901"/>
        <a:ext cx="1396560" cy="396161"/>
      </dsp:txXfrm>
    </dsp:sp>
    <dsp:sp modelId="{163DC505-07BF-4A58-BE72-C2D826FF1F74}">
      <dsp:nvSpPr>
        <dsp:cNvPr id="0" name=""/>
        <dsp:cNvSpPr/>
      </dsp:nvSpPr>
      <dsp:spPr>
        <a:xfrm>
          <a:off x="5183539" y="1312470"/>
          <a:ext cx="1439422" cy="439023"/>
        </a:xfrm>
        <a:prstGeom prst="roundRect">
          <a:avLst/>
        </a:prstGeom>
        <a:solidFill>
          <a:srgbClr val="0085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VAG Rounded" panose="020B0500000000000000" pitchFamily="34" charset="0"/>
            </a:rPr>
            <a:t>Executive Team</a:t>
          </a:r>
        </a:p>
      </dsp:txBody>
      <dsp:txXfrm>
        <a:off x="5204970" y="1333901"/>
        <a:ext cx="1396560" cy="396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CC5B71-721A-CD41-B17A-663C556507FF}" type="datetimeFigureOut">
              <a:rPr lang="en-US"/>
              <a:pPr>
                <a:defRPr/>
              </a:pPr>
              <a:t>3/20/2023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2D8C99-5D8F-ED40-9BC3-89834588C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0F7361-3E6B-0449-A1F0-2747BE447320}" type="datetimeFigureOut">
              <a:rPr lang="en-US"/>
              <a:pPr>
                <a:defRPr/>
              </a:pPr>
              <a:t>3/20/2023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43210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4E6CE0-25BE-E84F-AD07-3EA1E37AAA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+mn-lt"/>
        <a:ea typeface="+mn-ea"/>
        <a:cs typeface="+mn-cs"/>
      </a:defRPr>
    </a:lvl1pPr>
    <a:lvl2pPr marL="483718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+mn-lt"/>
        <a:ea typeface="+mn-ea"/>
        <a:cs typeface="+mn-cs"/>
      </a:defRPr>
    </a:lvl2pPr>
    <a:lvl3pPr marL="967435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+mn-lt"/>
        <a:ea typeface="+mn-ea"/>
        <a:cs typeface="+mn-cs"/>
      </a:defRPr>
    </a:lvl3pPr>
    <a:lvl4pPr marL="1451153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+mn-lt"/>
        <a:ea typeface="+mn-ea"/>
        <a:cs typeface="+mn-cs"/>
      </a:defRPr>
    </a:lvl4pPr>
    <a:lvl5pPr marL="1934870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+mn-lt"/>
        <a:ea typeface="+mn-ea"/>
        <a:cs typeface="+mn-cs"/>
      </a:defRPr>
    </a:lvl5pPr>
    <a:lvl6pPr marL="2418588" algn="l" defTabSz="967435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6pPr>
    <a:lvl7pPr marL="2902306" algn="l" defTabSz="967435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7pPr>
    <a:lvl8pPr marL="3386023" algn="l" defTabSz="967435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8pPr>
    <a:lvl9pPr marL="3869741" algn="l" defTabSz="967435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33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+mj-lt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72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+mj-lt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4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0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12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77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01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36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85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57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14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61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3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E6CE0-25BE-E84F-AD07-3EA1E37AAA6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7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194CBA1-2D3F-135C-608B-8743A3795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CBA9A-9817-8F4F-66B7-CE080341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971040"/>
            <a:ext cx="8280400" cy="796608"/>
          </a:xfrm>
        </p:spPr>
        <p:txBody>
          <a:bodyPr>
            <a:normAutofit/>
          </a:bodyPr>
          <a:lstStyle>
            <a:lvl1pPr algn="r"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24EC95-1E63-F4A4-6C54-8301AA942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2395" y="2767965"/>
            <a:ext cx="6054725" cy="371475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88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194CBA1-2D3F-135C-608B-8743A3795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CBA9A-9817-8F4F-66B7-CE080341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971040"/>
            <a:ext cx="8280400" cy="796608"/>
          </a:xfrm>
        </p:spPr>
        <p:txBody>
          <a:bodyPr>
            <a:normAutofit/>
          </a:bodyPr>
          <a:lstStyle>
            <a:lvl1pPr algn="r"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24EC95-1E63-F4A4-6C54-8301AA942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2395" y="2767965"/>
            <a:ext cx="6054725" cy="371475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34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8BDDE-4914-444E-0C3C-5176CE6A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617D5-1C6F-82A1-5225-A0731C60D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439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DE1DE-489E-1A12-9FE4-2C19ECE2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875890"/>
            <a:ext cx="8280400" cy="292458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304E5-C684-57A9-5974-82C3CE73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3789681"/>
            <a:ext cx="8280400" cy="15379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6693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E71A1-824E-B2A5-9E6D-92AFE541A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45320-EE75-5AFE-8180-E36109A11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720" y="1825625"/>
            <a:ext cx="406908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5212D-D50C-5B7B-E019-6F18C3A20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405892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00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FF460-666F-EBF4-4829-B7A631756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329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450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A0AE-346C-C32E-5205-B4B5E455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61FF3-EB91-41E6-6559-76ED1CD85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829492" cy="4707745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D95EE-DF1B-821B-2709-BD8DC5337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3777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53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C260-E1D8-8AD0-D46F-2DFCD21C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5F0E9-CCF2-8434-C3DA-E3DAB0AC1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839652" cy="469201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0362-3FFF-5CD3-29C8-65ABAD207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2204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1780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799465"/>
            <a:ext cx="7772400" cy="1470025"/>
          </a:xfrm>
          <a:prstGeom prst="rect">
            <a:avLst/>
          </a:prstGeom>
        </p:spPr>
        <p:txBody>
          <a:bodyPr lIns="86420" tIns="43210" rIns="86420" bIns="4321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43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194CBA1-2D3F-135C-608B-8743A3795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CBA9A-9817-8F4F-66B7-CE080341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971040"/>
            <a:ext cx="8280400" cy="796608"/>
          </a:xfrm>
        </p:spPr>
        <p:txBody>
          <a:bodyPr>
            <a:normAutofit/>
          </a:bodyPr>
          <a:lstStyle>
            <a:lvl1pPr algn="r"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24EC95-1E63-F4A4-6C54-8301AA942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2395" y="2767965"/>
            <a:ext cx="6054725" cy="371475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66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8BDDE-4914-444E-0C3C-5176CE6A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617D5-1C6F-82A1-5225-A0731C60D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255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8BDDE-4914-444E-0C3C-5176CE6A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617D5-1C6F-82A1-5225-A0731C60D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85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DE1DE-489E-1A12-9FE4-2C19ECE2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875890"/>
            <a:ext cx="8280400" cy="292458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304E5-C684-57A9-5974-82C3CE73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3789681"/>
            <a:ext cx="8280400" cy="15379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7336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E71A1-824E-B2A5-9E6D-92AFE541A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45320-EE75-5AFE-8180-E36109A11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720" y="1825625"/>
            <a:ext cx="406908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5212D-D50C-5B7B-E019-6F18C3A20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405892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35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FF460-666F-EBF4-4829-B7A631756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370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255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A0AE-346C-C32E-5205-B4B5E455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61FF3-EB91-41E6-6559-76ED1CD85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829492" cy="4707745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D95EE-DF1B-821B-2709-BD8DC5337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3777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3943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C260-E1D8-8AD0-D46F-2DFCD21C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5F0E9-CCF2-8434-C3DA-E3DAB0AC1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839652" cy="469201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0362-3FFF-5CD3-29C8-65ABAD207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2204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19468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799465"/>
            <a:ext cx="7772400" cy="1470025"/>
          </a:xfrm>
          <a:prstGeom prst="rect">
            <a:avLst/>
          </a:prstGeom>
        </p:spPr>
        <p:txBody>
          <a:bodyPr lIns="86420" tIns="43210" rIns="86420" bIns="4321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49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194CBA1-2D3F-135C-608B-8743A3795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CBA9A-9817-8F4F-66B7-CE080341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971040"/>
            <a:ext cx="8280400" cy="796608"/>
          </a:xfrm>
        </p:spPr>
        <p:txBody>
          <a:bodyPr>
            <a:normAutofit/>
          </a:bodyPr>
          <a:lstStyle>
            <a:lvl1pPr algn="r">
              <a:defRPr sz="36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24EC95-1E63-F4A4-6C54-8301AA942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2395" y="2767965"/>
            <a:ext cx="6054725" cy="371475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281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8BDDE-4914-444E-0C3C-5176CE6A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617D5-1C6F-82A1-5225-A0731C60D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839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DE1DE-489E-1A12-9FE4-2C19ECE2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875890"/>
            <a:ext cx="8280400" cy="292458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304E5-C684-57A9-5974-82C3CE73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3789681"/>
            <a:ext cx="8280400" cy="15379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76232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DE1DE-489E-1A12-9FE4-2C19ECE2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875890"/>
            <a:ext cx="8280400" cy="292458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304E5-C684-57A9-5974-82C3CE73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400" y="3789681"/>
            <a:ext cx="8280400" cy="15379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146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E71A1-824E-B2A5-9E6D-92AFE541A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45320-EE75-5AFE-8180-E36109A11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720" y="1825625"/>
            <a:ext cx="406908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5212D-D50C-5B7B-E019-6F18C3A20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405892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97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FF460-666F-EBF4-4829-B7A631756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335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148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A0AE-346C-C32E-5205-B4B5E455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61FF3-EB91-41E6-6559-76ED1CD85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829492" cy="4707745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D95EE-DF1B-821B-2709-BD8DC5337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3777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28893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C260-E1D8-8AD0-D46F-2DFCD21C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5F0E9-CCF2-8434-C3DA-E3DAB0AC1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839652" cy="469201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0362-3FFF-5CD3-29C8-65ABAD207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2204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58033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799465"/>
            <a:ext cx="7772400" cy="1470025"/>
          </a:xfrm>
          <a:prstGeom prst="rect">
            <a:avLst/>
          </a:prstGeom>
        </p:spPr>
        <p:txBody>
          <a:bodyPr lIns="86420" tIns="43210" rIns="86420" bIns="4321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07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E71A1-824E-B2A5-9E6D-92AFE541A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45320-EE75-5AFE-8180-E36109A11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720" y="1825625"/>
            <a:ext cx="406908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5212D-D50C-5B7B-E019-6F18C3A20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4058920" cy="38538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22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FF460-666F-EBF4-4829-B7A631756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84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878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A0AE-346C-C32E-5205-B4B5E455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61FF3-EB91-41E6-6559-76ED1CD85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829492" cy="4707745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D95EE-DF1B-821B-2709-BD8DC5337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3777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28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C260-E1D8-8AD0-D46F-2DFCD21CD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321056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5F0E9-CCF2-8434-C3DA-E3DAB0AC1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839652" cy="469201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0362-3FFF-5CD3-29C8-65ABAD207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400"/>
            <a:ext cx="3210560" cy="362204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914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799465"/>
            <a:ext cx="7772400" cy="1470025"/>
          </a:xfrm>
          <a:prstGeom prst="rect">
            <a:avLst/>
          </a:prstGeom>
        </p:spPr>
        <p:txBody>
          <a:bodyPr lIns="86420" tIns="43210" rIns="86420" bIns="4321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182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963E0EF5-786D-2437-7ABF-A884E9BF736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B793F-120A-1995-1684-B7378AC1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36512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1579C-8140-D56F-AB91-03A0DBDA3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720" y="1825625"/>
            <a:ext cx="8280400" cy="3823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7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74" r:id="rId5"/>
    <p:sldLayoutId id="2147483675" r:id="rId6"/>
    <p:sldLayoutId id="2147483676" r:id="rId7"/>
    <p:sldLayoutId id="2147483677" r:id="rId8"/>
    <p:sldLayoutId id="214748367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B3D86C-7809-9751-F6AE-B57EBDA0958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B793F-120A-1995-1684-B7378AC1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36512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1579C-8140-D56F-AB91-03A0DBDA3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720" y="1825625"/>
            <a:ext cx="8280400" cy="3823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15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73D33576-103C-5D46-3E57-66CDF9075F3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B793F-120A-1995-1684-B7378AC1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36512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1579C-8140-D56F-AB91-03A0DBDA3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720" y="1825625"/>
            <a:ext cx="8280400" cy="3823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49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arrow&#10;&#10;Description automatically generated">
            <a:extLst>
              <a:ext uri="{FF2B5EF4-FFF2-40B4-BE49-F238E27FC236}">
                <a16:creationId xmlns:a16="http://schemas.microsoft.com/office/drawing/2014/main" id="{B62C3218-B155-D954-7D7B-FE04225AAA9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B793F-120A-1995-1684-B7378AC1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36512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1579C-8140-D56F-AB91-03A0DBDA3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720" y="1825625"/>
            <a:ext cx="8280400" cy="3823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en.Bonnell@kirklees.gov.u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DB2830-1322-1DDB-3C4E-D5FF386E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2024380"/>
            <a:ext cx="8280400" cy="796608"/>
          </a:xfrm>
        </p:spPr>
        <p:txBody>
          <a:bodyPr>
            <a:noAutofit/>
          </a:bodyPr>
          <a:lstStyle/>
          <a:p>
            <a:pPr lvl="0"/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Emergency response, community resilience, and long-term prevention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15F3C-6261-1E6F-3788-87508EC8CD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2395" y="2821305"/>
            <a:ext cx="6054725" cy="371475"/>
          </a:xfrm>
        </p:spPr>
        <p:txBody>
          <a:bodyPr>
            <a:noAutofit/>
          </a:bodyPr>
          <a:lstStyle/>
          <a:p>
            <a:r>
              <a:rPr lang="en-US" sz="2400" b="1" dirty="0"/>
              <a:t>16 March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E7CBA-C011-A72C-E5A1-6B20285E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365125"/>
            <a:ext cx="82804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latin typeface="+mn-lt"/>
              </a:rPr>
              <a:t>Resilience example (1/2)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3C4904-A485-2C38-C972-1A8EE078DA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1368" y="1684381"/>
            <a:ext cx="3894747" cy="348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1D65461-C843-2F70-0CE0-AECEEEF30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1467" y="1684380"/>
            <a:ext cx="4561005" cy="37268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24 libraries  - working across communities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A warm and comfortable environment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Free wi-fi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Free access to computers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Free books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Free events and activities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Support and advice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0" dirty="0">
                <a:effectLst/>
                <a:latin typeface="+mj-lt"/>
              </a:rPr>
              <a:t>Friendly and helpful staff</a:t>
            </a:r>
          </a:p>
        </p:txBody>
      </p:sp>
    </p:spTree>
    <p:extLst>
      <p:ext uri="{BB962C8B-B14F-4D97-AF65-F5344CB8AC3E}">
        <p14:creationId xmlns:p14="http://schemas.microsoft.com/office/powerpoint/2010/main" val="253048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E7CBA-C011-A72C-E5A1-6B20285E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365125"/>
            <a:ext cx="8280400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latin typeface="+mn-lt"/>
              </a:rPr>
              <a:t>Resilience example (2/2)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3C4904-A485-2C38-C972-1A8EE078DA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1368" y="1684381"/>
            <a:ext cx="3894747" cy="348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1D65461-C843-2F70-0CE0-AECEEEF30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1467" y="1684380"/>
            <a:ext cx="4561005" cy="3726863"/>
          </a:xfrm>
        </p:spPr>
        <p:txBody>
          <a:bodyPr>
            <a:noAutofit/>
          </a:bodyPr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Next steps</a:t>
            </a: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Times New Roman" panose="02020603050405020304" pitchFamily="18" charset="0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Support where there is less library access (in terms of local libraries or library hours)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Increasing role for libraries in local VCSE networks, including via VCSE investment strategy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Increasing role for libraries in Access Strategy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Support (e.g. resources, training) for staff so they are aware of cost of living and confident in signposting to support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More digital support via libraries</a:t>
            </a: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Calibri" panose="020F0502020204030204" pitchFamily="34" charset="0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Times New Roman" panose="02020603050405020304" pitchFamily="18" charset="0"/>
                <a:cs typeface="+mn-cs"/>
              </a:rPr>
              <a:t>External funding to support any of the above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GB" sz="1500" dirty="0">
                <a:latin typeface="+mj-lt"/>
              </a:rPr>
              <a:t>Links to businesses</a:t>
            </a: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5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834118"/>
            <a:ext cx="8445500" cy="5025831"/>
          </a:xfrm>
        </p:spPr>
        <p:txBody>
          <a:bodyPr anchor="t">
            <a:normAutofit/>
          </a:bodyPr>
          <a:lstStyle/>
          <a:p>
            <a:br>
              <a:rPr lang="en-US" sz="3000" b="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D78058AE-6DAD-1A68-9CAB-8601D84D4D4D}"/>
              </a:ext>
            </a:extLst>
          </p:cNvPr>
          <p:cNvSpPr txBox="1">
            <a:spLocks/>
          </p:cNvSpPr>
          <p:nvPr/>
        </p:nvSpPr>
        <p:spPr>
          <a:xfrm>
            <a:off x="431800" y="50855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Priority 3: Prevention</a:t>
            </a:r>
          </a:p>
          <a:p>
            <a:pPr fontAlgn="auto">
              <a:spcAft>
                <a:spcPts val="0"/>
              </a:spcAft>
            </a:pPr>
            <a:r>
              <a:rPr lang="en-US" sz="3600" b="0" dirty="0">
                <a:latin typeface="+mn-lt"/>
              </a:rPr>
              <a:t>Acting now to address the medium- and long-term challenges and prevent future economic crisis</a:t>
            </a:r>
            <a:endParaRPr lang="en-US" sz="3600" dirty="0"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5170BF-04DF-94D8-4160-EE4069B48D99}"/>
              </a:ext>
            </a:extLst>
          </p:cNvPr>
          <p:cNvSpPr txBox="1">
            <a:spLocks/>
          </p:cNvSpPr>
          <p:nvPr/>
        </p:nvSpPr>
        <p:spPr>
          <a:xfrm>
            <a:off x="431800" y="1946031"/>
            <a:ext cx="8445500" cy="4193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000" b="0" dirty="0">
                <a:cs typeface="Calibri Light"/>
              </a:rPr>
              <a:t>- Economic strategy and long-term recovery: cooperative development, community wealth building, developments/investments, and role of businesses in place-based working</a:t>
            </a:r>
            <a:br>
              <a:rPr lang="en-US" sz="3000" b="0" dirty="0">
                <a:cs typeface="Calibri Light"/>
              </a:rPr>
            </a:br>
            <a:r>
              <a:rPr lang="en-US" sz="3000" b="0" dirty="0">
                <a:cs typeface="Calibri Light"/>
              </a:rPr>
              <a:t>- Working, volunteering, participating, and aspiring: employment and life skills</a:t>
            </a:r>
          </a:p>
          <a:p>
            <a:pPr fontAlgn="auto">
              <a:spcAft>
                <a:spcPts val="0"/>
              </a:spcAft>
            </a:pPr>
            <a:r>
              <a:rPr lang="en-US" sz="3000" b="0" dirty="0">
                <a:cs typeface="Calibri Light"/>
              </a:rPr>
              <a:t>- Lobbying (national and regional)</a:t>
            </a:r>
          </a:p>
        </p:txBody>
      </p:sp>
    </p:spTree>
    <p:extLst>
      <p:ext uri="{BB962C8B-B14F-4D97-AF65-F5344CB8AC3E}">
        <p14:creationId xmlns:p14="http://schemas.microsoft.com/office/powerpoint/2010/main" val="3172650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Prevention</a:t>
            </a: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0660692-254E-B7A3-115A-7FB23C370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550" t="21104" r="14082" b="12396"/>
          <a:stretch/>
        </p:blipFill>
        <p:spPr>
          <a:xfrm>
            <a:off x="1390510" y="944496"/>
            <a:ext cx="6528079" cy="456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95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Prevention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26BB0C-20BE-3231-EF4F-9DCF1670F7FF}"/>
              </a:ext>
            </a:extLst>
          </p:cNvPr>
          <p:cNvGrpSpPr>
            <a:grpSpLocks noChangeAspect="1"/>
          </p:cNvGrpSpPr>
          <p:nvPr/>
        </p:nvGrpSpPr>
        <p:grpSpPr>
          <a:xfrm>
            <a:off x="1728591" y="681465"/>
            <a:ext cx="5340423" cy="5340422"/>
            <a:chOff x="2090716" y="947716"/>
            <a:chExt cx="4962567" cy="496256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09599B9-049C-2C14-E500-7CB0E0219382}"/>
                </a:ext>
              </a:extLst>
            </p:cNvPr>
            <p:cNvSpPr/>
            <p:nvPr/>
          </p:nvSpPr>
          <p:spPr>
            <a:xfrm>
              <a:off x="3111528" y="1991638"/>
              <a:ext cx="2920944" cy="2874722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858" tIns="168858" rIns="168858" bIns="168858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600" kern="1200" dirty="0">
                  <a:solidFill>
                    <a:schemeClr val="tx1"/>
                  </a:solidFill>
                </a:rPr>
                <a:t>Kirklees Inclusive Economy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362323F-451B-E2E1-C96B-9FDC6A7A1A34}"/>
                </a:ext>
              </a:extLst>
            </p:cNvPr>
            <p:cNvSpPr/>
            <p:nvPr/>
          </p:nvSpPr>
          <p:spPr>
            <a:xfrm>
              <a:off x="2604937" y="1461937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Understanding local impact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7F5005-B8B8-7386-BC35-582A2A6CB572}"/>
                </a:ext>
              </a:extLst>
            </p:cNvPr>
            <p:cNvSpPr/>
            <p:nvPr/>
          </p:nvSpPr>
          <p:spPr>
            <a:xfrm>
              <a:off x="2090716" y="2703375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Housing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B3D174D-28E5-0CE4-84EC-00F634F1E89D}"/>
                </a:ext>
              </a:extLst>
            </p:cNvPr>
            <p:cNvSpPr/>
            <p:nvPr/>
          </p:nvSpPr>
          <p:spPr>
            <a:xfrm>
              <a:off x="2604937" y="3944814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Just transition</a:t>
              </a:r>
              <a:endParaRPr lang="en-GB" kern="120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2C0DA94-7E8C-23A5-A65D-A0C99D5C3055}"/>
                </a:ext>
              </a:extLst>
            </p:cNvPr>
            <p:cNvSpPr/>
            <p:nvPr/>
          </p:nvSpPr>
          <p:spPr>
            <a:xfrm>
              <a:off x="3846376" y="4459035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Grassroots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A0904D7-CE87-0877-E77C-FD3838600308}"/>
                </a:ext>
              </a:extLst>
            </p:cNvPr>
            <p:cNvSpPr/>
            <p:nvPr/>
          </p:nvSpPr>
          <p:spPr>
            <a:xfrm>
              <a:off x="5087814" y="3944814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/>
                <a:t>Tackling poverty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25E31D-8853-DE10-60EC-C58A464520D6}"/>
                </a:ext>
              </a:extLst>
            </p:cNvPr>
            <p:cNvSpPr/>
            <p:nvPr/>
          </p:nvSpPr>
          <p:spPr>
            <a:xfrm>
              <a:off x="5602035" y="2703375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/>
                <a:t>Assets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C8523B-E2E4-7043-6F16-2D795ACC9A8F}"/>
                </a:ext>
              </a:extLst>
            </p:cNvPr>
            <p:cNvSpPr/>
            <p:nvPr/>
          </p:nvSpPr>
          <p:spPr>
            <a:xfrm>
              <a:off x="5087814" y="1461937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Good employment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CF8556A-E5F5-5AC4-841D-44936905A2EA}"/>
                </a:ext>
              </a:extLst>
            </p:cNvPr>
            <p:cNvSpPr/>
            <p:nvPr/>
          </p:nvSpPr>
          <p:spPr>
            <a:xfrm>
              <a:off x="3846376" y="947716"/>
              <a:ext cx="1451248" cy="1451248"/>
            </a:xfrm>
            <a:custGeom>
              <a:avLst/>
              <a:gdLst>
                <a:gd name="connsiteX0" fmla="*/ 0 w 1031627"/>
                <a:gd name="connsiteY0" fmla="*/ 515814 h 1031627"/>
                <a:gd name="connsiteX1" fmla="*/ 515814 w 1031627"/>
                <a:gd name="connsiteY1" fmla="*/ 0 h 1031627"/>
                <a:gd name="connsiteX2" fmla="*/ 1031628 w 1031627"/>
                <a:gd name="connsiteY2" fmla="*/ 515814 h 1031627"/>
                <a:gd name="connsiteX3" fmla="*/ 515814 w 1031627"/>
                <a:gd name="connsiteY3" fmla="*/ 1031628 h 1031627"/>
                <a:gd name="connsiteX4" fmla="*/ 0 w 1031627"/>
                <a:gd name="connsiteY4" fmla="*/ 515814 h 10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627" h="1031627">
                  <a:moveTo>
                    <a:pt x="0" y="515814"/>
                  </a:moveTo>
                  <a:cubicBezTo>
                    <a:pt x="0" y="230938"/>
                    <a:pt x="230938" y="0"/>
                    <a:pt x="515814" y="0"/>
                  </a:cubicBezTo>
                  <a:cubicBezTo>
                    <a:pt x="800690" y="0"/>
                    <a:pt x="1031628" y="230938"/>
                    <a:pt x="1031628" y="515814"/>
                  </a:cubicBezTo>
                  <a:cubicBezTo>
                    <a:pt x="1031628" y="800690"/>
                    <a:pt x="800690" y="1031628"/>
                    <a:pt x="515814" y="1031628"/>
                  </a:cubicBezTo>
                  <a:cubicBezTo>
                    <a:pt x="230938" y="1031628"/>
                    <a:pt x="0" y="800690"/>
                    <a:pt x="0" y="515814"/>
                  </a:cubicBezTo>
                  <a:close/>
                </a:path>
              </a:pathLst>
            </a:custGeom>
            <a:solidFill>
              <a:schemeClr val="accent1">
                <a:hueOff val="0"/>
                <a:satOff val="0"/>
                <a:lumOff val="0"/>
                <a:alpha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Spend for local impact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1720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2563017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Questions or comments</a:t>
            </a:r>
          </a:p>
          <a:p>
            <a:pPr algn="ctr" fontAlgn="auto">
              <a:spcAft>
                <a:spcPts val="0"/>
              </a:spcAft>
            </a:pPr>
            <a:endParaRPr lang="en-US" sz="3600" dirty="0">
              <a:latin typeface="+mn-lt"/>
            </a:endParaRPr>
          </a:p>
          <a:p>
            <a:pPr algn="ctr"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Get in touch:</a:t>
            </a:r>
          </a:p>
          <a:p>
            <a:pPr algn="ctr" fontAlgn="auto">
              <a:spcAft>
                <a:spcPts val="0"/>
              </a:spcAft>
            </a:pPr>
            <a:r>
              <a:rPr lang="en-US" sz="3600" dirty="0">
                <a:latin typeface="+mn-lt"/>
                <a:hlinkClick r:id="rId3"/>
              </a:rPr>
              <a:t>Stephen.Bonnell@kirklees.gov.uk</a:t>
            </a:r>
            <a:r>
              <a:rPr lang="en-US" sz="3600" dirty="0">
                <a:latin typeface="+mn-lt"/>
              </a:rPr>
              <a:t> </a:t>
            </a:r>
          </a:p>
          <a:p>
            <a:pPr algn="ctr" fontAlgn="auto">
              <a:spcAft>
                <a:spcPts val="0"/>
              </a:spcAft>
            </a:pP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08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br>
              <a:rPr lang="en-US" sz="2000" b="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Kirklees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490FC1E-AA72-500A-384F-EC7911EA5703}"/>
              </a:ext>
            </a:extLst>
          </p:cNvPr>
          <p:cNvSpPr txBox="1">
            <a:spLocks/>
          </p:cNvSpPr>
          <p:nvPr/>
        </p:nvSpPr>
        <p:spPr>
          <a:xfrm>
            <a:off x="4390853" y="584520"/>
            <a:ext cx="3852912" cy="5827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fontAlgn="auto">
              <a:spcAft>
                <a:spcPts val="0"/>
              </a:spcAft>
              <a:buFontTx/>
              <a:buChar char="-"/>
            </a:pPr>
            <a:r>
              <a:rPr lang="en-US" sz="2400" b="0" dirty="0"/>
              <a:t>Mix of urban and rural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</a:pPr>
            <a:r>
              <a:rPr lang="en-US" sz="2400" b="0" dirty="0"/>
              <a:t>Distinct places, distinct identities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</a:pPr>
            <a:r>
              <a:rPr lang="en-US" sz="2400" b="0" dirty="0"/>
              <a:t>One of the largest authorities by population – 433k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</a:pPr>
            <a:r>
              <a:rPr lang="en-US" sz="2400" b="0" dirty="0"/>
              <a:t>Partner of West Yorkshire Combined Authority</a:t>
            </a:r>
            <a:br>
              <a:rPr lang="en-US" sz="2000" b="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0A0F85-65D2-03F9-0F7E-79DEA99CA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79" y="1214929"/>
            <a:ext cx="2859218" cy="1994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9996F7-914C-D75C-2207-9C07AAFBCB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988" y="3223025"/>
            <a:ext cx="1824858" cy="1212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B31D2D-446A-5635-C8F4-7616660E6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82" y="3240306"/>
            <a:ext cx="1654006" cy="1181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AF1DBE-D546-65BD-EA69-7CB6FF1A47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692" y="4404120"/>
            <a:ext cx="2099684" cy="157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090246"/>
            <a:ext cx="8445500" cy="5049277"/>
          </a:xfrm>
        </p:spPr>
        <p:txBody>
          <a:bodyPr anchor="t">
            <a:normAutofit/>
          </a:bodyPr>
          <a:lstStyle/>
          <a:p>
            <a:r>
              <a:rPr lang="en-US" sz="3000" b="0" dirty="0"/>
              <a:t>- People who have faced crisis for a long time</a:t>
            </a:r>
            <a:br>
              <a:rPr lang="en-US" sz="3000" b="0" dirty="0"/>
            </a:br>
            <a:r>
              <a:rPr lang="en-US" sz="3000" b="0" dirty="0"/>
              <a:t>- People who previously weren’t in crisis, but now would be</a:t>
            </a:r>
            <a:br>
              <a:rPr lang="en-US" sz="3000" b="0" dirty="0"/>
            </a:br>
            <a:r>
              <a:rPr lang="en-US" sz="3000" b="0" dirty="0"/>
              <a:t>- People at increasing risk of crisis</a:t>
            </a:r>
            <a:br>
              <a:rPr lang="en-US" sz="3000" b="0" dirty="0"/>
            </a:br>
            <a:r>
              <a:rPr lang="en-US" sz="3000" b="0" dirty="0"/>
              <a:t>- Long-term</a:t>
            </a:r>
            <a:br>
              <a:rPr lang="en-US" sz="2000" dirty="0"/>
            </a:br>
            <a:br>
              <a:rPr lang="en-US" sz="2000" dirty="0">
                <a:latin typeface="+mn-lt"/>
              </a:rPr>
            </a:br>
            <a:r>
              <a:rPr lang="en-US" sz="2000" dirty="0">
                <a:latin typeface="+mn-lt"/>
              </a:rPr>
              <a:t> </a:t>
            </a: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Impact on residents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93F334-45B6-014F-4755-708C37642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84" y="3294183"/>
            <a:ext cx="2827216" cy="22015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ABE929-433A-EDF5-11C7-28918EA63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296" y="3294183"/>
            <a:ext cx="2331242" cy="31078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EBF8D1-616E-75EC-53E8-FBC960641D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00" y="3542419"/>
            <a:ext cx="3075050" cy="21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4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r>
              <a:rPr lang="en-US" sz="2400" dirty="0"/>
              <a:t>Priority 1: Emergency Response</a:t>
            </a:r>
            <a:br>
              <a:rPr lang="en-US" sz="3200" dirty="0"/>
            </a:br>
            <a:r>
              <a:rPr lang="en-US" sz="2000" b="0" dirty="0"/>
              <a:t>Our focus now for people already in crisis</a:t>
            </a:r>
            <a:r>
              <a:rPr lang="en-US" sz="2000" dirty="0"/>
              <a:t> </a:t>
            </a:r>
            <a:br>
              <a:rPr lang="en-US" sz="3200" dirty="0"/>
            </a:br>
            <a:br>
              <a:rPr lang="en-US" sz="3200" dirty="0"/>
            </a:br>
            <a:r>
              <a:rPr lang="en-US" sz="2400" dirty="0"/>
              <a:t>Priority 2: Resilience</a:t>
            </a:r>
            <a:br>
              <a:rPr lang="en-US" sz="3200" dirty="0"/>
            </a:br>
            <a:r>
              <a:rPr lang="en-US" sz="2000" b="0" dirty="0"/>
              <a:t>Our focus now to build places where people look after each other</a:t>
            </a:r>
            <a:br>
              <a:rPr lang="en-US" sz="3200" dirty="0"/>
            </a:br>
            <a:br>
              <a:rPr lang="en-US" sz="3200" dirty="0"/>
            </a:br>
            <a:r>
              <a:rPr lang="en-US" sz="2400" dirty="0"/>
              <a:t>Priority 3: Prevention</a:t>
            </a:r>
            <a:br>
              <a:rPr lang="en-US" sz="3200" dirty="0"/>
            </a:br>
            <a:r>
              <a:rPr lang="en-US" sz="2000" b="0" dirty="0"/>
              <a:t>Acting now to address the medium- and long-term challenges and prevent future economic crisis</a:t>
            </a:r>
            <a:br>
              <a:rPr lang="en-US" sz="2000" b="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Our Approach</a:t>
            </a:r>
          </a:p>
        </p:txBody>
      </p:sp>
    </p:spTree>
    <p:extLst>
      <p:ext uri="{BB962C8B-B14F-4D97-AF65-F5344CB8AC3E}">
        <p14:creationId xmlns:p14="http://schemas.microsoft.com/office/powerpoint/2010/main" val="1290255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080655"/>
            <a:ext cx="8445500" cy="5058868"/>
          </a:xfrm>
        </p:spPr>
        <p:txBody>
          <a:bodyPr anchor="t">
            <a:normAutofit/>
          </a:bodyPr>
          <a:lstStyle/>
          <a:p>
            <a:br>
              <a:rPr lang="en-US" sz="2000" dirty="0">
                <a:latin typeface="+mn-lt"/>
              </a:rPr>
            </a:br>
            <a:r>
              <a:rPr lang="en-US" sz="3000" b="0" dirty="0"/>
              <a:t>- Provide communication structure</a:t>
            </a:r>
            <a:br>
              <a:rPr lang="en-US" sz="3000" b="0" dirty="0"/>
            </a:br>
            <a:r>
              <a:rPr lang="en-US" sz="3000" b="0" dirty="0"/>
              <a:t>- Connection and collaboration</a:t>
            </a:r>
            <a:br>
              <a:rPr lang="en-US" sz="3000" b="0" dirty="0"/>
            </a:br>
            <a:r>
              <a:rPr lang="en-US" sz="3000" b="0" dirty="0"/>
              <a:t>- Light touch reporting and assurance</a:t>
            </a:r>
            <a:endParaRPr lang="en-US" sz="3000" b="0" dirty="0"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err="1">
                <a:latin typeface="+mn-lt"/>
              </a:rPr>
              <a:t>Organisation</a:t>
            </a:r>
            <a:endParaRPr lang="en-US" sz="3600" dirty="0">
              <a:latin typeface="+mn-lt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2BA4023-4C78-A63C-A99C-6B7709175B36}"/>
              </a:ext>
            </a:extLst>
          </p:cNvPr>
          <p:cNvGraphicFramePr/>
          <p:nvPr/>
        </p:nvGraphicFramePr>
        <p:xfrm>
          <a:off x="1045128" y="2852612"/>
          <a:ext cx="6624580" cy="1826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49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+mn-lt"/>
                <a:cs typeface="Calibri Light"/>
              </a:rPr>
              <a:t> 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err="1">
                <a:latin typeface="+mn-lt"/>
              </a:rPr>
              <a:t>Organisation</a:t>
            </a:r>
            <a:endParaRPr lang="en-US" sz="36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AD3635-0074-F85B-C03D-0D224D7FF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9" y="956055"/>
            <a:ext cx="8791951" cy="494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5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br>
              <a:rPr lang="en-US" sz="3000" b="0" dirty="0"/>
            </a:br>
            <a:r>
              <a:rPr lang="en-US" sz="3000" b="0" dirty="0"/>
              <a:t>- Warm spaces</a:t>
            </a:r>
            <a:br>
              <a:rPr lang="en-US" sz="3000" b="0" dirty="0"/>
            </a:br>
            <a:r>
              <a:rPr lang="en-US" sz="3000" b="0" dirty="0"/>
              <a:t>- West Yorkshire Mayor’s Fund</a:t>
            </a:r>
            <a:br>
              <a:rPr lang="en-US" sz="3000" b="0" dirty="0"/>
            </a:br>
            <a:r>
              <a:rPr lang="en-US" sz="3000" b="0" dirty="0"/>
              <a:t>- Communications</a:t>
            </a:r>
            <a:br>
              <a:rPr lang="en-US" sz="3000" b="0" dirty="0"/>
            </a:br>
            <a:r>
              <a:rPr lang="en-US" sz="3000" b="0" dirty="0"/>
              <a:t>- Access to support (</a:t>
            </a:r>
            <a:r>
              <a:rPr lang="en-GB" sz="3000" b="0" dirty="0"/>
              <a:t>Food, Financial Advice, Debt Collection and Delivery of Household Support Fund)</a:t>
            </a:r>
            <a:br>
              <a:rPr lang="en-US" sz="3000" b="0" dirty="0"/>
            </a:br>
            <a:r>
              <a:rPr lang="en-US" sz="3000" b="0" dirty="0"/>
              <a:t>- Support for businesses</a:t>
            </a:r>
            <a:br>
              <a:rPr lang="en-US" sz="3000" b="0" dirty="0"/>
            </a:br>
            <a:r>
              <a:rPr lang="en-US" sz="3000" b="0" dirty="0"/>
              <a:t>- Housing services</a:t>
            </a:r>
            <a:br>
              <a:rPr lang="en-US" sz="3000" b="0" dirty="0"/>
            </a:br>
            <a:endParaRPr lang="en-US" sz="3000" b="0" dirty="0">
              <a:cs typeface="Calibri Light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B4350C0B-7C31-7202-AB34-173ABC6EB3C6}"/>
              </a:ext>
            </a:extLst>
          </p:cNvPr>
          <p:cNvSpPr txBox="1">
            <a:spLocks/>
          </p:cNvSpPr>
          <p:nvPr/>
        </p:nvSpPr>
        <p:spPr>
          <a:xfrm>
            <a:off x="431800" y="50855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Priority 1: Emergency response</a:t>
            </a:r>
          </a:p>
          <a:p>
            <a:pPr fontAlgn="auto">
              <a:spcAft>
                <a:spcPts val="0"/>
              </a:spcAft>
            </a:pPr>
            <a:r>
              <a:rPr lang="en-US" sz="3600" b="0" dirty="0">
                <a:latin typeface="+mn-lt"/>
              </a:rPr>
              <a:t>Our focus now for people already in crisis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1461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12076"/>
            <a:ext cx="8445500" cy="5827447"/>
          </a:xfrm>
        </p:spPr>
        <p:txBody>
          <a:bodyPr>
            <a:normAutofit/>
          </a:bodyPr>
          <a:lstStyle/>
          <a:p>
            <a:br>
              <a:rPr lang="en-GB" sz="1050" b="1" i="0" dirty="0">
                <a:solidFill>
                  <a:srgbClr val="222222"/>
                </a:solidFill>
                <a:effectLst/>
                <a:latin typeface="Merriweather-Bold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  <a:cs typeface="Calibri Light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39632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Emergency response 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24A7FB-ECEE-2181-BC76-5FA5A3312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574" y="1365195"/>
            <a:ext cx="2494852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85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869E-FFFC-1533-F44F-83CC927BE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946031"/>
            <a:ext cx="8445500" cy="4193492"/>
          </a:xfrm>
        </p:spPr>
        <p:txBody>
          <a:bodyPr anchor="t">
            <a:normAutofit/>
          </a:bodyPr>
          <a:lstStyle/>
          <a:p>
            <a:r>
              <a:rPr lang="en-US" sz="3000" b="0" dirty="0">
                <a:cs typeface="Calibri Light"/>
              </a:rPr>
              <a:t>- Community response: inclusive communities, local integrated partnerships, and local area coordination</a:t>
            </a:r>
            <a:br>
              <a:rPr lang="en-US" sz="3000" b="0" dirty="0">
                <a:cs typeface="Calibri Light"/>
              </a:rPr>
            </a:br>
            <a:r>
              <a:rPr lang="en-US" sz="3000" b="0" dirty="0">
                <a:cs typeface="Calibri Light"/>
              </a:rPr>
              <a:t>- Community power: role of </a:t>
            </a:r>
            <a:r>
              <a:rPr lang="en-US" sz="3000" b="0" dirty="0" err="1">
                <a:cs typeface="Calibri Light"/>
              </a:rPr>
              <a:t>councillors</a:t>
            </a:r>
            <a:r>
              <a:rPr lang="en-US" sz="3000" b="0" dirty="0">
                <a:cs typeface="Calibri Light"/>
              </a:rPr>
              <a:t>, VCSE investment strategy, and ward cross-sector partnership working</a:t>
            </a: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587F41B-B103-A7DE-EFD7-00CCD3CEA48B}"/>
              </a:ext>
            </a:extLst>
          </p:cNvPr>
          <p:cNvSpPr txBox="1">
            <a:spLocks/>
          </p:cNvSpPr>
          <p:nvPr/>
        </p:nvSpPr>
        <p:spPr>
          <a:xfrm>
            <a:off x="431800" y="508555"/>
            <a:ext cx="828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latin typeface="+mn-lt"/>
              </a:rPr>
              <a:t>Priority 2: Resilience</a:t>
            </a:r>
          </a:p>
          <a:p>
            <a:pPr fontAlgn="auto">
              <a:spcAft>
                <a:spcPts val="0"/>
              </a:spcAft>
            </a:pPr>
            <a:r>
              <a:rPr lang="en-US" sz="3600" b="0" dirty="0">
                <a:latin typeface="+mn-lt"/>
              </a:rPr>
              <a:t>Our focus now to build places where people look after each other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8031543"/>
      </p:ext>
    </p:extLst>
  </p:cSld>
  <p:clrMapOvr>
    <a:masterClrMapping/>
  </p:clrMapOvr>
</p:sld>
</file>

<file path=ppt/theme/theme1.xml><?xml version="1.0" encoding="utf-8"?>
<a:theme xmlns:a="http://schemas.openxmlformats.org/drawingml/2006/main" name="Cost of living - money">
  <a:themeElements>
    <a:clrScheme name="KC 1">
      <a:dk1>
        <a:srgbClr val="084254"/>
      </a:dk1>
      <a:lt1>
        <a:srgbClr val="FFFFFF"/>
      </a:lt1>
      <a:dk2>
        <a:srgbClr val="000000"/>
      </a:dk2>
      <a:lt2>
        <a:srgbClr val="EEEEEE"/>
      </a:lt2>
      <a:accent1>
        <a:srgbClr val="0381A3"/>
      </a:accent1>
      <a:accent2>
        <a:srgbClr val="9FD1C4"/>
      </a:accent2>
      <a:accent3>
        <a:srgbClr val="A5A5A5"/>
      </a:accent3>
      <a:accent4>
        <a:srgbClr val="FFC000"/>
      </a:accent4>
      <a:accent5>
        <a:srgbClr val="F08D00"/>
      </a:accent5>
      <a:accent6>
        <a:srgbClr val="E10079"/>
      </a:accent6>
      <a:hlink>
        <a:srgbClr val="33B2E2"/>
      </a:hlink>
      <a:folHlink>
        <a:srgbClr val="7C88B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M3943.1 - ChYPS ppt template" id="{E862FBC4-76F3-C341-8A65-2C16C801D2C1}" vid="{84F7E37C-8E39-6040-B679-8D6A3BEEC8CF}"/>
    </a:ext>
  </a:extLst>
</a:theme>
</file>

<file path=ppt/theme/theme2.xml><?xml version="1.0" encoding="utf-8"?>
<a:theme xmlns:a="http://schemas.openxmlformats.org/drawingml/2006/main" name="Cost of living - energy">
  <a:themeElements>
    <a:clrScheme name="KC 1">
      <a:dk1>
        <a:srgbClr val="084254"/>
      </a:dk1>
      <a:lt1>
        <a:srgbClr val="FFFFFF"/>
      </a:lt1>
      <a:dk2>
        <a:srgbClr val="000000"/>
      </a:dk2>
      <a:lt2>
        <a:srgbClr val="EEEEEE"/>
      </a:lt2>
      <a:accent1>
        <a:srgbClr val="0381A3"/>
      </a:accent1>
      <a:accent2>
        <a:srgbClr val="9FD1C4"/>
      </a:accent2>
      <a:accent3>
        <a:srgbClr val="A5A5A5"/>
      </a:accent3>
      <a:accent4>
        <a:srgbClr val="FFC000"/>
      </a:accent4>
      <a:accent5>
        <a:srgbClr val="F08D00"/>
      </a:accent5>
      <a:accent6>
        <a:srgbClr val="E10079"/>
      </a:accent6>
      <a:hlink>
        <a:srgbClr val="33B2E2"/>
      </a:hlink>
      <a:folHlink>
        <a:srgbClr val="7C88B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M3943.1 - ChYPS ppt template" id="{E862FBC4-76F3-C341-8A65-2C16C801D2C1}" vid="{84F7E37C-8E39-6040-B679-8D6A3BEEC8CF}"/>
    </a:ext>
  </a:extLst>
</a:theme>
</file>

<file path=ppt/theme/theme3.xml><?xml version="1.0" encoding="utf-8"?>
<a:theme xmlns:a="http://schemas.openxmlformats.org/drawingml/2006/main" name="Cost of living - food">
  <a:themeElements>
    <a:clrScheme name="KC 1">
      <a:dk1>
        <a:srgbClr val="084254"/>
      </a:dk1>
      <a:lt1>
        <a:srgbClr val="FFFFFF"/>
      </a:lt1>
      <a:dk2>
        <a:srgbClr val="000000"/>
      </a:dk2>
      <a:lt2>
        <a:srgbClr val="EEEEEE"/>
      </a:lt2>
      <a:accent1>
        <a:srgbClr val="0381A3"/>
      </a:accent1>
      <a:accent2>
        <a:srgbClr val="9FD1C4"/>
      </a:accent2>
      <a:accent3>
        <a:srgbClr val="A5A5A5"/>
      </a:accent3>
      <a:accent4>
        <a:srgbClr val="FFC000"/>
      </a:accent4>
      <a:accent5>
        <a:srgbClr val="F08D00"/>
      </a:accent5>
      <a:accent6>
        <a:srgbClr val="E10079"/>
      </a:accent6>
      <a:hlink>
        <a:srgbClr val="33B2E2"/>
      </a:hlink>
      <a:folHlink>
        <a:srgbClr val="7C88B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M3943.1 - ChYPS ppt template" id="{E862FBC4-76F3-C341-8A65-2C16C801D2C1}" vid="{84F7E37C-8E39-6040-B679-8D6A3BEEC8CF}"/>
    </a:ext>
  </a:extLst>
</a:theme>
</file>

<file path=ppt/theme/theme4.xml><?xml version="1.0" encoding="utf-8"?>
<a:theme xmlns:a="http://schemas.openxmlformats.org/drawingml/2006/main" name="Cost of living">
  <a:themeElements>
    <a:clrScheme name="KC 1">
      <a:dk1>
        <a:srgbClr val="084254"/>
      </a:dk1>
      <a:lt1>
        <a:srgbClr val="FFFFFF"/>
      </a:lt1>
      <a:dk2>
        <a:srgbClr val="000000"/>
      </a:dk2>
      <a:lt2>
        <a:srgbClr val="EEEEEE"/>
      </a:lt2>
      <a:accent1>
        <a:srgbClr val="0381A3"/>
      </a:accent1>
      <a:accent2>
        <a:srgbClr val="9FD1C4"/>
      </a:accent2>
      <a:accent3>
        <a:srgbClr val="A5A5A5"/>
      </a:accent3>
      <a:accent4>
        <a:srgbClr val="FFC000"/>
      </a:accent4>
      <a:accent5>
        <a:srgbClr val="F08D00"/>
      </a:accent5>
      <a:accent6>
        <a:srgbClr val="E10079"/>
      </a:accent6>
      <a:hlink>
        <a:srgbClr val="33B2E2"/>
      </a:hlink>
      <a:folHlink>
        <a:srgbClr val="7C88B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M3943.1 - ChYPS ppt template" id="{E862FBC4-76F3-C341-8A65-2C16C801D2C1}" vid="{84F7E37C-8E39-6040-B679-8D6A3BEEC8C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0 xmlns="6d85b80b-1d70-431a-a327-1f7dfc954383">Write notes here</Notes0>
    <TaxCatchAll xmlns="837d63a7-3344-4425-a45c-e2be52241d42" xsi:nil="true"/>
    <lcf76f155ced4ddcb4097134ff3c332f xmlns="6d85b80b-1d70-431a-a327-1f7dfc95438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0C35E78552F54885C06BF198F49F51" ma:contentTypeVersion="25" ma:contentTypeDescription="Create a new document." ma:contentTypeScope="" ma:versionID="11a3064fe678296be134ba6cc5619dbf">
  <xsd:schema xmlns:xsd="http://www.w3.org/2001/XMLSchema" xmlns:xs="http://www.w3.org/2001/XMLSchema" xmlns:p="http://schemas.microsoft.com/office/2006/metadata/properties" xmlns:ns2="6d85b80b-1d70-431a-a327-1f7dfc954383" xmlns:ns3="837d63a7-3344-4425-a45c-e2be52241d42" targetNamespace="http://schemas.microsoft.com/office/2006/metadata/properties" ma:root="true" ma:fieldsID="2f20a75a7554c1c65cdb4731049394bb" ns2:_="" ns3:_="">
    <xsd:import namespace="6d85b80b-1d70-431a-a327-1f7dfc954383"/>
    <xsd:import namespace="837d63a7-3344-4425-a45c-e2be52241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Notes0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5b80b-1d70-431a-a327-1f7dfc9543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s0" ma:index="10" nillable="true" ma:displayName="Notes" ma:default="Write notes here" ma:format="Dropdown" ma:internalName="Notes0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8f562e8-8378-467d-95cc-4e4c6e652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d63a7-3344-4425-a45c-e2be52241d4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68198450-4f03-46bd-be14-86d50c3455a0}" ma:internalName="TaxCatchAll" ma:showField="CatchAllData" ma:web="837d63a7-3344-4425-a45c-e2be52241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CBDEB2-A6C5-462F-AF87-7E108633E2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47DC9E-E631-4C3F-B170-35158075CCFB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89ee195-a0e8-4cfa-b697-69b24fc9fec8"/>
    <ds:schemaRef ds:uri="http://purl.org/dc/terms/"/>
    <ds:schemaRef ds:uri="http://schemas.openxmlformats.org/package/2006/metadata/core-properties"/>
    <ds:schemaRef ds:uri="f7f5d985-5909-4288-a8b2-fb19de37a534"/>
    <ds:schemaRef ds:uri="http://www.w3.org/XML/1998/namespace"/>
    <ds:schemaRef ds:uri="http://purl.org/dc/dcmitype/"/>
    <ds:schemaRef ds:uri="6d85b80b-1d70-431a-a327-1f7dfc954383"/>
    <ds:schemaRef ds:uri="837d63a7-3344-4425-a45c-e2be52241d42"/>
  </ds:schemaRefs>
</ds:datastoreItem>
</file>

<file path=customXml/itemProps3.xml><?xml version="1.0" encoding="utf-8"?>
<ds:datastoreItem xmlns:ds="http://schemas.openxmlformats.org/officeDocument/2006/customXml" ds:itemID="{7D9E9AF2-4605-474A-A7AC-3F97D03C2B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85b80b-1d70-431a-a327-1f7dfc954383"/>
    <ds:schemaRef ds:uri="837d63a7-3344-4425-a45c-e2be52241d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ChYPS - cover</Template>
  <TotalTime>1596</TotalTime>
  <Words>534</Words>
  <Application>Microsoft Office PowerPoint</Application>
  <PresentationFormat>On-screen Show (4:3)</PresentationFormat>
  <Paragraphs>87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Merriweather-Bold</vt:lpstr>
      <vt:lpstr>VAG Rounded</vt:lpstr>
      <vt:lpstr>Cost of living - money</vt:lpstr>
      <vt:lpstr>Cost of living - energy</vt:lpstr>
      <vt:lpstr>Cost of living - food</vt:lpstr>
      <vt:lpstr>Cost of living</vt:lpstr>
      <vt:lpstr>Emergency response, community resilience, and long-term prevention</vt:lpstr>
      <vt:lpstr>  </vt:lpstr>
      <vt:lpstr>- People who have faced crisis for a long time - People who previously weren’t in crisis, but now would be - People at increasing risk of crisis - Long-term   </vt:lpstr>
      <vt:lpstr>Priority 1: Emergency Response Our focus now for people already in crisis   Priority 2: Resilience Our focus now to build places where people look after each other  Priority 3: Prevention Acting now to address the medium- and long-term challenges and prevent future economic crisis  </vt:lpstr>
      <vt:lpstr> - Provide communication structure - Connection and collaboration - Light touch reporting and assurance</vt:lpstr>
      <vt:lpstr> </vt:lpstr>
      <vt:lpstr> - Warm spaces - West Yorkshire Mayor’s Fund - Communications - Access to support (Food, Financial Advice, Debt Collection and Delivery of Household Support Fund) - Support for businesses - Housing services </vt:lpstr>
      <vt:lpstr>  </vt:lpstr>
      <vt:lpstr>- Community response: inclusive communities, local integrated partnerships, and local area coordination - Community power: role of councillors, VCSE investment strategy, and ward cross-sector partnership working</vt:lpstr>
      <vt:lpstr>Resilience example (1/2)</vt:lpstr>
      <vt:lpstr>Resilience example (2/2)</vt:lpstr>
      <vt:lpstr>   </vt:lpstr>
      <vt:lpstr>  </vt:lpstr>
      <vt:lpstr>  </vt:lpstr>
      <vt:lpstr>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Discussion</dc:title>
  <dc:creator>Mandy Hart</dc:creator>
  <cp:lastModifiedBy>Charlotte Maguire</cp:lastModifiedBy>
  <cp:revision>57</cp:revision>
  <dcterms:created xsi:type="dcterms:W3CDTF">2022-09-01T14:55:41Z</dcterms:created>
  <dcterms:modified xsi:type="dcterms:W3CDTF">2023-03-20T14:34:11Z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8b041-931c-4efd-af8f-a20a56378f49_Enabled">
    <vt:lpwstr>true</vt:lpwstr>
  </property>
  <property fmtid="{D5CDD505-2E9C-101B-9397-08002B2CF9AE}" pid="3" name="MSIP_Label_9a78b041-931c-4efd-af8f-a20a56378f49_SetDate">
    <vt:lpwstr>2022-06-13T13:59:33Z</vt:lpwstr>
  </property>
  <property fmtid="{D5CDD505-2E9C-101B-9397-08002B2CF9AE}" pid="4" name="MSIP_Label_9a78b041-931c-4efd-af8f-a20a56378f49_Method">
    <vt:lpwstr>Privileged</vt:lpwstr>
  </property>
  <property fmtid="{D5CDD505-2E9C-101B-9397-08002B2CF9AE}" pid="5" name="MSIP_Label_9a78b041-931c-4efd-af8f-a20a56378f49_Name">
    <vt:lpwstr>9a78b041-931c-4efd-af8f-a20a56378f49</vt:lpwstr>
  </property>
  <property fmtid="{D5CDD505-2E9C-101B-9397-08002B2CF9AE}" pid="6" name="MSIP_Label_9a78b041-931c-4efd-af8f-a20a56378f49_SiteId">
    <vt:lpwstr>61d0734f-7fce-4063-b638-09ac5ad5a43f</vt:lpwstr>
  </property>
  <property fmtid="{D5CDD505-2E9C-101B-9397-08002B2CF9AE}" pid="7" name="MSIP_Label_9a78b041-931c-4efd-af8f-a20a56378f49_ActionId">
    <vt:lpwstr>49409497-eb8c-4dec-9521-6ac4461d9663</vt:lpwstr>
  </property>
  <property fmtid="{D5CDD505-2E9C-101B-9397-08002B2CF9AE}" pid="8" name="MSIP_Label_9a78b041-931c-4efd-af8f-a20a56378f49_ContentBits">
    <vt:lpwstr>0</vt:lpwstr>
  </property>
  <property fmtid="{D5CDD505-2E9C-101B-9397-08002B2CF9AE}" pid="9" name="ContentTypeId">
    <vt:lpwstr>0x0101008ECE7D3C43D85A489E48DCF134CC0DCC</vt:lpwstr>
  </property>
  <property fmtid="{D5CDD505-2E9C-101B-9397-08002B2CF9AE}" pid="10" name="MediaServiceImageTags">
    <vt:lpwstr/>
  </property>
</Properties>
</file>