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4" r:id="rId4"/>
  </p:sldMasterIdLst>
  <p:notesMasterIdLst>
    <p:notesMasterId r:id="rId20"/>
  </p:notesMasterIdLst>
  <p:sldIdLst>
    <p:sldId id="256" r:id="rId5"/>
    <p:sldId id="257" r:id="rId6"/>
    <p:sldId id="323" r:id="rId7"/>
    <p:sldId id="326" r:id="rId8"/>
    <p:sldId id="325" r:id="rId9"/>
    <p:sldId id="299" r:id="rId10"/>
    <p:sldId id="322" r:id="rId11"/>
    <p:sldId id="328" r:id="rId12"/>
    <p:sldId id="332" r:id="rId13"/>
    <p:sldId id="324" r:id="rId14"/>
    <p:sldId id="333" r:id="rId15"/>
    <p:sldId id="331" r:id="rId16"/>
    <p:sldId id="334" r:id="rId17"/>
    <p:sldId id="329" r:id="rId18"/>
    <p:sldId id="330" r:id="rId19"/>
  </p:sldIdLst>
  <p:sldSz cx="12192000" cy="6858000"/>
  <p:notesSz cx="6858000" cy="9144000"/>
  <p:embeddedFontLs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Inter" panose="020B0604020202020204" charset="0"/>
      <p:regular r:id="rId27"/>
      <p:bold r:id="rId28"/>
      <p:italic r:id="rId29"/>
      <p:boldItalic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2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3702B"/>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97" autoAdjust="0"/>
    <p:restoredTop sz="76848" autoAdjust="0"/>
  </p:normalViewPr>
  <p:slideViewPr>
    <p:cSldViewPr snapToGrid="0">
      <p:cViewPr varScale="1">
        <p:scale>
          <a:sx n="51" d="100"/>
          <a:sy n="51" d="100"/>
        </p:scale>
        <p:origin x="724" y="44"/>
      </p:cViewPr>
      <p:guideLst>
        <p:guide orient="horz" pos="182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236"/>
    </p:cViewPr>
  </p:sorterViewPr>
  <p:notesViewPr>
    <p:cSldViewPr snapToGrid="0">
      <p:cViewPr varScale="1">
        <p:scale>
          <a:sx n="52" d="100"/>
          <a:sy n="52" d="100"/>
        </p:scale>
        <p:origin x="294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64E3AD-27E5-4A6F-889E-D01CD1E809FE}" type="datetimeFigureOut">
              <a:rPr lang="en-US" smtClean="0"/>
              <a:t>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0215B3-5AC3-4DAE-9E96-ABD6BE46769F}" type="slidenum">
              <a:rPr lang="en-US" smtClean="0"/>
              <a:t>‹#›</a:t>
            </a:fld>
            <a:endParaRPr lang="en-US"/>
          </a:p>
        </p:txBody>
      </p:sp>
    </p:spTree>
    <p:extLst>
      <p:ext uri="{BB962C8B-B14F-4D97-AF65-F5344CB8AC3E}">
        <p14:creationId xmlns:p14="http://schemas.microsoft.com/office/powerpoint/2010/main" val="3539449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80215B3-5AC3-4DAE-9E96-ABD6BE46769F}" type="slidenum">
              <a:rPr lang="en-US" smtClean="0"/>
              <a:t>1</a:t>
            </a:fld>
            <a:endParaRPr lang="en-US"/>
          </a:p>
        </p:txBody>
      </p:sp>
    </p:spTree>
    <p:extLst>
      <p:ext uri="{BB962C8B-B14F-4D97-AF65-F5344CB8AC3E}">
        <p14:creationId xmlns:p14="http://schemas.microsoft.com/office/powerpoint/2010/main" val="3548819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480215B3-5AC3-4DAE-9E96-ABD6BE46769F}" type="slidenum">
              <a:rPr lang="en-US" smtClean="0"/>
              <a:t>10</a:t>
            </a:fld>
            <a:endParaRPr lang="en-US"/>
          </a:p>
        </p:txBody>
      </p:sp>
    </p:spTree>
    <p:extLst>
      <p:ext uri="{BB962C8B-B14F-4D97-AF65-F5344CB8AC3E}">
        <p14:creationId xmlns:p14="http://schemas.microsoft.com/office/powerpoint/2010/main" val="2467514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480215B3-5AC3-4DAE-9E96-ABD6BE46769F}" type="slidenum">
              <a:rPr lang="en-US" smtClean="0"/>
              <a:t>11</a:t>
            </a:fld>
            <a:endParaRPr lang="en-US"/>
          </a:p>
        </p:txBody>
      </p:sp>
    </p:spTree>
    <p:extLst>
      <p:ext uri="{BB962C8B-B14F-4D97-AF65-F5344CB8AC3E}">
        <p14:creationId xmlns:p14="http://schemas.microsoft.com/office/powerpoint/2010/main" val="3326773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Examples of local innovations and campaigns</a:t>
            </a:r>
          </a:p>
        </p:txBody>
      </p:sp>
      <p:sp>
        <p:nvSpPr>
          <p:cNvPr id="4" name="Slide Number Placeholder 3"/>
          <p:cNvSpPr>
            <a:spLocks noGrp="1"/>
          </p:cNvSpPr>
          <p:nvPr>
            <p:ph type="sldNum" sz="quarter" idx="5"/>
          </p:nvPr>
        </p:nvSpPr>
        <p:spPr/>
        <p:txBody>
          <a:bodyPr/>
          <a:lstStyle/>
          <a:p>
            <a:fld id="{480215B3-5AC3-4DAE-9E96-ABD6BE46769F}" type="slidenum">
              <a:rPr lang="en-US" smtClean="0"/>
              <a:t>12</a:t>
            </a:fld>
            <a:endParaRPr lang="en-US"/>
          </a:p>
        </p:txBody>
      </p:sp>
    </p:spTree>
    <p:extLst>
      <p:ext uri="{BB962C8B-B14F-4D97-AF65-F5344CB8AC3E}">
        <p14:creationId xmlns:p14="http://schemas.microsoft.com/office/powerpoint/2010/main" val="2290149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National voice</a:t>
            </a:r>
          </a:p>
        </p:txBody>
      </p:sp>
      <p:sp>
        <p:nvSpPr>
          <p:cNvPr id="4" name="Slide Number Placeholder 3"/>
          <p:cNvSpPr>
            <a:spLocks noGrp="1"/>
          </p:cNvSpPr>
          <p:nvPr>
            <p:ph type="sldNum" sz="quarter" idx="5"/>
          </p:nvPr>
        </p:nvSpPr>
        <p:spPr/>
        <p:txBody>
          <a:bodyPr/>
          <a:lstStyle/>
          <a:p>
            <a:fld id="{480215B3-5AC3-4DAE-9E96-ABD6BE46769F}" type="slidenum">
              <a:rPr lang="en-US" smtClean="0"/>
              <a:t>13</a:t>
            </a:fld>
            <a:endParaRPr lang="en-US"/>
          </a:p>
        </p:txBody>
      </p:sp>
    </p:spTree>
    <p:extLst>
      <p:ext uri="{BB962C8B-B14F-4D97-AF65-F5344CB8AC3E}">
        <p14:creationId xmlns:p14="http://schemas.microsoft.com/office/powerpoint/2010/main" val="2738907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https://www.sustainablefoodplaces.org/get_involved/</a:t>
            </a:r>
          </a:p>
        </p:txBody>
      </p:sp>
      <p:sp>
        <p:nvSpPr>
          <p:cNvPr id="4" name="Slide Number Placeholder 3"/>
          <p:cNvSpPr>
            <a:spLocks noGrp="1"/>
          </p:cNvSpPr>
          <p:nvPr>
            <p:ph type="sldNum" sz="quarter" idx="5"/>
          </p:nvPr>
        </p:nvSpPr>
        <p:spPr/>
        <p:txBody>
          <a:bodyPr/>
          <a:lstStyle/>
          <a:p>
            <a:fld id="{480215B3-5AC3-4DAE-9E96-ABD6BE46769F}" type="slidenum">
              <a:rPr lang="en-US" smtClean="0"/>
              <a:t>14</a:t>
            </a:fld>
            <a:endParaRPr lang="en-US"/>
          </a:p>
        </p:txBody>
      </p:sp>
    </p:spTree>
    <p:extLst>
      <p:ext uri="{BB962C8B-B14F-4D97-AF65-F5344CB8AC3E}">
        <p14:creationId xmlns:p14="http://schemas.microsoft.com/office/powerpoint/2010/main" val="3824089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480215B3-5AC3-4DAE-9E96-ABD6BE46769F}" type="slidenum">
              <a:rPr lang="en-US" smtClean="0"/>
              <a:t>15</a:t>
            </a:fld>
            <a:endParaRPr lang="en-US"/>
          </a:p>
        </p:txBody>
      </p:sp>
    </p:spTree>
    <p:extLst>
      <p:ext uri="{BB962C8B-B14F-4D97-AF65-F5344CB8AC3E}">
        <p14:creationId xmlns:p14="http://schemas.microsoft.com/office/powerpoint/2010/main" val="3635099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https://www.sustainablefoodplaces.org/</a:t>
            </a:r>
          </a:p>
        </p:txBody>
      </p:sp>
      <p:sp>
        <p:nvSpPr>
          <p:cNvPr id="4" name="Slide Number Placeholder 3"/>
          <p:cNvSpPr>
            <a:spLocks noGrp="1"/>
          </p:cNvSpPr>
          <p:nvPr>
            <p:ph type="sldNum" sz="quarter" idx="5"/>
          </p:nvPr>
        </p:nvSpPr>
        <p:spPr/>
        <p:txBody>
          <a:bodyPr/>
          <a:lstStyle/>
          <a:p>
            <a:fld id="{480215B3-5AC3-4DAE-9E96-ABD6BE46769F}" type="slidenum">
              <a:rPr lang="en-US" smtClean="0"/>
              <a:t>2</a:t>
            </a:fld>
            <a:endParaRPr lang="en-US"/>
          </a:p>
        </p:txBody>
      </p:sp>
    </p:spTree>
    <p:extLst>
      <p:ext uri="{BB962C8B-B14F-4D97-AF65-F5344CB8AC3E}">
        <p14:creationId xmlns:p14="http://schemas.microsoft.com/office/powerpoint/2010/main" val="1394500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https://www.sustainablefoodplaces.org/members/</a:t>
            </a:r>
          </a:p>
        </p:txBody>
      </p:sp>
      <p:sp>
        <p:nvSpPr>
          <p:cNvPr id="4" name="Slide Number Placeholder 3"/>
          <p:cNvSpPr>
            <a:spLocks noGrp="1"/>
          </p:cNvSpPr>
          <p:nvPr>
            <p:ph type="sldNum" sz="quarter" idx="5"/>
          </p:nvPr>
        </p:nvSpPr>
        <p:spPr/>
        <p:txBody>
          <a:bodyPr/>
          <a:lstStyle/>
          <a:p>
            <a:fld id="{480215B3-5AC3-4DAE-9E96-ABD6BE46769F}" type="slidenum">
              <a:rPr lang="en-US" smtClean="0"/>
              <a:t>3</a:t>
            </a:fld>
            <a:endParaRPr lang="en-US"/>
          </a:p>
        </p:txBody>
      </p:sp>
    </p:spTree>
    <p:extLst>
      <p:ext uri="{BB962C8B-B14F-4D97-AF65-F5344CB8AC3E}">
        <p14:creationId xmlns:p14="http://schemas.microsoft.com/office/powerpoint/2010/main" val="1603522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Food poverty alliance often sits under or operates as a working group of the food partnership </a:t>
            </a:r>
          </a:p>
          <a:p>
            <a:endParaRPr lang="en-GB" dirty="0"/>
          </a:p>
        </p:txBody>
      </p:sp>
      <p:sp>
        <p:nvSpPr>
          <p:cNvPr id="4" name="Slide Number Placeholder 3"/>
          <p:cNvSpPr>
            <a:spLocks noGrp="1"/>
          </p:cNvSpPr>
          <p:nvPr>
            <p:ph type="sldNum" sz="quarter" idx="5"/>
          </p:nvPr>
        </p:nvSpPr>
        <p:spPr/>
        <p:txBody>
          <a:bodyPr/>
          <a:lstStyle/>
          <a:p>
            <a:fld id="{480215B3-5AC3-4DAE-9E96-ABD6BE46769F}" type="slidenum">
              <a:rPr lang="en-US" smtClean="0"/>
              <a:t>4</a:t>
            </a:fld>
            <a:endParaRPr lang="en-US"/>
          </a:p>
        </p:txBody>
      </p:sp>
    </p:spTree>
    <p:extLst>
      <p:ext uri="{BB962C8B-B14F-4D97-AF65-F5344CB8AC3E}">
        <p14:creationId xmlns:p14="http://schemas.microsoft.com/office/powerpoint/2010/main" val="3339952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p>
        </p:txBody>
      </p:sp>
      <p:sp>
        <p:nvSpPr>
          <p:cNvPr id="4" name="Slide Number Placeholder 3"/>
          <p:cNvSpPr>
            <a:spLocks noGrp="1"/>
          </p:cNvSpPr>
          <p:nvPr>
            <p:ph type="sldNum" sz="quarter" idx="5"/>
          </p:nvPr>
        </p:nvSpPr>
        <p:spPr/>
        <p:txBody>
          <a:bodyPr/>
          <a:lstStyle/>
          <a:p>
            <a:fld id="{480215B3-5AC3-4DAE-9E96-ABD6BE46769F}" type="slidenum">
              <a:rPr lang="en-US" smtClean="0"/>
              <a:t>5</a:t>
            </a:fld>
            <a:endParaRPr lang="en-US"/>
          </a:p>
        </p:txBody>
      </p:sp>
    </p:spTree>
    <p:extLst>
      <p:ext uri="{BB962C8B-B14F-4D97-AF65-F5344CB8AC3E}">
        <p14:creationId xmlns:p14="http://schemas.microsoft.com/office/powerpoint/2010/main" val="452075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480215B3-5AC3-4DAE-9E96-ABD6BE46769F}" type="slidenum">
              <a:rPr lang="en-US" smtClean="0"/>
              <a:t>6</a:t>
            </a:fld>
            <a:endParaRPr lang="en-US"/>
          </a:p>
        </p:txBody>
      </p:sp>
    </p:spTree>
    <p:extLst>
      <p:ext uri="{BB962C8B-B14F-4D97-AF65-F5344CB8AC3E}">
        <p14:creationId xmlns:p14="http://schemas.microsoft.com/office/powerpoint/2010/main" val="1536200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we’ve learned from covid: </a:t>
            </a:r>
          </a:p>
          <a:p>
            <a:r>
              <a:rPr lang="en-GB" b="1" dirty="0"/>
              <a:t>https://www.sustainablefoodplaces.org/news/uwe_report_value_of_food_partnerships_apr22-/</a:t>
            </a:r>
          </a:p>
        </p:txBody>
      </p:sp>
      <p:sp>
        <p:nvSpPr>
          <p:cNvPr id="4" name="Slide Number Placeholder 3"/>
          <p:cNvSpPr>
            <a:spLocks noGrp="1"/>
          </p:cNvSpPr>
          <p:nvPr>
            <p:ph type="sldNum" sz="quarter" idx="5"/>
          </p:nvPr>
        </p:nvSpPr>
        <p:spPr/>
        <p:txBody>
          <a:bodyPr/>
          <a:lstStyle/>
          <a:p>
            <a:fld id="{480215B3-5AC3-4DAE-9E96-ABD6BE46769F}" type="slidenum">
              <a:rPr lang="en-US" smtClean="0"/>
              <a:t>7</a:t>
            </a:fld>
            <a:endParaRPr lang="en-US"/>
          </a:p>
        </p:txBody>
      </p:sp>
    </p:spTree>
    <p:extLst>
      <p:ext uri="{BB962C8B-B14F-4D97-AF65-F5344CB8AC3E}">
        <p14:creationId xmlns:p14="http://schemas.microsoft.com/office/powerpoint/2010/main" val="2626381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480215B3-5AC3-4DAE-9E96-ABD6BE46769F}" type="slidenum">
              <a:rPr lang="en-US" smtClean="0"/>
              <a:t>8</a:t>
            </a:fld>
            <a:endParaRPr lang="en-US"/>
          </a:p>
        </p:txBody>
      </p:sp>
    </p:spTree>
    <p:extLst>
      <p:ext uri="{BB962C8B-B14F-4D97-AF65-F5344CB8AC3E}">
        <p14:creationId xmlns:p14="http://schemas.microsoft.com/office/powerpoint/2010/main" val="2659671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https://www.sustainweb.org/events/oct22-cost-of-living-food-partnerships/</a:t>
            </a:r>
          </a:p>
        </p:txBody>
      </p:sp>
      <p:sp>
        <p:nvSpPr>
          <p:cNvPr id="4" name="Slide Number Placeholder 3"/>
          <p:cNvSpPr>
            <a:spLocks noGrp="1"/>
          </p:cNvSpPr>
          <p:nvPr>
            <p:ph type="sldNum" sz="quarter" idx="5"/>
          </p:nvPr>
        </p:nvSpPr>
        <p:spPr/>
        <p:txBody>
          <a:bodyPr/>
          <a:lstStyle/>
          <a:p>
            <a:fld id="{480215B3-5AC3-4DAE-9E96-ABD6BE46769F}" type="slidenum">
              <a:rPr lang="en-US" smtClean="0"/>
              <a:t>9</a:t>
            </a:fld>
            <a:endParaRPr lang="en-US"/>
          </a:p>
        </p:txBody>
      </p:sp>
    </p:spTree>
    <p:extLst>
      <p:ext uri="{BB962C8B-B14F-4D97-AF65-F5344CB8AC3E}">
        <p14:creationId xmlns:p14="http://schemas.microsoft.com/office/powerpoint/2010/main" val="238689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DFD12F4-9F2E-44A6-8FBB-BF412BA22E61}"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3906761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FD12F4-9F2E-44A6-8FBB-BF412BA22E61}"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3692864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FD12F4-9F2E-44A6-8FBB-BF412BA22E61}"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2535198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FD12F4-9F2E-44A6-8FBB-BF412BA22E61}"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398132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FD12F4-9F2E-44A6-8FBB-BF412BA22E61}"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207060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DFD12F4-9F2E-44A6-8FBB-BF412BA22E61}" type="datetimeFigureOut">
              <a:rPr lang="en-GB" smtClean="0"/>
              <a:t>07/12/2022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200059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DFD12F4-9F2E-44A6-8FBB-BF412BA22E61}" type="datetimeFigureOut">
              <a:rPr lang="en-GB" smtClean="0"/>
              <a:t>07/12/2022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1995385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DFD12F4-9F2E-44A6-8FBB-BF412BA22E61}" type="datetimeFigureOut">
              <a:rPr lang="en-GB" smtClean="0"/>
              <a:t>07/12/2022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339317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9459252-BDD1-49FA-9CF8-76440EA36474}"/>
              </a:ext>
            </a:extLst>
          </p:cNvPr>
          <p:cNvSpPr/>
          <p:nvPr userDrawn="1"/>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pic>
        <p:nvPicPr>
          <p:cNvPr id="6" name="Picture 5">
            <a:extLst>
              <a:ext uri="{FF2B5EF4-FFF2-40B4-BE49-F238E27FC236}">
                <a16:creationId xmlns:a16="http://schemas.microsoft.com/office/drawing/2014/main" id="{0716C793-D726-485A-B250-DC76916BAF9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Tree>
    <p:extLst>
      <p:ext uri="{BB962C8B-B14F-4D97-AF65-F5344CB8AC3E}">
        <p14:creationId xmlns:p14="http://schemas.microsoft.com/office/powerpoint/2010/main" val="300997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FD12F4-9F2E-44A6-8FBB-BF412BA22E61}" type="datetimeFigureOut">
              <a:rPr lang="en-GB" smtClean="0"/>
              <a:t>07/12/2022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365175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DFD12F4-9F2E-44A6-8FBB-BF412BA22E61}" type="datetimeFigureOut">
              <a:rPr lang="en-GB" smtClean="0"/>
              <a:t>07/12/2022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D238703-610B-40E2-B80A-4BC1DD53CBA0}" type="slidenum">
              <a:rPr lang="en-GB" smtClean="0"/>
              <a:t>‹#›</a:t>
            </a:fld>
            <a:endParaRPr lang="en-GB"/>
          </a:p>
        </p:txBody>
      </p:sp>
    </p:spTree>
    <p:extLst>
      <p:ext uri="{BB962C8B-B14F-4D97-AF65-F5344CB8AC3E}">
        <p14:creationId xmlns:p14="http://schemas.microsoft.com/office/powerpoint/2010/main" val="123240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FD12F4-9F2E-44A6-8FBB-BF412BA22E61}" type="datetimeFigureOut">
              <a:rPr lang="en-GB" smtClean="0"/>
              <a:t>07/12/2022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238703-610B-40E2-B80A-4BC1DD53CBA0}" type="slidenum">
              <a:rPr lang="en-GB" smtClean="0"/>
              <a:t>‹#›</a:t>
            </a:fld>
            <a:endParaRPr lang="en-GB"/>
          </a:p>
        </p:txBody>
      </p:sp>
    </p:spTree>
    <p:extLst>
      <p:ext uri="{BB962C8B-B14F-4D97-AF65-F5344CB8AC3E}">
        <p14:creationId xmlns:p14="http://schemas.microsoft.com/office/powerpoint/2010/main" val="152873447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3.wmf"/><Relationship Id="rId3" Type="http://schemas.openxmlformats.org/officeDocument/2006/relationships/notesSlide" Target="../notesSlides/notesSlide12.xml"/><Relationship Id="rId7" Type="http://schemas.openxmlformats.org/officeDocument/2006/relationships/image" Target="../media/image10.wmf"/><Relationship Id="rId12"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12.wmf"/><Relationship Id="rId5" Type="http://schemas.openxmlformats.org/officeDocument/2006/relationships/image" Target="../media/image2.jpeg"/><Relationship Id="rId10" Type="http://schemas.openxmlformats.org/officeDocument/2006/relationships/oleObject" Target="../embeddings/oleObject4.bin"/><Relationship Id="rId4" Type="http://schemas.openxmlformats.org/officeDocument/2006/relationships/image" Target="../media/image1.jpeg"/><Relationship Id="rId9" Type="http://schemas.openxmlformats.org/officeDocument/2006/relationships/image" Target="../media/image11.wmf"/></Relationships>
</file>

<file path=ppt/slides/_rels/slide1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jpeg"/><Relationship Id="rId7"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sustainablefoodplaces.or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mailto:info@sustainablefoodplaces.org" TargetMode="External"/><Relationship Id="rId5" Type="http://schemas.openxmlformats.org/officeDocument/2006/relationships/hyperlink" Target="mailto:sofia@sustainweb.org"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7.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jpe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32017" y="726958"/>
            <a:ext cx="5400674" cy="5078313"/>
          </a:xfrm>
          <a:prstGeom prst="rect">
            <a:avLst/>
          </a:prstGeom>
          <a:noFill/>
        </p:spPr>
        <p:txBody>
          <a:bodyPr wrap="square" rtlCol="0">
            <a:spAutoFit/>
          </a:bodyPr>
          <a:lstStyle/>
          <a:p>
            <a:pPr algn="ctr"/>
            <a:r>
              <a:rPr lang="en-GB" sz="4800" b="1" spc="-100" dirty="0">
                <a:solidFill>
                  <a:schemeClr val="bg1">
                    <a:lumMod val="10000"/>
                  </a:schemeClr>
                </a:solidFill>
                <a:latin typeface="Inter" panose="020B0502030000000004" pitchFamily="34" charset="0"/>
                <a:ea typeface="Inter" panose="020B0502030000000004" pitchFamily="34" charset="0"/>
                <a:cs typeface="Inter Semi Bold" panose="02000703000000020004" pitchFamily="50" charset="0"/>
              </a:rPr>
              <a:t>Food insecurity and long-term change: role of food partnerships </a:t>
            </a:r>
          </a:p>
          <a:p>
            <a:pPr algn="ctr"/>
            <a:endParaRPr lang="en-GB" sz="5400" spc="-100" baseline="30000" dirty="0">
              <a:solidFill>
                <a:schemeClr val="bg1">
                  <a:lumMod val="10000"/>
                </a:schemeClr>
              </a:solidFill>
              <a:latin typeface="Inter" panose="020B0502030000000004" pitchFamily="34" charset="0"/>
              <a:ea typeface="Inter" panose="020B0502030000000004" pitchFamily="34" charset="0"/>
              <a:cs typeface="Inter Semi Bold" panose="02000703000000020004" pitchFamily="50" charset="0"/>
            </a:endParaRPr>
          </a:p>
          <a:p>
            <a:pPr algn="ctr"/>
            <a:endParaRPr lang="en-GB" sz="5400" spc="-100" baseline="30000" dirty="0">
              <a:solidFill>
                <a:schemeClr val="bg1">
                  <a:lumMod val="10000"/>
                </a:schemeClr>
              </a:solidFill>
              <a:latin typeface="Inter" panose="020B0502030000000004" pitchFamily="34" charset="0"/>
              <a:ea typeface="Inter" panose="020B0502030000000004" pitchFamily="34" charset="0"/>
              <a:cs typeface="Inter Semi Bold" panose="02000703000000020004" pitchFamily="50" charset="0"/>
            </a:endParaRPr>
          </a:p>
          <a:p>
            <a:pPr algn="ctr"/>
            <a:r>
              <a:rPr lang="en-GB" sz="4000" spc="-100" baseline="30000" dirty="0">
                <a:latin typeface="Inter" panose="020B0502030000000004" pitchFamily="34" charset="0"/>
                <a:ea typeface="Inter" panose="020B0502030000000004" pitchFamily="34" charset="0"/>
                <a:cs typeface="Inter" panose="020B0502030000000004" pitchFamily="34" charset="0"/>
              </a:rPr>
              <a:t>Sofia Parente, Campaigns and Policy Coordinator, Sustain</a:t>
            </a:r>
          </a:p>
          <a:p>
            <a:pPr algn="ctr"/>
            <a:endParaRPr lang="en-GB" sz="1000" spc="-100" baseline="30000" dirty="0">
              <a:latin typeface="Inter" panose="020B0502030000000004" pitchFamily="34" charset="0"/>
              <a:ea typeface="Inter" panose="020B0502030000000004" pitchFamily="34" charset="0"/>
              <a:cs typeface="Inter" panose="020B0502030000000004" pitchFamily="34" charset="0"/>
            </a:endParaRPr>
          </a:p>
        </p:txBody>
      </p:sp>
      <p:sp>
        <p:nvSpPr>
          <p:cNvPr id="11" name="Rectangle 10"/>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pic>
        <p:nvPicPr>
          <p:cNvPr id="3" name="Picture 2">
            <a:extLst>
              <a:ext uri="{FF2B5EF4-FFF2-40B4-BE49-F238E27FC236}">
                <a16:creationId xmlns:a16="http://schemas.microsoft.com/office/drawing/2014/main" id="{29040645-8A3B-41FC-B9FE-2F8B554CA0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4" name="TextBox 3">
            <a:extLst>
              <a:ext uri="{FF2B5EF4-FFF2-40B4-BE49-F238E27FC236}">
                <a16:creationId xmlns:a16="http://schemas.microsoft.com/office/drawing/2014/main" id="{DD12C9D8-6880-42A9-9B53-D88078BC423F}"/>
              </a:ext>
            </a:extLst>
          </p:cNvPr>
          <p:cNvSpPr txBox="1"/>
          <p:nvPr/>
        </p:nvSpPr>
        <p:spPr>
          <a:xfrm>
            <a:off x="9946433" y="5850294"/>
            <a:ext cx="2245567" cy="265738"/>
          </a:xfrm>
          <a:prstGeom prst="rect">
            <a:avLst/>
          </a:prstGeom>
          <a:noFill/>
        </p:spPr>
        <p:txBody>
          <a:bodyPr wrap="square" rtlCol="0">
            <a:spAutoFit/>
          </a:bodyPr>
          <a:lstStyle/>
          <a:p>
            <a:r>
              <a:rPr lang="en-GB" sz="1100" b="0" i="0">
                <a:solidFill>
                  <a:srgbClr val="EFEFEF"/>
                </a:solidFill>
                <a:effectLst/>
                <a:latin typeface="Inter" panose="020B0604020202020204" charset="0"/>
              </a:rPr>
              <a:t>Credit: </a:t>
            </a:r>
            <a:r>
              <a:rPr lang="en-GB" sz="1100" b="0" i="0" err="1">
                <a:solidFill>
                  <a:srgbClr val="EFEFEF"/>
                </a:solidFill>
                <a:effectLst/>
                <a:latin typeface="Inter" panose="020B0604020202020204" charset="0"/>
              </a:rPr>
              <a:t>pexels</a:t>
            </a:r>
            <a:r>
              <a:rPr lang="en-GB" sz="1100" b="0" i="0">
                <a:solidFill>
                  <a:srgbClr val="EFEFEF"/>
                </a:solidFill>
                <a:effectLst/>
                <a:latin typeface="Inter" panose="020B0604020202020204" charset="0"/>
              </a:rPr>
              <a:t>-arthouse-studio</a:t>
            </a:r>
            <a:endParaRPr lang="en-GB" sz="1100"/>
          </a:p>
        </p:txBody>
      </p:sp>
      <p:pic>
        <p:nvPicPr>
          <p:cNvPr id="5" name="Picture 4" descr="Shopper in a supermarket. Credit: Viki Mohamad | Unsplash">
            <a:extLst>
              <a:ext uri="{FF2B5EF4-FFF2-40B4-BE49-F238E27FC236}">
                <a16:creationId xmlns:a16="http://schemas.microsoft.com/office/drawing/2014/main" id="{6EE8DBF3-41BF-0812-444A-41735917A8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8152" y="726958"/>
            <a:ext cx="6563848" cy="438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697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895130" y="691143"/>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Food partnerships in the cost of living</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1853533" y="1718828"/>
            <a:ext cx="9400442" cy="3346429"/>
          </a:xfrm>
          <a:prstGeom prst="rect">
            <a:avLst/>
          </a:prstGeom>
          <a:noFill/>
        </p:spPr>
        <p:txBody>
          <a:bodyPr wrap="square" rtlCol="0" anchor="t">
            <a:spAutoFit/>
          </a:bodyPr>
          <a:lstStyle/>
          <a:p>
            <a:pPr marL="342900" indent="-342900">
              <a:lnSpc>
                <a:spcPct val="107000"/>
              </a:lnSpc>
              <a:spcAft>
                <a:spcPts val="8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Building on existing work and structures set up during covid</a:t>
            </a:r>
          </a:p>
          <a:p>
            <a:pPr marL="342900" indent="-342900">
              <a:lnSpc>
                <a:spcPct val="107000"/>
              </a:lnSpc>
              <a:spcAft>
                <a:spcPts val="800"/>
              </a:spcAft>
              <a:buFont typeface="Arial" panose="020B0604020202020204" pitchFamily="34" charset="0"/>
              <a:buChar char="•"/>
            </a:pPr>
            <a:r>
              <a:rPr lang="en-GB" sz="2400" dirty="0">
                <a:solidFill>
                  <a:srgbClr val="000000"/>
                </a:solidFill>
                <a:latin typeface="Inter" panose="020B0604020202020204" charset="0"/>
                <a:ea typeface="Inter" panose="020B0604020202020204" charset="0"/>
                <a:cs typeface="Inter" panose="020B0604020202020204" charset="0"/>
              </a:rPr>
              <a:t>‘Cash first approach’</a:t>
            </a:r>
            <a:endParaRPr lang="en-GB" sz="2400" i="0" dirty="0">
              <a:solidFill>
                <a:srgbClr val="000000"/>
              </a:solidFill>
              <a:effectLst/>
              <a:latin typeface="Inter" panose="020B0604020202020204" charset="0"/>
              <a:ea typeface="Inter" panose="020B0604020202020204" charset="0"/>
              <a:cs typeface="Inter" panose="020B0604020202020204" charset="0"/>
            </a:endParaRPr>
          </a:p>
          <a:p>
            <a:pPr marL="342900" indent="-342900">
              <a:lnSpc>
                <a:spcPct val="107000"/>
              </a:lnSpc>
              <a:spcAft>
                <a:spcPts val="8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Strong partnership between council and local partners</a:t>
            </a:r>
          </a:p>
          <a:p>
            <a:pPr marL="342900" indent="-342900">
              <a:lnSpc>
                <a:spcPct val="107000"/>
              </a:lnSpc>
              <a:spcAft>
                <a:spcPts val="800"/>
              </a:spcAft>
              <a:buFont typeface="Arial" panose="020B0604020202020204" pitchFamily="34" charset="0"/>
              <a:buChar char="•"/>
            </a:pPr>
            <a:r>
              <a:rPr lang="en-GB" sz="2400" dirty="0">
                <a:solidFill>
                  <a:srgbClr val="000000"/>
                </a:solidFill>
                <a:latin typeface="Inter" panose="020B0604020202020204" charset="0"/>
                <a:ea typeface="Inter" panose="020B0604020202020204" charset="0"/>
                <a:cs typeface="Inter" panose="020B0604020202020204" charset="0"/>
              </a:rPr>
              <a:t>Multiple delivery partners; coordination via food poverty alliance or similar structure</a:t>
            </a:r>
          </a:p>
          <a:p>
            <a:pPr marL="342900" indent="-342900">
              <a:lnSpc>
                <a:spcPct val="107000"/>
              </a:lnSpc>
              <a:spcAft>
                <a:spcPts val="8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Food hubs to centralise buying, storage, distribution</a:t>
            </a:r>
          </a:p>
          <a:p>
            <a:pPr marL="342900" indent="-342900">
              <a:lnSpc>
                <a:spcPct val="107000"/>
              </a:lnSpc>
              <a:spcAft>
                <a:spcPts val="800"/>
              </a:spcAft>
              <a:buFont typeface="Arial" panose="020B0604020202020204" pitchFamily="34" charset="0"/>
              <a:buChar char="•"/>
            </a:pPr>
            <a:r>
              <a:rPr lang="en-GB" sz="2400" dirty="0">
                <a:solidFill>
                  <a:srgbClr val="000000"/>
                </a:solidFill>
                <a:latin typeface="Inter" panose="020B0604020202020204" charset="0"/>
                <a:ea typeface="Inter" panose="020B0604020202020204" charset="0"/>
                <a:cs typeface="Inter" panose="020B0604020202020204" charset="0"/>
              </a:rPr>
              <a:t>Strategies to diversify funding, food and donations</a:t>
            </a:r>
            <a:endParaRPr lang="en-GB" sz="2400" i="0" dirty="0">
              <a:solidFill>
                <a:srgbClr val="000000"/>
              </a:solidFill>
              <a:effectLst/>
              <a:latin typeface="Inter" panose="020B0604020202020204" charset="0"/>
              <a:ea typeface="Inter" panose="020B0604020202020204" charset="0"/>
              <a:cs typeface="Inter" panose="020B0604020202020204" charset="0"/>
            </a:endParaRPr>
          </a:p>
        </p:txBody>
      </p:sp>
    </p:spTree>
    <p:extLst>
      <p:ext uri="{BB962C8B-B14F-4D97-AF65-F5344CB8AC3E}">
        <p14:creationId xmlns:p14="http://schemas.microsoft.com/office/powerpoint/2010/main" val="2256481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895130" y="691143"/>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Food partnerships in the cost of living</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1874981" y="1761589"/>
            <a:ext cx="8793019" cy="1750544"/>
          </a:xfrm>
          <a:prstGeom prst="rect">
            <a:avLst/>
          </a:prstGeom>
          <a:noFill/>
        </p:spPr>
        <p:txBody>
          <a:bodyPr wrap="square" rtlCol="0" anchor="t">
            <a:spAutoFit/>
          </a:bodyPr>
          <a:lstStyle/>
          <a:p>
            <a:pPr marL="342900" indent="-342900">
              <a:lnSpc>
                <a:spcPct val="107000"/>
              </a:lnSpc>
              <a:spcAft>
                <a:spcPts val="8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Innovation: fundraising, ‘gro</a:t>
            </a:r>
            <a:r>
              <a:rPr lang="en-GB" sz="2400" dirty="0">
                <a:solidFill>
                  <a:srgbClr val="000000"/>
                </a:solidFill>
                <a:latin typeface="Inter" panose="020B0604020202020204" charset="0"/>
                <a:ea typeface="Inter" panose="020B0604020202020204" charset="0"/>
                <a:cs typeface="Inter" panose="020B0604020202020204" charset="0"/>
              </a:rPr>
              <a:t>w a row’ projects, local campaigns</a:t>
            </a:r>
            <a:endParaRPr lang="en-GB" sz="2400" i="0" dirty="0">
              <a:solidFill>
                <a:srgbClr val="000000"/>
              </a:solidFill>
              <a:effectLst/>
              <a:latin typeface="Inter" panose="020B0604020202020204" charset="0"/>
              <a:ea typeface="Inter" panose="020B0604020202020204" charset="0"/>
              <a:cs typeface="Inter" panose="020B0604020202020204" charset="0"/>
            </a:endParaRPr>
          </a:p>
          <a:p>
            <a:pPr marL="342900" indent="-342900">
              <a:lnSpc>
                <a:spcPct val="107000"/>
              </a:lnSpc>
              <a:spcAft>
                <a:spcPts val="8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Combine emergency response + long term solutions + food system transformation </a:t>
            </a:r>
          </a:p>
        </p:txBody>
      </p:sp>
    </p:spTree>
    <p:extLst>
      <p:ext uri="{BB962C8B-B14F-4D97-AF65-F5344CB8AC3E}">
        <p14:creationId xmlns:p14="http://schemas.microsoft.com/office/powerpoint/2010/main" val="962579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3596754" y="2020743"/>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graphicFrame>
        <p:nvGraphicFramePr>
          <p:cNvPr id="2" name="Object 1">
            <a:extLst>
              <a:ext uri="{FF2B5EF4-FFF2-40B4-BE49-F238E27FC236}">
                <a16:creationId xmlns:a16="http://schemas.microsoft.com/office/drawing/2014/main" id="{9E8FE7F1-B7AD-7A42-1E09-8119128821CA}"/>
              </a:ext>
            </a:extLst>
          </p:cNvPr>
          <p:cNvGraphicFramePr>
            <a:graphicFrameLocks noChangeAspect="1"/>
          </p:cNvGraphicFramePr>
          <p:nvPr>
            <p:extLst>
              <p:ext uri="{D42A27DB-BD31-4B8C-83A1-F6EECF244321}">
                <p14:modId xmlns:p14="http://schemas.microsoft.com/office/powerpoint/2010/main" val="73890422"/>
              </p:ext>
            </p:extLst>
          </p:nvPr>
        </p:nvGraphicFramePr>
        <p:xfrm>
          <a:off x="0" y="-35912"/>
          <a:ext cx="6837754" cy="3305976"/>
        </p:xfrm>
        <a:graphic>
          <a:graphicData uri="http://schemas.openxmlformats.org/presentationml/2006/ole">
            <mc:AlternateContent xmlns:mc="http://schemas.openxmlformats.org/markup-compatibility/2006">
              <mc:Choice xmlns:v="urn:schemas-microsoft-com:vml" Requires="v">
                <p:oleObj spid="_x0000_s2050" name="Bitmap Image" r:id="rId6" imgW="11248920" imgH="5438880" progId="PBrush">
                  <p:embed/>
                </p:oleObj>
              </mc:Choice>
              <mc:Fallback>
                <p:oleObj name="Bitmap Image" r:id="rId6" imgW="11248920" imgH="5438880" progId="PBrush">
                  <p:embed/>
                  <p:pic>
                    <p:nvPicPr>
                      <p:cNvPr id="0" name=""/>
                      <p:cNvPicPr/>
                      <p:nvPr/>
                    </p:nvPicPr>
                    <p:blipFill>
                      <a:blip r:embed="rId7"/>
                      <a:stretch>
                        <a:fillRect/>
                      </a:stretch>
                    </p:blipFill>
                    <p:spPr>
                      <a:xfrm>
                        <a:off x="0" y="-35912"/>
                        <a:ext cx="6837754" cy="3305976"/>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7B798776-AC24-72F8-4374-C6B83CEF47BB}"/>
              </a:ext>
            </a:extLst>
          </p:cNvPr>
          <p:cNvGraphicFramePr>
            <a:graphicFrameLocks noChangeAspect="1"/>
          </p:cNvGraphicFramePr>
          <p:nvPr>
            <p:extLst>
              <p:ext uri="{D42A27DB-BD31-4B8C-83A1-F6EECF244321}">
                <p14:modId xmlns:p14="http://schemas.microsoft.com/office/powerpoint/2010/main" val="2720167041"/>
              </p:ext>
            </p:extLst>
          </p:nvPr>
        </p:nvGraphicFramePr>
        <p:xfrm>
          <a:off x="5924550" y="1026735"/>
          <a:ext cx="6519863" cy="3841954"/>
        </p:xfrm>
        <a:graphic>
          <a:graphicData uri="http://schemas.openxmlformats.org/presentationml/2006/ole">
            <mc:AlternateContent xmlns:mc="http://schemas.openxmlformats.org/markup-compatibility/2006">
              <mc:Choice xmlns:v="urn:schemas-microsoft-com:vml" Requires="v">
                <p:oleObj spid="_x0000_s2051" name="Bitmap Image" r:id="rId8" imgW="10296360" imgH="6067440" progId="PBrush">
                  <p:embed/>
                </p:oleObj>
              </mc:Choice>
              <mc:Fallback>
                <p:oleObj name="Bitmap Image" r:id="rId8" imgW="10296360" imgH="6067440" progId="PBrush">
                  <p:embed/>
                  <p:pic>
                    <p:nvPicPr>
                      <p:cNvPr id="0" name=""/>
                      <p:cNvPicPr/>
                      <p:nvPr/>
                    </p:nvPicPr>
                    <p:blipFill>
                      <a:blip r:embed="rId9"/>
                      <a:stretch>
                        <a:fillRect/>
                      </a:stretch>
                    </p:blipFill>
                    <p:spPr>
                      <a:xfrm>
                        <a:off x="5924550" y="1026735"/>
                        <a:ext cx="6519863" cy="3841954"/>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8DDD29C2-66D3-429E-8292-4DFC1B542BD6}"/>
              </a:ext>
            </a:extLst>
          </p:cNvPr>
          <p:cNvGraphicFramePr>
            <a:graphicFrameLocks noChangeAspect="1"/>
          </p:cNvGraphicFramePr>
          <p:nvPr>
            <p:extLst>
              <p:ext uri="{D42A27DB-BD31-4B8C-83A1-F6EECF244321}">
                <p14:modId xmlns:p14="http://schemas.microsoft.com/office/powerpoint/2010/main" val="2451547857"/>
              </p:ext>
            </p:extLst>
          </p:nvPr>
        </p:nvGraphicFramePr>
        <p:xfrm>
          <a:off x="4118176" y="4268153"/>
          <a:ext cx="7543800" cy="1838325"/>
        </p:xfrm>
        <a:graphic>
          <a:graphicData uri="http://schemas.openxmlformats.org/presentationml/2006/ole">
            <mc:AlternateContent xmlns:mc="http://schemas.openxmlformats.org/markup-compatibility/2006">
              <mc:Choice xmlns:v="urn:schemas-microsoft-com:vml" Requires="v">
                <p:oleObj spid="_x0000_s2052" name="Bitmap Image" r:id="rId10" imgW="7543800" imgH="1838160" progId="PBrush">
                  <p:embed/>
                </p:oleObj>
              </mc:Choice>
              <mc:Fallback>
                <p:oleObj name="Bitmap Image" r:id="rId10" imgW="7543800" imgH="1838160" progId="PBrush">
                  <p:embed/>
                  <p:pic>
                    <p:nvPicPr>
                      <p:cNvPr id="0" name=""/>
                      <p:cNvPicPr/>
                      <p:nvPr/>
                    </p:nvPicPr>
                    <p:blipFill>
                      <a:blip r:embed="rId11"/>
                      <a:stretch>
                        <a:fillRect/>
                      </a:stretch>
                    </p:blipFill>
                    <p:spPr>
                      <a:xfrm>
                        <a:off x="4118176" y="4268153"/>
                        <a:ext cx="7543800" cy="1838325"/>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03EB7B93-7B91-F643-5D03-43914E9AF201}"/>
              </a:ext>
            </a:extLst>
          </p:cNvPr>
          <p:cNvGraphicFramePr>
            <a:graphicFrameLocks noChangeAspect="1"/>
          </p:cNvGraphicFramePr>
          <p:nvPr>
            <p:extLst>
              <p:ext uri="{D42A27DB-BD31-4B8C-83A1-F6EECF244321}">
                <p14:modId xmlns:p14="http://schemas.microsoft.com/office/powerpoint/2010/main" val="1313931723"/>
              </p:ext>
            </p:extLst>
          </p:nvPr>
        </p:nvGraphicFramePr>
        <p:xfrm>
          <a:off x="0" y="3270064"/>
          <a:ext cx="4118176" cy="3133395"/>
        </p:xfrm>
        <a:graphic>
          <a:graphicData uri="http://schemas.openxmlformats.org/presentationml/2006/ole">
            <mc:AlternateContent xmlns:mc="http://schemas.openxmlformats.org/markup-compatibility/2006">
              <mc:Choice xmlns:v="urn:schemas-microsoft-com:vml" Requires="v">
                <p:oleObj spid="_x0000_s2053" name="Bitmap Image" r:id="rId12" imgW="3505320" imgH="2666880" progId="PBrush">
                  <p:embed/>
                </p:oleObj>
              </mc:Choice>
              <mc:Fallback>
                <p:oleObj name="Bitmap Image" r:id="rId12" imgW="3505320" imgH="2666880" progId="PBrush">
                  <p:embed/>
                  <p:pic>
                    <p:nvPicPr>
                      <p:cNvPr id="0" name=""/>
                      <p:cNvPicPr/>
                      <p:nvPr/>
                    </p:nvPicPr>
                    <p:blipFill>
                      <a:blip r:embed="rId13"/>
                      <a:stretch>
                        <a:fillRect/>
                      </a:stretch>
                    </p:blipFill>
                    <p:spPr>
                      <a:xfrm>
                        <a:off x="0" y="3270064"/>
                        <a:ext cx="4118176" cy="3133395"/>
                      </a:xfrm>
                      <a:prstGeom prst="rect">
                        <a:avLst/>
                      </a:prstGeom>
                    </p:spPr>
                  </p:pic>
                </p:oleObj>
              </mc:Fallback>
            </mc:AlternateContent>
          </a:graphicData>
        </a:graphic>
      </p:graphicFrame>
    </p:spTree>
    <p:extLst>
      <p:ext uri="{BB962C8B-B14F-4D97-AF65-F5344CB8AC3E}">
        <p14:creationId xmlns:p14="http://schemas.microsoft.com/office/powerpoint/2010/main" val="1048130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pic>
        <p:nvPicPr>
          <p:cNvPr id="1026" name="Picture 2" descr="Jonathan Goldberg">
            <a:extLst>
              <a:ext uri="{FF2B5EF4-FFF2-40B4-BE49-F238E27FC236}">
                <a16:creationId xmlns:a16="http://schemas.microsoft.com/office/drawing/2014/main" id="{91620FB3-0677-4289-781A-A1717CC994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998464" cy="39989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BDD4246-BD1C-4804-3537-C4DD63C9958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98464" y="-41394"/>
            <a:ext cx="6193536" cy="4645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erson and person holding a sign&#10;&#10;Description automatically generated with low confidence">
            <a:extLst>
              <a:ext uri="{FF2B5EF4-FFF2-40B4-BE49-F238E27FC236}">
                <a16:creationId xmlns:a16="http://schemas.microsoft.com/office/drawing/2014/main" id="{5C6DDDC8-0C64-4559-89B0-9332BBEDAF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3998977"/>
            <a:ext cx="4288535" cy="2859024"/>
          </a:xfrm>
          <a:prstGeom prst="rect">
            <a:avLst/>
          </a:prstGeom>
        </p:spPr>
      </p:pic>
      <p:pic>
        <p:nvPicPr>
          <p:cNvPr id="1030" name="Picture 6" descr="Image">
            <a:extLst>
              <a:ext uri="{FF2B5EF4-FFF2-40B4-BE49-F238E27FC236}">
                <a16:creationId xmlns:a16="http://schemas.microsoft.com/office/drawing/2014/main" id="{2870A00B-7576-968A-2B2F-9E354ED3906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88534" y="3806951"/>
            <a:ext cx="5151979" cy="308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059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895130" y="631055"/>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How you can get involved</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1874981" y="1822559"/>
            <a:ext cx="9097819" cy="1955728"/>
          </a:xfrm>
          <a:prstGeom prst="rect">
            <a:avLst/>
          </a:prstGeom>
          <a:noFill/>
        </p:spPr>
        <p:txBody>
          <a:bodyPr wrap="square" rtlCol="0" anchor="t">
            <a:spAutoFit/>
          </a:bodyPr>
          <a:lstStyle/>
          <a:p>
            <a:pPr marL="342900" indent="-342900">
              <a:lnSpc>
                <a:spcPct val="107000"/>
              </a:lnSpc>
              <a:spcAft>
                <a:spcPts val="8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Is there a food partnership in your area? </a:t>
            </a:r>
          </a:p>
          <a:p>
            <a:pPr marL="342900" indent="-342900">
              <a:lnSpc>
                <a:spcPct val="107000"/>
              </a:lnSpc>
              <a:spcAft>
                <a:spcPts val="800"/>
              </a:spcAft>
              <a:buFont typeface="Arial" panose="020B0604020202020204" pitchFamily="34" charset="0"/>
              <a:buChar char="•"/>
            </a:pPr>
            <a:r>
              <a:rPr lang="en-GB" sz="2400" dirty="0">
                <a:solidFill>
                  <a:srgbClr val="000000"/>
                </a:solidFill>
                <a:latin typeface="Inter" panose="020B0604020202020204" charset="0"/>
                <a:ea typeface="Inter" panose="020B0604020202020204" charset="0"/>
                <a:cs typeface="Inter" panose="020B0604020202020204" charset="0"/>
              </a:rPr>
              <a:t>Support your food partnership/s</a:t>
            </a:r>
            <a:r>
              <a:rPr lang="en-GB" sz="2400" i="0" dirty="0">
                <a:solidFill>
                  <a:srgbClr val="000000"/>
                </a:solidFill>
                <a:effectLst/>
                <a:latin typeface="Inter" panose="020B0604020202020204" charset="0"/>
                <a:ea typeface="Inter" panose="020B0604020202020204" charset="0"/>
                <a:cs typeface="Inter" panose="020B0604020202020204" charset="0"/>
              </a:rPr>
              <a:t>et up a food partnership</a:t>
            </a:r>
          </a:p>
          <a:p>
            <a:pPr marL="342900" indent="-342900">
              <a:lnSpc>
                <a:spcPct val="107000"/>
              </a:lnSpc>
              <a:spcAft>
                <a:spcPts val="800"/>
              </a:spcAft>
              <a:buFont typeface="Arial" panose="020B0604020202020204" pitchFamily="34" charset="0"/>
              <a:buChar char="•"/>
            </a:pPr>
            <a:r>
              <a:rPr lang="en-GB" sz="2400" dirty="0">
                <a:solidFill>
                  <a:srgbClr val="000000"/>
                </a:solidFill>
                <a:latin typeface="Inter" panose="020B0604020202020204" charset="0"/>
                <a:ea typeface="Inter" panose="020B0604020202020204" charset="0"/>
                <a:cs typeface="Inter" panose="020B0604020202020204" charset="0"/>
              </a:rPr>
              <a:t>Check resources in SFP toolkit and sign up to our comms</a:t>
            </a:r>
          </a:p>
          <a:p>
            <a:pPr marL="342900" indent="-342900">
              <a:lnSpc>
                <a:spcPct val="107000"/>
              </a:lnSpc>
              <a:spcAft>
                <a:spcPts val="8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Opportunity under Household Support Fund 2023/24?</a:t>
            </a:r>
          </a:p>
        </p:txBody>
      </p:sp>
    </p:spTree>
    <p:extLst>
      <p:ext uri="{BB962C8B-B14F-4D97-AF65-F5344CB8AC3E}">
        <p14:creationId xmlns:p14="http://schemas.microsoft.com/office/powerpoint/2010/main" val="1519730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875211" y="1025504"/>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Thank you</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1874981" y="2090172"/>
            <a:ext cx="8442037" cy="2453492"/>
          </a:xfrm>
          <a:prstGeom prst="rect">
            <a:avLst/>
          </a:prstGeom>
          <a:noFill/>
        </p:spPr>
        <p:txBody>
          <a:bodyPr wrap="square" rtlCol="0" anchor="t">
            <a:spAutoFit/>
          </a:bodyPr>
          <a:lstStyle/>
          <a:p>
            <a:pPr algn="ctr">
              <a:lnSpc>
                <a:spcPct val="107000"/>
              </a:lnSpc>
              <a:spcAft>
                <a:spcPts val="800"/>
              </a:spcAft>
            </a:pPr>
            <a:r>
              <a:rPr lang="en-GB" sz="2400" dirty="0">
                <a:solidFill>
                  <a:srgbClr val="000000"/>
                </a:solidFill>
                <a:latin typeface="Inter" panose="020B0604020202020204" charset="0"/>
                <a:ea typeface="Inter" panose="020B0604020202020204" charset="0"/>
                <a:cs typeface="Inter" panose="020B0604020202020204" charset="0"/>
              </a:rPr>
              <a:t>Sofia Parente</a:t>
            </a:r>
          </a:p>
          <a:p>
            <a:pPr algn="ctr">
              <a:lnSpc>
                <a:spcPct val="107000"/>
              </a:lnSpc>
              <a:spcAft>
                <a:spcPts val="800"/>
              </a:spcAft>
            </a:pPr>
            <a:r>
              <a:rPr lang="en-GB" sz="2400" dirty="0">
                <a:solidFill>
                  <a:srgbClr val="000000"/>
                </a:solidFill>
                <a:latin typeface="Inter" panose="020B0604020202020204" charset="0"/>
                <a:ea typeface="Inter" panose="020B0604020202020204" charset="0"/>
                <a:cs typeface="Inter" panose="020B0604020202020204" charset="0"/>
                <a:hlinkClick r:id="rId5"/>
              </a:rPr>
              <a:t>sofia@sustainweb.org</a:t>
            </a:r>
            <a:endParaRPr lang="en-GB" sz="2400" dirty="0">
              <a:solidFill>
                <a:srgbClr val="000000"/>
              </a:solidFill>
              <a:latin typeface="Inter" panose="020B0604020202020204" charset="0"/>
              <a:ea typeface="Inter" panose="020B0604020202020204" charset="0"/>
              <a:cs typeface="Inter" panose="020B0604020202020204" charset="0"/>
            </a:endParaRPr>
          </a:p>
          <a:p>
            <a:pPr algn="ctr">
              <a:lnSpc>
                <a:spcPct val="107000"/>
              </a:lnSpc>
              <a:spcAft>
                <a:spcPts val="800"/>
              </a:spcAft>
            </a:pPr>
            <a:r>
              <a:rPr lang="en-GB" sz="2400" i="0" dirty="0">
                <a:solidFill>
                  <a:srgbClr val="000000"/>
                </a:solidFill>
                <a:effectLst/>
                <a:latin typeface="Inter" panose="020B0604020202020204" charset="0"/>
                <a:ea typeface="Inter" panose="020B0604020202020204" charset="0"/>
                <a:cs typeface="Inter" panose="020B0604020202020204" charset="0"/>
                <a:hlinkClick r:id="rId6"/>
              </a:rPr>
              <a:t>info@sustainablefoodplaces.org</a:t>
            </a:r>
            <a:r>
              <a:rPr lang="en-GB" sz="2400" i="0" dirty="0">
                <a:solidFill>
                  <a:srgbClr val="000000"/>
                </a:solidFill>
                <a:effectLst/>
                <a:latin typeface="Inter" panose="020B0604020202020204" charset="0"/>
                <a:ea typeface="Inter" panose="020B0604020202020204" charset="0"/>
                <a:cs typeface="Inter" panose="020B0604020202020204" charset="0"/>
              </a:rPr>
              <a:t> </a:t>
            </a:r>
          </a:p>
          <a:p>
            <a:pPr algn="ctr">
              <a:lnSpc>
                <a:spcPct val="107000"/>
              </a:lnSpc>
              <a:spcAft>
                <a:spcPts val="800"/>
              </a:spcAft>
            </a:pPr>
            <a:endParaRPr lang="en-GB" sz="2400" i="0" dirty="0">
              <a:solidFill>
                <a:srgbClr val="000000"/>
              </a:solidFill>
              <a:effectLst/>
              <a:latin typeface="Inter" panose="020B0604020202020204" charset="0"/>
              <a:ea typeface="Inter" panose="020B0604020202020204" charset="0"/>
              <a:cs typeface="Inter" panose="020B0604020202020204" charset="0"/>
              <a:hlinkClick r:id="rId7"/>
            </a:endParaRPr>
          </a:p>
          <a:p>
            <a:pPr algn="ctr">
              <a:lnSpc>
                <a:spcPct val="107000"/>
              </a:lnSpc>
              <a:spcAft>
                <a:spcPts val="800"/>
              </a:spcAft>
            </a:pPr>
            <a:r>
              <a:rPr lang="en-GB" sz="2400" i="0" dirty="0">
                <a:solidFill>
                  <a:srgbClr val="000000"/>
                </a:solidFill>
                <a:effectLst/>
                <a:latin typeface="Inter" panose="020B0604020202020204" charset="0"/>
                <a:ea typeface="Inter" panose="020B0604020202020204" charset="0"/>
                <a:cs typeface="Inter" panose="020B0604020202020204" charset="0"/>
                <a:hlinkClick r:id="rId7"/>
              </a:rPr>
              <a:t>https://www.sustainablefoodplaces.org/</a:t>
            </a:r>
            <a:endParaRPr lang="en-GB" sz="2400" dirty="0">
              <a:solidFill>
                <a:srgbClr val="000000"/>
              </a:solidFill>
              <a:latin typeface="Inter" panose="020B0604020202020204" charset="0"/>
              <a:ea typeface="Inter" panose="020B0604020202020204" charset="0"/>
              <a:cs typeface="Inter" panose="020B0604020202020204" charset="0"/>
            </a:endParaRPr>
          </a:p>
        </p:txBody>
      </p:sp>
    </p:spTree>
    <p:extLst>
      <p:ext uri="{BB962C8B-B14F-4D97-AF65-F5344CB8AC3E}">
        <p14:creationId xmlns:p14="http://schemas.microsoft.com/office/powerpoint/2010/main" val="3053040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096000" y="-1"/>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9" name="TextBox 8"/>
          <p:cNvSpPr txBox="1"/>
          <p:nvPr/>
        </p:nvSpPr>
        <p:spPr>
          <a:xfrm>
            <a:off x="6322424" y="539621"/>
            <a:ext cx="5199946" cy="4093428"/>
          </a:xfrm>
          <a:prstGeom prst="rect">
            <a:avLst/>
          </a:prstGeom>
          <a:noFill/>
        </p:spPr>
        <p:txBody>
          <a:bodyPr wrap="square" rtlCol="0">
            <a:spAutoFit/>
          </a:bodyPr>
          <a:lstStyle/>
          <a:p>
            <a:r>
              <a:rPr lang="en-US" sz="2000" b="1"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Sustain</a:t>
            </a:r>
            <a:r>
              <a:rPr lang="en-US" sz="20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 is an </a:t>
            </a:r>
            <a:r>
              <a:rPr lang="en-GB" sz="20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alliance of over 100 organisations and communities working together for a better food and farming system. </a:t>
            </a:r>
          </a:p>
          <a:p>
            <a:endParaRPr lang="en-US" sz="20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endParaRPr>
          </a:p>
          <a:p>
            <a:r>
              <a:rPr lang="en-US" sz="2000" b="1"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Sustainable Food Places </a:t>
            </a:r>
            <a:r>
              <a:rPr lang="en-US" sz="20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is</a:t>
            </a:r>
            <a:r>
              <a:rPr lang="en-GB" sz="20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 a partnership programme led by the Soil Association, Food Matters and Sustain. Our Network brings together pioneering food partnerships that are driving innovation and best practice on all aspects of healthy and sustainable food.</a:t>
            </a:r>
          </a:p>
          <a:p>
            <a:endParaRPr lang="en-GB" sz="20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endParaRPr>
          </a:p>
        </p:txBody>
      </p:sp>
      <p:pic>
        <p:nvPicPr>
          <p:cNvPr id="8" name="Picture 7">
            <a:extLst>
              <a:ext uri="{FF2B5EF4-FFF2-40B4-BE49-F238E27FC236}">
                <a16:creationId xmlns:a16="http://schemas.microsoft.com/office/drawing/2014/main" id="{AE24992D-BC14-40BA-97C3-25263D45CE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pic>
        <p:nvPicPr>
          <p:cNvPr id="4" name="Picture 3">
            <a:extLst>
              <a:ext uri="{FF2B5EF4-FFF2-40B4-BE49-F238E27FC236}">
                <a16:creationId xmlns:a16="http://schemas.microsoft.com/office/drawing/2014/main" id="{F2531A47-E1D8-4809-A935-F13080A38CF8}"/>
              </a:ext>
            </a:extLst>
          </p:cNvPr>
          <p:cNvPicPr>
            <a:picLocks noChangeAspect="1"/>
          </p:cNvPicPr>
          <p:nvPr/>
        </p:nvPicPr>
        <p:blipFill>
          <a:blip r:embed="rId5"/>
          <a:stretch>
            <a:fillRect/>
          </a:stretch>
        </p:blipFill>
        <p:spPr>
          <a:xfrm>
            <a:off x="-1" y="0"/>
            <a:ext cx="5311949" cy="6096000"/>
          </a:xfrm>
          <a:prstGeom prst="rect">
            <a:avLst/>
          </a:prstGeom>
        </p:spPr>
      </p:pic>
      <p:pic>
        <p:nvPicPr>
          <p:cNvPr id="11" name="Picture 10">
            <a:extLst>
              <a:ext uri="{FF2B5EF4-FFF2-40B4-BE49-F238E27FC236}">
                <a16:creationId xmlns:a16="http://schemas.microsoft.com/office/drawing/2014/main" id="{EB869811-919F-4664-BFF6-BE2C6A9DE01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19494" y="4644101"/>
            <a:ext cx="5102876" cy="980245"/>
          </a:xfrm>
          <a:prstGeom prst="rect">
            <a:avLst/>
          </a:prstGeom>
        </p:spPr>
      </p:pic>
    </p:spTree>
    <p:extLst>
      <p:ext uri="{BB962C8B-B14F-4D97-AF65-F5344CB8AC3E}">
        <p14:creationId xmlns:p14="http://schemas.microsoft.com/office/powerpoint/2010/main" val="3561374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9" name="TextBox 8"/>
          <p:cNvSpPr txBox="1"/>
          <p:nvPr/>
        </p:nvSpPr>
        <p:spPr>
          <a:xfrm>
            <a:off x="5686318" y="557190"/>
            <a:ext cx="5797905" cy="5201424"/>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85 food partnerships</a:t>
            </a:r>
          </a:p>
          <a:p>
            <a:pPr marL="342900" indent="-342900">
              <a:spcAft>
                <a:spcPts val="600"/>
              </a:spcAft>
              <a:buFont typeface="Arial" panose="020B0604020202020204" pitchFamily="34" charset="0"/>
              <a:buChar char="•"/>
            </a:pPr>
            <a:r>
              <a:rPr lang="en-US" sz="24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Brings together public, private and voluntary sector stakeholders to transform the food system</a:t>
            </a:r>
          </a:p>
          <a:p>
            <a:pPr marL="342900" indent="-342900">
              <a:spcAft>
                <a:spcPts val="600"/>
              </a:spcAft>
              <a:buFont typeface="Arial" panose="020B0604020202020204" pitchFamily="34" charset="0"/>
              <a:buChar char="•"/>
            </a:pPr>
            <a:r>
              <a:rPr lang="en-US" sz="24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Hosted by the council, other local org or separate entity </a:t>
            </a:r>
          </a:p>
          <a:p>
            <a:pPr marL="342900" indent="-342900">
              <a:spcAft>
                <a:spcPts val="600"/>
              </a:spcAft>
              <a:buFont typeface="Arial" panose="020B0604020202020204" pitchFamily="34" charset="0"/>
              <a:buChar char="•"/>
            </a:pPr>
            <a:r>
              <a:rPr lang="en-US" sz="24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Both short-term action plan &amp; long-term strategy</a:t>
            </a:r>
          </a:p>
          <a:p>
            <a:pPr marL="342900" indent="-342900">
              <a:spcAft>
                <a:spcPts val="600"/>
              </a:spcAft>
              <a:buFont typeface="Arial" panose="020B0604020202020204" pitchFamily="34" charset="0"/>
              <a:buChar char="•"/>
            </a:pPr>
            <a:r>
              <a:rPr lang="en-GB" sz="2400" i="0" dirty="0">
                <a:solidFill>
                  <a:srgbClr val="000000"/>
                </a:solidFill>
                <a:effectLst/>
                <a:latin typeface="Inter" panose="020B0604020202020204" charset="0"/>
                <a:ea typeface="Inter" panose="020B0604020202020204" charset="0"/>
                <a:cs typeface="Inter" panose="020B0604020202020204" charset="0"/>
              </a:rPr>
              <a:t>Support delivery of Government policy and programmes: HAF programme, Healthy Start, public sector food, </a:t>
            </a:r>
            <a:r>
              <a:rPr lang="en-GB" sz="2400" dirty="0">
                <a:solidFill>
                  <a:srgbClr val="000000"/>
                </a:solidFill>
                <a:latin typeface="Inter" panose="020B0604020202020204" charset="0"/>
                <a:ea typeface="Inter" panose="020B0604020202020204" charset="0"/>
                <a:cs typeface="Inter" panose="020B0604020202020204" charset="0"/>
              </a:rPr>
              <a:t>Levelling Up, </a:t>
            </a:r>
            <a:r>
              <a:rPr lang="en-GB" sz="2400" i="0" dirty="0">
                <a:solidFill>
                  <a:srgbClr val="000000"/>
                </a:solidFill>
                <a:effectLst/>
                <a:latin typeface="Inter" panose="020B0604020202020204" charset="0"/>
                <a:ea typeface="Inter" panose="020B0604020202020204" charset="0"/>
                <a:cs typeface="Inter" panose="020B0604020202020204" charset="0"/>
              </a:rPr>
              <a:t>Net Zero…</a:t>
            </a:r>
            <a:endParaRPr lang="en-US" sz="28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endParaRPr>
          </a:p>
        </p:txBody>
      </p:sp>
      <p:pic>
        <p:nvPicPr>
          <p:cNvPr id="8" name="Picture 7">
            <a:extLst>
              <a:ext uri="{FF2B5EF4-FFF2-40B4-BE49-F238E27FC236}">
                <a16:creationId xmlns:a16="http://schemas.microsoft.com/office/drawing/2014/main" id="{AE24992D-BC14-40BA-97C3-25263D45CE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pic>
        <p:nvPicPr>
          <p:cNvPr id="5" name="Picture 4" descr="A picture containing plant, flower&#10;&#10;Description automatically generated">
            <a:extLst>
              <a:ext uri="{FF2B5EF4-FFF2-40B4-BE49-F238E27FC236}">
                <a16:creationId xmlns:a16="http://schemas.microsoft.com/office/drawing/2014/main" id="{4DA154C1-864E-4FF7-8704-40F59F48EF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4245" y="-712716"/>
            <a:ext cx="4654296" cy="6858000"/>
          </a:xfrm>
          <a:prstGeom prst="rect">
            <a:avLst/>
          </a:prstGeom>
        </p:spPr>
      </p:pic>
    </p:spTree>
    <p:extLst>
      <p:ext uri="{BB962C8B-B14F-4D97-AF65-F5344CB8AC3E}">
        <p14:creationId xmlns:p14="http://schemas.microsoft.com/office/powerpoint/2010/main" val="3962137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pic>
        <p:nvPicPr>
          <p:cNvPr id="8" name="Picture 7">
            <a:extLst>
              <a:ext uri="{FF2B5EF4-FFF2-40B4-BE49-F238E27FC236}">
                <a16:creationId xmlns:a16="http://schemas.microsoft.com/office/drawing/2014/main" id="{AE24992D-BC14-40BA-97C3-25263D45CE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graphicFrame>
        <p:nvGraphicFramePr>
          <p:cNvPr id="12" name="Object 11">
            <a:extLst>
              <a:ext uri="{FF2B5EF4-FFF2-40B4-BE49-F238E27FC236}">
                <a16:creationId xmlns:a16="http://schemas.microsoft.com/office/drawing/2014/main" id="{4F32A633-99C3-BA6A-6A5F-7803C2E9CA98}"/>
              </a:ext>
            </a:extLst>
          </p:cNvPr>
          <p:cNvGraphicFramePr>
            <a:graphicFrameLocks noChangeAspect="1"/>
          </p:cNvGraphicFramePr>
          <p:nvPr>
            <p:extLst>
              <p:ext uri="{D42A27DB-BD31-4B8C-83A1-F6EECF244321}">
                <p14:modId xmlns:p14="http://schemas.microsoft.com/office/powerpoint/2010/main" val="3684720975"/>
              </p:ext>
            </p:extLst>
          </p:nvPr>
        </p:nvGraphicFramePr>
        <p:xfrm>
          <a:off x="3105150" y="-275"/>
          <a:ext cx="5924550" cy="6096276"/>
        </p:xfrm>
        <a:graphic>
          <a:graphicData uri="http://schemas.openxmlformats.org/presentationml/2006/ole">
            <mc:AlternateContent xmlns:mc="http://schemas.openxmlformats.org/markup-compatibility/2006">
              <mc:Choice xmlns:v="urn:schemas-microsoft-com:vml" Requires="v">
                <p:oleObj spid="_x0000_s1026" name="Bitmap Image" r:id="rId6" imgW="3943440" imgH="4057560" progId="PBrush">
                  <p:embed/>
                </p:oleObj>
              </mc:Choice>
              <mc:Fallback>
                <p:oleObj name="Bitmap Image" r:id="rId6" imgW="3943440" imgH="4057560" progId="PBrush">
                  <p:embed/>
                  <p:pic>
                    <p:nvPicPr>
                      <p:cNvPr id="0" name=""/>
                      <p:cNvPicPr/>
                      <p:nvPr/>
                    </p:nvPicPr>
                    <p:blipFill>
                      <a:blip r:embed="rId7"/>
                      <a:stretch>
                        <a:fillRect/>
                      </a:stretch>
                    </p:blipFill>
                    <p:spPr>
                      <a:xfrm>
                        <a:off x="3105150" y="-275"/>
                        <a:ext cx="5924550" cy="6096276"/>
                      </a:xfrm>
                      <a:prstGeom prst="rect">
                        <a:avLst/>
                      </a:prstGeom>
                    </p:spPr>
                  </p:pic>
                </p:oleObj>
              </mc:Fallback>
            </mc:AlternateContent>
          </a:graphicData>
        </a:graphic>
      </p:graphicFrame>
    </p:spTree>
    <p:extLst>
      <p:ext uri="{BB962C8B-B14F-4D97-AF65-F5344CB8AC3E}">
        <p14:creationId xmlns:p14="http://schemas.microsoft.com/office/powerpoint/2010/main" val="464038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875211" y="1025504"/>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Government support </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2049802" y="2296848"/>
            <a:ext cx="8631909" cy="2350131"/>
          </a:xfrm>
          <a:prstGeom prst="rect">
            <a:avLst/>
          </a:prstGeom>
          <a:noFill/>
        </p:spPr>
        <p:txBody>
          <a:bodyPr wrap="square" rtlCol="0" anchor="t">
            <a:spAutoFit/>
          </a:bodyPr>
          <a:lstStyle/>
          <a:p>
            <a:pPr marL="342900" indent="-342900">
              <a:lnSpc>
                <a:spcPct val="107000"/>
              </a:lnSpc>
              <a:spcAft>
                <a:spcPts val="800"/>
              </a:spcAft>
              <a:buFont typeface="Arial" panose="020B0604020202020204" pitchFamily="34" charset="0"/>
              <a:buChar char="•"/>
            </a:pPr>
            <a:r>
              <a:rPr lang="en-US" sz="2400" dirty="0">
                <a:effectLst/>
                <a:latin typeface="Inter" panose="020B0604020202020204" charset="0"/>
                <a:ea typeface="Inter" panose="020B0604020202020204" charset="0"/>
                <a:cs typeface="Inter" panose="020B0604020202020204" charset="0"/>
              </a:rPr>
              <a:t>Good Food Nation Bill in Scotland</a:t>
            </a:r>
          </a:p>
          <a:p>
            <a:pPr marL="342900" indent="-342900">
              <a:lnSpc>
                <a:spcPct val="107000"/>
              </a:lnSpc>
              <a:spcAft>
                <a:spcPts val="800"/>
              </a:spcAft>
              <a:buFont typeface="Arial" panose="020B0604020202020204" pitchFamily="34" charset="0"/>
              <a:buChar char="•"/>
            </a:pPr>
            <a:r>
              <a:rPr lang="en-US" sz="2400" dirty="0">
                <a:effectLst/>
                <a:latin typeface="Inter" panose="020B0604020202020204" charset="0"/>
                <a:ea typeface="Inter" panose="020B0604020202020204" charset="0"/>
                <a:cs typeface="Inter" panose="020B0604020202020204" charset="0"/>
              </a:rPr>
              <a:t>Private Members Bill in Wales + £3m support from Minister for Social Justice</a:t>
            </a:r>
          </a:p>
          <a:p>
            <a:pPr marL="342900" indent="-342900">
              <a:lnSpc>
                <a:spcPct val="107000"/>
              </a:lnSpc>
              <a:spcAft>
                <a:spcPts val="800"/>
              </a:spcAft>
              <a:buFont typeface="Arial" panose="020B0604020202020204" pitchFamily="34" charset="0"/>
              <a:buChar char="•"/>
            </a:pPr>
            <a:r>
              <a:rPr lang="en-US" sz="2400" dirty="0">
                <a:effectLst/>
                <a:latin typeface="Inter" panose="020B0604020202020204" charset="0"/>
                <a:ea typeface="Inter" panose="020B0604020202020204" charset="0"/>
                <a:cs typeface="Inter" panose="020B0604020202020204" charset="0"/>
              </a:rPr>
              <a:t>Recognition in Government Food Strategy in England</a:t>
            </a:r>
          </a:p>
          <a:p>
            <a:r>
              <a:rPr lang="en-GB" sz="2400" b="1"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rPr>
              <a:t> </a:t>
            </a:r>
            <a:endParaRPr lang="en-GB" sz="2400"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endParaRPr>
          </a:p>
        </p:txBody>
      </p:sp>
    </p:spTree>
    <p:extLst>
      <p:ext uri="{BB962C8B-B14F-4D97-AF65-F5344CB8AC3E}">
        <p14:creationId xmlns:p14="http://schemas.microsoft.com/office/powerpoint/2010/main" val="2400051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916577" y="581085"/>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Government Food Strategy </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854792" y="1503351"/>
            <a:ext cx="11125200" cy="4524315"/>
          </a:xfrm>
          <a:prstGeom prst="rect">
            <a:avLst/>
          </a:prstGeom>
          <a:noFill/>
        </p:spPr>
        <p:txBody>
          <a:bodyPr wrap="square" rtlCol="0" anchor="t">
            <a:spAutoFit/>
          </a:bodyPr>
          <a:lstStyle/>
          <a:p>
            <a:r>
              <a:rPr lang="en-US" sz="2400" dirty="0">
                <a:effectLst/>
                <a:latin typeface="Inter" panose="020B0604020202020204" charset="0"/>
                <a:ea typeface="Inter" panose="020B0604020202020204" charset="0"/>
                <a:cs typeface="Inter" panose="020B0604020202020204" charset="0"/>
              </a:rPr>
              <a:t>Under section 2.2, ‘Encouraging healthier and more sustainable dietary choices’</a:t>
            </a:r>
          </a:p>
          <a:p>
            <a:endParaRPr lang="en-US" sz="2400" dirty="0">
              <a:effectLst/>
              <a:latin typeface="Inter" panose="020B0604020202020204" charset="0"/>
              <a:ea typeface="Inter" panose="020B0604020202020204" charset="0"/>
              <a:cs typeface="Inter" panose="020B0604020202020204" charset="0"/>
            </a:endParaRPr>
          </a:p>
          <a:p>
            <a:r>
              <a:rPr lang="en-US" sz="2400" dirty="0">
                <a:effectLst/>
                <a:latin typeface="Inter" panose="020B0604020202020204" charset="0"/>
                <a:ea typeface="Inter" panose="020B0604020202020204" charset="0"/>
                <a:cs typeface="Inter" panose="020B0604020202020204" charset="0"/>
              </a:rPr>
              <a:t>“</a:t>
            </a:r>
            <a:r>
              <a:rPr lang="en-US" sz="2400" i="1" dirty="0">
                <a:effectLst/>
                <a:latin typeface="Inter" panose="020B0604020202020204" charset="0"/>
                <a:ea typeface="Inter" panose="020B0604020202020204" charset="0"/>
                <a:cs typeface="Inter" panose="020B0604020202020204" charset="0"/>
              </a:rPr>
              <a:t>Local Food Partnerships have already brought together councils and partners from the public sector, voluntary and community groups, and businesses to reduce diet-related ill health and inequality, while supporting a prosperous local food economy. We will learn from their approaches and work to understand and identify best practice in addressing food affordability and accessibility to healthy food. As part of our levelling up mission to narrow the gap in healthy life expectancy, government will identify the areas most in need of this insight, and Defra will work with local authorities and food charities in these priority areas.”</a:t>
            </a:r>
            <a:endParaRPr lang="en-GB" sz="2400" i="1" dirty="0">
              <a:solidFill>
                <a:schemeClr val="tx1">
                  <a:lumMod val="50000"/>
                </a:schemeClr>
              </a:solidFill>
              <a:latin typeface="Inter" panose="020B0502030000000004" pitchFamily="34" charset="0"/>
              <a:ea typeface="Inter" panose="020B0502030000000004" pitchFamily="34" charset="0"/>
              <a:cs typeface="Inter" panose="020B0502030000000004" pitchFamily="34" charset="0"/>
            </a:endParaRPr>
          </a:p>
        </p:txBody>
      </p:sp>
    </p:spTree>
    <p:extLst>
      <p:ext uri="{BB962C8B-B14F-4D97-AF65-F5344CB8AC3E}">
        <p14:creationId xmlns:p14="http://schemas.microsoft.com/office/powerpoint/2010/main" val="3094217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895130" y="318161"/>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Unlocking action: evidence from covid </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2024198" y="1435528"/>
            <a:ext cx="9839701" cy="4305859"/>
          </a:xfrm>
          <a:prstGeom prst="rect">
            <a:avLst/>
          </a:prstGeom>
          <a:noFill/>
        </p:spPr>
        <p:txBody>
          <a:bodyPr wrap="square" rtlCol="0" anchor="t">
            <a:spAutoFit/>
          </a:bodyPr>
          <a:lstStyle/>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Providing leadership for both the short-term and the long-term</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Helping to channel public resources to meet population needs </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Acting as hubs for information gathering and sharing</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Driving forward a strategic city food plan through the pandemic</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Creating urban-rural collaborations across larger geo. areas</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Promoting nutritional quality and pushing back on junk food</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From crisis response to action on affordable food</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Cultivating a local good food movement</a:t>
            </a:r>
            <a:endParaRPr lang="en-GB" sz="2400" i="1" dirty="0">
              <a:solidFill>
                <a:srgbClr val="000000"/>
              </a:solidFill>
              <a:effectLst/>
              <a:latin typeface="Inter" panose="020B0604020202020204" charset="0"/>
              <a:ea typeface="Inter" panose="020B0604020202020204" charset="0"/>
              <a:cs typeface="Inter" panose="020B0604020202020204" charset="0"/>
            </a:endParaRPr>
          </a:p>
        </p:txBody>
      </p:sp>
      <p:pic>
        <p:nvPicPr>
          <p:cNvPr id="10" name="Picture 9">
            <a:extLst>
              <a:ext uri="{FF2B5EF4-FFF2-40B4-BE49-F238E27FC236}">
                <a16:creationId xmlns:a16="http://schemas.microsoft.com/office/drawing/2014/main" id="{98DDFA38-91A5-41AA-97F6-EDCD45EB28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7465" y="3122891"/>
            <a:ext cx="1016809" cy="423406"/>
          </a:xfrm>
          <a:prstGeom prst="rect">
            <a:avLst/>
          </a:prstGeom>
        </p:spPr>
      </p:pic>
      <p:pic>
        <p:nvPicPr>
          <p:cNvPr id="12" name="Picture 11">
            <a:extLst>
              <a:ext uri="{FF2B5EF4-FFF2-40B4-BE49-F238E27FC236}">
                <a16:creationId xmlns:a16="http://schemas.microsoft.com/office/drawing/2014/main" id="{F78CB23B-CAF4-4B14-BC2F-5D21E5F9DAC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347" y="3728950"/>
            <a:ext cx="1016809" cy="423406"/>
          </a:xfrm>
          <a:prstGeom prst="rect">
            <a:avLst/>
          </a:prstGeom>
        </p:spPr>
      </p:pic>
      <p:pic>
        <p:nvPicPr>
          <p:cNvPr id="13" name="Picture 12">
            <a:extLst>
              <a:ext uri="{FF2B5EF4-FFF2-40B4-BE49-F238E27FC236}">
                <a16:creationId xmlns:a16="http://schemas.microsoft.com/office/drawing/2014/main" id="{46D47B1B-B261-4110-92C3-9F68F3C8C24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347" y="4221669"/>
            <a:ext cx="1016809" cy="423406"/>
          </a:xfrm>
          <a:prstGeom prst="rect">
            <a:avLst/>
          </a:prstGeom>
        </p:spPr>
      </p:pic>
      <p:pic>
        <p:nvPicPr>
          <p:cNvPr id="14" name="Picture 13">
            <a:extLst>
              <a:ext uri="{FF2B5EF4-FFF2-40B4-BE49-F238E27FC236}">
                <a16:creationId xmlns:a16="http://schemas.microsoft.com/office/drawing/2014/main" id="{653511C7-2B59-4B8E-95DF-047EBD9B970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347" y="4771967"/>
            <a:ext cx="1016809" cy="423406"/>
          </a:xfrm>
          <a:prstGeom prst="rect">
            <a:avLst/>
          </a:prstGeom>
        </p:spPr>
      </p:pic>
      <p:pic>
        <p:nvPicPr>
          <p:cNvPr id="5" name="Picture 4">
            <a:extLst>
              <a:ext uri="{FF2B5EF4-FFF2-40B4-BE49-F238E27FC236}">
                <a16:creationId xmlns:a16="http://schemas.microsoft.com/office/drawing/2014/main" id="{6A2CA2EA-5206-AD8D-9832-97A12B74FE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345" y="1484670"/>
            <a:ext cx="1016809" cy="423406"/>
          </a:xfrm>
          <a:prstGeom prst="rect">
            <a:avLst/>
          </a:prstGeom>
        </p:spPr>
      </p:pic>
      <p:pic>
        <p:nvPicPr>
          <p:cNvPr id="7" name="Picture 6">
            <a:extLst>
              <a:ext uri="{FF2B5EF4-FFF2-40B4-BE49-F238E27FC236}">
                <a16:creationId xmlns:a16="http://schemas.microsoft.com/office/drawing/2014/main" id="{B23600CA-AEA5-6430-A088-934E5BEC198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345" y="1973900"/>
            <a:ext cx="1016809" cy="423406"/>
          </a:xfrm>
          <a:prstGeom prst="rect">
            <a:avLst/>
          </a:prstGeom>
        </p:spPr>
      </p:pic>
      <p:pic>
        <p:nvPicPr>
          <p:cNvPr id="16" name="Picture 15">
            <a:extLst>
              <a:ext uri="{FF2B5EF4-FFF2-40B4-BE49-F238E27FC236}">
                <a16:creationId xmlns:a16="http://schemas.microsoft.com/office/drawing/2014/main" id="{6D005D89-F73B-97B4-42EC-1F08F25A31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346" y="2602046"/>
            <a:ext cx="1016809" cy="423406"/>
          </a:xfrm>
          <a:prstGeom prst="rect">
            <a:avLst/>
          </a:prstGeom>
        </p:spPr>
      </p:pic>
      <p:pic>
        <p:nvPicPr>
          <p:cNvPr id="17" name="Picture 16">
            <a:extLst>
              <a:ext uri="{FF2B5EF4-FFF2-40B4-BE49-F238E27FC236}">
                <a16:creationId xmlns:a16="http://schemas.microsoft.com/office/drawing/2014/main" id="{B48EAA02-7EE4-533C-4105-65B5607E79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4432" y="5333999"/>
            <a:ext cx="1016809" cy="423406"/>
          </a:xfrm>
          <a:prstGeom prst="rect">
            <a:avLst/>
          </a:prstGeom>
        </p:spPr>
      </p:pic>
    </p:spTree>
    <p:extLst>
      <p:ext uri="{BB962C8B-B14F-4D97-AF65-F5344CB8AC3E}">
        <p14:creationId xmlns:p14="http://schemas.microsoft.com/office/powerpoint/2010/main" val="3786484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50129"/>
            <a:ext cx="12192000" cy="3550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895130" y="318161"/>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Unlocking action: evidence from covid </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sp>
        <p:nvSpPr>
          <p:cNvPr id="9" name="TextBox 8">
            <a:extLst>
              <a:ext uri="{FF2B5EF4-FFF2-40B4-BE49-F238E27FC236}">
                <a16:creationId xmlns:a16="http://schemas.microsoft.com/office/drawing/2014/main" id="{FD80FF38-FDBC-4918-814E-0B35517B7F0D}"/>
              </a:ext>
            </a:extLst>
          </p:cNvPr>
          <p:cNvSpPr txBox="1"/>
          <p:nvPr/>
        </p:nvSpPr>
        <p:spPr>
          <a:xfrm>
            <a:off x="1876049" y="1138194"/>
            <a:ext cx="9839701" cy="2658677"/>
          </a:xfrm>
          <a:prstGeom prst="rect">
            <a:avLst/>
          </a:prstGeom>
          <a:noFill/>
        </p:spPr>
        <p:txBody>
          <a:bodyPr wrap="square" rtlCol="0" anchor="t">
            <a:spAutoFit/>
          </a:bodyPr>
          <a:lstStyle/>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Setting an agenda for </a:t>
            </a:r>
            <a:r>
              <a:rPr lang="en-US" sz="2400" dirty="0" err="1">
                <a:solidFill>
                  <a:srgbClr val="000000"/>
                </a:solidFill>
                <a:effectLst/>
                <a:latin typeface="Inter" panose="020B0604020202020204" charset="0"/>
                <a:ea typeface="Inter" panose="020B0604020202020204" charset="0"/>
                <a:cs typeface="Inter" panose="020B0604020202020204" charset="0"/>
              </a:rPr>
              <a:t>neighbourhood</a:t>
            </a:r>
            <a:r>
              <a:rPr lang="en-US" sz="2400" dirty="0">
                <a:solidFill>
                  <a:srgbClr val="000000"/>
                </a:solidFill>
                <a:effectLst/>
                <a:latin typeface="Inter" panose="020B0604020202020204" charset="0"/>
                <a:ea typeface="Inter" panose="020B0604020202020204" charset="0"/>
                <a:cs typeface="Inter" panose="020B0604020202020204" charset="0"/>
              </a:rPr>
              <a:t> food growing and sharing </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Harnessing energy in the food hospitality sector</a:t>
            </a:r>
          </a:p>
          <a:p>
            <a:pPr>
              <a:lnSpc>
                <a:spcPct val="107000"/>
              </a:lnSpc>
              <a:spcAft>
                <a:spcPts val="1200"/>
              </a:spcAft>
            </a:pPr>
            <a:r>
              <a:rPr lang="en-US" sz="2400" dirty="0">
                <a:solidFill>
                  <a:srgbClr val="000000"/>
                </a:solidFill>
                <a:latin typeface="Inter" panose="020B0604020202020204" charset="0"/>
                <a:ea typeface="Inter" panose="020B0604020202020204" charset="0"/>
                <a:cs typeface="Inter" panose="020B0604020202020204" charset="0"/>
              </a:rPr>
              <a:t>Towards</a:t>
            </a:r>
            <a:r>
              <a:rPr lang="en-US" sz="2400" dirty="0">
                <a:solidFill>
                  <a:srgbClr val="000000"/>
                </a:solidFill>
                <a:effectLst/>
                <a:latin typeface="Inter" panose="020B0604020202020204" charset="0"/>
                <a:ea typeface="Inter" panose="020B0604020202020204" charset="0"/>
                <a:cs typeface="Inter" panose="020B0604020202020204" charset="0"/>
              </a:rPr>
              <a:t> dynamic purchasing</a:t>
            </a:r>
          </a:p>
          <a:p>
            <a:pPr>
              <a:lnSpc>
                <a:spcPct val="107000"/>
              </a:lnSpc>
              <a:spcAft>
                <a:spcPts val="1200"/>
              </a:spcAft>
            </a:pPr>
            <a:r>
              <a:rPr lang="en-US" sz="2400" dirty="0">
                <a:solidFill>
                  <a:srgbClr val="000000"/>
                </a:solidFill>
                <a:effectLst/>
                <a:latin typeface="Inter" panose="020B0604020202020204" charset="0"/>
                <a:ea typeface="Inter" panose="020B0604020202020204" charset="0"/>
                <a:cs typeface="Inter" panose="020B0604020202020204" charset="0"/>
              </a:rPr>
              <a:t>Putting food at the </a:t>
            </a:r>
            <a:r>
              <a:rPr lang="en-US" sz="2400" dirty="0" err="1">
                <a:solidFill>
                  <a:srgbClr val="000000"/>
                </a:solidFill>
                <a:effectLst/>
                <a:latin typeface="Inter" panose="020B0604020202020204" charset="0"/>
                <a:ea typeface="Inter" panose="020B0604020202020204" charset="0"/>
                <a:cs typeface="Inter" panose="020B0604020202020204" charset="0"/>
              </a:rPr>
              <a:t>centre</a:t>
            </a:r>
            <a:r>
              <a:rPr lang="en-US" sz="2400" dirty="0">
                <a:solidFill>
                  <a:srgbClr val="000000"/>
                </a:solidFill>
                <a:effectLst/>
                <a:latin typeface="Inter" panose="020B0604020202020204" charset="0"/>
                <a:ea typeface="Inter" panose="020B0604020202020204" charset="0"/>
                <a:cs typeface="Inter" panose="020B0604020202020204" charset="0"/>
              </a:rPr>
              <a:t> of planetary health</a:t>
            </a:r>
          </a:p>
          <a:p>
            <a:pPr>
              <a:lnSpc>
                <a:spcPct val="107000"/>
              </a:lnSpc>
              <a:spcAft>
                <a:spcPts val="800"/>
              </a:spcAft>
            </a:pPr>
            <a:endParaRPr lang="en-GB" sz="2400" i="1" dirty="0">
              <a:solidFill>
                <a:srgbClr val="000000"/>
              </a:solidFill>
              <a:effectLst/>
              <a:latin typeface="Inter" panose="020B0604020202020204" charset="0"/>
              <a:ea typeface="Inter" panose="020B0604020202020204" charset="0"/>
              <a:cs typeface="Inter" panose="020B0604020202020204" charset="0"/>
            </a:endParaRPr>
          </a:p>
        </p:txBody>
      </p:sp>
      <p:pic>
        <p:nvPicPr>
          <p:cNvPr id="10" name="Picture 9">
            <a:extLst>
              <a:ext uri="{FF2B5EF4-FFF2-40B4-BE49-F238E27FC236}">
                <a16:creationId xmlns:a16="http://schemas.microsoft.com/office/drawing/2014/main" id="{98DDFA38-91A5-41AA-97F6-EDCD45EB28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5130" y="2853956"/>
            <a:ext cx="1016809" cy="423406"/>
          </a:xfrm>
          <a:prstGeom prst="rect">
            <a:avLst/>
          </a:prstGeom>
        </p:spPr>
      </p:pic>
      <p:pic>
        <p:nvPicPr>
          <p:cNvPr id="5" name="Picture 4">
            <a:extLst>
              <a:ext uri="{FF2B5EF4-FFF2-40B4-BE49-F238E27FC236}">
                <a16:creationId xmlns:a16="http://schemas.microsoft.com/office/drawing/2014/main" id="{6A2CA2EA-5206-AD8D-9832-97A12B74FE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5130" y="1140347"/>
            <a:ext cx="1016809" cy="423406"/>
          </a:xfrm>
          <a:prstGeom prst="rect">
            <a:avLst/>
          </a:prstGeom>
        </p:spPr>
      </p:pic>
      <p:pic>
        <p:nvPicPr>
          <p:cNvPr id="7" name="Picture 6">
            <a:extLst>
              <a:ext uri="{FF2B5EF4-FFF2-40B4-BE49-F238E27FC236}">
                <a16:creationId xmlns:a16="http://schemas.microsoft.com/office/drawing/2014/main" id="{B23600CA-AEA5-6430-A088-934E5BEC198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5130" y="1693601"/>
            <a:ext cx="1016809" cy="423406"/>
          </a:xfrm>
          <a:prstGeom prst="rect">
            <a:avLst/>
          </a:prstGeom>
        </p:spPr>
      </p:pic>
      <p:pic>
        <p:nvPicPr>
          <p:cNvPr id="16" name="Picture 15">
            <a:extLst>
              <a:ext uri="{FF2B5EF4-FFF2-40B4-BE49-F238E27FC236}">
                <a16:creationId xmlns:a16="http://schemas.microsoft.com/office/drawing/2014/main" id="{6D005D89-F73B-97B4-42EC-1F08F25A316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5130" y="2246855"/>
            <a:ext cx="1016809" cy="423406"/>
          </a:xfrm>
          <a:prstGeom prst="rect">
            <a:avLst/>
          </a:prstGeom>
        </p:spPr>
      </p:pic>
    </p:spTree>
    <p:extLst>
      <p:ext uri="{BB962C8B-B14F-4D97-AF65-F5344CB8AC3E}">
        <p14:creationId xmlns:p14="http://schemas.microsoft.com/office/powerpoint/2010/main" val="685548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8B7AB1-76E5-4C48-BB28-7452359256D4}"/>
              </a:ext>
            </a:extLst>
          </p:cNvPr>
          <p:cNvSpPr/>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C067CC-5D9E-49E2-8963-5CE3A42BF359}"/>
              </a:ext>
            </a:extLst>
          </p:cNvPr>
          <p:cNvSpPr/>
          <p:nvPr/>
        </p:nvSpPr>
        <p:spPr>
          <a:xfrm>
            <a:off x="0" y="6096000"/>
            <a:ext cx="12192000" cy="76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527959" y="6232667"/>
            <a:ext cx="1452033" cy="488665"/>
          </a:xfrm>
          <a:prstGeom prst="rect">
            <a:avLst/>
          </a:prstGeom>
        </p:spPr>
      </p:pic>
      <p:sp>
        <p:nvSpPr>
          <p:cNvPr id="3" name="TextBox 2">
            <a:extLst>
              <a:ext uri="{FF2B5EF4-FFF2-40B4-BE49-F238E27FC236}">
                <a16:creationId xmlns:a16="http://schemas.microsoft.com/office/drawing/2014/main" id="{71F8E653-C6B0-469C-ABBF-6EEB745B9DA4}"/>
              </a:ext>
            </a:extLst>
          </p:cNvPr>
          <p:cNvSpPr txBox="1"/>
          <p:nvPr/>
        </p:nvSpPr>
        <p:spPr>
          <a:xfrm>
            <a:off x="792084" y="362072"/>
            <a:ext cx="10358845" cy="707886"/>
          </a:xfrm>
          <a:prstGeom prst="rect">
            <a:avLst/>
          </a:prstGeom>
          <a:noFill/>
        </p:spPr>
        <p:txBody>
          <a:bodyPr wrap="square" rtlCol="0">
            <a:spAutoFit/>
          </a:bodyPr>
          <a:lstStyle/>
          <a:p>
            <a:pPr algn="ctr"/>
            <a:r>
              <a:rPr lang="en-US" sz="4000" b="1" dirty="0">
                <a:solidFill>
                  <a:schemeClr val="bg2"/>
                </a:solidFill>
                <a:latin typeface="Inter" panose="020B0502030000000004" pitchFamily="34" charset="0"/>
                <a:ea typeface="Inter" panose="020B0502030000000004" pitchFamily="34" charset="0"/>
                <a:cs typeface="Inter Semi Bold" panose="02000703000000020004" pitchFamily="50" charset="0"/>
              </a:rPr>
              <a:t>Food partnerships in the cost of living</a:t>
            </a:r>
          </a:p>
        </p:txBody>
      </p:sp>
      <p:pic>
        <p:nvPicPr>
          <p:cNvPr id="11" name="Picture 10">
            <a:extLst>
              <a:ext uri="{FF2B5EF4-FFF2-40B4-BE49-F238E27FC236}">
                <a16:creationId xmlns:a16="http://schemas.microsoft.com/office/drawing/2014/main" id="{0EA7E1A5-E2C5-4607-AB45-5585B56455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2521" y="6145284"/>
            <a:ext cx="663430" cy="663430"/>
          </a:xfrm>
          <a:prstGeom prst="rect">
            <a:avLst/>
          </a:prstGeom>
        </p:spPr>
      </p:pic>
      <p:pic>
        <p:nvPicPr>
          <p:cNvPr id="7" name="Picture 6" descr="Text, timeline&#10;&#10;Description automatically generated">
            <a:extLst>
              <a:ext uri="{FF2B5EF4-FFF2-40B4-BE49-F238E27FC236}">
                <a16:creationId xmlns:a16="http://schemas.microsoft.com/office/drawing/2014/main" id="{CBA31D5C-C5F9-39C6-A96D-104B0D054A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3393" y="1053662"/>
            <a:ext cx="9583261" cy="5052686"/>
          </a:xfrm>
          <a:prstGeom prst="rect">
            <a:avLst/>
          </a:prstGeom>
        </p:spPr>
      </p:pic>
    </p:spTree>
    <p:extLst>
      <p:ext uri="{BB962C8B-B14F-4D97-AF65-F5344CB8AC3E}">
        <p14:creationId xmlns:p14="http://schemas.microsoft.com/office/powerpoint/2010/main" val="905809828"/>
      </p:ext>
    </p:extLst>
  </p:cSld>
  <p:clrMapOvr>
    <a:masterClrMapping/>
  </p:clrMapOvr>
</p:sld>
</file>

<file path=ppt/theme/theme1.xml><?xml version="1.0" encoding="utf-8"?>
<a:theme xmlns:a="http://schemas.openxmlformats.org/drawingml/2006/main" name="Sustain colours">
  <a:themeElements>
    <a:clrScheme name="Custom 1">
      <a:dk1>
        <a:srgbClr val="3A3A3A"/>
      </a:dk1>
      <a:lt1>
        <a:srgbClr val="F4F0E7"/>
      </a:lt1>
      <a:dk2>
        <a:srgbClr val="DCCEB1"/>
      </a:dk2>
      <a:lt2>
        <a:srgbClr val="F58720"/>
      </a:lt2>
      <a:accent1>
        <a:srgbClr val="FCB315"/>
      </a:accent1>
      <a:accent2>
        <a:srgbClr val="109E4D"/>
      </a:accent2>
      <a:accent3>
        <a:srgbClr val="CDDDC8"/>
      </a:accent3>
      <a:accent4>
        <a:srgbClr val="EC2D23"/>
      </a:accent4>
      <a:accent5>
        <a:srgbClr val="87C6EF"/>
      </a:accent5>
      <a:accent6>
        <a:srgbClr val="D6B6C8"/>
      </a:accent6>
      <a:hlink>
        <a:srgbClr val="325BD6"/>
      </a:hlink>
      <a:folHlink>
        <a:srgbClr val="B1568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stain colours" id="{B4183329-0019-4088-993A-A133CE923A2E}" vid="{C3DBDDC4-F433-4197-B17F-818973DEA0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7FF0A6A9ACCF4294A4D145F7636654" ma:contentTypeVersion="17" ma:contentTypeDescription="Create a new document." ma:contentTypeScope="" ma:versionID="ece09699e7f46672240f86b6f940d20c">
  <xsd:schema xmlns:xsd="http://www.w3.org/2001/XMLSchema" xmlns:xs="http://www.w3.org/2001/XMLSchema" xmlns:p="http://schemas.microsoft.com/office/2006/metadata/properties" xmlns:ns2="449ff1e4-b618-47ee-852c-72d69d563a5e" xmlns:ns3="d7141c57-0004-43f4-9aa0-79b62ce4a739" targetNamespace="http://schemas.microsoft.com/office/2006/metadata/properties" ma:root="true" ma:fieldsID="69dcca785d95ce15187964b33b584953" ns2:_="" ns3:_="">
    <xsd:import namespace="449ff1e4-b618-47ee-852c-72d69d563a5e"/>
    <xsd:import namespace="d7141c57-0004-43f4-9aa0-79b62ce4a73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9ff1e4-b618-47ee-852c-72d69d563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3da009a-0063-440f-8cb9-bbec2be1f0b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7141c57-0004-43f4-9aa0-79b62ce4a73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20105e3-35d9-4d36-ac83-85d854492b1d}" ma:internalName="TaxCatchAll" ma:showField="CatchAllData" ma:web="d7141c57-0004-43f4-9aa0-79b62ce4a7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49ff1e4-b618-47ee-852c-72d69d563a5e">
      <Terms xmlns="http://schemas.microsoft.com/office/infopath/2007/PartnerControls"/>
    </lcf76f155ced4ddcb4097134ff3c332f>
    <TaxCatchAll xmlns="d7141c57-0004-43f4-9aa0-79b62ce4a73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30F6D8-546F-4A00-A1B2-C7A3E34051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9ff1e4-b618-47ee-852c-72d69d563a5e"/>
    <ds:schemaRef ds:uri="d7141c57-0004-43f4-9aa0-79b62ce4a7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E3B834-BBD8-414B-BD3E-9C8104443BCB}">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01831b1f-0b1d-4fe6-a71d-47585d8b0c56"/>
    <ds:schemaRef ds:uri="http://schemas.microsoft.com/office/2006/metadata/properties"/>
    <ds:schemaRef ds:uri="http://purl.org/dc/terms/"/>
    <ds:schemaRef ds:uri="http://www.w3.org/XML/1998/namespace"/>
    <ds:schemaRef ds:uri="http://purl.org/dc/dcmitype/"/>
    <ds:schemaRef ds:uri="449ff1e4-b618-47ee-852c-72d69d563a5e"/>
    <ds:schemaRef ds:uri="d7141c57-0004-43f4-9aa0-79b62ce4a739"/>
  </ds:schemaRefs>
</ds:datastoreItem>
</file>

<file path=customXml/itemProps3.xml><?xml version="1.0" encoding="utf-8"?>
<ds:datastoreItem xmlns:ds="http://schemas.openxmlformats.org/officeDocument/2006/customXml" ds:itemID="{EF74FBB3-A809-4246-934C-7ABF150C97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1249</TotalTime>
  <Words>685</Words>
  <Application>Microsoft Office PowerPoint</Application>
  <PresentationFormat>Widescreen</PresentationFormat>
  <Paragraphs>96</Paragraphs>
  <Slides>15</Slides>
  <Notes>15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1" baseType="lpstr">
      <vt:lpstr>Arial</vt:lpstr>
      <vt:lpstr>Calibri</vt:lpstr>
      <vt:lpstr>Calibri Light</vt:lpstr>
      <vt:lpstr>Inter</vt:lpstr>
      <vt:lpstr>Sustain colours</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Gavin</dc:creator>
  <cp:lastModifiedBy>Charlotte Maguire</cp:lastModifiedBy>
  <cp:revision>42</cp:revision>
  <cp:lastPrinted>2021-11-05T11:47:48Z</cp:lastPrinted>
  <dcterms:created xsi:type="dcterms:W3CDTF">2018-10-16T09:24:32Z</dcterms:created>
  <dcterms:modified xsi:type="dcterms:W3CDTF">2022-12-07T10:25:08Z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0x010100B57FF0A6A9ACCF4294A4D145F7636654</vt:lpwstr>
  </property>
</Properties>
</file>