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4.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 id="2147483672" r:id="rId5"/>
    <p:sldMasterId id="2147483684" r:id="rId6"/>
    <p:sldMasterId id="2147483696" r:id="rId7"/>
    <p:sldMasterId id="2147483708" r:id="rId8"/>
  </p:sldMasterIdLst>
  <p:notesMasterIdLst>
    <p:notesMasterId r:id="rId27"/>
  </p:notesMasterIdLst>
  <p:sldIdLst>
    <p:sldId id="318" r:id="rId9"/>
    <p:sldId id="335" r:id="rId10"/>
    <p:sldId id="353" r:id="rId11"/>
    <p:sldId id="337" r:id="rId12"/>
    <p:sldId id="336" r:id="rId13"/>
    <p:sldId id="348" r:id="rId14"/>
    <p:sldId id="355" r:id="rId15"/>
    <p:sldId id="338" r:id="rId16"/>
    <p:sldId id="339" r:id="rId17"/>
    <p:sldId id="350" r:id="rId18"/>
    <p:sldId id="351" r:id="rId19"/>
    <p:sldId id="352" r:id="rId20"/>
    <p:sldId id="347" r:id="rId21"/>
    <p:sldId id="359" r:id="rId22"/>
    <p:sldId id="356" r:id="rId23"/>
    <p:sldId id="357" r:id="rId24"/>
    <p:sldId id="358" r:id="rId25"/>
    <p:sldId id="35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rren Mackin" initials="DM" lastIdx="1" clrIdx="0">
    <p:extLst>
      <p:ext uri="{19B8F6BF-5375-455C-9EA6-DF929625EA0E}">
        <p15:presenceInfo xmlns:p15="http://schemas.microsoft.com/office/powerpoint/2012/main" userId="S-1-5-21-2032500944-680512171-4281770524-137210" providerId="AD"/>
      </p:ext>
    </p:extLst>
  </p:cmAuthor>
  <p:cmAuthor id="2" name="Anne Bowers" initials="AB" lastIdx="1" clrIdx="1">
    <p:extLst>
      <p:ext uri="{19B8F6BF-5375-455C-9EA6-DF929625EA0E}">
        <p15:presenceInfo xmlns:p15="http://schemas.microsoft.com/office/powerpoint/2012/main" userId="S-1-5-21-2032500944-680512171-4281770524-1235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232E"/>
    <a:srgbClr val="F5A9AD"/>
    <a:srgbClr val="0069B4"/>
    <a:srgbClr val="0070C0"/>
    <a:srgbClr val="BDD7EE"/>
    <a:srgbClr val="00A898"/>
    <a:srgbClr val="47B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3979" autoAdjust="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commentAuthors" Target="commentAuthor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C4E81A-8217-4850-9A16-413E4BA170D8}" type="doc">
      <dgm:prSet loTypeId="urn:microsoft.com/office/officeart/2005/8/layout/vList2" loCatId="list" qsTypeId="urn:microsoft.com/office/officeart/2005/8/quickstyle/simple1" qsCatId="simple" csTypeId="urn:microsoft.com/office/officeart/2005/8/colors/colorful5" csCatId="colorful" phldr="1"/>
      <dgm:spPr/>
    </dgm:pt>
    <dgm:pt modelId="{A7740E31-11D6-432C-B921-CE9BC1DC326D}">
      <dgm:prSet phldrT="[Text]"/>
      <dgm:spPr/>
      <dgm:t>
        <a:bodyPr/>
        <a:lstStyle/>
        <a:p>
          <a:r>
            <a:rPr lang="en-GB" dirty="0">
              <a:ea typeface="Calibri" panose="020F0502020204030204" pitchFamily="34" charset="0"/>
              <a:cs typeface="Times New Roman" panose="02020603050405020304" pitchFamily="18" charset="0"/>
            </a:rPr>
            <a:t>Public information</a:t>
          </a:r>
          <a:endParaRPr lang="en-US" dirty="0"/>
        </a:p>
      </dgm:t>
    </dgm:pt>
    <dgm:pt modelId="{791CE086-8C3D-4285-836D-21045D29E0C4}" type="parTrans" cxnId="{2E3987E0-7776-4403-9AB5-F244593B4A2D}">
      <dgm:prSet/>
      <dgm:spPr/>
      <dgm:t>
        <a:bodyPr/>
        <a:lstStyle/>
        <a:p>
          <a:endParaRPr lang="en-US"/>
        </a:p>
      </dgm:t>
    </dgm:pt>
    <dgm:pt modelId="{EBED0820-E567-4338-A936-8F3A3150343B}" type="sibTrans" cxnId="{2E3987E0-7776-4403-9AB5-F244593B4A2D}">
      <dgm:prSet/>
      <dgm:spPr/>
      <dgm:t>
        <a:bodyPr/>
        <a:lstStyle/>
        <a:p>
          <a:endParaRPr lang="en-US"/>
        </a:p>
      </dgm:t>
    </dgm:pt>
    <dgm:pt modelId="{CA749D23-52DB-40A3-ACF8-7B4D51AC6C93}">
      <dgm:prSet/>
      <dgm:spPr/>
      <dgm:t>
        <a:bodyPr/>
        <a:lstStyle/>
        <a:p>
          <a:r>
            <a:rPr lang="en-GB" dirty="0">
              <a:ea typeface="Calibri" panose="020F0502020204030204" pitchFamily="34" charset="0"/>
              <a:cs typeface="Times New Roman" panose="02020603050405020304" pitchFamily="18" charset="0"/>
            </a:rPr>
            <a:t>Help is Here Content: e.g. Where to Find Support in Newham , on-line map, Cost of Living website </a:t>
          </a:r>
        </a:p>
      </dgm:t>
    </dgm:pt>
    <dgm:pt modelId="{F38FBF51-5CB8-4C83-AF42-69A52D6AF7F1}" type="parTrans" cxnId="{29CED9A3-E175-47D7-82B2-448DCE9E7260}">
      <dgm:prSet/>
      <dgm:spPr/>
      <dgm:t>
        <a:bodyPr/>
        <a:lstStyle/>
        <a:p>
          <a:endParaRPr lang="en-US"/>
        </a:p>
      </dgm:t>
    </dgm:pt>
    <dgm:pt modelId="{7F90D350-CF30-4E4A-B188-B2E2F455B733}" type="sibTrans" cxnId="{29CED9A3-E175-47D7-82B2-448DCE9E7260}">
      <dgm:prSet/>
      <dgm:spPr/>
      <dgm:t>
        <a:bodyPr/>
        <a:lstStyle/>
        <a:p>
          <a:endParaRPr lang="en-US"/>
        </a:p>
      </dgm:t>
    </dgm:pt>
    <dgm:pt modelId="{F6D4D07F-E6C5-4B80-BC7A-DA310ED18E3F}">
      <dgm:prSet/>
      <dgm:spPr/>
      <dgm:t>
        <a:bodyPr/>
        <a:lstStyle/>
        <a:p>
          <a:r>
            <a:rPr lang="en-GB" dirty="0">
              <a:ea typeface="Calibri" panose="020F0502020204030204" pitchFamily="34" charset="0"/>
              <a:cs typeface="Times New Roman" panose="02020603050405020304" pitchFamily="18" charset="0"/>
            </a:rPr>
            <a:t>Help is Here Campaign </a:t>
          </a:r>
        </a:p>
      </dgm:t>
    </dgm:pt>
    <dgm:pt modelId="{AB9FB9ED-ECD9-486C-A2CC-A0903A73436C}" type="parTrans" cxnId="{590688E6-0CDD-4491-BD8B-97E1780C57D5}">
      <dgm:prSet/>
      <dgm:spPr/>
      <dgm:t>
        <a:bodyPr/>
        <a:lstStyle/>
        <a:p>
          <a:endParaRPr lang="en-US"/>
        </a:p>
      </dgm:t>
    </dgm:pt>
    <dgm:pt modelId="{F0253AB6-E110-4DBE-95C2-DD3ADD8977EB}" type="sibTrans" cxnId="{590688E6-0CDD-4491-BD8B-97E1780C57D5}">
      <dgm:prSet/>
      <dgm:spPr/>
      <dgm:t>
        <a:bodyPr/>
        <a:lstStyle/>
        <a:p>
          <a:endParaRPr lang="en-US"/>
        </a:p>
      </dgm:t>
    </dgm:pt>
    <dgm:pt modelId="{3433390E-07A9-4E56-A660-6A7E0CAE8189}">
      <dgm:prSet/>
      <dgm:spPr/>
      <dgm:t>
        <a:bodyPr/>
        <a:lstStyle/>
        <a:p>
          <a:r>
            <a:rPr lang="en-GB">
              <a:ea typeface="Calibri" panose="020F0502020204030204" pitchFamily="34" charset="0"/>
              <a:cs typeface="Times New Roman" panose="02020603050405020304" pitchFamily="18" charset="0"/>
            </a:rPr>
            <a:t>Cost of living Champions: infographics, videos, social media and direct conversation over whatsapp and email</a:t>
          </a:r>
          <a:endParaRPr lang="en-GB" dirty="0">
            <a:ea typeface="Calibri" panose="020F0502020204030204" pitchFamily="34" charset="0"/>
            <a:cs typeface="Times New Roman" panose="02020603050405020304" pitchFamily="18" charset="0"/>
          </a:endParaRPr>
        </a:p>
      </dgm:t>
    </dgm:pt>
    <dgm:pt modelId="{D9345774-737A-4502-8548-887BF2E3D656}" type="parTrans" cxnId="{DD40E677-9721-406C-94F7-EB3EB2451C41}">
      <dgm:prSet/>
      <dgm:spPr/>
      <dgm:t>
        <a:bodyPr/>
        <a:lstStyle/>
        <a:p>
          <a:endParaRPr lang="en-US"/>
        </a:p>
      </dgm:t>
    </dgm:pt>
    <dgm:pt modelId="{07CC369F-4F4B-47BA-903D-8C6AC875AA58}" type="sibTrans" cxnId="{DD40E677-9721-406C-94F7-EB3EB2451C41}">
      <dgm:prSet/>
      <dgm:spPr/>
      <dgm:t>
        <a:bodyPr/>
        <a:lstStyle/>
        <a:p>
          <a:endParaRPr lang="en-US"/>
        </a:p>
      </dgm:t>
    </dgm:pt>
    <dgm:pt modelId="{38E61809-4FDD-48EB-B6AD-D16EAE2ED15A}">
      <dgm:prSet/>
      <dgm:spPr/>
      <dgm:t>
        <a:bodyPr/>
        <a:lstStyle/>
        <a:p>
          <a:r>
            <a:rPr lang="en-GB">
              <a:ea typeface="Calibri" panose="020F0502020204030204" pitchFamily="34" charset="0"/>
              <a:cs typeface="Times New Roman" panose="02020603050405020304" pitchFamily="18" charset="0"/>
            </a:rPr>
            <a:t>Well Newham outreach team </a:t>
          </a:r>
          <a:endParaRPr lang="en-GB" dirty="0">
            <a:ea typeface="Calibri" panose="020F0502020204030204" pitchFamily="34" charset="0"/>
            <a:cs typeface="Times New Roman" panose="02020603050405020304" pitchFamily="18" charset="0"/>
          </a:endParaRPr>
        </a:p>
      </dgm:t>
    </dgm:pt>
    <dgm:pt modelId="{E32ACA86-4EA9-48FA-8AD0-E96ABAD4B669}" type="parTrans" cxnId="{A153BFA3-AA1F-4E31-ACA9-864DAA9A12B1}">
      <dgm:prSet/>
      <dgm:spPr/>
      <dgm:t>
        <a:bodyPr/>
        <a:lstStyle/>
        <a:p>
          <a:endParaRPr lang="en-US"/>
        </a:p>
      </dgm:t>
    </dgm:pt>
    <dgm:pt modelId="{D561FCF4-CB04-4D0D-A996-269460E2D58A}" type="sibTrans" cxnId="{A153BFA3-AA1F-4E31-ACA9-864DAA9A12B1}">
      <dgm:prSet/>
      <dgm:spPr/>
      <dgm:t>
        <a:bodyPr/>
        <a:lstStyle/>
        <a:p>
          <a:endParaRPr lang="en-US"/>
        </a:p>
      </dgm:t>
    </dgm:pt>
    <dgm:pt modelId="{AFC344C0-84A3-4A76-9F8B-726ACC2A90F5}">
      <dgm:prSet/>
      <dgm:spPr/>
      <dgm:t>
        <a:bodyPr/>
        <a:lstStyle/>
        <a:p>
          <a:r>
            <a:rPr lang="en-GB">
              <a:ea typeface="Calibri" panose="020F0502020204030204" pitchFamily="34" charset="0"/>
              <a:cs typeface="Times New Roman" panose="02020603050405020304" pitchFamily="18" charset="0"/>
            </a:rPr>
            <a:t>Cost of living pop-up events </a:t>
          </a:r>
          <a:endParaRPr lang="en-GB" dirty="0">
            <a:ea typeface="Calibri" panose="020F0502020204030204" pitchFamily="34" charset="0"/>
            <a:cs typeface="Times New Roman" panose="02020603050405020304" pitchFamily="18" charset="0"/>
          </a:endParaRPr>
        </a:p>
      </dgm:t>
    </dgm:pt>
    <dgm:pt modelId="{D5AA1C83-E3F3-4DFC-A837-032B1A0A0463}" type="parTrans" cxnId="{2CEC8FB6-816E-4660-8D4C-476EA287F05F}">
      <dgm:prSet/>
      <dgm:spPr/>
      <dgm:t>
        <a:bodyPr/>
        <a:lstStyle/>
        <a:p>
          <a:endParaRPr lang="en-US"/>
        </a:p>
      </dgm:t>
    </dgm:pt>
    <dgm:pt modelId="{90041263-9B47-44F8-AFA1-E92BAA51F574}" type="sibTrans" cxnId="{2CEC8FB6-816E-4660-8D4C-476EA287F05F}">
      <dgm:prSet/>
      <dgm:spPr/>
      <dgm:t>
        <a:bodyPr/>
        <a:lstStyle/>
        <a:p>
          <a:endParaRPr lang="en-US"/>
        </a:p>
      </dgm:t>
    </dgm:pt>
    <dgm:pt modelId="{A63A4493-6AEE-4E05-A592-88A0EB5AA641}">
      <dgm:prSet/>
      <dgm:spPr/>
      <dgm:t>
        <a:bodyPr/>
        <a:lstStyle/>
        <a:p>
          <a:r>
            <a:rPr lang="en-GB">
              <a:ea typeface="Calibri" panose="020F0502020204030204" pitchFamily="34" charset="0"/>
              <a:cs typeface="Times New Roman" panose="02020603050405020304" pitchFamily="18" charset="0"/>
            </a:rPr>
            <a:t>Specific services: Our Newham Money, Our Newham Work, Money A&amp;E </a:t>
          </a:r>
          <a:endParaRPr lang="en-GB" dirty="0">
            <a:ea typeface="Calibri" panose="020F0502020204030204" pitchFamily="34" charset="0"/>
            <a:cs typeface="Times New Roman" panose="02020603050405020304" pitchFamily="18" charset="0"/>
          </a:endParaRPr>
        </a:p>
      </dgm:t>
    </dgm:pt>
    <dgm:pt modelId="{F101B225-79DA-481A-8E5E-D25BEF4FF92C}" type="parTrans" cxnId="{CA26401F-59FB-4250-8F64-1E6FC92D66BA}">
      <dgm:prSet/>
      <dgm:spPr/>
      <dgm:t>
        <a:bodyPr/>
        <a:lstStyle/>
        <a:p>
          <a:endParaRPr lang="en-US"/>
        </a:p>
      </dgm:t>
    </dgm:pt>
    <dgm:pt modelId="{16C02BA5-FD52-49C1-ADB5-2A15F7DE35A0}" type="sibTrans" cxnId="{CA26401F-59FB-4250-8F64-1E6FC92D66BA}">
      <dgm:prSet/>
      <dgm:spPr/>
      <dgm:t>
        <a:bodyPr/>
        <a:lstStyle/>
        <a:p>
          <a:endParaRPr lang="en-US"/>
        </a:p>
      </dgm:t>
    </dgm:pt>
    <dgm:pt modelId="{12301A14-B8B7-4E73-AA19-CD4D051BD071}">
      <dgm:prSet/>
      <dgm:spPr/>
      <dgm:t>
        <a:bodyPr/>
        <a:lstStyle/>
        <a:p>
          <a:r>
            <a:rPr lang="en-GB">
              <a:ea typeface="Calibri" panose="020F0502020204030204" pitchFamily="34" charset="0"/>
              <a:cs typeface="Times New Roman" panose="02020603050405020304" pitchFamily="18" charset="0"/>
            </a:rPr>
            <a:t>Cost of living wellbeing service </a:t>
          </a:r>
          <a:endParaRPr lang="en-GB" dirty="0">
            <a:ea typeface="Calibri" panose="020F0502020204030204" pitchFamily="34" charset="0"/>
            <a:cs typeface="Times New Roman" panose="02020603050405020304" pitchFamily="18" charset="0"/>
          </a:endParaRPr>
        </a:p>
      </dgm:t>
    </dgm:pt>
    <dgm:pt modelId="{D248934E-2C94-4E97-9757-6021EFEB6A2D}" type="parTrans" cxnId="{7277C06E-A542-4016-96B2-E6B7D246DE81}">
      <dgm:prSet/>
      <dgm:spPr/>
      <dgm:t>
        <a:bodyPr/>
        <a:lstStyle/>
        <a:p>
          <a:endParaRPr lang="en-US"/>
        </a:p>
      </dgm:t>
    </dgm:pt>
    <dgm:pt modelId="{23A21EA7-76FA-455B-9FB2-95329ED90E19}" type="sibTrans" cxnId="{7277C06E-A542-4016-96B2-E6B7D246DE81}">
      <dgm:prSet/>
      <dgm:spPr/>
      <dgm:t>
        <a:bodyPr/>
        <a:lstStyle/>
        <a:p>
          <a:endParaRPr lang="en-US"/>
        </a:p>
      </dgm:t>
    </dgm:pt>
    <dgm:pt modelId="{3FEC1777-77D3-4312-B306-F43FB838323D}" type="pres">
      <dgm:prSet presAssocID="{4CC4E81A-8217-4850-9A16-413E4BA170D8}" presName="linear" presStyleCnt="0">
        <dgm:presLayoutVars>
          <dgm:animLvl val="lvl"/>
          <dgm:resizeHandles val="exact"/>
        </dgm:presLayoutVars>
      </dgm:prSet>
      <dgm:spPr/>
    </dgm:pt>
    <dgm:pt modelId="{90D36470-BFCB-431A-8501-A64AD78B3D4C}" type="pres">
      <dgm:prSet presAssocID="{A7740E31-11D6-432C-B921-CE9BC1DC326D}" presName="parentText" presStyleLbl="node1" presStyleIdx="0" presStyleCnt="8">
        <dgm:presLayoutVars>
          <dgm:chMax val="0"/>
          <dgm:bulletEnabled val="1"/>
        </dgm:presLayoutVars>
      </dgm:prSet>
      <dgm:spPr/>
    </dgm:pt>
    <dgm:pt modelId="{D00267DA-7E9F-4C4F-B3B5-311ACEEA69A2}" type="pres">
      <dgm:prSet presAssocID="{EBED0820-E567-4338-A936-8F3A3150343B}" presName="spacer" presStyleCnt="0"/>
      <dgm:spPr/>
    </dgm:pt>
    <dgm:pt modelId="{86AC96D4-CC44-455F-A1D5-AC19CEE09B38}" type="pres">
      <dgm:prSet presAssocID="{CA749D23-52DB-40A3-ACF8-7B4D51AC6C93}" presName="parentText" presStyleLbl="node1" presStyleIdx="1" presStyleCnt="8">
        <dgm:presLayoutVars>
          <dgm:chMax val="0"/>
          <dgm:bulletEnabled val="1"/>
        </dgm:presLayoutVars>
      </dgm:prSet>
      <dgm:spPr/>
    </dgm:pt>
    <dgm:pt modelId="{529FE5BD-EA54-410B-9EE2-B918FC4C6199}" type="pres">
      <dgm:prSet presAssocID="{7F90D350-CF30-4E4A-B188-B2E2F455B733}" presName="spacer" presStyleCnt="0"/>
      <dgm:spPr/>
    </dgm:pt>
    <dgm:pt modelId="{DD212A4D-626C-4B70-A73D-216A0B678108}" type="pres">
      <dgm:prSet presAssocID="{F6D4D07F-E6C5-4B80-BC7A-DA310ED18E3F}" presName="parentText" presStyleLbl="node1" presStyleIdx="2" presStyleCnt="8">
        <dgm:presLayoutVars>
          <dgm:chMax val="0"/>
          <dgm:bulletEnabled val="1"/>
        </dgm:presLayoutVars>
      </dgm:prSet>
      <dgm:spPr/>
    </dgm:pt>
    <dgm:pt modelId="{16B11933-FA7D-4EE6-BEE3-ADE033EE98A2}" type="pres">
      <dgm:prSet presAssocID="{F0253AB6-E110-4DBE-95C2-DD3ADD8977EB}" presName="spacer" presStyleCnt="0"/>
      <dgm:spPr/>
    </dgm:pt>
    <dgm:pt modelId="{EEDEB203-EA25-46D4-AEDB-67AA9710B050}" type="pres">
      <dgm:prSet presAssocID="{3433390E-07A9-4E56-A660-6A7E0CAE8189}" presName="parentText" presStyleLbl="node1" presStyleIdx="3" presStyleCnt="8">
        <dgm:presLayoutVars>
          <dgm:chMax val="0"/>
          <dgm:bulletEnabled val="1"/>
        </dgm:presLayoutVars>
      </dgm:prSet>
      <dgm:spPr/>
    </dgm:pt>
    <dgm:pt modelId="{DE9A654C-2F8E-4DCA-9AFC-66E7AB432A96}" type="pres">
      <dgm:prSet presAssocID="{07CC369F-4F4B-47BA-903D-8C6AC875AA58}" presName="spacer" presStyleCnt="0"/>
      <dgm:spPr/>
    </dgm:pt>
    <dgm:pt modelId="{B3ECD191-4200-40FB-8051-700987C8C633}" type="pres">
      <dgm:prSet presAssocID="{38E61809-4FDD-48EB-B6AD-D16EAE2ED15A}" presName="parentText" presStyleLbl="node1" presStyleIdx="4" presStyleCnt="8">
        <dgm:presLayoutVars>
          <dgm:chMax val="0"/>
          <dgm:bulletEnabled val="1"/>
        </dgm:presLayoutVars>
      </dgm:prSet>
      <dgm:spPr/>
    </dgm:pt>
    <dgm:pt modelId="{1177687C-4410-44D3-A824-484CC32760EE}" type="pres">
      <dgm:prSet presAssocID="{D561FCF4-CB04-4D0D-A996-269460E2D58A}" presName="spacer" presStyleCnt="0"/>
      <dgm:spPr/>
    </dgm:pt>
    <dgm:pt modelId="{EE33FBAA-CC96-42F2-9D93-02F7C34488A2}" type="pres">
      <dgm:prSet presAssocID="{AFC344C0-84A3-4A76-9F8B-726ACC2A90F5}" presName="parentText" presStyleLbl="node1" presStyleIdx="5" presStyleCnt="8">
        <dgm:presLayoutVars>
          <dgm:chMax val="0"/>
          <dgm:bulletEnabled val="1"/>
        </dgm:presLayoutVars>
      </dgm:prSet>
      <dgm:spPr/>
    </dgm:pt>
    <dgm:pt modelId="{BA312D06-6E25-4791-91C9-DAA2708DB32F}" type="pres">
      <dgm:prSet presAssocID="{90041263-9B47-44F8-AFA1-E92BAA51F574}" presName="spacer" presStyleCnt="0"/>
      <dgm:spPr/>
    </dgm:pt>
    <dgm:pt modelId="{0DF3E0ED-9BD7-4572-A30D-D78BC7BC73B3}" type="pres">
      <dgm:prSet presAssocID="{A63A4493-6AEE-4E05-A592-88A0EB5AA641}" presName="parentText" presStyleLbl="node1" presStyleIdx="6" presStyleCnt="8">
        <dgm:presLayoutVars>
          <dgm:chMax val="0"/>
          <dgm:bulletEnabled val="1"/>
        </dgm:presLayoutVars>
      </dgm:prSet>
      <dgm:spPr/>
    </dgm:pt>
    <dgm:pt modelId="{1EC5B636-C01B-471B-B524-718543F0D466}" type="pres">
      <dgm:prSet presAssocID="{16C02BA5-FD52-49C1-ADB5-2A15F7DE35A0}" presName="spacer" presStyleCnt="0"/>
      <dgm:spPr/>
    </dgm:pt>
    <dgm:pt modelId="{980449DF-A77E-4498-AAFB-FA8FFD74BC70}" type="pres">
      <dgm:prSet presAssocID="{12301A14-B8B7-4E73-AA19-CD4D051BD071}" presName="parentText" presStyleLbl="node1" presStyleIdx="7" presStyleCnt="8">
        <dgm:presLayoutVars>
          <dgm:chMax val="0"/>
          <dgm:bulletEnabled val="1"/>
        </dgm:presLayoutVars>
      </dgm:prSet>
      <dgm:spPr/>
    </dgm:pt>
  </dgm:ptLst>
  <dgm:cxnLst>
    <dgm:cxn modelId="{6EE4900B-CF94-45E0-81C6-08D5A1657D21}" type="presOf" srcId="{A7740E31-11D6-432C-B921-CE9BC1DC326D}" destId="{90D36470-BFCB-431A-8501-A64AD78B3D4C}" srcOrd="0" destOrd="0" presId="urn:microsoft.com/office/officeart/2005/8/layout/vList2"/>
    <dgm:cxn modelId="{C98B2F1B-6B48-48B9-BD70-2F385048B610}" type="presOf" srcId="{3433390E-07A9-4E56-A660-6A7E0CAE8189}" destId="{EEDEB203-EA25-46D4-AEDB-67AA9710B050}" srcOrd="0" destOrd="0" presId="urn:microsoft.com/office/officeart/2005/8/layout/vList2"/>
    <dgm:cxn modelId="{CA26401F-59FB-4250-8F64-1E6FC92D66BA}" srcId="{4CC4E81A-8217-4850-9A16-413E4BA170D8}" destId="{A63A4493-6AEE-4E05-A592-88A0EB5AA641}" srcOrd="6" destOrd="0" parTransId="{F101B225-79DA-481A-8E5E-D25BEF4FF92C}" sibTransId="{16C02BA5-FD52-49C1-ADB5-2A15F7DE35A0}"/>
    <dgm:cxn modelId="{FE20711F-9A12-400C-ACB8-DF1D166E7ECE}" type="presOf" srcId="{4CC4E81A-8217-4850-9A16-413E4BA170D8}" destId="{3FEC1777-77D3-4312-B306-F43FB838323D}" srcOrd="0" destOrd="0" presId="urn:microsoft.com/office/officeart/2005/8/layout/vList2"/>
    <dgm:cxn modelId="{6A3FB425-6642-4390-8856-8C329A77B81B}" type="presOf" srcId="{12301A14-B8B7-4E73-AA19-CD4D051BD071}" destId="{980449DF-A77E-4498-AAFB-FA8FFD74BC70}" srcOrd="0" destOrd="0" presId="urn:microsoft.com/office/officeart/2005/8/layout/vList2"/>
    <dgm:cxn modelId="{2863AF27-65F4-4AD7-B644-671D7C790F6D}" type="presOf" srcId="{F6D4D07F-E6C5-4B80-BC7A-DA310ED18E3F}" destId="{DD212A4D-626C-4B70-A73D-216A0B678108}" srcOrd="0" destOrd="0" presId="urn:microsoft.com/office/officeart/2005/8/layout/vList2"/>
    <dgm:cxn modelId="{52463D67-FBA8-421A-A957-827CA0F0E390}" type="presOf" srcId="{AFC344C0-84A3-4A76-9F8B-726ACC2A90F5}" destId="{EE33FBAA-CC96-42F2-9D93-02F7C34488A2}" srcOrd="0" destOrd="0" presId="urn:microsoft.com/office/officeart/2005/8/layout/vList2"/>
    <dgm:cxn modelId="{7277C06E-A542-4016-96B2-E6B7D246DE81}" srcId="{4CC4E81A-8217-4850-9A16-413E4BA170D8}" destId="{12301A14-B8B7-4E73-AA19-CD4D051BD071}" srcOrd="7" destOrd="0" parTransId="{D248934E-2C94-4E97-9757-6021EFEB6A2D}" sibTransId="{23A21EA7-76FA-455B-9FB2-95329ED90E19}"/>
    <dgm:cxn modelId="{DD40E677-9721-406C-94F7-EB3EB2451C41}" srcId="{4CC4E81A-8217-4850-9A16-413E4BA170D8}" destId="{3433390E-07A9-4E56-A660-6A7E0CAE8189}" srcOrd="3" destOrd="0" parTransId="{D9345774-737A-4502-8548-887BF2E3D656}" sibTransId="{07CC369F-4F4B-47BA-903D-8C6AC875AA58}"/>
    <dgm:cxn modelId="{A153BFA3-AA1F-4E31-ACA9-864DAA9A12B1}" srcId="{4CC4E81A-8217-4850-9A16-413E4BA170D8}" destId="{38E61809-4FDD-48EB-B6AD-D16EAE2ED15A}" srcOrd="4" destOrd="0" parTransId="{E32ACA86-4EA9-48FA-8AD0-E96ABAD4B669}" sibTransId="{D561FCF4-CB04-4D0D-A996-269460E2D58A}"/>
    <dgm:cxn modelId="{29CED9A3-E175-47D7-82B2-448DCE9E7260}" srcId="{4CC4E81A-8217-4850-9A16-413E4BA170D8}" destId="{CA749D23-52DB-40A3-ACF8-7B4D51AC6C93}" srcOrd="1" destOrd="0" parTransId="{F38FBF51-5CB8-4C83-AF42-69A52D6AF7F1}" sibTransId="{7F90D350-CF30-4E4A-B188-B2E2F455B733}"/>
    <dgm:cxn modelId="{B5FA8DB0-5660-48F1-A3A8-25A045CB401D}" type="presOf" srcId="{38E61809-4FDD-48EB-B6AD-D16EAE2ED15A}" destId="{B3ECD191-4200-40FB-8051-700987C8C633}" srcOrd="0" destOrd="0" presId="urn:microsoft.com/office/officeart/2005/8/layout/vList2"/>
    <dgm:cxn modelId="{2CEC8FB6-816E-4660-8D4C-476EA287F05F}" srcId="{4CC4E81A-8217-4850-9A16-413E4BA170D8}" destId="{AFC344C0-84A3-4A76-9F8B-726ACC2A90F5}" srcOrd="5" destOrd="0" parTransId="{D5AA1C83-E3F3-4DFC-A837-032B1A0A0463}" sibTransId="{90041263-9B47-44F8-AFA1-E92BAA51F574}"/>
    <dgm:cxn modelId="{71FAD7C8-CE20-4310-B514-A293EF2243BD}" type="presOf" srcId="{A63A4493-6AEE-4E05-A592-88A0EB5AA641}" destId="{0DF3E0ED-9BD7-4572-A30D-D78BC7BC73B3}" srcOrd="0" destOrd="0" presId="urn:microsoft.com/office/officeart/2005/8/layout/vList2"/>
    <dgm:cxn modelId="{2E3987E0-7776-4403-9AB5-F244593B4A2D}" srcId="{4CC4E81A-8217-4850-9A16-413E4BA170D8}" destId="{A7740E31-11D6-432C-B921-CE9BC1DC326D}" srcOrd="0" destOrd="0" parTransId="{791CE086-8C3D-4285-836D-21045D29E0C4}" sibTransId="{EBED0820-E567-4338-A936-8F3A3150343B}"/>
    <dgm:cxn modelId="{590688E6-0CDD-4491-BD8B-97E1780C57D5}" srcId="{4CC4E81A-8217-4850-9A16-413E4BA170D8}" destId="{F6D4D07F-E6C5-4B80-BC7A-DA310ED18E3F}" srcOrd="2" destOrd="0" parTransId="{AB9FB9ED-ECD9-486C-A2CC-A0903A73436C}" sibTransId="{F0253AB6-E110-4DBE-95C2-DD3ADD8977EB}"/>
    <dgm:cxn modelId="{052026E8-B1D2-49A0-ACE0-2758F725D5F2}" type="presOf" srcId="{CA749D23-52DB-40A3-ACF8-7B4D51AC6C93}" destId="{86AC96D4-CC44-455F-A1D5-AC19CEE09B38}" srcOrd="0" destOrd="0" presId="urn:microsoft.com/office/officeart/2005/8/layout/vList2"/>
    <dgm:cxn modelId="{2651A521-57AE-48F3-959B-97E5A643F2F5}" type="presParOf" srcId="{3FEC1777-77D3-4312-B306-F43FB838323D}" destId="{90D36470-BFCB-431A-8501-A64AD78B3D4C}" srcOrd="0" destOrd="0" presId="urn:microsoft.com/office/officeart/2005/8/layout/vList2"/>
    <dgm:cxn modelId="{8D7BD85F-C63D-4471-9482-79BF8079618B}" type="presParOf" srcId="{3FEC1777-77D3-4312-B306-F43FB838323D}" destId="{D00267DA-7E9F-4C4F-B3B5-311ACEEA69A2}" srcOrd="1" destOrd="0" presId="urn:microsoft.com/office/officeart/2005/8/layout/vList2"/>
    <dgm:cxn modelId="{5D55AF2A-1399-48BC-AF18-78A5377FCE11}" type="presParOf" srcId="{3FEC1777-77D3-4312-B306-F43FB838323D}" destId="{86AC96D4-CC44-455F-A1D5-AC19CEE09B38}" srcOrd="2" destOrd="0" presId="urn:microsoft.com/office/officeart/2005/8/layout/vList2"/>
    <dgm:cxn modelId="{9ED476A2-E986-423C-A09F-9003CE6EDDA3}" type="presParOf" srcId="{3FEC1777-77D3-4312-B306-F43FB838323D}" destId="{529FE5BD-EA54-410B-9EE2-B918FC4C6199}" srcOrd="3" destOrd="0" presId="urn:microsoft.com/office/officeart/2005/8/layout/vList2"/>
    <dgm:cxn modelId="{B4E1582F-DF5D-462F-9C2B-6A56DEBAF8CE}" type="presParOf" srcId="{3FEC1777-77D3-4312-B306-F43FB838323D}" destId="{DD212A4D-626C-4B70-A73D-216A0B678108}" srcOrd="4" destOrd="0" presId="urn:microsoft.com/office/officeart/2005/8/layout/vList2"/>
    <dgm:cxn modelId="{70162C88-39AA-420A-9508-1097ED6BE910}" type="presParOf" srcId="{3FEC1777-77D3-4312-B306-F43FB838323D}" destId="{16B11933-FA7D-4EE6-BEE3-ADE033EE98A2}" srcOrd="5" destOrd="0" presId="urn:microsoft.com/office/officeart/2005/8/layout/vList2"/>
    <dgm:cxn modelId="{6006E113-5C24-4AA7-91BB-3B61D8C8B10C}" type="presParOf" srcId="{3FEC1777-77D3-4312-B306-F43FB838323D}" destId="{EEDEB203-EA25-46D4-AEDB-67AA9710B050}" srcOrd="6" destOrd="0" presId="urn:microsoft.com/office/officeart/2005/8/layout/vList2"/>
    <dgm:cxn modelId="{4D7A9C6B-0601-476F-B877-C1DED3B7916B}" type="presParOf" srcId="{3FEC1777-77D3-4312-B306-F43FB838323D}" destId="{DE9A654C-2F8E-4DCA-9AFC-66E7AB432A96}" srcOrd="7" destOrd="0" presId="urn:microsoft.com/office/officeart/2005/8/layout/vList2"/>
    <dgm:cxn modelId="{C5B181C5-6E36-4758-B2CF-DA5BD0C094EB}" type="presParOf" srcId="{3FEC1777-77D3-4312-B306-F43FB838323D}" destId="{B3ECD191-4200-40FB-8051-700987C8C633}" srcOrd="8" destOrd="0" presId="urn:microsoft.com/office/officeart/2005/8/layout/vList2"/>
    <dgm:cxn modelId="{F9785549-1369-4C3F-8C5F-54B7CE34890B}" type="presParOf" srcId="{3FEC1777-77D3-4312-B306-F43FB838323D}" destId="{1177687C-4410-44D3-A824-484CC32760EE}" srcOrd="9" destOrd="0" presId="urn:microsoft.com/office/officeart/2005/8/layout/vList2"/>
    <dgm:cxn modelId="{A55CB87D-9C8F-4303-889E-357A9A96F236}" type="presParOf" srcId="{3FEC1777-77D3-4312-B306-F43FB838323D}" destId="{EE33FBAA-CC96-42F2-9D93-02F7C34488A2}" srcOrd="10" destOrd="0" presId="urn:microsoft.com/office/officeart/2005/8/layout/vList2"/>
    <dgm:cxn modelId="{DE125A53-318E-441B-857B-6D6D198FB990}" type="presParOf" srcId="{3FEC1777-77D3-4312-B306-F43FB838323D}" destId="{BA312D06-6E25-4791-91C9-DAA2708DB32F}" srcOrd="11" destOrd="0" presId="urn:microsoft.com/office/officeart/2005/8/layout/vList2"/>
    <dgm:cxn modelId="{18677388-410D-4E37-8E9A-E0F581D3AC19}" type="presParOf" srcId="{3FEC1777-77D3-4312-B306-F43FB838323D}" destId="{0DF3E0ED-9BD7-4572-A30D-D78BC7BC73B3}" srcOrd="12" destOrd="0" presId="urn:microsoft.com/office/officeart/2005/8/layout/vList2"/>
    <dgm:cxn modelId="{C182046F-82A6-44FE-ABA3-49979F9FAE2F}" type="presParOf" srcId="{3FEC1777-77D3-4312-B306-F43FB838323D}" destId="{1EC5B636-C01B-471B-B524-718543F0D466}" srcOrd="13" destOrd="0" presId="urn:microsoft.com/office/officeart/2005/8/layout/vList2"/>
    <dgm:cxn modelId="{E13F3B1F-89F0-4487-B5C8-D950032881B7}" type="presParOf" srcId="{3FEC1777-77D3-4312-B306-F43FB838323D}" destId="{980449DF-A77E-4498-AAFB-FA8FFD74BC70}"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786980-324D-4654-918C-AE74C7067808}" type="doc">
      <dgm:prSet loTypeId="urn:microsoft.com/office/officeart/2005/8/layout/pyramid3" loCatId="pyramid" qsTypeId="urn:microsoft.com/office/officeart/2005/8/quickstyle/simple1" qsCatId="simple" csTypeId="urn:microsoft.com/office/officeart/2005/8/colors/accent1_2" csCatId="accent1" phldr="1"/>
      <dgm:spPr/>
    </dgm:pt>
    <dgm:pt modelId="{71707A14-BC5A-43C4-9C19-187C8B5DEC23}">
      <dgm:prSet phldrT="[Text]"/>
      <dgm:spPr>
        <a:solidFill>
          <a:srgbClr val="F5A9AD"/>
        </a:solidFill>
        <a:ln>
          <a:solidFill>
            <a:srgbClr val="E5232E"/>
          </a:solidFill>
        </a:ln>
      </dgm:spPr>
      <dgm:t>
        <a:bodyPr/>
        <a:lstStyle/>
        <a:p>
          <a:r>
            <a:rPr lang="en-US" dirty="0"/>
            <a:t>Cost of Living support </a:t>
          </a:r>
        </a:p>
        <a:p>
          <a:r>
            <a:rPr lang="en-US" i="1" dirty="0"/>
            <a:t>3-4 </a:t>
          </a:r>
          <a:r>
            <a:rPr lang="en-US" i="1" dirty="0" err="1"/>
            <a:t>hrs</a:t>
          </a:r>
          <a:r>
            <a:rPr lang="en-US" i="1" dirty="0"/>
            <a:t> training on the top 5-10 questions and then fortnightly check in</a:t>
          </a:r>
        </a:p>
      </dgm:t>
    </dgm:pt>
    <dgm:pt modelId="{39D72AF9-6E2B-4BDA-B20A-A08284F5FD0A}" type="parTrans" cxnId="{4DEEB30A-9911-46E8-B374-970CD7D0E774}">
      <dgm:prSet/>
      <dgm:spPr/>
      <dgm:t>
        <a:bodyPr/>
        <a:lstStyle/>
        <a:p>
          <a:endParaRPr lang="en-US"/>
        </a:p>
      </dgm:t>
    </dgm:pt>
    <dgm:pt modelId="{F3208401-2B42-4448-BB18-B85F8394ACBD}" type="sibTrans" cxnId="{4DEEB30A-9911-46E8-B374-970CD7D0E774}">
      <dgm:prSet/>
      <dgm:spPr/>
      <dgm:t>
        <a:bodyPr/>
        <a:lstStyle/>
        <a:p>
          <a:endParaRPr lang="en-US"/>
        </a:p>
      </dgm:t>
    </dgm:pt>
    <dgm:pt modelId="{CE75D00D-535E-4635-9FFE-1CD6110DFC8A}">
      <dgm:prSet phldrT="[Text]"/>
      <dgm:spPr>
        <a:solidFill>
          <a:srgbClr val="E5232E"/>
        </a:solidFill>
        <a:ln>
          <a:solidFill>
            <a:srgbClr val="E5232E"/>
          </a:solidFill>
        </a:ln>
      </dgm:spPr>
      <dgm:t>
        <a:bodyPr/>
        <a:lstStyle/>
        <a:p>
          <a:r>
            <a:rPr lang="en-US" dirty="0"/>
            <a:t>Money Mentors</a:t>
          </a:r>
        </a:p>
        <a:p>
          <a:endParaRPr lang="en-US" dirty="0"/>
        </a:p>
        <a:p>
          <a:r>
            <a:rPr lang="en-US" i="1" dirty="0"/>
            <a:t>Partnership with Money A&amp;E with more training and commitment to 1+ years</a:t>
          </a:r>
        </a:p>
      </dgm:t>
    </dgm:pt>
    <dgm:pt modelId="{C3B94B51-49C0-4BBD-A16B-CCD8ADE8603C}" type="parTrans" cxnId="{118541E1-8F6D-4777-9ACB-55FF3F65506E}">
      <dgm:prSet/>
      <dgm:spPr/>
      <dgm:t>
        <a:bodyPr/>
        <a:lstStyle/>
        <a:p>
          <a:endParaRPr lang="en-US"/>
        </a:p>
      </dgm:t>
    </dgm:pt>
    <dgm:pt modelId="{B7181C96-BF32-4CEE-A00C-897244B13042}" type="sibTrans" cxnId="{118541E1-8F6D-4777-9ACB-55FF3F65506E}">
      <dgm:prSet/>
      <dgm:spPr/>
      <dgm:t>
        <a:bodyPr/>
        <a:lstStyle/>
        <a:p>
          <a:endParaRPr lang="en-US"/>
        </a:p>
      </dgm:t>
    </dgm:pt>
    <dgm:pt modelId="{9BCC7CE6-E710-48D9-B783-935E01753181}">
      <dgm:prSet phldrT="[Text]"/>
      <dgm:spPr>
        <a:noFill/>
        <a:ln>
          <a:solidFill>
            <a:srgbClr val="E5232E"/>
          </a:solidFill>
        </a:ln>
      </dgm:spPr>
      <dgm:t>
        <a:bodyPr/>
        <a:lstStyle/>
        <a:p>
          <a:r>
            <a:rPr lang="en-US" dirty="0"/>
            <a:t>Cost of living champions </a:t>
          </a:r>
        </a:p>
        <a:p>
          <a:r>
            <a:rPr lang="en-US" i="1" dirty="0"/>
            <a:t>Give out info / share back questions</a:t>
          </a:r>
        </a:p>
      </dgm:t>
    </dgm:pt>
    <dgm:pt modelId="{62485E0F-4A69-4D02-B79B-8916E24A0E21}" type="parTrans" cxnId="{4719B62B-136A-4A99-BF83-289FBC8CE725}">
      <dgm:prSet/>
      <dgm:spPr/>
      <dgm:t>
        <a:bodyPr/>
        <a:lstStyle/>
        <a:p>
          <a:endParaRPr lang="en-US"/>
        </a:p>
      </dgm:t>
    </dgm:pt>
    <dgm:pt modelId="{795FBDB2-BE45-467C-9FA3-F28E97E33626}" type="sibTrans" cxnId="{4719B62B-136A-4A99-BF83-289FBC8CE725}">
      <dgm:prSet/>
      <dgm:spPr/>
      <dgm:t>
        <a:bodyPr/>
        <a:lstStyle/>
        <a:p>
          <a:endParaRPr lang="en-US"/>
        </a:p>
      </dgm:t>
    </dgm:pt>
    <dgm:pt modelId="{8211CFBF-5987-4109-A372-B381FBB657B4}" type="pres">
      <dgm:prSet presAssocID="{67786980-324D-4654-918C-AE74C7067808}" presName="Name0" presStyleCnt="0">
        <dgm:presLayoutVars>
          <dgm:dir/>
          <dgm:animLvl val="lvl"/>
          <dgm:resizeHandles val="exact"/>
        </dgm:presLayoutVars>
      </dgm:prSet>
      <dgm:spPr/>
    </dgm:pt>
    <dgm:pt modelId="{13DC6E99-317E-4C9E-923F-A0E946A8C7D8}" type="pres">
      <dgm:prSet presAssocID="{9BCC7CE6-E710-48D9-B783-935E01753181}" presName="Name8" presStyleCnt="0"/>
      <dgm:spPr/>
    </dgm:pt>
    <dgm:pt modelId="{17D75FD0-F4F8-484F-ABA6-3F3B9D05717F}" type="pres">
      <dgm:prSet presAssocID="{9BCC7CE6-E710-48D9-B783-935E01753181}" presName="level" presStyleLbl="node1" presStyleIdx="0" presStyleCnt="3">
        <dgm:presLayoutVars>
          <dgm:chMax val="1"/>
          <dgm:bulletEnabled val="1"/>
        </dgm:presLayoutVars>
      </dgm:prSet>
      <dgm:spPr/>
    </dgm:pt>
    <dgm:pt modelId="{D8A1C972-AA06-4170-9324-BAB457E839C2}" type="pres">
      <dgm:prSet presAssocID="{9BCC7CE6-E710-48D9-B783-935E01753181}" presName="levelTx" presStyleLbl="revTx" presStyleIdx="0" presStyleCnt="0">
        <dgm:presLayoutVars>
          <dgm:chMax val="1"/>
          <dgm:bulletEnabled val="1"/>
        </dgm:presLayoutVars>
      </dgm:prSet>
      <dgm:spPr/>
    </dgm:pt>
    <dgm:pt modelId="{43944F23-1FDD-41D8-A928-CE704FD2069F}" type="pres">
      <dgm:prSet presAssocID="{71707A14-BC5A-43C4-9C19-187C8B5DEC23}" presName="Name8" presStyleCnt="0"/>
      <dgm:spPr/>
    </dgm:pt>
    <dgm:pt modelId="{A73CDAB8-6C7A-4F6F-A579-9CD0D733138C}" type="pres">
      <dgm:prSet presAssocID="{71707A14-BC5A-43C4-9C19-187C8B5DEC23}" presName="level" presStyleLbl="node1" presStyleIdx="1" presStyleCnt="3">
        <dgm:presLayoutVars>
          <dgm:chMax val="1"/>
          <dgm:bulletEnabled val="1"/>
        </dgm:presLayoutVars>
      </dgm:prSet>
      <dgm:spPr/>
    </dgm:pt>
    <dgm:pt modelId="{2C62D700-7F39-4105-95A5-D5FCCF990C92}" type="pres">
      <dgm:prSet presAssocID="{71707A14-BC5A-43C4-9C19-187C8B5DEC23}" presName="levelTx" presStyleLbl="revTx" presStyleIdx="0" presStyleCnt="0">
        <dgm:presLayoutVars>
          <dgm:chMax val="1"/>
          <dgm:bulletEnabled val="1"/>
        </dgm:presLayoutVars>
      </dgm:prSet>
      <dgm:spPr/>
    </dgm:pt>
    <dgm:pt modelId="{6091976F-8242-4F79-BFEA-FDFF2EEEB276}" type="pres">
      <dgm:prSet presAssocID="{CE75D00D-535E-4635-9FFE-1CD6110DFC8A}" presName="Name8" presStyleCnt="0"/>
      <dgm:spPr/>
    </dgm:pt>
    <dgm:pt modelId="{CAA27469-32F8-4285-AA27-169E28AC8542}" type="pres">
      <dgm:prSet presAssocID="{CE75D00D-535E-4635-9FFE-1CD6110DFC8A}" presName="level" presStyleLbl="node1" presStyleIdx="2" presStyleCnt="3">
        <dgm:presLayoutVars>
          <dgm:chMax val="1"/>
          <dgm:bulletEnabled val="1"/>
        </dgm:presLayoutVars>
      </dgm:prSet>
      <dgm:spPr/>
    </dgm:pt>
    <dgm:pt modelId="{BBA80BE3-5C03-438A-A633-E1BC14042A4A}" type="pres">
      <dgm:prSet presAssocID="{CE75D00D-535E-4635-9FFE-1CD6110DFC8A}" presName="levelTx" presStyleLbl="revTx" presStyleIdx="0" presStyleCnt="0">
        <dgm:presLayoutVars>
          <dgm:chMax val="1"/>
          <dgm:bulletEnabled val="1"/>
        </dgm:presLayoutVars>
      </dgm:prSet>
      <dgm:spPr/>
    </dgm:pt>
  </dgm:ptLst>
  <dgm:cxnLst>
    <dgm:cxn modelId="{4DEEB30A-9911-46E8-B374-970CD7D0E774}" srcId="{67786980-324D-4654-918C-AE74C7067808}" destId="{71707A14-BC5A-43C4-9C19-187C8B5DEC23}" srcOrd="1" destOrd="0" parTransId="{39D72AF9-6E2B-4BDA-B20A-A08284F5FD0A}" sibTransId="{F3208401-2B42-4448-BB18-B85F8394ACBD}"/>
    <dgm:cxn modelId="{4719B62B-136A-4A99-BF83-289FBC8CE725}" srcId="{67786980-324D-4654-918C-AE74C7067808}" destId="{9BCC7CE6-E710-48D9-B783-935E01753181}" srcOrd="0" destOrd="0" parTransId="{62485E0F-4A69-4D02-B79B-8916E24A0E21}" sibTransId="{795FBDB2-BE45-467C-9FA3-F28E97E33626}"/>
    <dgm:cxn modelId="{A1BA1231-FF73-414A-8BDF-F5F4B63EB09B}" type="presOf" srcId="{67786980-324D-4654-918C-AE74C7067808}" destId="{8211CFBF-5987-4109-A372-B381FBB657B4}" srcOrd="0" destOrd="0" presId="urn:microsoft.com/office/officeart/2005/8/layout/pyramid3"/>
    <dgm:cxn modelId="{70345F37-EE20-47E6-832F-B0865C79C36F}" type="presOf" srcId="{CE75D00D-535E-4635-9FFE-1CD6110DFC8A}" destId="{CAA27469-32F8-4285-AA27-169E28AC8542}" srcOrd="0" destOrd="0" presId="urn:microsoft.com/office/officeart/2005/8/layout/pyramid3"/>
    <dgm:cxn modelId="{E210169A-C778-41B3-8749-5A32C01FEC07}" type="presOf" srcId="{9BCC7CE6-E710-48D9-B783-935E01753181}" destId="{17D75FD0-F4F8-484F-ABA6-3F3B9D05717F}" srcOrd="0" destOrd="0" presId="urn:microsoft.com/office/officeart/2005/8/layout/pyramid3"/>
    <dgm:cxn modelId="{9445EC9C-814D-483C-B57D-ED545355A5C4}" type="presOf" srcId="{71707A14-BC5A-43C4-9C19-187C8B5DEC23}" destId="{A73CDAB8-6C7A-4F6F-A579-9CD0D733138C}" srcOrd="0" destOrd="0" presId="urn:microsoft.com/office/officeart/2005/8/layout/pyramid3"/>
    <dgm:cxn modelId="{6D66F5CD-E760-4BA8-B459-7735200EA908}" type="presOf" srcId="{71707A14-BC5A-43C4-9C19-187C8B5DEC23}" destId="{2C62D700-7F39-4105-95A5-D5FCCF990C92}" srcOrd="1" destOrd="0" presId="urn:microsoft.com/office/officeart/2005/8/layout/pyramid3"/>
    <dgm:cxn modelId="{9BB905DA-13BB-4F48-BFB1-50806CEE0606}" type="presOf" srcId="{CE75D00D-535E-4635-9FFE-1CD6110DFC8A}" destId="{BBA80BE3-5C03-438A-A633-E1BC14042A4A}" srcOrd="1" destOrd="0" presId="urn:microsoft.com/office/officeart/2005/8/layout/pyramid3"/>
    <dgm:cxn modelId="{118541E1-8F6D-4777-9ACB-55FF3F65506E}" srcId="{67786980-324D-4654-918C-AE74C7067808}" destId="{CE75D00D-535E-4635-9FFE-1CD6110DFC8A}" srcOrd="2" destOrd="0" parTransId="{C3B94B51-49C0-4BBD-A16B-CCD8ADE8603C}" sibTransId="{B7181C96-BF32-4CEE-A00C-897244B13042}"/>
    <dgm:cxn modelId="{A68481EC-2024-45C4-805B-9E5308138812}" type="presOf" srcId="{9BCC7CE6-E710-48D9-B783-935E01753181}" destId="{D8A1C972-AA06-4170-9324-BAB457E839C2}" srcOrd="1" destOrd="0" presId="urn:microsoft.com/office/officeart/2005/8/layout/pyramid3"/>
    <dgm:cxn modelId="{683EE9FE-AB13-4395-B0DF-00F7ED77730B}" type="presParOf" srcId="{8211CFBF-5987-4109-A372-B381FBB657B4}" destId="{13DC6E99-317E-4C9E-923F-A0E946A8C7D8}" srcOrd="0" destOrd="0" presId="urn:microsoft.com/office/officeart/2005/8/layout/pyramid3"/>
    <dgm:cxn modelId="{EEC72144-4196-4C71-A526-F1DFE41EA817}" type="presParOf" srcId="{13DC6E99-317E-4C9E-923F-A0E946A8C7D8}" destId="{17D75FD0-F4F8-484F-ABA6-3F3B9D05717F}" srcOrd="0" destOrd="0" presId="urn:microsoft.com/office/officeart/2005/8/layout/pyramid3"/>
    <dgm:cxn modelId="{5F9FDE5C-AE78-4068-AA72-9BCA5043782E}" type="presParOf" srcId="{13DC6E99-317E-4C9E-923F-A0E946A8C7D8}" destId="{D8A1C972-AA06-4170-9324-BAB457E839C2}" srcOrd="1" destOrd="0" presId="urn:microsoft.com/office/officeart/2005/8/layout/pyramid3"/>
    <dgm:cxn modelId="{71C471F7-D945-437A-BDD6-C943F5914A33}" type="presParOf" srcId="{8211CFBF-5987-4109-A372-B381FBB657B4}" destId="{43944F23-1FDD-41D8-A928-CE704FD2069F}" srcOrd="1" destOrd="0" presId="urn:microsoft.com/office/officeart/2005/8/layout/pyramid3"/>
    <dgm:cxn modelId="{2F4C9E7C-144E-4E24-B3DB-EE7FBC74ECCD}" type="presParOf" srcId="{43944F23-1FDD-41D8-A928-CE704FD2069F}" destId="{A73CDAB8-6C7A-4F6F-A579-9CD0D733138C}" srcOrd="0" destOrd="0" presId="urn:microsoft.com/office/officeart/2005/8/layout/pyramid3"/>
    <dgm:cxn modelId="{AE187C0D-AD23-4877-8895-F3F5B2810056}" type="presParOf" srcId="{43944F23-1FDD-41D8-A928-CE704FD2069F}" destId="{2C62D700-7F39-4105-95A5-D5FCCF990C92}" srcOrd="1" destOrd="0" presId="urn:microsoft.com/office/officeart/2005/8/layout/pyramid3"/>
    <dgm:cxn modelId="{CBEEB477-3F1B-4F3A-91EC-07D1DD664C7C}" type="presParOf" srcId="{8211CFBF-5987-4109-A372-B381FBB657B4}" destId="{6091976F-8242-4F79-BFEA-FDFF2EEEB276}" srcOrd="2" destOrd="0" presId="urn:microsoft.com/office/officeart/2005/8/layout/pyramid3"/>
    <dgm:cxn modelId="{BB3D2B52-9BC5-4752-B6E5-3F6B33B5F795}" type="presParOf" srcId="{6091976F-8242-4F79-BFEA-FDFF2EEEB276}" destId="{CAA27469-32F8-4285-AA27-169E28AC8542}" srcOrd="0" destOrd="0" presId="urn:microsoft.com/office/officeart/2005/8/layout/pyramid3"/>
    <dgm:cxn modelId="{354E5128-5D92-4AD3-9512-FA83BB9E6A7F}" type="presParOf" srcId="{6091976F-8242-4F79-BFEA-FDFF2EEEB276}" destId="{BBA80BE3-5C03-438A-A633-E1BC14042A4A}"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CC4E81A-8217-4850-9A16-413E4BA170D8}" type="doc">
      <dgm:prSet loTypeId="urn:microsoft.com/office/officeart/2005/8/layout/vList2" loCatId="list" qsTypeId="urn:microsoft.com/office/officeart/2005/8/quickstyle/simple1" qsCatId="simple" csTypeId="urn:microsoft.com/office/officeart/2005/8/colors/colorful5" csCatId="colorful" phldr="1"/>
      <dgm:spPr/>
    </dgm:pt>
    <dgm:pt modelId="{A7740E31-11D6-432C-B921-CE9BC1DC326D}">
      <dgm:prSet phldrT="[Text]"/>
      <dgm:spPr/>
      <dgm:t>
        <a:bodyPr/>
        <a:lstStyle/>
        <a:p>
          <a:r>
            <a:rPr lang="en-GB" dirty="0">
              <a:ea typeface="Calibri" panose="020F0502020204030204" pitchFamily="34" charset="0"/>
              <a:cs typeface="Times New Roman" panose="02020603050405020304" pitchFamily="18" charset="0"/>
            </a:rPr>
            <a:t>Public information</a:t>
          </a:r>
          <a:endParaRPr lang="en-US" dirty="0"/>
        </a:p>
      </dgm:t>
    </dgm:pt>
    <dgm:pt modelId="{791CE086-8C3D-4285-836D-21045D29E0C4}" type="parTrans" cxnId="{2E3987E0-7776-4403-9AB5-F244593B4A2D}">
      <dgm:prSet/>
      <dgm:spPr/>
      <dgm:t>
        <a:bodyPr/>
        <a:lstStyle/>
        <a:p>
          <a:endParaRPr lang="en-US"/>
        </a:p>
      </dgm:t>
    </dgm:pt>
    <dgm:pt modelId="{EBED0820-E567-4338-A936-8F3A3150343B}" type="sibTrans" cxnId="{2E3987E0-7776-4403-9AB5-F244593B4A2D}">
      <dgm:prSet/>
      <dgm:spPr/>
      <dgm:t>
        <a:bodyPr/>
        <a:lstStyle/>
        <a:p>
          <a:endParaRPr lang="en-US"/>
        </a:p>
      </dgm:t>
    </dgm:pt>
    <dgm:pt modelId="{CA749D23-52DB-40A3-ACF8-7B4D51AC6C93}">
      <dgm:prSet/>
      <dgm:spPr/>
      <dgm:t>
        <a:bodyPr/>
        <a:lstStyle/>
        <a:p>
          <a:r>
            <a:rPr lang="en-GB" dirty="0">
              <a:ea typeface="Calibri" panose="020F0502020204030204" pitchFamily="34" charset="0"/>
              <a:cs typeface="Times New Roman" panose="02020603050405020304" pitchFamily="18" charset="0"/>
            </a:rPr>
            <a:t>Help is Here Content: e.g. Where to Find Support in Newham , on-line map, Cost of Living website </a:t>
          </a:r>
        </a:p>
      </dgm:t>
    </dgm:pt>
    <dgm:pt modelId="{F38FBF51-5CB8-4C83-AF42-69A52D6AF7F1}" type="parTrans" cxnId="{29CED9A3-E175-47D7-82B2-448DCE9E7260}">
      <dgm:prSet/>
      <dgm:spPr/>
      <dgm:t>
        <a:bodyPr/>
        <a:lstStyle/>
        <a:p>
          <a:endParaRPr lang="en-US"/>
        </a:p>
      </dgm:t>
    </dgm:pt>
    <dgm:pt modelId="{7F90D350-CF30-4E4A-B188-B2E2F455B733}" type="sibTrans" cxnId="{29CED9A3-E175-47D7-82B2-448DCE9E7260}">
      <dgm:prSet/>
      <dgm:spPr/>
      <dgm:t>
        <a:bodyPr/>
        <a:lstStyle/>
        <a:p>
          <a:endParaRPr lang="en-US"/>
        </a:p>
      </dgm:t>
    </dgm:pt>
    <dgm:pt modelId="{F6D4D07F-E6C5-4B80-BC7A-DA310ED18E3F}">
      <dgm:prSet/>
      <dgm:spPr/>
      <dgm:t>
        <a:bodyPr/>
        <a:lstStyle/>
        <a:p>
          <a:r>
            <a:rPr lang="en-GB" dirty="0">
              <a:ea typeface="Calibri" panose="020F0502020204030204" pitchFamily="34" charset="0"/>
              <a:cs typeface="Times New Roman" panose="02020603050405020304" pitchFamily="18" charset="0"/>
            </a:rPr>
            <a:t>Help is Here Campaign </a:t>
          </a:r>
        </a:p>
      </dgm:t>
    </dgm:pt>
    <dgm:pt modelId="{AB9FB9ED-ECD9-486C-A2CC-A0903A73436C}" type="parTrans" cxnId="{590688E6-0CDD-4491-BD8B-97E1780C57D5}">
      <dgm:prSet/>
      <dgm:spPr/>
      <dgm:t>
        <a:bodyPr/>
        <a:lstStyle/>
        <a:p>
          <a:endParaRPr lang="en-US"/>
        </a:p>
      </dgm:t>
    </dgm:pt>
    <dgm:pt modelId="{F0253AB6-E110-4DBE-95C2-DD3ADD8977EB}" type="sibTrans" cxnId="{590688E6-0CDD-4491-BD8B-97E1780C57D5}">
      <dgm:prSet/>
      <dgm:spPr/>
      <dgm:t>
        <a:bodyPr/>
        <a:lstStyle/>
        <a:p>
          <a:endParaRPr lang="en-US"/>
        </a:p>
      </dgm:t>
    </dgm:pt>
    <dgm:pt modelId="{3433390E-07A9-4E56-A660-6A7E0CAE8189}">
      <dgm:prSet/>
      <dgm:spPr/>
      <dgm:t>
        <a:bodyPr/>
        <a:lstStyle/>
        <a:p>
          <a:r>
            <a:rPr lang="en-GB">
              <a:ea typeface="Calibri" panose="020F0502020204030204" pitchFamily="34" charset="0"/>
              <a:cs typeface="Times New Roman" panose="02020603050405020304" pitchFamily="18" charset="0"/>
            </a:rPr>
            <a:t>Cost of living Champions: infographics, videos, social media and direct conversation over whatsapp and email</a:t>
          </a:r>
          <a:endParaRPr lang="en-GB" dirty="0">
            <a:ea typeface="Calibri" panose="020F0502020204030204" pitchFamily="34" charset="0"/>
            <a:cs typeface="Times New Roman" panose="02020603050405020304" pitchFamily="18" charset="0"/>
          </a:endParaRPr>
        </a:p>
      </dgm:t>
    </dgm:pt>
    <dgm:pt modelId="{D9345774-737A-4502-8548-887BF2E3D656}" type="parTrans" cxnId="{DD40E677-9721-406C-94F7-EB3EB2451C41}">
      <dgm:prSet/>
      <dgm:spPr/>
      <dgm:t>
        <a:bodyPr/>
        <a:lstStyle/>
        <a:p>
          <a:endParaRPr lang="en-US"/>
        </a:p>
      </dgm:t>
    </dgm:pt>
    <dgm:pt modelId="{07CC369F-4F4B-47BA-903D-8C6AC875AA58}" type="sibTrans" cxnId="{DD40E677-9721-406C-94F7-EB3EB2451C41}">
      <dgm:prSet/>
      <dgm:spPr/>
      <dgm:t>
        <a:bodyPr/>
        <a:lstStyle/>
        <a:p>
          <a:endParaRPr lang="en-US"/>
        </a:p>
      </dgm:t>
    </dgm:pt>
    <dgm:pt modelId="{38E61809-4FDD-48EB-B6AD-D16EAE2ED15A}">
      <dgm:prSet/>
      <dgm:spPr/>
      <dgm:t>
        <a:bodyPr/>
        <a:lstStyle/>
        <a:p>
          <a:r>
            <a:rPr lang="en-GB">
              <a:ea typeface="Calibri" panose="020F0502020204030204" pitchFamily="34" charset="0"/>
              <a:cs typeface="Times New Roman" panose="02020603050405020304" pitchFamily="18" charset="0"/>
            </a:rPr>
            <a:t>Well Newham outreach team </a:t>
          </a:r>
          <a:endParaRPr lang="en-GB" dirty="0">
            <a:ea typeface="Calibri" panose="020F0502020204030204" pitchFamily="34" charset="0"/>
            <a:cs typeface="Times New Roman" panose="02020603050405020304" pitchFamily="18" charset="0"/>
          </a:endParaRPr>
        </a:p>
      </dgm:t>
    </dgm:pt>
    <dgm:pt modelId="{E32ACA86-4EA9-48FA-8AD0-E96ABAD4B669}" type="parTrans" cxnId="{A153BFA3-AA1F-4E31-ACA9-864DAA9A12B1}">
      <dgm:prSet/>
      <dgm:spPr/>
      <dgm:t>
        <a:bodyPr/>
        <a:lstStyle/>
        <a:p>
          <a:endParaRPr lang="en-US"/>
        </a:p>
      </dgm:t>
    </dgm:pt>
    <dgm:pt modelId="{D561FCF4-CB04-4D0D-A996-269460E2D58A}" type="sibTrans" cxnId="{A153BFA3-AA1F-4E31-ACA9-864DAA9A12B1}">
      <dgm:prSet/>
      <dgm:spPr/>
      <dgm:t>
        <a:bodyPr/>
        <a:lstStyle/>
        <a:p>
          <a:endParaRPr lang="en-US"/>
        </a:p>
      </dgm:t>
    </dgm:pt>
    <dgm:pt modelId="{AFC344C0-84A3-4A76-9F8B-726ACC2A90F5}">
      <dgm:prSet/>
      <dgm:spPr/>
      <dgm:t>
        <a:bodyPr/>
        <a:lstStyle/>
        <a:p>
          <a:r>
            <a:rPr lang="en-GB">
              <a:ea typeface="Calibri" panose="020F0502020204030204" pitchFamily="34" charset="0"/>
              <a:cs typeface="Times New Roman" panose="02020603050405020304" pitchFamily="18" charset="0"/>
            </a:rPr>
            <a:t>Cost of living pop-up events </a:t>
          </a:r>
          <a:endParaRPr lang="en-GB" dirty="0">
            <a:ea typeface="Calibri" panose="020F0502020204030204" pitchFamily="34" charset="0"/>
            <a:cs typeface="Times New Roman" panose="02020603050405020304" pitchFamily="18" charset="0"/>
          </a:endParaRPr>
        </a:p>
      </dgm:t>
    </dgm:pt>
    <dgm:pt modelId="{D5AA1C83-E3F3-4DFC-A837-032B1A0A0463}" type="parTrans" cxnId="{2CEC8FB6-816E-4660-8D4C-476EA287F05F}">
      <dgm:prSet/>
      <dgm:spPr/>
      <dgm:t>
        <a:bodyPr/>
        <a:lstStyle/>
        <a:p>
          <a:endParaRPr lang="en-US"/>
        </a:p>
      </dgm:t>
    </dgm:pt>
    <dgm:pt modelId="{90041263-9B47-44F8-AFA1-E92BAA51F574}" type="sibTrans" cxnId="{2CEC8FB6-816E-4660-8D4C-476EA287F05F}">
      <dgm:prSet/>
      <dgm:spPr/>
      <dgm:t>
        <a:bodyPr/>
        <a:lstStyle/>
        <a:p>
          <a:endParaRPr lang="en-US"/>
        </a:p>
      </dgm:t>
    </dgm:pt>
    <dgm:pt modelId="{A63A4493-6AEE-4E05-A592-88A0EB5AA641}">
      <dgm:prSet/>
      <dgm:spPr/>
      <dgm:t>
        <a:bodyPr/>
        <a:lstStyle/>
        <a:p>
          <a:r>
            <a:rPr lang="en-GB">
              <a:ea typeface="Calibri" panose="020F0502020204030204" pitchFamily="34" charset="0"/>
              <a:cs typeface="Times New Roman" panose="02020603050405020304" pitchFamily="18" charset="0"/>
            </a:rPr>
            <a:t>Specific services: Our Newham Money, Our Newham Work, Money A&amp;E </a:t>
          </a:r>
          <a:endParaRPr lang="en-GB" dirty="0">
            <a:ea typeface="Calibri" panose="020F0502020204030204" pitchFamily="34" charset="0"/>
            <a:cs typeface="Times New Roman" panose="02020603050405020304" pitchFamily="18" charset="0"/>
          </a:endParaRPr>
        </a:p>
      </dgm:t>
    </dgm:pt>
    <dgm:pt modelId="{F101B225-79DA-481A-8E5E-D25BEF4FF92C}" type="parTrans" cxnId="{CA26401F-59FB-4250-8F64-1E6FC92D66BA}">
      <dgm:prSet/>
      <dgm:spPr/>
      <dgm:t>
        <a:bodyPr/>
        <a:lstStyle/>
        <a:p>
          <a:endParaRPr lang="en-US"/>
        </a:p>
      </dgm:t>
    </dgm:pt>
    <dgm:pt modelId="{16C02BA5-FD52-49C1-ADB5-2A15F7DE35A0}" type="sibTrans" cxnId="{CA26401F-59FB-4250-8F64-1E6FC92D66BA}">
      <dgm:prSet/>
      <dgm:spPr/>
      <dgm:t>
        <a:bodyPr/>
        <a:lstStyle/>
        <a:p>
          <a:endParaRPr lang="en-US"/>
        </a:p>
      </dgm:t>
    </dgm:pt>
    <dgm:pt modelId="{12301A14-B8B7-4E73-AA19-CD4D051BD071}">
      <dgm:prSet/>
      <dgm:spPr/>
      <dgm:t>
        <a:bodyPr/>
        <a:lstStyle/>
        <a:p>
          <a:r>
            <a:rPr lang="en-GB">
              <a:ea typeface="Calibri" panose="020F0502020204030204" pitchFamily="34" charset="0"/>
              <a:cs typeface="Times New Roman" panose="02020603050405020304" pitchFamily="18" charset="0"/>
            </a:rPr>
            <a:t>Cost of living wellbeing service </a:t>
          </a:r>
          <a:endParaRPr lang="en-GB" dirty="0">
            <a:ea typeface="Calibri" panose="020F0502020204030204" pitchFamily="34" charset="0"/>
            <a:cs typeface="Times New Roman" panose="02020603050405020304" pitchFamily="18" charset="0"/>
          </a:endParaRPr>
        </a:p>
      </dgm:t>
    </dgm:pt>
    <dgm:pt modelId="{D248934E-2C94-4E97-9757-6021EFEB6A2D}" type="parTrans" cxnId="{7277C06E-A542-4016-96B2-E6B7D246DE81}">
      <dgm:prSet/>
      <dgm:spPr/>
      <dgm:t>
        <a:bodyPr/>
        <a:lstStyle/>
        <a:p>
          <a:endParaRPr lang="en-US"/>
        </a:p>
      </dgm:t>
    </dgm:pt>
    <dgm:pt modelId="{23A21EA7-76FA-455B-9FB2-95329ED90E19}" type="sibTrans" cxnId="{7277C06E-A542-4016-96B2-E6B7D246DE81}">
      <dgm:prSet/>
      <dgm:spPr/>
      <dgm:t>
        <a:bodyPr/>
        <a:lstStyle/>
        <a:p>
          <a:endParaRPr lang="en-US"/>
        </a:p>
      </dgm:t>
    </dgm:pt>
    <dgm:pt modelId="{3FEC1777-77D3-4312-B306-F43FB838323D}" type="pres">
      <dgm:prSet presAssocID="{4CC4E81A-8217-4850-9A16-413E4BA170D8}" presName="linear" presStyleCnt="0">
        <dgm:presLayoutVars>
          <dgm:animLvl val="lvl"/>
          <dgm:resizeHandles val="exact"/>
        </dgm:presLayoutVars>
      </dgm:prSet>
      <dgm:spPr/>
    </dgm:pt>
    <dgm:pt modelId="{90D36470-BFCB-431A-8501-A64AD78B3D4C}" type="pres">
      <dgm:prSet presAssocID="{A7740E31-11D6-432C-B921-CE9BC1DC326D}" presName="parentText" presStyleLbl="node1" presStyleIdx="0" presStyleCnt="8">
        <dgm:presLayoutVars>
          <dgm:chMax val="0"/>
          <dgm:bulletEnabled val="1"/>
        </dgm:presLayoutVars>
      </dgm:prSet>
      <dgm:spPr/>
    </dgm:pt>
    <dgm:pt modelId="{D00267DA-7E9F-4C4F-B3B5-311ACEEA69A2}" type="pres">
      <dgm:prSet presAssocID="{EBED0820-E567-4338-A936-8F3A3150343B}" presName="spacer" presStyleCnt="0"/>
      <dgm:spPr/>
    </dgm:pt>
    <dgm:pt modelId="{86AC96D4-CC44-455F-A1D5-AC19CEE09B38}" type="pres">
      <dgm:prSet presAssocID="{CA749D23-52DB-40A3-ACF8-7B4D51AC6C93}" presName="parentText" presStyleLbl="node1" presStyleIdx="1" presStyleCnt="8">
        <dgm:presLayoutVars>
          <dgm:chMax val="0"/>
          <dgm:bulletEnabled val="1"/>
        </dgm:presLayoutVars>
      </dgm:prSet>
      <dgm:spPr/>
    </dgm:pt>
    <dgm:pt modelId="{529FE5BD-EA54-410B-9EE2-B918FC4C6199}" type="pres">
      <dgm:prSet presAssocID="{7F90D350-CF30-4E4A-B188-B2E2F455B733}" presName="spacer" presStyleCnt="0"/>
      <dgm:spPr/>
    </dgm:pt>
    <dgm:pt modelId="{DD212A4D-626C-4B70-A73D-216A0B678108}" type="pres">
      <dgm:prSet presAssocID="{F6D4D07F-E6C5-4B80-BC7A-DA310ED18E3F}" presName="parentText" presStyleLbl="node1" presStyleIdx="2" presStyleCnt="8">
        <dgm:presLayoutVars>
          <dgm:chMax val="0"/>
          <dgm:bulletEnabled val="1"/>
        </dgm:presLayoutVars>
      </dgm:prSet>
      <dgm:spPr/>
    </dgm:pt>
    <dgm:pt modelId="{16B11933-FA7D-4EE6-BEE3-ADE033EE98A2}" type="pres">
      <dgm:prSet presAssocID="{F0253AB6-E110-4DBE-95C2-DD3ADD8977EB}" presName="spacer" presStyleCnt="0"/>
      <dgm:spPr/>
    </dgm:pt>
    <dgm:pt modelId="{EEDEB203-EA25-46D4-AEDB-67AA9710B050}" type="pres">
      <dgm:prSet presAssocID="{3433390E-07A9-4E56-A660-6A7E0CAE8189}" presName="parentText" presStyleLbl="node1" presStyleIdx="3" presStyleCnt="8">
        <dgm:presLayoutVars>
          <dgm:chMax val="0"/>
          <dgm:bulletEnabled val="1"/>
        </dgm:presLayoutVars>
      </dgm:prSet>
      <dgm:spPr/>
    </dgm:pt>
    <dgm:pt modelId="{DE9A654C-2F8E-4DCA-9AFC-66E7AB432A96}" type="pres">
      <dgm:prSet presAssocID="{07CC369F-4F4B-47BA-903D-8C6AC875AA58}" presName="spacer" presStyleCnt="0"/>
      <dgm:spPr/>
    </dgm:pt>
    <dgm:pt modelId="{B3ECD191-4200-40FB-8051-700987C8C633}" type="pres">
      <dgm:prSet presAssocID="{38E61809-4FDD-48EB-B6AD-D16EAE2ED15A}" presName="parentText" presStyleLbl="node1" presStyleIdx="4" presStyleCnt="8">
        <dgm:presLayoutVars>
          <dgm:chMax val="0"/>
          <dgm:bulletEnabled val="1"/>
        </dgm:presLayoutVars>
      </dgm:prSet>
      <dgm:spPr/>
    </dgm:pt>
    <dgm:pt modelId="{1177687C-4410-44D3-A824-484CC32760EE}" type="pres">
      <dgm:prSet presAssocID="{D561FCF4-CB04-4D0D-A996-269460E2D58A}" presName="spacer" presStyleCnt="0"/>
      <dgm:spPr/>
    </dgm:pt>
    <dgm:pt modelId="{EE33FBAA-CC96-42F2-9D93-02F7C34488A2}" type="pres">
      <dgm:prSet presAssocID="{AFC344C0-84A3-4A76-9F8B-726ACC2A90F5}" presName="parentText" presStyleLbl="node1" presStyleIdx="5" presStyleCnt="8">
        <dgm:presLayoutVars>
          <dgm:chMax val="0"/>
          <dgm:bulletEnabled val="1"/>
        </dgm:presLayoutVars>
      </dgm:prSet>
      <dgm:spPr/>
    </dgm:pt>
    <dgm:pt modelId="{BA312D06-6E25-4791-91C9-DAA2708DB32F}" type="pres">
      <dgm:prSet presAssocID="{90041263-9B47-44F8-AFA1-E92BAA51F574}" presName="spacer" presStyleCnt="0"/>
      <dgm:spPr/>
    </dgm:pt>
    <dgm:pt modelId="{0DF3E0ED-9BD7-4572-A30D-D78BC7BC73B3}" type="pres">
      <dgm:prSet presAssocID="{A63A4493-6AEE-4E05-A592-88A0EB5AA641}" presName="parentText" presStyleLbl="node1" presStyleIdx="6" presStyleCnt="8">
        <dgm:presLayoutVars>
          <dgm:chMax val="0"/>
          <dgm:bulletEnabled val="1"/>
        </dgm:presLayoutVars>
      </dgm:prSet>
      <dgm:spPr/>
    </dgm:pt>
    <dgm:pt modelId="{1EC5B636-C01B-471B-B524-718543F0D466}" type="pres">
      <dgm:prSet presAssocID="{16C02BA5-FD52-49C1-ADB5-2A15F7DE35A0}" presName="spacer" presStyleCnt="0"/>
      <dgm:spPr/>
    </dgm:pt>
    <dgm:pt modelId="{980449DF-A77E-4498-AAFB-FA8FFD74BC70}" type="pres">
      <dgm:prSet presAssocID="{12301A14-B8B7-4E73-AA19-CD4D051BD071}" presName="parentText" presStyleLbl="node1" presStyleIdx="7" presStyleCnt="8">
        <dgm:presLayoutVars>
          <dgm:chMax val="0"/>
          <dgm:bulletEnabled val="1"/>
        </dgm:presLayoutVars>
      </dgm:prSet>
      <dgm:spPr/>
    </dgm:pt>
  </dgm:ptLst>
  <dgm:cxnLst>
    <dgm:cxn modelId="{6EE4900B-CF94-45E0-81C6-08D5A1657D21}" type="presOf" srcId="{A7740E31-11D6-432C-B921-CE9BC1DC326D}" destId="{90D36470-BFCB-431A-8501-A64AD78B3D4C}" srcOrd="0" destOrd="0" presId="urn:microsoft.com/office/officeart/2005/8/layout/vList2"/>
    <dgm:cxn modelId="{C98B2F1B-6B48-48B9-BD70-2F385048B610}" type="presOf" srcId="{3433390E-07A9-4E56-A660-6A7E0CAE8189}" destId="{EEDEB203-EA25-46D4-AEDB-67AA9710B050}" srcOrd="0" destOrd="0" presId="urn:microsoft.com/office/officeart/2005/8/layout/vList2"/>
    <dgm:cxn modelId="{CA26401F-59FB-4250-8F64-1E6FC92D66BA}" srcId="{4CC4E81A-8217-4850-9A16-413E4BA170D8}" destId="{A63A4493-6AEE-4E05-A592-88A0EB5AA641}" srcOrd="6" destOrd="0" parTransId="{F101B225-79DA-481A-8E5E-D25BEF4FF92C}" sibTransId="{16C02BA5-FD52-49C1-ADB5-2A15F7DE35A0}"/>
    <dgm:cxn modelId="{FE20711F-9A12-400C-ACB8-DF1D166E7ECE}" type="presOf" srcId="{4CC4E81A-8217-4850-9A16-413E4BA170D8}" destId="{3FEC1777-77D3-4312-B306-F43FB838323D}" srcOrd="0" destOrd="0" presId="urn:microsoft.com/office/officeart/2005/8/layout/vList2"/>
    <dgm:cxn modelId="{6A3FB425-6642-4390-8856-8C329A77B81B}" type="presOf" srcId="{12301A14-B8B7-4E73-AA19-CD4D051BD071}" destId="{980449DF-A77E-4498-AAFB-FA8FFD74BC70}" srcOrd="0" destOrd="0" presId="urn:microsoft.com/office/officeart/2005/8/layout/vList2"/>
    <dgm:cxn modelId="{2863AF27-65F4-4AD7-B644-671D7C790F6D}" type="presOf" srcId="{F6D4D07F-E6C5-4B80-BC7A-DA310ED18E3F}" destId="{DD212A4D-626C-4B70-A73D-216A0B678108}" srcOrd="0" destOrd="0" presId="urn:microsoft.com/office/officeart/2005/8/layout/vList2"/>
    <dgm:cxn modelId="{52463D67-FBA8-421A-A957-827CA0F0E390}" type="presOf" srcId="{AFC344C0-84A3-4A76-9F8B-726ACC2A90F5}" destId="{EE33FBAA-CC96-42F2-9D93-02F7C34488A2}" srcOrd="0" destOrd="0" presId="urn:microsoft.com/office/officeart/2005/8/layout/vList2"/>
    <dgm:cxn modelId="{7277C06E-A542-4016-96B2-E6B7D246DE81}" srcId="{4CC4E81A-8217-4850-9A16-413E4BA170D8}" destId="{12301A14-B8B7-4E73-AA19-CD4D051BD071}" srcOrd="7" destOrd="0" parTransId="{D248934E-2C94-4E97-9757-6021EFEB6A2D}" sibTransId="{23A21EA7-76FA-455B-9FB2-95329ED90E19}"/>
    <dgm:cxn modelId="{DD40E677-9721-406C-94F7-EB3EB2451C41}" srcId="{4CC4E81A-8217-4850-9A16-413E4BA170D8}" destId="{3433390E-07A9-4E56-A660-6A7E0CAE8189}" srcOrd="3" destOrd="0" parTransId="{D9345774-737A-4502-8548-887BF2E3D656}" sibTransId="{07CC369F-4F4B-47BA-903D-8C6AC875AA58}"/>
    <dgm:cxn modelId="{A153BFA3-AA1F-4E31-ACA9-864DAA9A12B1}" srcId="{4CC4E81A-8217-4850-9A16-413E4BA170D8}" destId="{38E61809-4FDD-48EB-B6AD-D16EAE2ED15A}" srcOrd="4" destOrd="0" parTransId="{E32ACA86-4EA9-48FA-8AD0-E96ABAD4B669}" sibTransId="{D561FCF4-CB04-4D0D-A996-269460E2D58A}"/>
    <dgm:cxn modelId="{29CED9A3-E175-47D7-82B2-448DCE9E7260}" srcId="{4CC4E81A-8217-4850-9A16-413E4BA170D8}" destId="{CA749D23-52DB-40A3-ACF8-7B4D51AC6C93}" srcOrd="1" destOrd="0" parTransId="{F38FBF51-5CB8-4C83-AF42-69A52D6AF7F1}" sibTransId="{7F90D350-CF30-4E4A-B188-B2E2F455B733}"/>
    <dgm:cxn modelId="{B5FA8DB0-5660-48F1-A3A8-25A045CB401D}" type="presOf" srcId="{38E61809-4FDD-48EB-B6AD-D16EAE2ED15A}" destId="{B3ECD191-4200-40FB-8051-700987C8C633}" srcOrd="0" destOrd="0" presId="urn:microsoft.com/office/officeart/2005/8/layout/vList2"/>
    <dgm:cxn modelId="{2CEC8FB6-816E-4660-8D4C-476EA287F05F}" srcId="{4CC4E81A-8217-4850-9A16-413E4BA170D8}" destId="{AFC344C0-84A3-4A76-9F8B-726ACC2A90F5}" srcOrd="5" destOrd="0" parTransId="{D5AA1C83-E3F3-4DFC-A837-032B1A0A0463}" sibTransId="{90041263-9B47-44F8-AFA1-E92BAA51F574}"/>
    <dgm:cxn modelId="{71FAD7C8-CE20-4310-B514-A293EF2243BD}" type="presOf" srcId="{A63A4493-6AEE-4E05-A592-88A0EB5AA641}" destId="{0DF3E0ED-9BD7-4572-A30D-D78BC7BC73B3}" srcOrd="0" destOrd="0" presId="urn:microsoft.com/office/officeart/2005/8/layout/vList2"/>
    <dgm:cxn modelId="{2E3987E0-7776-4403-9AB5-F244593B4A2D}" srcId="{4CC4E81A-8217-4850-9A16-413E4BA170D8}" destId="{A7740E31-11D6-432C-B921-CE9BC1DC326D}" srcOrd="0" destOrd="0" parTransId="{791CE086-8C3D-4285-836D-21045D29E0C4}" sibTransId="{EBED0820-E567-4338-A936-8F3A3150343B}"/>
    <dgm:cxn modelId="{590688E6-0CDD-4491-BD8B-97E1780C57D5}" srcId="{4CC4E81A-8217-4850-9A16-413E4BA170D8}" destId="{F6D4D07F-E6C5-4B80-BC7A-DA310ED18E3F}" srcOrd="2" destOrd="0" parTransId="{AB9FB9ED-ECD9-486C-A2CC-A0903A73436C}" sibTransId="{F0253AB6-E110-4DBE-95C2-DD3ADD8977EB}"/>
    <dgm:cxn modelId="{052026E8-B1D2-49A0-ACE0-2758F725D5F2}" type="presOf" srcId="{CA749D23-52DB-40A3-ACF8-7B4D51AC6C93}" destId="{86AC96D4-CC44-455F-A1D5-AC19CEE09B38}" srcOrd="0" destOrd="0" presId="urn:microsoft.com/office/officeart/2005/8/layout/vList2"/>
    <dgm:cxn modelId="{2651A521-57AE-48F3-959B-97E5A643F2F5}" type="presParOf" srcId="{3FEC1777-77D3-4312-B306-F43FB838323D}" destId="{90D36470-BFCB-431A-8501-A64AD78B3D4C}" srcOrd="0" destOrd="0" presId="urn:microsoft.com/office/officeart/2005/8/layout/vList2"/>
    <dgm:cxn modelId="{8D7BD85F-C63D-4471-9482-79BF8079618B}" type="presParOf" srcId="{3FEC1777-77D3-4312-B306-F43FB838323D}" destId="{D00267DA-7E9F-4C4F-B3B5-311ACEEA69A2}" srcOrd="1" destOrd="0" presId="urn:microsoft.com/office/officeart/2005/8/layout/vList2"/>
    <dgm:cxn modelId="{5D55AF2A-1399-48BC-AF18-78A5377FCE11}" type="presParOf" srcId="{3FEC1777-77D3-4312-B306-F43FB838323D}" destId="{86AC96D4-CC44-455F-A1D5-AC19CEE09B38}" srcOrd="2" destOrd="0" presId="urn:microsoft.com/office/officeart/2005/8/layout/vList2"/>
    <dgm:cxn modelId="{9ED476A2-E986-423C-A09F-9003CE6EDDA3}" type="presParOf" srcId="{3FEC1777-77D3-4312-B306-F43FB838323D}" destId="{529FE5BD-EA54-410B-9EE2-B918FC4C6199}" srcOrd="3" destOrd="0" presId="urn:microsoft.com/office/officeart/2005/8/layout/vList2"/>
    <dgm:cxn modelId="{B4E1582F-DF5D-462F-9C2B-6A56DEBAF8CE}" type="presParOf" srcId="{3FEC1777-77D3-4312-B306-F43FB838323D}" destId="{DD212A4D-626C-4B70-A73D-216A0B678108}" srcOrd="4" destOrd="0" presId="urn:microsoft.com/office/officeart/2005/8/layout/vList2"/>
    <dgm:cxn modelId="{70162C88-39AA-420A-9508-1097ED6BE910}" type="presParOf" srcId="{3FEC1777-77D3-4312-B306-F43FB838323D}" destId="{16B11933-FA7D-4EE6-BEE3-ADE033EE98A2}" srcOrd="5" destOrd="0" presId="urn:microsoft.com/office/officeart/2005/8/layout/vList2"/>
    <dgm:cxn modelId="{6006E113-5C24-4AA7-91BB-3B61D8C8B10C}" type="presParOf" srcId="{3FEC1777-77D3-4312-B306-F43FB838323D}" destId="{EEDEB203-EA25-46D4-AEDB-67AA9710B050}" srcOrd="6" destOrd="0" presId="urn:microsoft.com/office/officeart/2005/8/layout/vList2"/>
    <dgm:cxn modelId="{4D7A9C6B-0601-476F-B877-C1DED3B7916B}" type="presParOf" srcId="{3FEC1777-77D3-4312-B306-F43FB838323D}" destId="{DE9A654C-2F8E-4DCA-9AFC-66E7AB432A96}" srcOrd="7" destOrd="0" presId="urn:microsoft.com/office/officeart/2005/8/layout/vList2"/>
    <dgm:cxn modelId="{C5B181C5-6E36-4758-B2CF-DA5BD0C094EB}" type="presParOf" srcId="{3FEC1777-77D3-4312-B306-F43FB838323D}" destId="{B3ECD191-4200-40FB-8051-700987C8C633}" srcOrd="8" destOrd="0" presId="urn:microsoft.com/office/officeart/2005/8/layout/vList2"/>
    <dgm:cxn modelId="{F9785549-1369-4C3F-8C5F-54B7CE34890B}" type="presParOf" srcId="{3FEC1777-77D3-4312-B306-F43FB838323D}" destId="{1177687C-4410-44D3-A824-484CC32760EE}" srcOrd="9" destOrd="0" presId="urn:microsoft.com/office/officeart/2005/8/layout/vList2"/>
    <dgm:cxn modelId="{A55CB87D-9C8F-4303-889E-357A9A96F236}" type="presParOf" srcId="{3FEC1777-77D3-4312-B306-F43FB838323D}" destId="{EE33FBAA-CC96-42F2-9D93-02F7C34488A2}" srcOrd="10" destOrd="0" presId="urn:microsoft.com/office/officeart/2005/8/layout/vList2"/>
    <dgm:cxn modelId="{DE125A53-318E-441B-857B-6D6D198FB990}" type="presParOf" srcId="{3FEC1777-77D3-4312-B306-F43FB838323D}" destId="{BA312D06-6E25-4791-91C9-DAA2708DB32F}" srcOrd="11" destOrd="0" presId="urn:microsoft.com/office/officeart/2005/8/layout/vList2"/>
    <dgm:cxn modelId="{18677388-410D-4E37-8E9A-E0F581D3AC19}" type="presParOf" srcId="{3FEC1777-77D3-4312-B306-F43FB838323D}" destId="{0DF3E0ED-9BD7-4572-A30D-D78BC7BC73B3}" srcOrd="12" destOrd="0" presId="urn:microsoft.com/office/officeart/2005/8/layout/vList2"/>
    <dgm:cxn modelId="{C182046F-82A6-44FE-ABA3-49979F9FAE2F}" type="presParOf" srcId="{3FEC1777-77D3-4312-B306-F43FB838323D}" destId="{1EC5B636-C01B-471B-B524-718543F0D466}" srcOrd="13" destOrd="0" presId="urn:microsoft.com/office/officeart/2005/8/layout/vList2"/>
    <dgm:cxn modelId="{E13F3B1F-89F0-4487-B5C8-D950032881B7}" type="presParOf" srcId="{3FEC1777-77D3-4312-B306-F43FB838323D}" destId="{980449DF-A77E-4498-AAFB-FA8FFD74BC70}"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D36470-BFCB-431A-8501-A64AD78B3D4C}">
      <dsp:nvSpPr>
        <dsp:cNvPr id="0" name=""/>
        <dsp:cNvSpPr/>
      </dsp:nvSpPr>
      <dsp:spPr>
        <a:xfrm>
          <a:off x="0" y="1151992"/>
          <a:ext cx="9616644" cy="3837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ea typeface="Calibri" panose="020F0502020204030204" pitchFamily="34" charset="0"/>
              <a:cs typeface="Times New Roman" panose="02020603050405020304" pitchFamily="18" charset="0"/>
            </a:rPr>
            <a:t>Public information</a:t>
          </a:r>
          <a:endParaRPr lang="en-US" sz="1600" kern="1200" dirty="0"/>
        </a:p>
      </dsp:txBody>
      <dsp:txXfrm>
        <a:off x="18734" y="1170726"/>
        <a:ext cx="9579176" cy="346292"/>
      </dsp:txXfrm>
    </dsp:sp>
    <dsp:sp modelId="{86AC96D4-CC44-455F-A1D5-AC19CEE09B38}">
      <dsp:nvSpPr>
        <dsp:cNvPr id="0" name=""/>
        <dsp:cNvSpPr/>
      </dsp:nvSpPr>
      <dsp:spPr>
        <a:xfrm>
          <a:off x="0" y="1581832"/>
          <a:ext cx="9616644" cy="383760"/>
        </a:xfrm>
        <a:prstGeom prst="roundRect">
          <a:avLst/>
        </a:prstGeom>
        <a:solidFill>
          <a:schemeClr val="accent5">
            <a:hueOff val="-1050478"/>
            <a:satOff val="-1461"/>
            <a:lumOff val="-56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ea typeface="Calibri" panose="020F0502020204030204" pitchFamily="34" charset="0"/>
              <a:cs typeface="Times New Roman" panose="02020603050405020304" pitchFamily="18" charset="0"/>
            </a:rPr>
            <a:t>Help is Here Content: e.g. Where to Find Support in Newham , on-line map, Cost of Living website </a:t>
          </a:r>
        </a:p>
      </dsp:txBody>
      <dsp:txXfrm>
        <a:off x="18734" y="1600566"/>
        <a:ext cx="9579176" cy="346292"/>
      </dsp:txXfrm>
    </dsp:sp>
    <dsp:sp modelId="{DD212A4D-626C-4B70-A73D-216A0B678108}">
      <dsp:nvSpPr>
        <dsp:cNvPr id="0" name=""/>
        <dsp:cNvSpPr/>
      </dsp:nvSpPr>
      <dsp:spPr>
        <a:xfrm>
          <a:off x="0" y="2011672"/>
          <a:ext cx="9616644" cy="383760"/>
        </a:xfrm>
        <a:prstGeom prst="roundRect">
          <a:avLst/>
        </a:prstGeom>
        <a:solidFill>
          <a:schemeClr val="accent5">
            <a:hueOff val="-2100956"/>
            <a:satOff val="-2922"/>
            <a:lumOff val="-11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ea typeface="Calibri" panose="020F0502020204030204" pitchFamily="34" charset="0"/>
              <a:cs typeface="Times New Roman" panose="02020603050405020304" pitchFamily="18" charset="0"/>
            </a:rPr>
            <a:t>Help is Here Campaign </a:t>
          </a:r>
        </a:p>
      </dsp:txBody>
      <dsp:txXfrm>
        <a:off x="18734" y="2030406"/>
        <a:ext cx="9579176" cy="346292"/>
      </dsp:txXfrm>
    </dsp:sp>
    <dsp:sp modelId="{EEDEB203-EA25-46D4-AEDB-67AA9710B050}">
      <dsp:nvSpPr>
        <dsp:cNvPr id="0" name=""/>
        <dsp:cNvSpPr/>
      </dsp:nvSpPr>
      <dsp:spPr>
        <a:xfrm>
          <a:off x="0" y="2441512"/>
          <a:ext cx="9616644" cy="383760"/>
        </a:xfrm>
        <a:prstGeom prst="roundRect">
          <a:avLst/>
        </a:prstGeom>
        <a:solidFill>
          <a:schemeClr val="accent5">
            <a:hueOff val="-3151433"/>
            <a:satOff val="-4383"/>
            <a:lumOff val="-16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ea typeface="Calibri" panose="020F0502020204030204" pitchFamily="34" charset="0"/>
              <a:cs typeface="Times New Roman" panose="02020603050405020304" pitchFamily="18" charset="0"/>
            </a:rPr>
            <a:t>Cost of living Champions: infographics, videos, social media and direct conversation over whatsapp and email</a:t>
          </a:r>
          <a:endParaRPr lang="en-GB" sz="1600" kern="1200" dirty="0">
            <a:ea typeface="Calibri" panose="020F0502020204030204" pitchFamily="34" charset="0"/>
            <a:cs typeface="Times New Roman" panose="02020603050405020304" pitchFamily="18" charset="0"/>
          </a:endParaRPr>
        </a:p>
      </dsp:txBody>
      <dsp:txXfrm>
        <a:off x="18734" y="2460246"/>
        <a:ext cx="9579176" cy="346292"/>
      </dsp:txXfrm>
    </dsp:sp>
    <dsp:sp modelId="{B3ECD191-4200-40FB-8051-700987C8C633}">
      <dsp:nvSpPr>
        <dsp:cNvPr id="0" name=""/>
        <dsp:cNvSpPr/>
      </dsp:nvSpPr>
      <dsp:spPr>
        <a:xfrm>
          <a:off x="0" y="2871352"/>
          <a:ext cx="9616644" cy="383760"/>
        </a:xfrm>
        <a:prstGeom prst="roundRect">
          <a:avLst/>
        </a:prstGeom>
        <a:solidFill>
          <a:schemeClr val="accent5">
            <a:hueOff val="-4201911"/>
            <a:satOff val="-5845"/>
            <a:lumOff val="-22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ea typeface="Calibri" panose="020F0502020204030204" pitchFamily="34" charset="0"/>
              <a:cs typeface="Times New Roman" panose="02020603050405020304" pitchFamily="18" charset="0"/>
            </a:rPr>
            <a:t>Well Newham outreach team </a:t>
          </a:r>
          <a:endParaRPr lang="en-GB" sz="1600" kern="1200" dirty="0">
            <a:ea typeface="Calibri" panose="020F0502020204030204" pitchFamily="34" charset="0"/>
            <a:cs typeface="Times New Roman" panose="02020603050405020304" pitchFamily="18" charset="0"/>
          </a:endParaRPr>
        </a:p>
      </dsp:txBody>
      <dsp:txXfrm>
        <a:off x="18734" y="2890086"/>
        <a:ext cx="9579176" cy="346292"/>
      </dsp:txXfrm>
    </dsp:sp>
    <dsp:sp modelId="{EE33FBAA-CC96-42F2-9D93-02F7C34488A2}">
      <dsp:nvSpPr>
        <dsp:cNvPr id="0" name=""/>
        <dsp:cNvSpPr/>
      </dsp:nvSpPr>
      <dsp:spPr>
        <a:xfrm>
          <a:off x="0" y="3301192"/>
          <a:ext cx="9616644" cy="383760"/>
        </a:xfrm>
        <a:prstGeom prst="roundRect">
          <a:avLst/>
        </a:prstGeom>
        <a:solidFill>
          <a:schemeClr val="accent5">
            <a:hueOff val="-5252389"/>
            <a:satOff val="-7306"/>
            <a:lumOff val="-28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ea typeface="Calibri" panose="020F0502020204030204" pitchFamily="34" charset="0"/>
              <a:cs typeface="Times New Roman" panose="02020603050405020304" pitchFamily="18" charset="0"/>
            </a:rPr>
            <a:t>Cost of living pop-up events </a:t>
          </a:r>
          <a:endParaRPr lang="en-GB" sz="1600" kern="1200" dirty="0">
            <a:ea typeface="Calibri" panose="020F0502020204030204" pitchFamily="34" charset="0"/>
            <a:cs typeface="Times New Roman" panose="02020603050405020304" pitchFamily="18" charset="0"/>
          </a:endParaRPr>
        </a:p>
      </dsp:txBody>
      <dsp:txXfrm>
        <a:off x="18734" y="3319926"/>
        <a:ext cx="9579176" cy="346292"/>
      </dsp:txXfrm>
    </dsp:sp>
    <dsp:sp modelId="{0DF3E0ED-9BD7-4572-A30D-D78BC7BC73B3}">
      <dsp:nvSpPr>
        <dsp:cNvPr id="0" name=""/>
        <dsp:cNvSpPr/>
      </dsp:nvSpPr>
      <dsp:spPr>
        <a:xfrm>
          <a:off x="0" y="3731032"/>
          <a:ext cx="9616644" cy="383760"/>
        </a:xfrm>
        <a:prstGeom prst="roundRect">
          <a:avLst/>
        </a:prstGeom>
        <a:solidFill>
          <a:schemeClr val="accent5">
            <a:hueOff val="-6302867"/>
            <a:satOff val="-8767"/>
            <a:lumOff val="-33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ea typeface="Calibri" panose="020F0502020204030204" pitchFamily="34" charset="0"/>
              <a:cs typeface="Times New Roman" panose="02020603050405020304" pitchFamily="18" charset="0"/>
            </a:rPr>
            <a:t>Specific services: Our Newham Money, Our Newham Work, Money A&amp;E </a:t>
          </a:r>
          <a:endParaRPr lang="en-GB" sz="1600" kern="1200" dirty="0">
            <a:ea typeface="Calibri" panose="020F0502020204030204" pitchFamily="34" charset="0"/>
            <a:cs typeface="Times New Roman" panose="02020603050405020304" pitchFamily="18" charset="0"/>
          </a:endParaRPr>
        </a:p>
      </dsp:txBody>
      <dsp:txXfrm>
        <a:off x="18734" y="3749766"/>
        <a:ext cx="9579176" cy="346292"/>
      </dsp:txXfrm>
    </dsp:sp>
    <dsp:sp modelId="{980449DF-A77E-4498-AAFB-FA8FFD74BC70}">
      <dsp:nvSpPr>
        <dsp:cNvPr id="0" name=""/>
        <dsp:cNvSpPr/>
      </dsp:nvSpPr>
      <dsp:spPr>
        <a:xfrm>
          <a:off x="0" y="4160872"/>
          <a:ext cx="9616644" cy="38376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ea typeface="Calibri" panose="020F0502020204030204" pitchFamily="34" charset="0"/>
              <a:cs typeface="Times New Roman" panose="02020603050405020304" pitchFamily="18" charset="0"/>
            </a:rPr>
            <a:t>Cost of living wellbeing service </a:t>
          </a:r>
          <a:endParaRPr lang="en-GB" sz="1600" kern="1200" dirty="0">
            <a:ea typeface="Calibri" panose="020F0502020204030204" pitchFamily="34" charset="0"/>
            <a:cs typeface="Times New Roman" panose="02020603050405020304" pitchFamily="18" charset="0"/>
          </a:endParaRPr>
        </a:p>
      </dsp:txBody>
      <dsp:txXfrm>
        <a:off x="18734" y="4179606"/>
        <a:ext cx="9579176" cy="346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D75FD0-F4F8-484F-ABA6-3F3B9D05717F}">
      <dsp:nvSpPr>
        <dsp:cNvPr id="0" name=""/>
        <dsp:cNvSpPr/>
      </dsp:nvSpPr>
      <dsp:spPr>
        <a:xfrm rot="10800000">
          <a:off x="0" y="0"/>
          <a:ext cx="7767055" cy="1686141"/>
        </a:xfrm>
        <a:prstGeom prst="trapezoid">
          <a:avLst>
            <a:gd name="adj" fmla="val 76773"/>
          </a:avLst>
        </a:prstGeom>
        <a:noFill/>
        <a:ln w="12700" cap="flat" cmpd="sng" algn="ctr">
          <a:solidFill>
            <a:srgbClr val="E5232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Cost of living champions </a:t>
          </a:r>
        </a:p>
        <a:p>
          <a:pPr marL="0" lvl="0" indent="0" algn="ctr" defTabSz="755650">
            <a:lnSpc>
              <a:spcPct val="90000"/>
            </a:lnSpc>
            <a:spcBef>
              <a:spcPct val="0"/>
            </a:spcBef>
            <a:spcAft>
              <a:spcPct val="35000"/>
            </a:spcAft>
            <a:buNone/>
          </a:pPr>
          <a:r>
            <a:rPr lang="en-US" sz="1700" i="1" kern="1200" dirty="0"/>
            <a:t>Give out info / share back questions</a:t>
          </a:r>
        </a:p>
      </dsp:txBody>
      <dsp:txXfrm rot="-10800000">
        <a:off x="1359234" y="0"/>
        <a:ext cx="5048585" cy="1686141"/>
      </dsp:txXfrm>
    </dsp:sp>
    <dsp:sp modelId="{A73CDAB8-6C7A-4F6F-A579-9CD0D733138C}">
      <dsp:nvSpPr>
        <dsp:cNvPr id="0" name=""/>
        <dsp:cNvSpPr/>
      </dsp:nvSpPr>
      <dsp:spPr>
        <a:xfrm rot="10800000">
          <a:off x="1294509" y="1686141"/>
          <a:ext cx="5178036" cy="1686141"/>
        </a:xfrm>
        <a:prstGeom prst="trapezoid">
          <a:avLst>
            <a:gd name="adj" fmla="val 76773"/>
          </a:avLst>
        </a:prstGeom>
        <a:solidFill>
          <a:srgbClr val="F5A9AD"/>
        </a:solidFill>
        <a:ln w="12700" cap="flat" cmpd="sng" algn="ctr">
          <a:solidFill>
            <a:srgbClr val="E5232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Cost of Living support </a:t>
          </a:r>
        </a:p>
        <a:p>
          <a:pPr marL="0" lvl="0" indent="0" algn="ctr" defTabSz="755650">
            <a:lnSpc>
              <a:spcPct val="90000"/>
            </a:lnSpc>
            <a:spcBef>
              <a:spcPct val="0"/>
            </a:spcBef>
            <a:spcAft>
              <a:spcPct val="35000"/>
            </a:spcAft>
            <a:buNone/>
          </a:pPr>
          <a:r>
            <a:rPr lang="en-US" sz="1700" i="1" kern="1200" dirty="0"/>
            <a:t>3-4 </a:t>
          </a:r>
          <a:r>
            <a:rPr lang="en-US" sz="1700" i="1" kern="1200" dirty="0" err="1"/>
            <a:t>hrs</a:t>
          </a:r>
          <a:r>
            <a:rPr lang="en-US" sz="1700" i="1" kern="1200" dirty="0"/>
            <a:t> training on the top 5-10 questions and then fortnightly check in</a:t>
          </a:r>
        </a:p>
      </dsp:txBody>
      <dsp:txXfrm rot="-10800000">
        <a:off x="2200665" y="1686141"/>
        <a:ext cx="3365723" cy="1686141"/>
      </dsp:txXfrm>
    </dsp:sp>
    <dsp:sp modelId="{CAA27469-32F8-4285-AA27-169E28AC8542}">
      <dsp:nvSpPr>
        <dsp:cNvPr id="0" name=""/>
        <dsp:cNvSpPr/>
      </dsp:nvSpPr>
      <dsp:spPr>
        <a:xfrm rot="10800000">
          <a:off x="2589018" y="3372282"/>
          <a:ext cx="2589018" cy="1686141"/>
        </a:xfrm>
        <a:prstGeom prst="trapezoid">
          <a:avLst>
            <a:gd name="adj" fmla="val 76773"/>
          </a:avLst>
        </a:prstGeom>
        <a:solidFill>
          <a:srgbClr val="E5232E"/>
        </a:solidFill>
        <a:ln w="12700" cap="flat" cmpd="sng" algn="ctr">
          <a:solidFill>
            <a:srgbClr val="E5232E"/>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Money Mentors</a:t>
          </a:r>
        </a:p>
        <a:p>
          <a:pPr marL="0" lvl="0" indent="0" algn="ctr" defTabSz="755650">
            <a:lnSpc>
              <a:spcPct val="90000"/>
            </a:lnSpc>
            <a:spcBef>
              <a:spcPct val="0"/>
            </a:spcBef>
            <a:spcAft>
              <a:spcPct val="35000"/>
            </a:spcAft>
            <a:buNone/>
          </a:pPr>
          <a:endParaRPr lang="en-US" sz="1700" kern="1200" dirty="0"/>
        </a:p>
        <a:p>
          <a:pPr marL="0" lvl="0" indent="0" algn="ctr" defTabSz="755650">
            <a:lnSpc>
              <a:spcPct val="90000"/>
            </a:lnSpc>
            <a:spcBef>
              <a:spcPct val="0"/>
            </a:spcBef>
            <a:spcAft>
              <a:spcPct val="35000"/>
            </a:spcAft>
            <a:buNone/>
          </a:pPr>
          <a:r>
            <a:rPr lang="en-US" sz="1700" i="1" kern="1200" dirty="0"/>
            <a:t>Partnership with Money A&amp;E with more training and commitment to 1+ years</a:t>
          </a:r>
        </a:p>
      </dsp:txBody>
      <dsp:txXfrm rot="-10800000">
        <a:off x="2589018" y="3372282"/>
        <a:ext cx="2589018" cy="16861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D36470-BFCB-431A-8501-A64AD78B3D4C}">
      <dsp:nvSpPr>
        <dsp:cNvPr id="0" name=""/>
        <dsp:cNvSpPr/>
      </dsp:nvSpPr>
      <dsp:spPr>
        <a:xfrm>
          <a:off x="0" y="1151992"/>
          <a:ext cx="9616644" cy="3837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ea typeface="Calibri" panose="020F0502020204030204" pitchFamily="34" charset="0"/>
              <a:cs typeface="Times New Roman" panose="02020603050405020304" pitchFamily="18" charset="0"/>
            </a:rPr>
            <a:t>Public information</a:t>
          </a:r>
          <a:endParaRPr lang="en-US" sz="1600" kern="1200" dirty="0"/>
        </a:p>
      </dsp:txBody>
      <dsp:txXfrm>
        <a:off x="18734" y="1170726"/>
        <a:ext cx="9579176" cy="346292"/>
      </dsp:txXfrm>
    </dsp:sp>
    <dsp:sp modelId="{86AC96D4-CC44-455F-A1D5-AC19CEE09B38}">
      <dsp:nvSpPr>
        <dsp:cNvPr id="0" name=""/>
        <dsp:cNvSpPr/>
      </dsp:nvSpPr>
      <dsp:spPr>
        <a:xfrm>
          <a:off x="0" y="1581832"/>
          <a:ext cx="9616644" cy="383760"/>
        </a:xfrm>
        <a:prstGeom prst="roundRect">
          <a:avLst/>
        </a:prstGeom>
        <a:solidFill>
          <a:schemeClr val="accent5">
            <a:hueOff val="-1050478"/>
            <a:satOff val="-1461"/>
            <a:lumOff val="-56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ea typeface="Calibri" panose="020F0502020204030204" pitchFamily="34" charset="0"/>
              <a:cs typeface="Times New Roman" panose="02020603050405020304" pitchFamily="18" charset="0"/>
            </a:rPr>
            <a:t>Help is Here Content: e.g. Where to Find Support in Newham , on-line map, Cost of Living website </a:t>
          </a:r>
        </a:p>
      </dsp:txBody>
      <dsp:txXfrm>
        <a:off x="18734" y="1600566"/>
        <a:ext cx="9579176" cy="346292"/>
      </dsp:txXfrm>
    </dsp:sp>
    <dsp:sp modelId="{DD212A4D-626C-4B70-A73D-216A0B678108}">
      <dsp:nvSpPr>
        <dsp:cNvPr id="0" name=""/>
        <dsp:cNvSpPr/>
      </dsp:nvSpPr>
      <dsp:spPr>
        <a:xfrm>
          <a:off x="0" y="2011672"/>
          <a:ext cx="9616644" cy="383760"/>
        </a:xfrm>
        <a:prstGeom prst="roundRect">
          <a:avLst/>
        </a:prstGeom>
        <a:solidFill>
          <a:schemeClr val="accent5">
            <a:hueOff val="-2100956"/>
            <a:satOff val="-2922"/>
            <a:lumOff val="-11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dirty="0">
              <a:ea typeface="Calibri" panose="020F0502020204030204" pitchFamily="34" charset="0"/>
              <a:cs typeface="Times New Roman" panose="02020603050405020304" pitchFamily="18" charset="0"/>
            </a:rPr>
            <a:t>Help is Here Campaign </a:t>
          </a:r>
        </a:p>
      </dsp:txBody>
      <dsp:txXfrm>
        <a:off x="18734" y="2030406"/>
        <a:ext cx="9579176" cy="346292"/>
      </dsp:txXfrm>
    </dsp:sp>
    <dsp:sp modelId="{EEDEB203-EA25-46D4-AEDB-67AA9710B050}">
      <dsp:nvSpPr>
        <dsp:cNvPr id="0" name=""/>
        <dsp:cNvSpPr/>
      </dsp:nvSpPr>
      <dsp:spPr>
        <a:xfrm>
          <a:off x="0" y="2441512"/>
          <a:ext cx="9616644" cy="383760"/>
        </a:xfrm>
        <a:prstGeom prst="roundRect">
          <a:avLst/>
        </a:prstGeom>
        <a:solidFill>
          <a:schemeClr val="accent5">
            <a:hueOff val="-3151433"/>
            <a:satOff val="-4383"/>
            <a:lumOff val="-16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ea typeface="Calibri" panose="020F0502020204030204" pitchFamily="34" charset="0"/>
              <a:cs typeface="Times New Roman" panose="02020603050405020304" pitchFamily="18" charset="0"/>
            </a:rPr>
            <a:t>Cost of living Champions: infographics, videos, social media and direct conversation over whatsapp and email</a:t>
          </a:r>
          <a:endParaRPr lang="en-GB" sz="1600" kern="1200" dirty="0">
            <a:ea typeface="Calibri" panose="020F0502020204030204" pitchFamily="34" charset="0"/>
            <a:cs typeface="Times New Roman" panose="02020603050405020304" pitchFamily="18" charset="0"/>
          </a:endParaRPr>
        </a:p>
      </dsp:txBody>
      <dsp:txXfrm>
        <a:off x="18734" y="2460246"/>
        <a:ext cx="9579176" cy="346292"/>
      </dsp:txXfrm>
    </dsp:sp>
    <dsp:sp modelId="{B3ECD191-4200-40FB-8051-700987C8C633}">
      <dsp:nvSpPr>
        <dsp:cNvPr id="0" name=""/>
        <dsp:cNvSpPr/>
      </dsp:nvSpPr>
      <dsp:spPr>
        <a:xfrm>
          <a:off x="0" y="2871352"/>
          <a:ext cx="9616644" cy="383760"/>
        </a:xfrm>
        <a:prstGeom prst="roundRect">
          <a:avLst/>
        </a:prstGeom>
        <a:solidFill>
          <a:schemeClr val="accent5">
            <a:hueOff val="-4201911"/>
            <a:satOff val="-5845"/>
            <a:lumOff val="-22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ea typeface="Calibri" panose="020F0502020204030204" pitchFamily="34" charset="0"/>
              <a:cs typeface="Times New Roman" panose="02020603050405020304" pitchFamily="18" charset="0"/>
            </a:rPr>
            <a:t>Well Newham outreach team </a:t>
          </a:r>
          <a:endParaRPr lang="en-GB" sz="1600" kern="1200" dirty="0">
            <a:ea typeface="Calibri" panose="020F0502020204030204" pitchFamily="34" charset="0"/>
            <a:cs typeface="Times New Roman" panose="02020603050405020304" pitchFamily="18" charset="0"/>
          </a:endParaRPr>
        </a:p>
      </dsp:txBody>
      <dsp:txXfrm>
        <a:off x="18734" y="2890086"/>
        <a:ext cx="9579176" cy="346292"/>
      </dsp:txXfrm>
    </dsp:sp>
    <dsp:sp modelId="{EE33FBAA-CC96-42F2-9D93-02F7C34488A2}">
      <dsp:nvSpPr>
        <dsp:cNvPr id="0" name=""/>
        <dsp:cNvSpPr/>
      </dsp:nvSpPr>
      <dsp:spPr>
        <a:xfrm>
          <a:off x="0" y="3301192"/>
          <a:ext cx="9616644" cy="383760"/>
        </a:xfrm>
        <a:prstGeom prst="roundRect">
          <a:avLst/>
        </a:prstGeom>
        <a:solidFill>
          <a:schemeClr val="accent5">
            <a:hueOff val="-5252389"/>
            <a:satOff val="-7306"/>
            <a:lumOff val="-280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ea typeface="Calibri" panose="020F0502020204030204" pitchFamily="34" charset="0"/>
              <a:cs typeface="Times New Roman" panose="02020603050405020304" pitchFamily="18" charset="0"/>
            </a:rPr>
            <a:t>Cost of living pop-up events </a:t>
          </a:r>
          <a:endParaRPr lang="en-GB" sz="1600" kern="1200" dirty="0">
            <a:ea typeface="Calibri" panose="020F0502020204030204" pitchFamily="34" charset="0"/>
            <a:cs typeface="Times New Roman" panose="02020603050405020304" pitchFamily="18" charset="0"/>
          </a:endParaRPr>
        </a:p>
      </dsp:txBody>
      <dsp:txXfrm>
        <a:off x="18734" y="3319926"/>
        <a:ext cx="9579176" cy="346292"/>
      </dsp:txXfrm>
    </dsp:sp>
    <dsp:sp modelId="{0DF3E0ED-9BD7-4572-A30D-D78BC7BC73B3}">
      <dsp:nvSpPr>
        <dsp:cNvPr id="0" name=""/>
        <dsp:cNvSpPr/>
      </dsp:nvSpPr>
      <dsp:spPr>
        <a:xfrm>
          <a:off x="0" y="3731032"/>
          <a:ext cx="9616644" cy="383760"/>
        </a:xfrm>
        <a:prstGeom prst="roundRect">
          <a:avLst/>
        </a:prstGeom>
        <a:solidFill>
          <a:schemeClr val="accent5">
            <a:hueOff val="-6302867"/>
            <a:satOff val="-8767"/>
            <a:lumOff val="-33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ea typeface="Calibri" panose="020F0502020204030204" pitchFamily="34" charset="0"/>
              <a:cs typeface="Times New Roman" panose="02020603050405020304" pitchFamily="18" charset="0"/>
            </a:rPr>
            <a:t>Specific services: Our Newham Money, Our Newham Work, Money A&amp;E </a:t>
          </a:r>
          <a:endParaRPr lang="en-GB" sz="1600" kern="1200" dirty="0">
            <a:ea typeface="Calibri" panose="020F0502020204030204" pitchFamily="34" charset="0"/>
            <a:cs typeface="Times New Roman" panose="02020603050405020304" pitchFamily="18" charset="0"/>
          </a:endParaRPr>
        </a:p>
      </dsp:txBody>
      <dsp:txXfrm>
        <a:off x="18734" y="3749766"/>
        <a:ext cx="9579176" cy="346292"/>
      </dsp:txXfrm>
    </dsp:sp>
    <dsp:sp modelId="{980449DF-A77E-4498-AAFB-FA8FFD74BC70}">
      <dsp:nvSpPr>
        <dsp:cNvPr id="0" name=""/>
        <dsp:cNvSpPr/>
      </dsp:nvSpPr>
      <dsp:spPr>
        <a:xfrm>
          <a:off x="0" y="4160872"/>
          <a:ext cx="9616644" cy="38376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kern="1200">
              <a:ea typeface="Calibri" panose="020F0502020204030204" pitchFamily="34" charset="0"/>
              <a:cs typeface="Times New Roman" panose="02020603050405020304" pitchFamily="18" charset="0"/>
            </a:rPr>
            <a:t>Cost of living wellbeing service </a:t>
          </a:r>
          <a:endParaRPr lang="en-GB" sz="1600" kern="1200" dirty="0">
            <a:ea typeface="Calibri" panose="020F0502020204030204" pitchFamily="34" charset="0"/>
            <a:cs typeface="Times New Roman" panose="02020603050405020304" pitchFamily="18" charset="0"/>
          </a:endParaRPr>
        </a:p>
      </dsp:txBody>
      <dsp:txXfrm>
        <a:off x="18734" y="4179606"/>
        <a:ext cx="9579176" cy="34629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490E8D-5463-4952-B582-09E14DFEF56C}" type="datetimeFigureOut">
              <a:rPr lang="en-GB" smtClean="0"/>
              <a:t>16/03/2023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C34DA4-BAA5-475A-AA71-F8DCEA0BB980}" type="slidenum">
              <a:rPr lang="en-GB" smtClean="0"/>
              <a:t>‹#›</a:t>
            </a:fld>
            <a:endParaRPr lang="en-GB"/>
          </a:p>
        </p:txBody>
      </p:sp>
    </p:spTree>
    <p:extLst>
      <p:ext uri="{BB962C8B-B14F-4D97-AF65-F5344CB8AC3E}">
        <p14:creationId xmlns:p14="http://schemas.microsoft.com/office/powerpoint/2010/main" val="4147789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0F5D85-AEA7-5D4F-BA07-20887C1C8F30}" type="slidenum">
              <a:rPr lang="en-US" smtClean="0"/>
              <a:t>2</a:t>
            </a:fld>
            <a:endParaRPr lang="en-US"/>
          </a:p>
        </p:txBody>
      </p:sp>
    </p:spTree>
    <p:extLst>
      <p:ext uri="{BB962C8B-B14F-4D97-AF65-F5344CB8AC3E}">
        <p14:creationId xmlns:p14="http://schemas.microsoft.com/office/powerpoint/2010/main" val="26297766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To capture the essence of the one stop shop focusing on areas where we have successfully delivered and identify gaps to develop this model further. </a:t>
            </a:r>
          </a:p>
          <a:p>
            <a:r>
              <a:rPr lang="en-GB" sz="1200" dirty="0"/>
              <a:t>Most common support needed : Housing (homelessness, lettings) Council Tax and Benefits Advice and Money</a:t>
            </a:r>
          </a:p>
          <a:p>
            <a:endParaRPr lang="en-GB" sz="1200" dirty="0"/>
          </a:p>
          <a:p>
            <a:r>
              <a:rPr lang="en-GB" sz="1200" dirty="0"/>
              <a:t>Key findings from residents survey:</a:t>
            </a:r>
          </a:p>
          <a:p>
            <a:pPr marL="342900" indent="-342900">
              <a:buFont typeface="Arial" panose="020B0604020202020204" pitchFamily="34" charset="0"/>
              <a:buChar char="•"/>
            </a:pPr>
            <a:r>
              <a:rPr lang="en-GB" sz="1200" dirty="0"/>
              <a:t>55% of respondents lived in the E6 area. </a:t>
            </a:r>
          </a:p>
          <a:p>
            <a:pPr marL="342900" indent="-342900">
              <a:buFont typeface="Arial" panose="020B0604020202020204" pitchFamily="34" charset="0"/>
              <a:buChar char="•"/>
            </a:pPr>
            <a:r>
              <a:rPr lang="en-GB" sz="1200" dirty="0"/>
              <a:t>Information given at the one stop shop has been helpful with residents who have answered the survey giving the service an average of </a:t>
            </a:r>
            <a:r>
              <a:rPr lang="en-GB" sz="1200" b="1" dirty="0"/>
              <a:t>4 out of 5 rating. </a:t>
            </a:r>
          </a:p>
          <a:p>
            <a:endParaRPr lang="en-GB" sz="1200" dirty="0"/>
          </a:p>
          <a:p>
            <a:r>
              <a:rPr lang="en-GB" sz="1200" dirty="0"/>
              <a:t>Most common support to help manage the cost of living crisis includes:</a:t>
            </a:r>
          </a:p>
          <a:p>
            <a:r>
              <a:rPr lang="en-GB" sz="1200" dirty="0"/>
              <a:t>-  </a:t>
            </a:r>
            <a:r>
              <a:rPr lang="en-GB" sz="1200" b="1" dirty="0"/>
              <a:t>Grant (n = 19), loan (n = 17), help to pay my energy bills (n = 17)</a:t>
            </a:r>
          </a:p>
          <a:p>
            <a:pPr marL="342900" indent="-342900">
              <a:buFont typeface="Arial" panose="020B0604020202020204" pitchFamily="34" charset="0"/>
              <a:buChar char="•"/>
            </a:pPr>
            <a:endParaRPr lang="en-GB" sz="1200" dirty="0"/>
          </a:p>
          <a:p>
            <a:pPr marL="342900" indent="-342900">
              <a:buFont typeface="Arial" panose="020B0604020202020204" pitchFamily="34" charset="0"/>
              <a:buChar char="•"/>
            </a:pPr>
            <a:r>
              <a:rPr lang="en-GB" sz="1200" dirty="0"/>
              <a:t>90%</a:t>
            </a:r>
            <a:r>
              <a:rPr lang="en-GB" sz="1200" baseline="0" dirty="0"/>
              <a:t> of respondents have stated their stress level has increased since the cost of living crisis started.</a:t>
            </a:r>
            <a:endParaRPr lang="en-GB" sz="1200" dirty="0"/>
          </a:p>
          <a:p>
            <a:endParaRPr lang="en-GB" dirty="0"/>
          </a:p>
        </p:txBody>
      </p:sp>
      <p:sp>
        <p:nvSpPr>
          <p:cNvPr id="4" name="Slide Number Placeholder 3"/>
          <p:cNvSpPr>
            <a:spLocks noGrp="1"/>
          </p:cNvSpPr>
          <p:nvPr>
            <p:ph type="sldNum" sz="quarter" idx="10"/>
          </p:nvPr>
        </p:nvSpPr>
        <p:spPr/>
        <p:txBody>
          <a:bodyPr/>
          <a:lstStyle/>
          <a:p>
            <a:fld id="{010F5D85-AEA7-5D4F-BA07-20887C1C8F30}" type="slidenum">
              <a:rPr lang="en-US" smtClean="0"/>
              <a:t>11</a:t>
            </a:fld>
            <a:endParaRPr lang="en-US"/>
          </a:p>
        </p:txBody>
      </p:sp>
    </p:spTree>
    <p:extLst>
      <p:ext uri="{BB962C8B-B14F-4D97-AF65-F5344CB8AC3E}">
        <p14:creationId xmlns:p14="http://schemas.microsoft.com/office/powerpoint/2010/main" val="1921127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To capture the essence of the one stop shop focusing on areas where we have successfully delivered and identify gaps to develop this model further. </a:t>
            </a:r>
          </a:p>
          <a:p>
            <a:r>
              <a:rPr lang="en-GB" sz="1200" dirty="0"/>
              <a:t>Most common support needed : Housing (homelessness, lettings) Council Tax and Benefits Advice and Money</a:t>
            </a:r>
          </a:p>
          <a:p>
            <a:endParaRPr lang="en-GB" sz="1200" dirty="0"/>
          </a:p>
          <a:p>
            <a:r>
              <a:rPr lang="en-GB" sz="1200" dirty="0"/>
              <a:t>Key findings from residents survey:</a:t>
            </a:r>
          </a:p>
          <a:p>
            <a:pPr marL="342900" indent="-342900">
              <a:buFont typeface="Arial" panose="020B0604020202020204" pitchFamily="34" charset="0"/>
              <a:buChar char="•"/>
            </a:pPr>
            <a:r>
              <a:rPr lang="en-GB" sz="1200" dirty="0"/>
              <a:t>55% of respondents lived in the E6 area. </a:t>
            </a:r>
          </a:p>
          <a:p>
            <a:pPr marL="342900" indent="-342900">
              <a:buFont typeface="Arial" panose="020B0604020202020204" pitchFamily="34" charset="0"/>
              <a:buChar char="•"/>
            </a:pPr>
            <a:r>
              <a:rPr lang="en-GB" sz="1200" dirty="0"/>
              <a:t>Information given at the one stop shop has been helpful with residents who have answered the survey giving the service an average of </a:t>
            </a:r>
            <a:r>
              <a:rPr lang="en-GB" sz="1200" b="1" dirty="0"/>
              <a:t>4 out of 5 rating. </a:t>
            </a:r>
          </a:p>
          <a:p>
            <a:endParaRPr lang="en-GB" sz="1200" dirty="0"/>
          </a:p>
          <a:p>
            <a:r>
              <a:rPr lang="en-GB" sz="1200" dirty="0"/>
              <a:t>Most common support to help manage the cost of living crisis includes:</a:t>
            </a:r>
          </a:p>
          <a:p>
            <a:r>
              <a:rPr lang="en-GB" sz="1200" dirty="0"/>
              <a:t>-  </a:t>
            </a:r>
            <a:r>
              <a:rPr lang="en-GB" sz="1200" b="1" dirty="0"/>
              <a:t>Grant (n = 19), loan (n = 17), help to pay my energy bills (n = 17)</a:t>
            </a:r>
          </a:p>
          <a:p>
            <a:pPr marL="342900" indent="-342900">
              <a:buFont typeface="Arial" panose="020B0604020202020204" pitchFamily="34" charset="0"/>
              <a:buChar char="•"/>
            </a:pPr>
            <a:endParaRPr lang="en-GB" sz="1200" dirty="0"/>
          </a:p>
          <a:p>
            <a:pPr marL="342900" indent="-342900">
              <a:buFont typeface="Arial" panose="020B0604020202020204" pitchFamily="34" charset="0"/>
              <a:buChar char="•"/>
            </a:pPr>
            <a:r>
              <a:rPr lang="en-GB" sz="1200" dirty="0"/>
              <a:t>90%</a:t>
            </a:r>
            <a:r>
              <a:rPr lang="en-GB" sz="1200" baseline="0" dirty="0"/>
              <a:t> of respondents have stated their stress level has increased since the cost of living crisis started.</a:t>
            </a:r>
            <a:endParaRPr lang="en-GB" sz="1200" dirty="0"/>
          </a:p>
          <a:p>
            <a:endParaRPr lang="en-GB" dirty="0"/>
          </a:p>
        </p:txBody>
      </p:sp>
      <p:sp>
        <p:nvSpPr>
          <p:cNvPr id="4" name="Slide Number Placeholder 3"/>
          <p:cNvSpPr>
            <a:spLocks noGrp="1"/>
          </p:cNvSpPr>
          <p:nvPr>
            <p:ph type="sldNum" sz="quarter" idx="10"/>
          </p:nvPr>
        </p:nvSpPr>
        <p:spPr/>
        <p:txBody>
          <a:bodyPr/>
          <a:lstStyle/>
          <a:p>
            <a:fld id="{010F5D85-AEA7-5D4F-BA07-20887C1C8F30}" type="slidenum">
              <a:rPr lang="en-US" smtClean="0"/>
              <a:t>12</a:t>
            </a:fld>
            <a:endParaRPr lang="en-US"/>
          </a:p>
        </p:txBody>
      </p:sp>
    </p:spTree>
    <p:extLst>
      <p:ext uri="{BB962C8B-B14F-4D97-AF65-F5344CB8AC3E}">
        <p14:creationId xmlns:p14="http://schemas.microsoft.com/office/powerpoint/2010/main" val="86224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Signposting to services –</a:t>
            </a:r>
            <a:r>
              <a:rPr lang="en-GB" baseline="0" dirty="0"/>
              <a:t> providing information all available</a:t>
            </a:r>
          </a:p>
          <a:p>
            <a:r>
              <a:rPr lang="en-GB" baseline="0" dirty="0"/>
              <a:t>On the spot support </a:t>
            </a:r>
            <a:endParaRPr lang="en-GB" dirty="0"/>
          </a:p>
        </p:txBody>
      </p:sp>
      <p:sp>
        <p:nvSpPr>
          <p:cNvPr id="4" name="Slide Number Placeholder 3"/>
          <p:cNvSpPr>
            <a:spLocks noGrp="1"/>
          </p:cNvSpPr>
          <p:nvPr>
            <p:ph type="sldNum" sz="quarter" idx="10"/>
          </p:nvPr>
        </p:nvSpPr>
        <p:spPr/>
        <p:txBody>
          <a:bodyPr/>
          <a:lstStyle/>
          <a:p>
            <a:fld id="{010F5D85-AEA7-5D4F-BA07-20887C1C8F30}" type="slidenum">
              <a:rPr lang="en-US" smtClean="0"/>
              <a:t>13</a:t>
            </a:fld>
            <a:endParaRPr lang="en-US"/>
          </a:p>
        </p:txBody>
      </p:sp>
    </p:spTree>
    <p:extLst>
      <p:ext uri="{BB962C8B-B14F-4D97-AF65-F5344CB8AC3E}">
        <p14:creationId xmlns:p14="http://schemas.microsoft.com/office/powerpoint/2010/main" val="23122180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Signposting to services –</a:t>
            </a:r>
            <a:r>
              <a:rPr lang="en-GB" baseline="0" dirty="0"/>
              <a:t> providing information all available</a:t>
            </a:r>
          </a:p>
          <a:p>
            <a:r>
              <a:rPr lang="en-GB" baseline="0" dirty="0"/>
              <a:t>On the spot support </a:t>
            </a:r>
            <a:endParaRPr lang="en-GB" dirty="0"/>
          </a:p>
        </p:txBody>
      </p:sp>
      <p:sp>
        <p:nvSpPr>
          <p:cNvPr id="4" name="Slide Number Placeholder 3"/>
          <p:cNvSpPr>
            <a:spLocks noGrp="1"/>
          </p:cNvSpPr>
          <p:nvPr>
            <p:ph type="sldNum" sz="quarter" idx="10"/>
          </p:nvPr>
        </p:nvSpPr>
        <p:spPr/>
        <p:txBody>
          <a:bodyPr/>
          <a:lstStyle/>
          <a:p>
            <a:fld id="{010F5D85-AEA7-5D4F-BA07-20887C1C8F30}" type="slidenum">
              <a:rPr lang="en-US" smtClean="0"/>
              <a:t>14</a:t>
            </a:fld>
            <a:endParaRPr lang="en-US"/>
          </a:p>
        </p:txBody>
      </p:sp>
    </p:spTree>
    <p:extLst>
      <p:ext uri="{BB962C8B-B14F-4D97-AF65-F5344CB8AC3E}">
        <p14:creationId xmlns:p14="http://schemas.microsoft.com/office/powerpoint/2010/main" val="14986705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0F5D85-AEA7-5D4F-BA07-20887C1C8F30}" type="slidenum">
              <a:rPr lang="en-US" smtClean="0"/>
              <a:t>15</a:t>
            </a:fld>
            <a:endParaRPr lang="en-US"/>
          </a:p>
        </p:txBody>
      </p:sp>
    </p:spTree>
    <p:extLst>
      <p:ext uri="{BB962C8B-B14F-4D97-AF65-F5344CB8AC3E}">
        <p14:creationId xmlns:p14="http://schemas.microsoft.com/office/powerpoint/2010/main" val="23141834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0F5D85-AEA7-5D4F-BA07-20887C1C8F30}" type="slidenum">
              <a:rPr lang="en-US" smtClean="0"/>
              <a:t>16</a:t>
            </a:fld>
            <a:endParaRPr lang="en-US"/>
          </a:p>
        </p:txBody>
      </p:sp>
    </p:spTree>
    <p:extLst>
      <p:ext uri="{BB962C8B-B14F-4D97-AF65-F5344CB8AC3E}">
        <p14:creationId xmlns:p14="http://schemas.microsoft.com/office/powerpoint/2010/main" val="1740445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0F5D85-AEA7-5D4F-BA07-20887C1C8F30}" type="slidenum">
              <a:rPr lang="en-US" smtClean="0"/>
              <a:t>17</a:t>
            </a:fld>
            <a:endParaRPr lang="en-US"/>
          </a:p>
        </p:txBody>
      </p:sp>
    </p:spTree>
    <p:extLst>
      <p:ext uri="{BB962C8B-B14F-4D97-AF65-F5344CB8AC3E}">
        <p14:creationId xmlns:p14="http://schemas.microsoft.com/office/powerpoint/2010/main" val="13262031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0F5D85-AEA7-5D4F-BA07-20887C1C8F30}" type="slidenum">
              <a:rPr lang="en-US" smtClean="0"/>
              <a:t>18</a:t>
            </a:fld>
            <a:endParaRPr lang="en-US"/>
          </a:p>
        </p:txBody>
      </p:sp>
    </p:spTree>
    <p:extLst>
      <p:ext uri="{BB962C8B-B14F-4D97-AF65-F5344CB8AC3E}">
        <p14:creationId xmlns:p14="http://schemas.microsoft.com/office/powerpoint/2010/main" val="578250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0F5D85-AEA7-5D4F-BA07-20887C1C8F30}" type="slidenum">
              <a:rPr lang="en-US" smtClean="0"/>
              <a:t>3</a:t>
            </a:fld>
            <a:endParaRPr lang="en-US"/>
          </a:p>
        </p:txBody>
      </p:sp>
    </p:spTree>
    <p:extLst>
      <p:ext uri="{BB962C8B-B14F-4D97-AF65-F5344CB8AC3E}">
        <p14:creationId xmlns:p14="http://schemas.microsoft.com/office/powerpoint/2010/main" val="1094158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0F5D85-AEA7-5D4F-BA07-20887C1C8F30}" type="slidenum">
              <a:rPr lang="en-US" smtClean="0"/>
              <a:t>4</a:t>
            </a:fld>
            <a:endParaRPr lang="en-US"/>
          </a:p>
        </p:txBody>
      </p:sp>
    </p:spTree>
    <p:extLst>
      <p:ext uri="{BB962C8B-B14F-4D97-AF65-F5344CB8AC3E}">
        <p14:creationId xmlns:p14="http://schemas.microsoft.com/office/powerpoint/2010/main" val="1167519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0F5D85-AEA7-5D4F-BA07-20887C1C8F30}" type="slidenum">
              <a:rPr lang="en-US" smtClean="0"/>
              <a:t>5</a:t>
            </a:fld>
            <a:endParaRPr lang="en-US"/>
          </a:p>
        </p:txBody>
      </p:sp>
    </p:spTree>
    <p:extLst>
      <p:ext uri="{BB962C8B-B14F-4D97-AF65-F5344CB8AC3E}">
        <p14:creationId xmlns:p14="http://schemas.microsoft.com/office/powerpoint/2010/main" val="3457660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Signposting to services –</a:t>
            </a:r>
            <a:r>
              <a:rPr lang="en-GB" baseline="0" dirty="0"/>
              <a:t> providing information all available</a:t>
            </a:r>
          </a:p>
          <a:p>
            <a:r>
              <a:rPr lang="en-GB" baseline="0" dirty="0"/>
              <a:t>On the spot support </a:t>
            </a:r>
            <a:endParaRPr lang="en-GB" dirty="0"/>
          </a:p>
        </p:txBody>
      </p:sp>
      <p:sp>
        <p:nvSpPr>
          <p:cNvPr id="4" name="Slide Number Placeholder 3"/>
          <p:cNvSpPr>
            <a:spLocks noGrp="1"/>
          </p:cNvSpPr>
          <p:nvPr>
            <p:ph type="sldNum" sz="quarter" idx="10"/>
          </p:nvPr>
        </p:nvSpPr>
        <p:spPr/>
        <p:txBody>
          <a:bodyPr/>
          <a:lstStyle/>
          <a:p>
            <a:fld id="{010F5D85-AEA7-5D4F-BA07-20887C1C8F30}" type="slidenum">
              <a:rPr lang="en-US" smtClean="0"/>
              <a:t>6</a:t>
            </a:fld>
            <a:endParaRPr lang="en-US"/>
          </a:p>
        </p:txBody>
      </p:sp>
    </p:spTree>
    <p:extLst>
      <p:ext uri="{BB962C8B-B14F-4D97-AF65-F5344CB8AC3E}">
        <p14:creationId xmlns:p14="http://schemas.microsoft.com/office/powerpoint/2010/main" val="3952677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Signposting to services –</a:t>
            </a:r>
            <a:r>
              <a:rPr lang="en-GB" baseline="0" dirty="0"/>
              <a:t> providing information all available</a:t>
            </a:r>
          </a:p>
          <a:p>
            <a:r>
              <a:rPr lang="en-GB" baseline="0" dirty="0"/>
              <a:t>On the spot support </a:t>
            </a:r>
            <a:endParaRPr lang="en-GB" dirty="0"/>
          </a:p>
        </p:txBody>
      </p:sp>
      <p:sp>
        <p:nvSpPr>
          <p:cNvPr id="4" name="Slide Number Placeholder 3"/>
          <p:cNvSpPr>
            <a:spLocks noGrp="1"/>
          </p:cNvSpPr>
          <p:nvPr>
            <p:ph type="sldNum" sz="quarter" idx="10"/>
          </p:nvPr>
        </p:nvSpPr>
        <p:spPr/>
        <p:txBody>
          <a:bodyPr/>
          <a:lstStyle/>
          <a:p>
            <a:fld id="{010F5D85-AEA7-5D4F-BA07-20887C1C8F30}" type="slidenum">
              <a:rPr lang="en-US" smtClean="0"/>
              <a:t>7</a:t>
            </a:fld>
            <a:endParaRPr lang="en-US"/>
          </a:p>
        </p:txBody>
      </p:sp>
    </p:spTree>
    <p:extLst>
      <p:ext uri="{BB962C8B-B14F-4D97-AF65-F5344CB8AC3E}">
        <p14:creationId xmlns:p14="http://schemas.microsoft.com/office/powerpoint/2010/main" val="1440446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Signposting to services –</a:t>
            </a:r>
            <a:r>
              <a:rPr lang="en-GB" baseline="0" dirty="0"/>
              <a:t> providing information all available</a:t>
            </a:r>
          </a:p>
          <a:p>
            <a:r>
              <a:rPr lang="en-GB" baseline="0" dirty="0"/>
              <a:t>On the spot support </a:t>
            </a:r>
            <a:endParaRPr lang="en-GB" dirty="0"/>
          </a:p>
        </p:txBody>
      </p:sp>
      <p:sp>
        <p:nvSpPr>
          <p:cNvPr id="4" name="Slide Number Placeholder 3"/>
          <p:cNvSpPr>
            <a:spLocks noGrp="1"/>
          </p:cNvSpPr>
          <p:nvPr>
            <p:ph type="sldNum" sz="quarter" idx="10"/>
          </p:nvPr>
        </p:nvSpPr>
        <p:spPr/>
        <p:txBody>
          <a:bodyPr/>
          <a:lstStyle/>
          <a:p>
            <a:fld id="{010F5D85-AEA7-5D4F-BA07-20887C1C8F30}" type="slidenum">
              <a:rPr lang="en-US" smtClean="0"/>
              <a:t>8</a:t>
            </a:fld>
            <a:endParaRPr lang="en-US"/>
          </a:p>
        </p:txBody>
      </p:sp>
    </p:spTree>
    <p:extLst>
      <p:ext uri="{BB962C8B-B14F-4D97-AF65-F5344CB8AC3E}">
        <p14:creationId xmlns:p14="http://schemas.microsoft.com/office/powerpoint/2010/main" val="817639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Attach info about SEND surgery – share Eventbrite</a:t>
            </a:r>
            <a:r>
              <a:rPr lang="en-GB" baseline="0" dirty="0"/>
              <a:t> links</a:t>
            </a:r>
            <a:endParaRPr lang="en-GB" dirty="0"/>
          </a:p>
        </p:txBody>
      </p:sp>
      <p:sp>
        <p:nvSpPr>
          <p:cNvPr id="4" name="Slide Number Placeholder 3"/>
          <p:cNvSpPr>
            <a:spLocks noGrp="1"/>
          </p:cNvSpPr>
          <p:nvPr>
            <p:ph type="sldNum" sz="quarter" idx="10"/>
          </p:nvPr>
        </p:nvSpPr>
        <p:spPr/>
        <p:txBody>
          <a:bodyPr/>
          <a:lstStyle/>
          <a:p>
            <a:fld id="{010F5D85-AEA7-5D4F-BA07-20887C1C8F30}" type="slidenum">
              <a:rPr lang="en-US" smtClean="0"/>
              <a:t>9</a:t>
            </a:fld>
            <a:endParaRPr lang="en-US"/>
          </a:p>
        </p:txBody>
      </p:sp>
    </p:spTree>
    <p:extLst>
      <p:ext uri="{BB962C8B-B14F-4D97-AF65-F5344CB8AC3E}">
        <p14:creationId xmlns:p14="http://schemas.microsoft.com/office/powerpoint/2010/main" val="1063287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have developed two surveys which aim to capture the essence of the one stop shop focusing on areas where we have successfully delivered and identify gaps to develop this model further. </a:t>
            </a:r>
          </a:p>
          <a:p>
            <a:r>
              <a:rPr lang="en-GB" dirty="0"/>
              <a:t>This includes: (1) Residents survey  (n = 29)  (2) Feedback from services (n = 15)</a:t>
            </a:r>
          </a:p>
          <a:p>
            <a:endParaRPr lang="en-GB" dirty="0"/>
          </a:p>
        </p:txBody>
      </p:sp>
      <p:sp>
        <p:nvSpPr>
          <p:cNvPr id="4" name="Slide Number Placeholder 3"/>
          <p:cNvSpPr>
            <a:spLocks noGrp="1"/>
          </p:cNvSpPr>
          <p:nvPr>
            <p:ph type="sldNum" sz="quarter" idx="10"/>
          </p:nvPr>
        </p:nvSpPr>
        <p:spPr/>
        <p:txBody>
          <a:bodyPr/>
          <a:lstStyle/>
          <a:p>
            <a:fld id="{010F5D85-AEA7-5D4F-BA07-20887C1C8F30}" type="slidenum">
              <a:rPr lang="en-US" smtClean="0"/>
              <a:t>10</a:t>
            </a:fld>
            <a:endParaRPr lang="en-US"/>
          </a:p>
        </p:txBody>
      </p:sp>
    </p:spTree>
    <p:extLst>
      <p:ext uri="{BB962C8B-B14F-4D97-AF65-F5344CB8AC3E}">
        <p14:creationId xmlns:p14="http://schemas.microsoft.com/office/powerpoint/2010/main" val="1679860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0549" y="83772"/>
            <a:ext cx="10515600" cy="1325563"/>
          </a:xfrm>
        </p:spPr>
        <p:txBody>
          <a:bodyPr>
            <a:normAutofit/>
          </a:bodyPr>
          <a:lstStyle>
            <a:lvl1pPr>
              <a:defRPr sz="4000" b="1">
                <a:latin typeface="Arial" panose="020B0604020202020204" pitchFamily="34" charset="0"/>
                <a:cs typeface="Arial" panose="020B0604020202020204" pitchFamily="34" charset="0"/>
              </a:defRPr>
            </a:lvl1pPr>
          </a:lstStyle>
          <a:p>
            <a:r>
              <a:rPr lang="en-US" dirty="0"/>
              <a:t>TITLE SHOULD BE CAPS &amp; BOLD</a:t>
            </a:r>
            <a:endParaRPr lang="en-GB" dirty="0"/>
          </a:p>
        </p:txBody>
      </p:sp>
      <p:sp>
        <p:nvSpPr>
          <p:cNvPr id="5" name="Date Placeholder 4"/>
          <p:cNvSpPr>
            <a:spLocks noGrp="1"/>
          </p:cNvSpPr>
          <p:nvPr>
            <p:ph type="dt" sz="half" idx="10"/>
          </p:nvPr>
        </p:nvSpPr>
        <p:spPr/>
        <p:txBody>
          <a:bodyPr/>
          <a:lstStyle/>
          <a:p>
            <a:fld id="{994FD56F-2B40-4F5B-8593-3FB241C17C9A}" type="datetimeFigureOut">
              <a:rPr lang="en-GB" smtClean="0"/>
              <a:t>16/03/2023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8F2AF8C-F308-4D14-92A7-51645CA15610}" type="slidenum">
              <a:rPr lang="en-GB" smtClean="0"/>
              <a:t>‹#›</a:t>
            </a:fld>
            <a:endParaRPr lang="en-GB"/>
          </a:p>
        </p:txBody>
      </p:sp>
      <p:sp>
        <p:nvSpPr>
          <p:cNvPr id="11" name="Content Placeholder 2"/>
          <p:cNvSpPr>
            <a:spLocks noGrp="1"/>
          </p:cNvSpPr>
          <p:nvPr>
            <p:ph sz="half" idx="1" hasCustomPrompt="1"/>
          </p:nvPr>
        </p:nvSpPr>
        <p:spPr>
          <a:xfrm>
            <a:off x="285541" y="1825625"/>
            <a:ext cx="5181600" cy="4351338"/>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Tree>
    <p:extLst>
      <p:ext uri="{BB962C8B-B14F-4D97-AF65-F5344CB8AC3E}">
        <p14:creationId xmlns:p14="http://schemas.microsoft.com/office/powerpoint/2010/main" val="61808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9FBE050-2818-4D57-9D61-20BCE9ECE048}" type="datetimeFigureOut">
              <a:rPr lang="en-GB" smtClean="0"/>
              <a:t>16/03/2023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8A8427-C67D-44CC-9728-8BD1752C66AC}" type="slidenum">
              <a:rPr lang="en-GB" smtClean="0"/>
              <a:t>‹#›</a:t>
            </a:fld>
            <a:endParaRPr lang="en-GB"/>
          </a:p>
        </p:txBody>
      </p:sp>
    </p:spTree>
    <p:extLst>
      <p:ext uri="{BB962C8B-B14F-4D97-AF65-F5344CB8AC3E}">
        <p14:creationId xmlns:p14="http://schemas.microsoft.com/office/powerpoint/2010/main" val="4144907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C5EE142-8B8B-4983-A29A-0AA6829536B9}" type="datetimeFigureOut">
              <a:rPr lang="en-GB" smtClean="0"/>
              <a:t>16/03/2023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D74FCF0-FF98-4644-B5A0-A68BCFE35AF3}" type="slidenum">
              <a:rPr lang="en-GB" smtClean="0"/>
              <a:t>‹#›</a:t>
            </a:fld>
            <a:endParaRPr lang="en-GB"/>
          </a:p>
        </p:txBody>
      </p:sp>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tx1"/>
                </a:solidFill>
                <a:latin typeface="Arial" panose="020B0604020202020204" pitchFamily="34" charset="0"/>
                <a:cs typeface="Arial" panose="020B0604020202020204" pitchFamily="34" charset="0"/>
              </a:defRPr>
            </a:lvl1pPr>
          </a:lstStyle>
          <a:p>
            <a:r>
              <a:rPr lang="en-US" dirty="0"/>
              <a:t>TITLE SHOULD BE CAPS &amp; BOLD</a:t>
            </a:r>
            <a:endParaRPr lang="en-GB" dirty="0"/>
          </a:p>
        </p:txBody>
      </p:sp>
      <p:sp>
        <p:nvSpPr>
          <p:cNvPr id="12" name="Content Placeholder 2"/>
          <p:cNvSpPr>
            <a:spLocks noGrp="1"/>
          </p:cNvSpPr>
          <p:nvPr>
            <p:ph sz="half" idx="1" hasCustomPrompt="1"/>
          </p:nvPr>
        </p:nvSpPr>
        <p:spPr>
          <a:xfrm>
            <a:off x="285541" y="1825625"/>
            <a:ext cx="5181600" cy="4351338"/>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Tree>
    <p:extLst>
      <p:ext uri="{BB962C8B-B14F-4D97-AF65-F5344CB8AC3E}">
        <p14:creationId xmlns:p14="http://schemas.microsoft.com/office/powerpoint/2010/main" val="3167908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C5EE142-8B8B-4983-A29A-0AA6829536B9}" type="datetimeFigureOut">
              <a:rPr lang="en-GB" smtClean="0"/>
              <a:t>16/03/2023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D74FCF0-FF98-4644-B5A0-A68BCFE35AF3}" type="slidenum">
              <a:rPr lang="en-GB" smtClean="0"/>
              <a:t>‹#›</a:t>
            </a:fld>
            <a:endParaRPr lang="en-GB"/>
          </a:p>
        </p:txBody>
      </p:sp>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tx1"/>
                </a:solidFill>
                <a:latin typeface="Arial" panose="020B0604020202020204" pitchFamily="34" charset="0"/>
                <a:cs typeface="Arial" panose="020B0604020202020204" pitchFamily="34" charset="0"/>
              </a:defRPr>
            </a:lvl1pPr>
          </a:lstStyle>
          <a:p>
            <a:r>
              <a:rPr lang="en-US" dirty="0"/>
              <a:t>TITLE SHOULD BE CAPS &amp; BOLD</a:t>
            </a:r>
            <a:endParaRPr lang="en-GB" dirty="0"/>
          </a:p>
        </p:txBody>
      </p:sp>
    </p:spTree>
    <p:extLst>
      <p:ext uri="{BB962C8B-B14F-4D97-AF65-F5344CB8AC3E}">
        <p14:creationId xmlns:p14="http://schemas.microsoft.com/office/powerpoint/2010/main" val="3196692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5B424FE-DF0C-4B5C-B873-06346B6AD135}" type="datetimeFigureOut">
              <a:rPr lang="en-GB" smtClean="0"/>
              <a:t>16/03/2023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7388F27-1B5B-47A7-808F-9915DB626DBE}" type="slidenum">
              <a:rPr lang="en-GB" smtClean="0"/>
              <a:t>‹#›</a:t>
            </a:fld>
            <a:endParaRPr lang="en-GB"/>
          </a:p>
        </p:txBody>
      </p:sp>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CAPS &amp; BOLD</a:t>
            </a:r>
            <a:endParaRPr lang="en-GB" dirty="0"/>
          </a:p>
        </p:txBody>
      </p:sp>
      <p:sp>
        <p:nvSpPr>
          <p:cNvPr id="12" name="Content Placeholder 2"/>
          <p:cNvSpPr>
            <a:spLocks noGrp="1"/>
          </p:cNvSpPr>
          <p:nvPr>
            <p:ph sz="half" idx="1" hasCustomPrompt="1"/>
          </p:nvPr>
        </p:nvSpPr>
        <p:spPr>
          <a:xfrm>
            <a:off x="285541" y="1825625"/>
            <a:ext cx="5181600" cy="4351338"/>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Tree>
    <p:extLst>
      <p:ext uri="{BB962C8B-B14F-4D97-AF65-F5344CB8AC3E}">
        <p14:creationId xmlns:p14="http://schemas.microsoft.com/office/powerpoint/2010/main" val="9223376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5B424FE-DF0C-4B5C-B873-06346B6AD135}" type="datetimeFigureOut">
              <a:rPr lang="en-GB" smtClean="0"/>
              <a:t>16/03/2023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7388F27-1B5B-47A7-808F-9915DB626DBE}" type="slidenum">
              <a:rPr lang="en-GB" smtClean="0"/>
              <a:t>‹#›</a:t>
            </a:fld>
            <a:endParaRPr lang="en-GB"/>
          </a:p>
        </p:txBody>
      </p:sp>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CAPS &amp; BOLD</a:t>
            </a:r>
            <a:endParaRPr lang="en-GB" dirty="0"/>
          </a:p>
        </p:txBody>
      </p:sp>
    </p:spTree>
    <p:extLst>
      <p:ext uri="{BB962C8B-B14F-4D97-AF65-F5344CB8AC3E}">
        <p14:creationId xmlns:p14="http://schemas.microsoft.com/office/powerpoint/2010/main" val="4156080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790B369-04A0-CB41-B1B1-435926D6B287}" type="datetimeFigureOut">
              <a:rPr lang="en-US" smtClean="0"/>
              <a:t>3/16/2023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A437CE-67AD-F14C-9ED6-C8B55F0B62B6}" type="slidenum">
              <a:rPr lang="en-US" smtClean="0"/>
              <a:t>‹#›</a:t>
            </a:fld>
            <a:endParaRPr lang="en-US"/>
          </a:p>
        </p:txBody>
      </p:sp>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CAPS &amp; BOLD</a:t>
            </a:r>
            <a:endParaRPr lang="en-GB" dirty="0"/>
          </a:p>
        </p:txBody>
      </p:sp>
    </p:spTree>
    <p:extLst>
      <p:ext uri="{BB962C8B-B14F-4D97-AF65-F5344CB8AC3E}">
        <p14:creationId xmlns:p14="http://schemas.microsoft.com/office/powerpoint/2010/main" val="94183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9FBE050-2818-4D57-9D61-20BCE9ECE048}" type="datetimeFigureOut">
              <a:rPr lang="en-GB" smtClean="0"/>
              <a:t>16/03/2023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8A8427-C67D-44CC-9728-8BD1752C66AC}" type="slidenum">
              <a:rPr lang="en-GB" smtClean="0"/>
              <a:t>‹#›</a:t>
            </a:fld>
            <a:endParaRPr lang="en-GB"/>
          </a:p>
        </p:txBody>
      </p:sp>
    </p:spTree>
    <p:extLst>
      <p:ext uri="{BB962C8B-B14F-4D97-AF65-F5344CB8AC3E}">
        <p14:creationId xmlns:p14="http://schemas.microsoft.com/office/powerpoint/2010/main" val="1246615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2B68619-623B-4C71-8610-73EBBEB490DC}" type="datetimeFigureOut">
              <a:rPr lang="en-GB" smtClean="0"/>
              <a:t>16/03/2023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5DE956D-E143-479C-B3BA-50B647C0EF72}" type="slidenum">
              <a:rPr lang="en-GB" smtClean="0"/>
              <a:t>‹#›</a:t>
            </a:fld>
            <a:endParaRPr lang="en-GB"/>
          </a:p>
        </p:txBody>
      </p:sp>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CAPS &amp; BOLD</a:t>
            </a:r>
            <a:endParaRPr lang="en-GB" dirty="0"/>
          </a:p>
        </p:txBody>
      </p:sp>
      <p:sp>
        <p:nvSpPr>
          <p:cNvPr id="12" name="Content Placeholder 2"/>
          <p:cNvSpPr>
            <a:spLocks noGrp="1"/>
          </p:cNvSpPr>
          <p:nvPr>
            <p:ph sz="half" idx="1" hasCustomPrompt="1"/>
          </p:nvPr>
        </p:nvSpPr>
        <p:spPr>
          <a:xfrm>
            <a:off x="285541" y="1825625"/>
            <a:ext cx="5181600" cy="4351338"/>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Tree>
    <p:extLst>
      <p:ext uri="{BB962C8B-B14F-4D97-AF65-F5344CB8AC3E}">
        <p14:creationId xmlns:p14="http://schemas.microsoft.com/office/powerpoint/2010/main" val="2370202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2B68619-623B-4C71-8610-73EBBEB490DC}" type="datetimeFigureOut">
              <a:rPr lang="en-GB" smtClean="0"/>
              <a:t>16/03/2023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5DE956D-E143-479C-B3BA-50B647C0EF72}" type="slidenum">
              <a:rPr lang="en-GB" smtClean="0"/>
              <a:t>‹#›</a:t>
            </a:fld>
            <a:endParaRPr lang="en-GB"/>
          </a:p>
        </p:txBody>
      </p:sp>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CAPS &amp; BOLD</a:t>
            </a:r>
            <a:endParaRPr lang="en-GB" dirty="0"/>
          </a:p>
        </p:txBody>
      </p:sp>
    </p:spTree>
    <p:extLst>
      <p:ext uri="{BB962C8B-B14F-4D97-AF65-F5344CB8AC3E}">
        <p14:creationId xmlns:p14="http://schemas.microsoft.com/office/powerpoint/2010/main" val="331131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2270E9-3A04-46F8-BFD3-0690F48E3332}" type="datetimeFigureOut">
              <a:rPr lang="en-GB" smtClean="0"/>
              <a:t>16/03/2023</a:t>
            </a:fld>
            <a:endParaRPr lang="en-GB"/>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3332985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D26B233-4027-454F-8EF2-652E71F3D979}" type="datetimeFigureOut">
              <a:rPr lang="en-GB" smtClean="0"/>
              <a:t>16/03/2023</a:t>
            </a:fld>
            <a:endParaRPr lang="en-GB"/>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79D4884-9173-4689-ADA6-E8C68BBDE9F9}" type="slidenum">
              <a:rPr lang="en-GB" smtClean="0"/>
              <a:t>‹#›</a:t>
            </a:fld>
            <a:endParaRPr lang="en-GB"/>
          </a:p>
        </p:txBody>
      </p:sp>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CAPS &amp; BOLD</a:t>
            </a:r>
            <a:endParaRPr lang="en-GB" dirty="0"/>
          </a:p>
        </p:txBody>
      </p:sp>
      <p:sp>
        <p:nvSpPr>
          <p:cNvPr id="12" name="Content Placeholder 2"/>
          <p:cNvSpPr>
            <a:spLocks noGrp="1"/>
          </p:cNvSpPr>
          <p:nvPr>
            <p:ph sz="half" idx="1" hasCustomPrompt="1"/>
          </p:nvPr>
        </p:nvSpPr>
        <p:spPr>
          <a:xfrm>
            <a:off x="285541" y="1825625"/>
            <a:ext cx="5181600" cy="4351338"/>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Tree>
    <p:extLst>
      <p:ext uri="{BB962C8B-B14F-4D97-AF65-F5344CB8AC3E}">
        <p14:creationId xmlns:p14="http://schemas.microsoft.com/office/powerpoint/2010/main" val="3641091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D26B233-4027-454F-8EF2-652E71F3D979}" type="datetimeFigureOut">
              <a:rPr lang="en-GB" smtClean="0"/>
              <a:t>16/03/2023</a:t>
            </a:fld>
            <a:endParaRPr lang="en-GB"/>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79D4884-9173-4689-ADA6-E8C68BBDE9F9}" type="slidenum">
              <a:rPr lang="en-GB" smtClean="0"/>
              <a:t>‹#›</a:t>
            </a:fld>
            <a:endParaRPr lang="en-GB"/>
          </a:p>
        </p:txBody>
      </p:sp>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CAPS &amp; BOLD</a:t>
            </a:r>
            <a:endParaRPr lang="en-GB" dirty="0"/>
          </a:p>
        </p:txBody>
      </p:sp>
    </p:spTree>
    <p:extLst>
      <p:ext uri="{BB962C8B-B14F-4D97-AF65-F5344CB8AC3E}">
        <p14:creationId xmlns:p14="http://schemas.microsoft.com/office/powerpoint/2010/main" val="3140828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2270E9-3A04-46F8-BFD3-0690F48E3332}" type="datetimeFigureOut">
              <a:rPr lang="en-GB" smtClean="0"/>
              <a:t>16/03/2023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476A474-E995-4CFF-B637-3E06DD65BD29}" type="slidenum">
              <a:rPr lang="en-GB" smtClean="0"/>
              <a:t>‹#›</a:t>
            </a:fld>
            <a:endParaRPr lang="en-GB"/>
          </a:p>
        </p:txBody>
      </p:sp>
    </p:spTree>
    <p:extLst>
      <p:ext uri="{BB962C8B-B14F-4D97-AF65-F5344CB8AC3E}">
        <p14:creationId xmlns:p14="http://schemas.microsoft.com/office/powerpoint/2010/main" val="18184938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2.jpeg"/><Relationship Id="rId5" Type="http://schemas.openxmlformats.org/officeDocument/2006/relationships/image" Target="../media/image1.jp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3.jpg"/><Relationship Id="rId5" Type="http://schemas.openxmlformats.org/officeDocument/2006/relationships/theme" Target="../theme/theme3.xml"/><Relationship Id="rId4"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image" Target="../media/image4.jp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5.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16/03/2023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 id="214748372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68619-623B-4C71-8610-73EBBEB490DC}" type="datetimeFigureOut">
              <a:rPr lang="en-GB" smtClean="0"/>
              <a:t>16/03/2023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DE956D-E143-479C-B3BA-50B647C0EF72}" type="slidenum">
              <a:rPr lang="en-GB" smtClean="0"/>
              <a:t>‹#›</a:t>
            </a:fld>
            <a:endParaRPr lang="en-GB"/>
          </a:p>
        </p:txBody>
      </p:sp>
      <p:pic>
        <p:nvPicPr>
          <p:cNvPr id="7" name="Picture 6" descr="Shape&#10;&#10;Description automatically generated with medium confidence">
            <a:extLst>
              <a:ext uri="{FF2B5EF4-FFF2-40B4-BE49-F238E27FC236}">
                <a16:creationId xmlns:a16="http://schemas.microsoft.com/office/drawing/2014/main" id="{A5225AC5-AFB0-E5A1-C3B9-69720591FD45}"/>
              </a:ext>
            </a:extLst>
          </p:cNvPr>
          <p:cNvPicPr>
            <a:picLocks noChangeAspect="1"/>
          </p:cNvPicPr>
          <p:nvPr userDrawn="1"/>
        </p:nvPicPr>
        <p:blipFill>
          <a:blip r:embed="rId5"/>
          <a:stretch>
            <a:fillRect/>
          </a:stretch>
        </p:blipFill>
        <p:spPr>
          <a:xfrm>
            <a:off x="0" y="7188"/>
            <a:ext cx="12192000" cy="6843623"/>
          </a:xfrm>
          <a:prstGeom prst="rect">
            <a:avLst/>
          </a:prstGeom>
        </p:spPr>
      </p:pic>
      <p:pic>
        <p:nvPicPr>
          <p:cNvPr id="8" name="Picture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489424" y="5630780"/>
            <a:ext cx="2454781" cy="883108"/>
          </a:xfrm>
          <a:prstGeom prst="rect">
            <a:avLst/>
          </a:prstGeom>
        </p:spPr>
      </p:pic>
    </p:spTree>
    <p:extLst>
      <p:ext uri="{BB962C8B-B14F-4D97-AF65-F5344CB8AC3E}">
        <p14:creationId xmlns:p14="http://schemas.microsoft.com/office/powerpoint/2010/main" val="3006402498"/>
      </p:ext>
    </p:extLst>
  </p:cSld>
  <p:clrMap bg1="lt1" tx1="dk1" bg2="lt2" tx2="dk2" accent1="accent1" accent2="accent2" accent3="accent3" accent4="accent4" accent5="accent5" accent6="accent6" hlink="hlink" folHlink="folHlink"/>
  <p:sldLayoutIdLst>
    <p:sldLayoutId id="2147483673" r:id="rId1"/>
    <p:sldLayoutId id="2147483712" r:id="rId2"/>
    <p:sldLayoutId id="214748372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26B233-4027-454F-8EF2-652E71F3D979}" type="datetimeFigureOut">
              <a:rPr lang="en-GB" smtClean="0"/>
              <a:t>16/03/2023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D4884-9173-4689-ADA6-E8C68BBDE9F9}" type="slidenum">
              <a:rPr lang="en-GB" smtClean="0"/>
              <a:t>‹#›</a:t>
            </a:fld>
            <a:endParaRPr lang="en-GB"/>
          </a:p>
        </p:txBody>
      </p:sp>
      <p:pic>
        <p:nvPicPr>
          <p:cNvPr id="7" name="Picture 6" descr="A picture containing rectangle&#10;&#10;Description automatically generated">
            <a:extLst>
              <a:ext uri="{FF2B5EF4-FFF2-40B4-BE49-F238E27FC236}">
                <a16:creationId xmlns:a16="http://schemas.microsoft.com/office/drawing/2014/main" id="{78AC08A8-E882-2BE0-9AEC-0382C865E12A}"/>
              </a:ext>
            </a:extLst>
          </p:cNvPr>
          <p:cNvPicPr>
            <a:picLocks noChangeAspect="1"/>
          </p:cNvPicPr>
          <p:nvPr userDrawn="1"/>
        </p:nvPicPr>
        <p:blipFill>
          <a:blip r:embed="rId6"/>
          <a:stretch>
            <a:fillRect/>
          </a:stretch>
        </p:blipFill>
        <p:spPr>
          <a:xfrm>
            <a:off x="0" y="7188"/>
            <a:ext cx="12192000" cy="6843623"/>
          </a:xfrm>
          <a:prstGeom prst="rect">
            <a:avLst/>
          </a:prstGeom>
        </p:spPr>
      </p:pic>
    </p:spTree>
    <p:extLst>
      <p:ext uri="{BB962C8B-B14F-4D97-AF65-F5344CB8AC3E}">
        <p14:creationId xmlns:p14="http://schemas.microsoft.com/office/powerpoint/2010/main" val="879343148"/>
      </p:ext>
    </p:extLst>
  </p:cSld>
  <p:clrMap bg1="lt1" tx1="dk1" bg2="lt2" tx2="dk2" accent1="accent1" accent2="accent2" accent3="accent3" accent4="accent4" accent5="accent5" accent6="accent6" hlink="hlink" folHlink="folHlink"/>
  <p:sldLayoutIdLst>
    <p:sldLayoutId id="2147483685" r:id="rId1"/>
    <p:sldLayoutId id="2147483713" r:id="rId2"/>
    <p:sldLayoutId id="2147483724" r:id="rId3"/>
    <p:sldLayoutId id="2147483725"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EE142-8B8B-4983-A29A-0AA6829536B9}" type="datetimeFigureOut">
              <a:rPr lang="en-GB" smtClean="0"/>
              <a:t>16/03/2023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4FCF0-FF98-4644-B5A0-A68BCFE35AF3}" type="slidenum">
              <a:rPr lang="en-GB" smtClean="0"/>
              <a:t>‹#›</a:t>
            </a:fld>
            <a:endParaRPr lang="en-GB"/>
          </a:p>
        </p:txBody>
      </p:sp>
      <p:pic>
        <p:nvPicPr>
          <p:cNvPr id="7" name="Picture 6" descr="Shape, rectangle&#10;&#10;Description automatically generated with medium confidence">
            <a:extLst>
              <a:ext uri="{FF2B5EF4-FFF2-40B4-BE49-F238E27FC236}">
                <a16:creationId xmlns:a16="http://schemas.microsoft.com/office/drawing/2014/main" id="{6A9427BC-390D-18C8-9C94-001619488B94}"/>
              </a:ext>
            </a:extLst>
          </p:cNvPr>
          <p:cNvPicPr>
            <a:picLocks noChangeAspect="1"/>
          </p:cNvPicPr>
          <p:nvPr userDrawn="1"/>
        </p:nvPicPr>
        <p:blipFill>
          <a:blip r:embed="rId4"/>
          <a:stretch>
            <a:fillRect/>
          </a:stretch>
        </p:blipFill>
        <p:spPr>
          <a:xfrm>
            <a:off x="0" y="7188"/>
            <a:ext cx="12192000" cy="6843623"/>
          </a:xfrm>
          <a:prstGeom prst="rect">
            <a:avLst/>
          </a:prstGeom>
        </p:spPr>
      </p:pic>
    </p:spTree>
    <p:extLst>
      <p:ext uri="{BB962C8B-B14F-4D97-AF65-F5344CB8AC3E}">
        <p14:creationId xmlns:p14="http://schemas.microsoft.com/office/powerpoint/2010/main" val="2859719217"/>
      </p:ext>
    </p:extLst>
  </p:cSld>
  <p:clrMap bg1="lt1" tx1="dk1" bg2="lt2" tx2="dk2" accent1="accent1" accent2="accent2" accent3="accent3" accent4="accent4" accent5="accent5" accent6="accent6" hlink="hlink" folHlink="folHlink"/>
  <p:sldLayoutIdLst>
    <p:sldLayoutId id="2147483697" r:id="rId1"/>
    <p:sldLayoutId id="214748371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424FE-DF0C-4B5C-B873-06346B6AD135}" type="datetimeFigureOut">
              <a:rPr lang="en-GB" smtClean="0"/>
              <a:t>16/03/2023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388F27-1B5B-47A7-808F-9915DB626DBE}" type="slidenum">
              <a:rPr lang="en-GB" smtClean="0"/>
              <a:t>‹#›</a:t>
            </a:fld>
            <a:endParaRPr lang="en-GB"/>
          </a:p>
        </p:txBody>
      </p:sp>
      <p:pic>
        <p:nvPicPr>
          <p:cNvPr id="7" name="Picture 6" descr="A picture containing shape&#10;&#10;Description automatically generated">
            <a:extLst>
              <a:ext uri="{FF2B5EF4-FFF2-40B4-BE49-F238E27FC236}">
                <a16:creationId xmlns:a16="http://schemas.microsoft.com/office/drawing/2014/main" id="{27BB0AF4-2453-3411-27B3-8E45A55E1B9C}"/>
              </a:ext>
            </a:extLst>
          </p:cNvPr>
          <p:cNvPicPr>
            <a:picLocks noChangeAspect="1"/>
          </p:cNvPicPr>
          <p:nvPr userDrawn="1"/>
        </p:nvPicPr>
        <p:blipFill>
          <a:blip r:embed="rId4"/>
          <a:stretch>
            <a:fillRect/>
          </a:stretch>
        </p:blipFill>
        <p:spPr>
          <a:xfrm>
            <a:off x="0" y="7188"/>
            <a:ext cx="12192000" cy="6843623"/>
          </a:xfrm>
          <a:prstGeom prst="rect">
            <a:avLst/>
          </a:prstGeom>
        </p:spPr>
      </p:pic>
    </p:spTree>
    <p:extLst>
      <p:ext uri="{BB962C8B-B14F-4D97-AF65-F5344CB8AC3E}">
        <p14:creationId xmlns:p14="http://schemas.microsoft.com/office/powerpoint/2010/main" val="2012588054"/>
      </p:ext>
    </p:extLst>
  </p:cSld>
  <p:clrMap bg1="lt1" tx1="dk1" bg2="lt2" tx2="dk2" accent1="accent1" accent2="accent2" accent3="accent3" accent4="accent4" accent5="accent5" accent6="accent6" hlink="hlink" folHlink="folHlink"/>
  <p:sldLayoutIdLst>
    <p:sldLayoutId id="2147483709" r:id="rId1"/>
    <p:sldLayoutId id="214748371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32.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hyperlink" Target="https://lbnewham.maps.arcgis.com/apps/webappviewer/index.html?id=b9dd72576e9248f798aa3e7141ca663b" TargetMode="External"/><Relationship Id="rId4" Type="http://schemas.openxmlformats.org/officeDocument/2006/relationships/hyperlink" Target="https://www.newham.gov.uk/downloads/file/5807/help-is-here-leaflet-v1"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8.xml"/><Relationship Id="rId16"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jpe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600" y="-116775"/>
            <a:ext cx="12607200" cy="7091550"/>
          </a:xfrm>
          <a:prstGeom prst="rect">
            <a:avLst/>
          </a:prstGeom>
        </p:spPr>
      </p:pic>
    </p:spTree>
    <p:extLst>
      <p:ext uri="{BB962C8B-B14F-4D97-AF65-F5344CB8AC3E}">
        <p14:creationId xmlns:p14="http://schemas.microsoft.com/office/powerpoint/2010/main" val="4031524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09F09BE2-F7AD-5541-A378-0D51DC911F32}"/>
              </a:ext>
            </a:extLst>
          </p:cNvPr>
          <p:cNvSpPr txBox="1">
            <a:spLocks/>
          </p:cNvSpPr>
          <p:nvPr/>
        </p:nvSpPr>
        <p:spPr>
          <a:xfrm>
            <a:off x="191273" y="349134"/>
            <a:ext cx="10681773" cy="906088"/>
          </a:xfrm>
          <a:prstGeom prst="rect">
            <a:avLst/>
          </a:prstGeom>
        </p:spPr>
        <p:txBody>
          <a:bodyPr vert="horz" lIns="0" tIns="0" rIns="0" bIns="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bg1"/>
                </a:solidFill>
                <a:latin typeface="Arial" panose="020B0604020202020204" pitchFamily="34" charset="0"/>
                <a:cs typeface="Arial" panose="020B0604020202020204" pitchFamily="34" charset="0"/>
              </a:rPr>
              <a:t>Feedback from residents (n=50)</a:t>
            </a:r>
            <a:endParaRPr lang="en-US" sz="3600" b="1" dirty="0">
              <a:solidFill>
                <a:schemeClr val="bg1"/>
              </a:solidFill>
              <a:latin typeface="Arial" panose="020B0604020202020204" pitchFamily="34" charset="0"/>
              <a:cs typeface="Arial" panose="020B0604020202020204" pitchFamily="34" charset="0"/>
            </a:endParaRPr>
          </a:p>
        </p:txBody>
      </p:sp>
      <p:sp>
        <p:nvSpPr>
          <p:cNvPr id="28" name="TextBox 27"/>
          <p:cNvSpPr txBox="1"/>
          <p:nvPr/>
        </p:nvSpPr>
        <p:spPr>
          <a:xfrm>
            <a:off x="0" y="1626483"/>
            <a:ext cx="5902960" cy="2246769"/>
          </a:xfrm>
          <a:prstGeom prst="rect">
            <a:avLst/>
          </a:prstGeom>
          <a:noFill/>
        </p:spPr>
        <p:txBody>
          <a:bodyPr wrap="square" rtlCol="0">
            <a:spAutoFit/>
          </a:bodyPr>
          <a:lstStyle/>
          <a:p>
            <a:r>
              <a:rPr lang="en-GB" sz="2000" dirty="0"/>
              <a:t>Key findings from resident’s survey:</a:t>
            </a:r>
          </a:p>
          <a:p>
            <a:pPr marL="342900" indent="-342900">
              <a:buFont typeface="Arial" panose="020B0604020202020204" pitchFamily="34" charset="0"/>
              <a:buChar char="•"/>
            </a:pPr>
            <a:r>
              <a:rPr lang="en-GB" sz="2000" b="1" dirty="0"/>
              <a:t>49%</a:t>
            </a:r>
            <a:r>
              <a:rPr lang="en-GB" sz="2000" dirty="0"/>
              <a:t> of respondents lived in the E6 area. </a:t>
            </a:r>
          </a:p>
          <a:p>
            <a:endParaRPr lang="en-GB" sz="2000" dirty="0"/>
          </a:p>
          <a:p>
            <a:pPr marL="342900" indent="-342900">
              <a:buFont typeface="Arial" panose="020B0604020202020204" pitchFamily="34" charset="0"/>
              <a:buChar char="•"/>
            </a:pPr>
            <a:r>
              <a:rPr lang="en-GB" sz="2000" b="1" dirty="0"/>
              <a:t>86%</a:t>
            </a:r>
            <a:r>
              <a:rPr lang="en-GB" sz="2000" dirty="0"/>
              <a:t> of respondents have stated their stress level has increased since the Cost of Living Crisis started.</a:t>
            </a:r>
          </a:p>
          <a:p>
            <a:r>
              <a:rPr lang="en-GB" sz="2000" dirty="0"/>
              <a:t> </a:t>
            </a:r>
          </a:p>
          <a:p>
            <a:pPr marL="342900" indent="-342900">
              <a:buFont typeface="Arial" panose="020B0604020202020204" pitchFamily="34" charset="0"/>
              <a:buChar char="•"/>
            </a:pPr>
            <a:r>
              <a:rPr lang="en-GB" sz="2000" dirty="0"/>
              <a:t>Residents average rating of the one stop shop </a:t>
            </a:r>
          </a:p>
        </p:txBody>
      </p:sp>
      <p:grpSp>
        <p:nvGrpSpPr>
          <p:cNvPr id="30" name="Group 29"/>
          <p:cNvGrpSpPr/>
          <p:nvPr/>
        </p:nvGrpSpPr>
        <p:grpSpPr>
          <a:xfrm>
            <a:off x="471039" y="3873252"/>
            <a:ext cx="1868579" cy="476971"/>
            <a:chOff x="426434" y="4934212"/>
            <a:chExt cx="1868579" cy="476971"/>
          </a:xfrm>
        </p:grpSpPr>
        <p:sp>
          <p:nvSpPr>
            <p:cNvPr id="31" name="5-Point Star 30"/>
            <p:cNvSpPr/>
            <p:nvPr/>
          </p:nvSpPr>
          <p:spPr>
            <a:xfrm>
              <a:off x="426434" y="4934212"/>
              <a:ext cx="447040" cy="457200"/>
            </a:xfrm>
            <a:prstGeom prst="star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5-Point Star 31"/>
            <p:cNvSpPr/>
            <p:nvPr/>
          </p:nvSpPr>
          <p:spPr>
            <a:xfrm>
              <a:off x="1380900" y="4945751"/>
              <a:ext cx="447040" cy="457200"/>
            </a:xfrm>
            <a:prstGeom prst="star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5-Point Star 32"/>
            <p:cNvSpPr/>
            <p:nvPr/>
          </p:nvSpPr>
          <p:spPr>
            <a:xfrm>
              <a:off x="903667" y="4934212"/>
              <a:ext cx="447040" cy="457200"/>
            </a:xfrm>
            <a:prstGeom prst="star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5-Point Star 33"/>
            <p:cNvSpPr/>
            <p:nvPr/>
          </p:nvSpPr>
          <p:spPr>
            <a:xfrm>
              <a:off x="1847973" y="4953983"/>
              <a:ext cx="447040" cy="457200"/>
            </a:xfrm>
            <a:prstGeom prst="star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2" name="Picture 1"/>
          <p:cNvPicPr>
            <a:picLocks noChangeAspect="1"/>
          </p:cNvPicPr>
          <p:nvPr/>
        </p:nvPicPr>
        <p:blipFill>
          <a:blip r:embed="rId3"/>
          <a:stretch>
            <a:fillRect/>
          </a:stretch>
        </p:blipFill>
        <p:spPr>
          <a:xfrm>
            <a:off x="5784083" y="1636748"/>
            <a:ext cx="6407917" cy="4473008"/>
          </a:xfrm>
          <a:prstGeom prst="rect">
            <a:avLst/>
          </a:prstGeom>
        </p:spPr>
      </p:pic>
    </p:spTree>
    <p:extLst>
      <p:ext uri="{BB962C8B-B14F-4D97-AF65-F5344CB8AC3E}">
        <p14:creationId xmlns:p14="http://schemas.microsoft.com/office/powerpoint/2010/main" val="1446188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99748" y="7013299"/>
            <a:ext cx="6116514" cy="338554"/>
          </a:xfrm>
          <a:prstGeom prst="rect">
            <a:avLst/>
          </a:prstGeom>
          <a:noFill/>
        </p:spPr>
        <p:txBody>
          <a:bodyPr wrap="square" rtlCol="0">
            <a:spAutoFit/>
          </a:bodyPr>
          <a:lstStyle/>
          <a:p>
            <a:pPr algn="just">
              <a:spcBef>
                <a:spcPts val="600"/>
              </a:spcBef>
              <a:spcAft>
                <a:spcPts val="600"/>
              </a:spcAft>
            </a:pPr>
            <a:endParaRPr lang="en-GB" sz="1600" dirty="0">
              <a:latin typeface="Arial" panose="020B0604020202020204" pitchFamily="34" charset="0"/>
              <a:cs typeface="Arial" panose="020B0604020202020204" pitchFamily="34" charset="0"/>
            </a:endParaRPr>
          </a:p>
        </p:txBody>
      </p:sp>
      <p:sp>
        <p:nvSpPr>
          <p:cNvPr id="4" name="AutoShape 2" descr="data:image/png;base64,iVBORw0KGgoAAAANSUhEUgAAAcIAAADhCAYAAABbV7VpAAAAAXNSR0IArs4c6QAAIABJREFUeF7tXQd4VNXWXWcmmfSEJKTMnYQA0qQr2EBBBVEpKlgeWBBR9CmIlfdAQayIikgRLIgFC0VRBJ69+9vbkwcKKBYgCS0Q0kib2f93bjKTmRQyk0y5d+4+35cvmDlnn7XXPmbl1C3AhRlgBlrNABFFAEg+ylcKAPmVWvtd/e/i4uK0kpISCCH2ASggooPyu/wSQhQ4HI6DQoiDDofjEICDFovlYHV19aHIyMiDaWlpxa0GzgaYAWYAgjlgBpgB3xggIhuAHgCOB3Bc7Vdn36wAUgCLi1uuZUKIEiLaBEB+/Sz/XVhYuKlHjx4lvmLh+syAkRlgITRy9Nn3Zhkgou4AetYKn1P0sppt6EWF1gphU10IIXZIUZRfQoifq6urN7Vr126HF5C4CjNgSAZYCA0Zdna6MQaI6EQAfWtFT4pfn9qlTK8IsxcVwVFcDI/vRcWwFxfBXlQMh/N7UZH6s+gJE+DoLnUWWL2lBOu2lSIuUiDOYqr5HmlCnKX+97rPshMjkBxj8gqb++xRCPFhZmbm60IIh1eNuRIzEOYMsBCGeYDZvaMzQES9AYwEMALAAG/4oupqlP/yC8q3/ILyX7bUfv/Fm6YedVKWPO4hhGt+8X1FMyXGhI7JkejYJhLHJNd8eSmOUgRXm0ym1QUFBW/36NGj0mcHuAEzECYMsBCGSSDZDe8ZIKKutcInxe/Mo7Wk8nIcqRW9iq1bUb5tKyq2boMUw9YWfwhhYxgy481o3yYSHdpEqN+PaXN0cSSiCiHEagBvAnhHUZSy1vrG7ZkBPTHAQqinaDHWFjNARDlu4je8KUNHNm1C+ZYtqtiVS+HbuhVUUdHifo/WMFBC2Fif7ZJqRLFzciT6ZlqgJMhDro2WEiHEGrvd/m5MTMw7qampRQFxno0yAxpigIVQQ8FgKP5lgIgy3MRPzv6iGutBil/pZ5+h5LPPIf8drBJMIazvU5+MKByXaUHfzCjIvcYmyiEhxAYietdut7+TnZ0tr3ZwYQbCjgEWwrALKTtERKMAjK0VwSQtiZ87llAKoTuOnukWHJcphTEKOUmNi6IQYg+AFfLLarVu4VHGDIQTAyyE4RRNg/tCRKMBTAJwrlbFT4tC6I7p2LZSFGuEUR7CqV+EEHJz1CmInxp8yLH7YcIAC2GYBNLIbhDRxQCuATCsPg+hWvb0Jh5amRE2hbVrqtxPjEI/a5R6GrURUVxPRCsURVnrjb9chxnQKgMshFqNDONqlgEiGlcrgA1OfhauWYPC19YGdc+vWcD1KmhdCN3hDsiKxqCcGJygNLrN+qWcJdrt9hXZ2dlHfOWB6zMDoWaAhTDUEeD+fWaAiK6oFcBB9RtLATy0eo168lPrRU9C6ORSLp0OyonGoHYxiI7w/PVBRNuFEHLZ9ClFUQ5onX/Gxww4GWAh5LGgGwaI6KpaAWxw8V1PAugkXI9C6MSeEWfG4JwYdZZojTfXH0PbAcxTFGWZbgYXAzU0AyyEhg6/PpwnIrn/Jw/ByCfQPIoeBTAchNDpg8Us1Bni4HYx6J5mqR+etx0Ox7ysrKyP9DHSGKVRGWAhNGrkdeA3Ecmlz3sAnB5OAhhOQugeF7l/eH7XOMjlU/cihFgsBdFms+3UwbBjiAZkgIXQgEHXg8tENAvA3QA8XpXW8wywPu96Xho92hga1SVOFcTkaI/Q7a5dLl2oh/HHGI3FAAuhseKteW+JSO7/yVngUHew4SSA4TojdI9XepxZFcNzjomtP+Y+rV0u3aj5wcgADcMAC6FhQq19R4loRu0s0LW2Vv7rVhx4/HEUf/ih9h3wEWG4zgjdaeidYcH5XeLU+4juhYietVgsM9PS0vJ9pI2rMwN+Z4CF0O+UskFfGSCik2oF8Bz3tgdfWKGKoL0VWdx9xRLM+kYQQiefw46JVQVRZsZwK1scDsf0rKwsnh0Gc+BxXw0YYCHkQRFSBohoWq0IutbQwnkW6E62kYRQ+p0UbVLFUC6ZuhchxGyr1XpvSAcid25oBlgIDR3+0DlPRP1qBVAmxXWVcJ8FGlkInb7LzBfje8eraaGchYjWCyH+rSjK1tCNSu7ZqAywEBo18iH0m4huqRXBRCcMo8wCWQhrGEiMMmF87wSc0T7GnRJ5snS6oigvh3B4ctcGZICF0IBBD5XLRJQC4GkAFxp1FshC6Dn6RnaOwxW94xFhqvtVJISYn5mZOV0IURWqscr9GosBFkJjxTtk3hJR91oRHGjkWSALYcMh2CPNos4OO6V4ZLiQ1yzkQZqvQzZouWPDMMBCaJhQh85RIhpSK4IdnSiMtBfYFPNGOyxztBEYF1mzVDq0Y91SqRCi2G63T8nKypIPeXNhBgLGAAthwKhlw5IBIrqsVgRdp0L3PvggpBAavbAQNhwB8gK+FMQoz8wWtymKMt/o44X9DxwDLISB49bwlonoNvmslpMIqqxE/syZOLx+g+G5kQSwEDY+DLqlRmLS8Ulo3ybCvcJcRVHkgwtcmAG/M8BC6HdK2WDtTFAKoBRCtVTv2Yu8mTNR+n//xwTVMsBC2PRQkE+0TTkhCXL/0K0sVxRFZiLhwgz4lQEWQr/SycZqRfAlAHJJVC3lv/6KXf+8HtV79zJBbgywEDY/HKYPTIbMauEsQoj1Vqv1/OZbcg1mwHsGWAi954presEAEX0AQB6OUUvpl19i58SrvWhpvCoshN7F/MYTk3B6Tt0hGiL6ymazNUjO7J01rsUMNGSAhZBHhd8YIKLNAHo4DRZt/A9yb7/db/bDzRALofcRvfq4RAzvVJfJgoh+t9lsnb23wDWZgaYZYCHk0eEXBoioQJ7/cBrbv3ARDjzxhF9sh6sRFkLfIjuycyyu6ut6jEg2LlQUJdk3K1ybGeAZIY+BADBARGUAXGtXuydPCcu0Sf6mjoXQd0ZlOqdZp3loX7miKB7vtPlulVsYnQGeERp9BLTSfyL6L4A+TjO/nzUMVbt2tdKqMZqzELYszmmxZjw5Is298VZFUY5tmTVuxQwALIQ8ClrMABG9CuAip4GtffqCKipabM9oDVkIWx5x+Tbp6gsz3A28oyjKuS23yC2NzAALoZGj3wrfiWgOANcF5x3nDkfln3+2wqLxmrIQti7m8q7hE8PrZoZCiCetVuv1rbPKrY3IAAuhEaPeSp+JSF5qXuY0s/OaSXxRvgWcshC2gLR6Tbq1teCBM1xntCCEuMtqtd7XestswUgMsBAaKdp+8JWI5FKoXBJVS/7s2ShcvcYPlo1ngoXQPzEfkBWN205p4zLmcDhuz8rKetQ/1tmKERhgITRClP3kIxENBfC+01zBU09j32OP+cm68cywEPov5jKv4VV9E9zF8IasrCy+v+M/isPaEgthWIfXf84RUX8A3zktFm3ciNzbp/mvAwNaYiH0b9Bl1orzu8a5jAohrrRarZzmxL80h6U1FsKwDKt/nSKiTgDeBaDmEzzy00/4+/IrQHa7fzsymDUWQv8H/KaTkjConce1wjGKorzh/57YYjgxwEIYTtEMgC9E1BaA/EVyqjQvH87+69LLUJWbG4DejGWShdD/8Y6OEJhxajJ61mWt2E5EZ9lstp3+740thgsDLIThEskA+EFEMiGcFMGRTvNyJlj2/fcB6M14JlkIAxNzJSECM09NRka8We2AiFbZbLZxgemNrYYDAyyE4RDFAPlARAsBTHWaz5v2LxzewEl1/UU3C6G/mGxo52RbNKYNqDtJKoSYZrVaXUmiA9czW9YjAyyEeoxaEDAT0SUAVju72jd/Pgqedl0dDAKC8O+ChTCwMR7bIx4Xd49XOxFC2O12+7CsrKyPAtsrW9cjAyyEeoxagDETkXzV+CsAXWVXxR98iN1TpgS4V+OZZyEMfMxnDExG/7rEvt9FR0eflZKScjjwPXMPemKAhVBP0QoSViJaDmCi7M5eVIyd48ejfOvWIPVunG5YCAMfa1tCBO4alIy2sTX7hfwMW+A512MPLIR6jFoAMRORFEAphGrZO+dBHFzBV7ECQTkLYSBYbWhzYHY0bj25br8QwLWKovA6f3Do10UvLIS6CFNwQBKRvI28DYCNl0QDzzkLYeA5dvZwea8EjO7mumx/MDIy8qy0tLQfg4eAe9IyAyyEWo5OkLERkTwcIw/J8JJoELhnIQwCyW5dzDwtGcdlRjl/8oGiKGcFFwH3plUGWAi1Gpkg4yKiKwC41kB5STTwAWAhDDzH7j3kJMn9whS0iTapP+YrFcHlX8u9sRBqOTpBwkZEFgD7ACTxkmiQSAfAQhg8rp09DekQgxv6q8Nclr1ms3lgRkbGjuAj4R61xAALoZaiESIsRCRfj7lAds+nRIMXBBbC4HHt3tMdpyajn7VmiZRPkYYmBlrrlYVQaxEJMh4iGgtgpetPZD4lGrQIsBAGjWqPjnqkWXDv6XXJfAGcoyiKfFSei0EZYCE0aOCl20Qk418FQL1kxRfngzsYWAiDy7d7bxP7JmJE51jnj/jgTOhCoYmeWQg1EYbQgCAi+dzUGbwkGhr+WQhDw7vsNTXGjAfOTEFa3UX7yVardWnoEHHPoWSAhTCU7Iew79ocg7/Vh3Bg6RPYv2hRCJEZp2sWwtDGeninWFx9XKITxJ+RkZED09LS8kOLinsPBQMshKFgXQN9uj+jVh9O9Z492LdwIQ6/sU4DSMMXAgth6GN79+AU9EqXh6bVgzPzrVbrbaFHxQiCzQALYbAZ10B/RNQfwHdOKMWvXI244ffA1CbLA13Zd99h/4KFKPvhBw2gDj8ILIShj+nxmVG48zT5xryrDFIU5fPQI2MEwWSAhTCYbGukLyJaC2CMhFO56Q0UPfcPFVnssDsQM+RfEBbXIQL154VrX8f+hQtRvU9eNeTiLwZYCP3FZOvs/LNfIs7qWDPmiWi9zWY7v3UWubXeGGAh1FvEWomXiIYCeN9ppnD+Kaje5TnjS5iwElF9pE56Do/9CxbgwJNPtRIBN3cywEKojbEgM9o/cEYKEqNqXpxxOBxDOG+hNmITLBQshMFiWiP9ENGHAM6UcMq/eR4lq65tFJkpPg2J//wPImx9PT6v3LlTXS4teustjXikXxgshNqJ3WW9EjCm7lHuFxRFmaAddIwk0AywEAaaYQ3Zrz8bPDSnO+z7fz8qwqi+FyJuzAKYEjI86pV+8YUqiEf+9z8NeagvKCyE2olXdmIEHh3WFuaa34hkt9v7Zmdnb9IOQkYSSAZYCAPJrsZsu+8Nln/xFEpeu9FrhHGjHkT0oBshImpO2DnLoZWr1P1De2Gh17a4Yg0DLITaGglTTkjCGe1japSQ6FGbzXa7thAymkAxwEIYKGY1ZpeI+gD4r0vAHj4e9vzNPqNMnPQmLN3P9WhHFRWqGBY8+5zP9ozcgIVQW9HvnWHB7EGup9f2V1dX923Xrl2etlAymkAwwEIYCFY1aJOIngRwnYRW8fPrKH5ePjHasmJO74zEiWthzujmYaDi99/V5dLiDz5omWGDtWIh1F7AZw1KRt+Mmge5iWiGzWabqz2UjMjfDLAQ+ptRDdojIisA11+2h5eejarfPm410qiTr0L8qLkQsR73sFDy0cfqhfyKbTLZPZemGGAh1N7YGJwTg6knutI0/Wq1WvsKISq1h5QR+ZMBFkJ/sqlRW0R0L4BZEl7Vjs9x+PEhfkUaf9FiRJ9yNWCK8LB78IUXsH/RYjhKS/3aX7gYYyHUXiTlL8T5w9qiXZJrLE9SFOUZ7SFlRP5kgIXQn2xq1BYR7QfQVsIrXnE5Kn5aExCkSZPfQ2Sn0z1sO4qL1dnhoZdeDkifejbKQqjN6F3QLQ5X9EpwgvtcUZRB2kTKqPzFAAuhv5jUqB0iGgfgFQnPvm8bDj3YK6BII3JOQMIVL8Gc2sGjn/JfflH3D0s++yyg/evJOAuhNqOVEmPG/GGpSLDUXLA3m82jMzIy+OFdbYbLL6hYCP1Co3aNENEGACMlwrK370HZew8EBWzM6Tch9py7IKJcf1mr/Ra9866a3aLyjz+CgkPLnbAQajc67vkKiegVm812mXbRMrLWMsBC2FoGNdyeiLIB7HRCPPTAsbAf2BFUxAmXPouo/pcCouava2cpWLYM+xc/Dqo07jkEFsKgDkWfOuucEom5Q1LVNkRUKNOWZWVlFfhkhCvrhgEWQt2EynegRPRvAOrx78qt76PoqRG+G/FDC3kJP2nKh4jIOcnDWnVBgbpcWvjqq37oRX8mWAi1HbOHhqSiU0qkCtLhcEzIysp6QduIGV1LGWAhbClzOmhHRD8D6C2hylRLFd+9GFLUkV2HImHsMpja2DxwHPnvf9UL+aVffR1SfMHunIUw2Iz71t+4nvG46Nh456xwjc1mq0nTwiXsGGAhDLuQ1jhERKcCUPOqUWUpCu5IB+xVmvA29uyZiBkyDSKy5jkrZzm8fr26XFq1a5cmcAYaBAthoBlunf1ubS1qVoraUhIVFWVLTU0tap1Vbq1FBlgItRgVP2AiosUApkhT5V8tR8ma6/1g1b8mEieshqXPBQ3SPR1YsgT7H18i1dy/HWrMGguhxgLSCJx5Z6WiQ5ua5VEhxESr1crvCGo/bD4jZCH0mTJ9NCAieSqmo0Trr5dkAuG5iEtF0vXvIMImn0KtK1X5+er+4eE33wxEt5qwyUKoiTAcFcTlvRIwui490+uKolyofdSM0FcGWAh9ZUwH9YmoH4DvJVQqO4iCOzM1jzqqz4WIu2gRZB5E91L2zbfYv3gRyr73TB6seYe8AMhC6AVJIa7SI82Ce093LY+W2+32lOzs7CMhhsXd+5kBFkI/E6oFc0Qkn1OTz6qh4vtXUPyyfnKMxp03FzGDpgBmz3RPha+9hgOPL0HVnj1aoNgvGFgI/UJjwI085vnk2nhFUUJ76izgHhuvAxbCMIw5EX0F4GTpWvGLV6Dix9W68zLx2g2wHHu2J26HA/sWLETB00/rzp/GALMQ6iOM43sn4PyucU6wbyqKIje2uYQRAyyEYRRM6Ur9S/QFM9JA5Yd16aW57TFIvGYdzBldPfBX/v039i9chKK33tKlX07QLIT6CF/vdAtmD3Ytj1bn5eXF9u/fXxtHsPVBoeZRshBqPkS+ASQimXNQ5h5E1bYPcPjJ4b4Z0GDt6JOuQtz5D0HEtPFAV/L55zjw+OM48vMmDaJuHhILYfMcaaXGonPawpZQk5FCvt9rs9lWaQUb42g9AyyEredQUxaISD4OfL4EVfrGbTjymbxFER6lqXRPh155BQeWLIV8qUZPhYVQP9G6qm8CRnZ2LY+uVRTlIv2gZ6TNMcBC2BxDOvuciPYBUI9eHprbG/a9W3XmQfNwkyZ/gMhOnplxHOXl6nLpwef0c82LhbD5WGulxnGZUZh5Wl0CakVR+HenVoLjBxwcTD+QqBUTRNQDwGaJx1G8Fwfvkm9uh2eJyO6HxCtXwpTa3sPBiu2/Yf/ixSh+/33NO85CqPkQeQBcPiodbaJdqZn6ZGRk6HNNXl+0BwUtC2FQaA5OJ0Q0CYB6pLJy0zoUPXdJcDoOYS8xg6ci9ty7IaJq3oR0luIPP4R8oab8l19DiO7oXbMQajY0jQK7a1Ay+mREOT/jaxT6Ct9R0bIQhlEwiUiuC6qXBkvX/xtHPn4sjLw7uitNpXs6+PzzOLD0CdiLtPdEJAuhvoan+zUKIppns9mm6csDRtsUAyyEYTQ2iGg7gM7SpcMLB6HqL2Nlc5CPeMv9w4icEzyiKkVw/6LFOPTSS5qKNguhpsLRLJjBOTGYemKSs957iqLUu+jarAmuoFEGWAg1GhhfYRGRzG20W7aj6goUTPPMDO+rPT3Xj+xyJuQM0ZSkeLhRvnmz+ph3ySefaMI9FkJNhMFrENmJEVhwdltn/b2Komj/7UKvvTN2RRbCMIk/EV0MYI10p+r3T3B4ybAw8azlbsQOuxMxQ/8NERntYaTo7bdxYOlSVPz2e8uN+6ElC6EfSAyyiXoHZjIzMjL2BhkCdxcABlgIA0BqKEwS0WwAd8u+j3z0KEo3zAgFDE32mThhFSx9xjTAVrBsmbp/6DgSmjeUWQg1OVyOCsr9wAwRnW2z2d7TnxeMuD4DLIRhMiaISD4oqh4TLVk5CeXfvhAmnvnHDRGbgqTJ7yFC6e1hsHr/Aex//HEUrg7+e6wshP6JbTCtuB+YEUJMs1qt84LZP/cVGAZYCAPDa9CtEtH/APSUHRcuOBXVf38bdAx66NDSezTiL368QbqnIz/+iP1LlqL0iy+C5gYLYdCo9ltHA7OjcevJrqf+XlQUZbzfjLOhkDHAQhgy6v3bMRFVAzBLqwXTU0EVxf7tIMysxY16EPIOIsw12ced5fCb69X9Q/mwd6ALC2GgGfa//Yw4M5YOr8mZSUSbbLZ6GaX93yVbDAIDLIRBIDnQXRBRdwBbZD+Og3/j4H3qDQouXjCQeO16WI49p0FNKYZy/5Cq5d8XgSkshIHhNdBW3Q/M8FNrgWY7OPZZCIPDc0B7IaILAbwmO6n89R0UPX1eQPsLN+Pm1I6QgmhO7+LhWlVurvo6TeHrbwTEZRbCgNAacKPyzVH59qgsZrOZn1oLOOOB74CFMPAcB7wH94z0Rz55DKVv/jvgfYZjB9EnXom4Cx5pkO6p9Ouv1dlh2bf+3XdlIdTnKBrbIx4Xd3c96cdPrekzjB6oWQjDIIhEtAzANdKVklcno/xL+Z9cWspA3EWLEHPKJMCkbrm6SuFra9X9w6q8vJaa9mjHQugXGoNupL8ShRkDXZkoHlAUZWbQQXCHfmWAhdCvdIbGGBFtBDBC9l60/EJUbt4QGiDh1KswIemGdxHZabCHV2S3q8mADzyh5j5uVWEhbBV9IWvcKSUSDw1Jdfb/hKIoN4QMDHfsFwZYCP1CY2iNENEPAI6XKAofG4Dqnd+HFlAY9R6RdTwSrloFc4pnuqfKP/9UZ4eHN8i/QVpWWAhbxluoW8lM9TJjvSzy/q7NZhsbakzcf+sYYCFsHX+aaE1Ecq3OKsEcvKcjHIXqk6Nc/MhAzKApiB1+b4N0TyWff67uHx756Sefe2Mh9JkyTTRIjjbhmVHpTiF832az8XuGmohMy0GwELacO020JCIZQ4cTzIHbYgFH4I78a8LpEIKIv3Q5ovtfDgjP/3UOrVylzhCr9+/3Gh0LoddUaapidITAy6MznJh+UBSlv6YAMhifGWAh9JkybTUgIpliIVeichTvw8G7srQFMAzRCEucun8YkXOih3eOsjIcWLIUBcuXe+U1C6FXNGmy0qsXZcIk5N9D4g+r1XqMJkEyKK8ZYCH0miptViSifgDUTcHq3J9ROM8zF582UYcHKkvnMxB/2XMN0j1VbN+uzg6L3nn3qI6yEOp3HKy4IB1xkSbpQKGiKK4jpPr1yNjIWQh1Hn8ikvsT6m/cqm0f4PCTw3Xukf7gxw6bgZihMxqkeyr+6CN1/1DmQWyssBDqL9ZOxE+NSEPb2JrrNVar1SyEcG1P6Ncr4yJnIdR57IlIPiPzpnSjcvNGFC1vmG5I5y7qBn7ChFWIaiTd08EVL6ozRHthoYcvLIS6CW0DoI8Na4t2SRHOn6cpinJAv94wchZCnY8BIpKpl9QcQhX/fQ3FL1yqc4/0Dd8U1xaJ17+NiHpvMUsRlLPDgytWuBxkIdRvrOecmYquqTUPtjscjq5ZWVnb9esNI2ch1PkYIKIrATyvCuF3L6H4lYk69yg84Ft6X4D4i5c0SPdUvmWLOjss/vAjsBDqN9bu7406HI5TsrKyvtavN4ychVDnY4CIrgOgPnNS/tUzKFnDj1xoKaRxIx9AzOk3N0j3VPTuuzgSEQFHd5k4BFi9pQRrfinREnTGchQGbju5DQZkR6s1hBAjrFbrW0yYfhlgIdRv7FTkRHQTgAXy30c+W4zSN27TuUfhCT9x0puwdD/Xw7mSkhIUF9fkjWQh1Ffcr++fhKEdYpygr1AU5SV9ecBo3RlgIdT5eCAimWpiriqEHz6C0o136tyj8IVvSm2PpEkbYM7oqjrJQqjfWE/ok4BRXeKcDtykKMoi/XrDyFkIdT4GiOhuALOlG2Xv3Ieyd+/TuUfhDz9y0FQ4TvsXyqvsLmd5RqivuF/SPR7/6FGTiomI7rHZbPL/Qy46ZYCFUKeBc8ImoukAHuQZofYDaUrOhvjHCpQndmwA9sJX92jfAUboYoBnhOE1GFgIdR5P3iPURwAjxj6PivZD5FF7D8AvbirGum2l+nCCUboY4D3C8BoMLIQ6j6fHqdEvl6mJebloh4GIM6ej+oRrUUWeSX4/31mOBd94XrDXDmpG0hwDfGq0OYb09TkLob7i1QAt3yPUZgDNXc8GnfsQKiyez1DuLqrGvZ8dQsGRuv1BbXrAqI7GAN8jDK/xwUKo83jyyzLaCqB8WcY07iUcSTm2AbAHvziE7/MqtAWY0bSIAX5ZpkW0abYRC6FmQ+MdMH5r1DueglEr4sInUdl5OOwO8uhu1ZYSvMqX5YMRgqD1wW+NBo3qoHTEQhgUmgPXCWefCBy33lqOOPVGVJ8yFVXC4tHkm9xyPPwl7wN6y6Oe6nH2CT1Fq3msLITNcxTqGvK3a2a9LxemgQMH5owfP/4O+QNH4W6UvTcn1HgN078ptSPQZyyqIhM8fC6ucGDjb6U4XOE5M9QSMZakdFgSUxGZkKJ+CXPNA9JcvGOA8xF6x5NearEQajtSQwHcCMDWFEyLxRLZq1ev3urn9mpU523StkfhgM5kgkjpAEdEbANv9pbaUVKpr9R0kfEpaHv8MKSdOCocohMUHzhDfVBoDlonLIRBo9rnjuT7oad606pfv34yS71aqnf/JJ+68KYZ12kBA6JNFig6GfUZPlTuwEGdnwSNSWuHzleqbzNwOQoD0RECL4/OcNb4QVGU/kyYvhlgIdRm/FYB6OQttD59+vSOiIhQ17aq8zcD1ZXeNuXpinOnAAAgAElEQVR6XjIg4lJBCZkgmDxalFUR9pZWo975GC+taq9aYsfj0H7M7doDpiFEydEmPDMqXUVERO/bbLZhGoLHUFrAAAthC0gLcBOZX1Auh3pdevTocWx0dLS6TmffuxVUWeZ1W654dAZEZAyQnAOHyXMPze4A8kuqUWEPv9l3zqipSOp6Eg+NJhiwJURg0TltnUK42mazjWWy9M0AC6G24icPxqwDUPPnppelS5cunRISEpJUITywA3TksJctuVqTDAhApHSEI9KVYcBVdV+pHcU62wf0JdLyIE3XiQ/zAZomSOuUEomHhqQ6P31CURROAurLANNgXRZCbQUlq1YIfULVsWPHnOTkZPVPVMehnXCUHPCpPVf2ZEAkKaCY1Ab7gIXlDsO8CNP16kcRlSwPK3Opz0B/JQozBrpeDHpAUZSZzJK+GWAh1Fb85KGXp3yFlJWVZc3IyFBUISzeC0dhrq8muL7MNB6bDEqwgoTnu6BHqgl7S+ywG+gQUseLZyA+pyePi0YYcE/BBGC8oigvMlH6ZoCFUFvxGwHgHl8htW3bNjknJ0fN7UPlRbDv/91XE8auH2GBSG4PhznKgwd5AEbuA5ZXh98+YHMBzz7nWiT3HNxcNUN+LmeDclYoi9ls7pORkcF3lnQ+ElgItRXAawHIr0bLiBEjPG9u19aKjIy0pKent1f/014Fe8GfXnv149efN0gN5HXjMKgoUtrDYWlI6/4yO4oq9HUf0J/hyBhwITIGjPGnybCx9czIdCTH1JweVhSFf4eGQWQ5iNoK4lGF0G639zOZPI/vtxb+8dYIQwqhSMwExbYFwfN/gcMVDhwo48wQLISN/5+VFmvGkyPS1A+JaJPNZuvT2v8HuX3oGWAhDH0M3BGwEAY4HiI6EZSU1WAfUC5/ytOgVeFyIbCVPLIQNk7gCUoUptcdlHlRUZTxraSam2uAARZCDQTBDYLXQvj1HwUtRn5ihxSYRE3om5oRTrnjfoy9ajJeeWYRlj40u8V9NdfwaP107NId0+6bj+NPGYSoqGiUlZbgm88+wNw7pmJv3u7mTHt+boqASO0Ahzna4+f9+/fHjTffip7HdkNEhBnlFRX46rsfcd+8Rfj2x5+b7aNb52Pw/OPzUFJaigvGX4eSklLEx8dh/n0zMXzoGUhKTFBn3H/+vQuPPbkcL6xaq9r8/sMNkG2bKlt/24H+Q2qePFs0926MHX0eYqKj8Psff2HWg49i43sfuZqOOmcoFs6Zjf/7+juMv+FWD5O33TAJN066Eg8tehJPPPdSs/44K7AQNk6V+0EZIcQ0q9U6z2tSuaJmGWAh1FZovBbCjjPegqOFpxj/eHD4UYVwyoz7MO6aqbBEReG5xQ8FTAiP1k9cfAKWrf0Qx/bph79+34rft25Br+NPQrrVporh9f84x+vIieR2cESp1yw9SrsuPbF4/kPIybJh+44/sfnXbeh5bFd0OaYDNv+6HVfccIsqPEcrSx+5H6POHoK75s7Hc6+8qorgyqcXYfCAk5C3Zx+++eEnZKan4YTj+6C0tAy3zLwPr61/C688vQgdc7IbmFYyM5DcJgkfff4lzr98EiaNH4f7pt+KL7/7Eeveehd33joFhYeLcNk/b3ZhW/PsEvTt2R2Tbp6OT7/8xsOmxLNuxVNIS03FP66ZAimw3ha+WN+QKfeDMkR0ts1me89bPrmedhlgIdRWbEIqhP0HnI5rb5uJficPgjkiAlVVlQERQm/6ufqmGbj2tln49ecfMHnccJSWFEPOEB95ZjWsWTlYcN90rHlu6VGjJxLSQXHpDfYBZXYIeRhm+s034PYp1+KnTZs9ZnPvvrpCFcM5jy3BY08sb7KPYWechicfnYNftv2GkeMmqvWkcN0/4zb8uXMXJky53SU8C+bMxsRLL1ZFcOLUfzVq85orxuLe6bdg5+48V9un5s/BBecOw7S752DF6tfxwpJHcdbpp+LmO+/DmnUbcdWlF+Pe6bfi1Tf/g1tn3d+o3euvuhx3TZuK1ev+g5vv8O1QMouhJ6XuB2XMZnNmRkbGXm39CmE0LWGAhbAlrAWuTUiF8KnX3sdJpw3BgX17VAE6+fSzAiKE3vSzYMU6DDzznAb9z3hwMS6+8p9Yv/oF3H3LNY1HIioeSMoGmSI8PpfPocl9wMraZ9Fm3nYjbr3hGmx45wNcOfk2V92NK5/FgBP7Yf7SZ3D/o4ubjPZzix/ByLOHeAjm6uVLcPrAk9UZ4lPPv+z1SJHLpKufeRxpbVNw19zH8MyL8rlZQGLp36eXOpNc+fp6LHn4Plw48hz1vze896FXsz05K/x43UrExcViwuTbvFrydQfOYljDhvvTagD2KorCLw54PcK1XZGFUFvxCakQLnzxTURHx2DJ3Lsw+vKrMfLiKwIihN708+onP0PJbo8Hp0/Bxlfr7iuPvXoKbpr5IDb/9C0mjRniGT1hgkjtiP4DBuOBBx5AXFwc5syZg40bN2JPiR2lVZ7XIeTe2mP3z0JsTDQWPvUcljz7IqZOmoAp14xHUXEprrt1RoOlRmeHnTq2x+vPPwlzhBnjr78FP/y8Wf1I7v0lJsSrs7dLLzof2YoVdrsDm375Ffc+sggffPp/jY44OfMbO3oU3v34M1wycbKrztFmhKnJbdSl0hfXvI4Z9z181JEsl3DHjhmFx595AXc9ON/nUc9iCAzMjsatJ7dxcveeoihn+0wkN9AkAyyE2gpLSIXQnYrZjy0LmBB608/rn29GYlIyZt44AV9/+r6riRTnGXMfx968XRhzWt3LJ6JNNii6jfos2oknnugSwjvuuR/LV73ZZJTlgZZH7r1D3Sd0lr927cbtsx7AOx992mS76yZcpi5J/vDfTRg+9iq1npxFylliWtuadyj/3rkbP/1vC3p064LuXTsjN39vo+LqXGIVEJh6x93qDNVZnHuEP27ajFVvbFCFb+/+Axg36UasXLYYURaLx35hU4Bvuf5q3HHLZHz57Q/q3mNLitHF8PJeCRjdrebtWSKaZ7PZprWER26jPQZYCLUVExZCAFk5HbF01duIjonFzClX4tv/qzshWV8IRVxbUEJGg/RIMjnugTLHUZ9FkwIk9+6UjAxs3roN23//A316dkfnju2x7fc/MPlfs5pcRpwzcxpumDgeL7+2Tq0nizwgs2zBXMgDL/LQijyc4jxFKk+WDjv9NKzd8DauutHz96fEcNW4ixrMBp1Ds7FTo3179YDc+5PLt/sLCjDr9qnqoZzDRcUqpn/fM9djZI8ecTYWPXi3KqLO06gtGfpGFsOZpyXjuEzX60P8tFpLBpBG27AQaiswLIS18Wh+RpiLMReOAdVLjyT3/+RBGG+eRXvt+Sdw1uBTsXrdRlx7ywzXSFi+8GFcdN65+M/7H+PSa6c2OkLkXt0Vl4xW9/Kch1ScQihPfdY/aDP+H2PwyN13QM42Txp2gcumXGJ9dfkSVTxnPvgolq1Y2eyIdO4nHi4uVnHLU6qxsTF4YP7j6vKqFPOZc+app1idxYlN/ndjp0ub7dStglHFcPmodLSJrnnQgp9W82XEaL8uC6G2YqQ7IXTO0OR1B2eRJzzr7+01RXNTS7BH3SOc9RA2b96Ma67xPCyzt9QOORP0pjj3+BLi49UZ3VsffOxq5s3sSQrhuAvP8zhQ47SZ3jbVdbjFaXTcmPPU/cjd+Xs8ZmTOU6Y7c/NwxgXj1Blkc+XBWf/CFZeMUYWvtKxMFdh1b7+H6269A84l29XrNmDq9LsDIoRtup6EdqMa/wOhOex6/VzOBOWM0Fn4aTW9RrJx3CyE2oonC2FtPBo7NSqSbJh+7yO4+JJL1AMws2bVLEkePOLAoXLfnkXzhxDWnxFKLB+88TKO792zwYlTp0D979etGDr6Mteok8ueE8ZehJdeXYcbpjWfzefE4/vg2cWP4K+du9UrG86TryvXrlcF3Sm4aze+41qylZ35a0ZoRBGU/F3VNwEjO9fsDwohVlutVk7Gq63fna1Cw0LYKvr83lh3QthaBpqaEbrfI5wy8VKUmBLR4ZhOmDdvHqxWKxYsWIBnX1yJA0ccqG7hs2hyaVTu27365lu4+qa6u31yafTi84fjvU8+x0UTrm/UReceoZx5yZmYs9w741bcOGkCtv22w3UXUF5fkFcjTjv5BDz7yqsed/neWvWcetm+uTuLTvvyFOnZZwzC7bPnqHcSnUuuzc0IvZnlNhdLo4qg5EVmpJfXJ2rLhYqivN4cX/y5fhhgIdRWrFgIa+ORc0wXPPLMGnQ+thf+/vtv/Pbbb+jVqxfS09Pxzbff4tJJU7H/cEmj0XPOfhLj4xssUbo3kNcnFjxwF1KTk7H1t9/Vi/FdOnVEz25dsXf/ftw4fTbe+/jzRvtwCtD/tm7zmOE5n1yTJ0XlKVH5soz8mTw1umXrdo9L9lIgP9uwWn31ZeqMu/HGf9496mh0PqX2/X83ua5YOPcYLVEW3HH/I7hu/Dj1dRy5bymF0lmcp0Y/+vwr/OPquusZ3g5/I4tg73QLZg9Occ4GqzIzM2OFENXecsf1tM8AC6G2YsRCWBsPkdIBPfsPwOTJk3HcccchKioKZWVl+OyLr3DTzPtVkWmqeCuEsv3Qwaeqr6707n6s663RTVu2qjO0pu78yXbOpdWIyIgGl9Sl8N1/5+047aQT1Evs8v3SH3/erB5gcX+/1NflyhVL5+PUk0/ATXfc43HFQoqy+6nRp1esxL2PLPSgR75II4W0uUcCGuPUyCIo+RjfOwHnd61ZFgXwsqIol2vr1wajaS0DLIStZdC/7TUjhP51y3trItEKik1t8CxaYbkDB4/Y1XuCWilymXL0iHPw8KInMW/J01qB1QCHc9YYFR3l88syRhdBSeZjw9qiXZJrWXS0oijrNBtsBtYiBlgIW0RbwBoZVghFTBIo0dYgPVJZFaHgSN2zaAFjvgWGnRfh5cPcwy66ogUWgtPk9snX4l9T/4lX1r7p01ujLIJAjzQL7j29ZlkUQFlFRUVqhw4dyoMTOe4lWAywEAaLae/68VoIxz79tXcWG6n1yqSTmk3D1GLjvjY0mYHUjqB66ZHkARh5Ib7+s2i+mg90/frZJwLdn6/2ndknMjPSMfHGaV6/M8oiWMN0vddknrfZbDXPCHEJKwZYCLUVTq+F0F+wQ5mhXiTnwBGV2MAVmSFeZorXQ2ksH6GWcMt8hDddd5X6luqjS5d5DY3zEdZQNe+sVHRoE6n+2+FwXJyVlfWa1yRyRd0wwEKorVAZQgibSo8kxU/uA7bwNoS2IqlzNCyEQLe2FjxwhmtZtCgiIsKWnp7e+FFlncfb6PBZCLU1Ao4qhN98800XX+CazWZ51E19E4qqygFHVYPm1144VM2gHpTSRHqkI7X7gDJNEhdtMMBCCIzrGY+Ljo1XAyKEeN5qtfKyqDaGp99RsBD6ndJWGZSvVdzeKgtujW02W2ZmZqaaVoHKi2Df/7u/TPtmRwiI1GPgiIjxaCd1Ty6Devssmm+dcu3WMKCccTna9ju3NSZ03/ahIanolFKzLEpE42w2W02SSC5hxwALobZCOgiA78nimvAhKirK0rNnz17Oj+35W0DVFUH1WKZHckS7cri5+pZLoIfKgzQTDarH4dFZznk3I6nLCeHhTAu86JwSiblDatJpASioqKjo1KFDh8IWmOImOmCAhVBbQeoG4CV/QurSpUunhISEJGnTcTgfjqJ8f5pv0paIbwuKb5geqVjuA5a3/Fm0oIDnTtD58vsQk9nRsExM7JuIEZ1jnf6/pCiKdu/HGDZK/nOchdB/XPrDknzevi4LrR8spqWlpbRr166DNEXV5bDn/+IHq0cxYYkF2rRrkB5JpkWSs8Aj1bwPGNgA+Md69xuWIiJW/fvJcCUlxoz5w1KRYHGlXBqdkZHBl+jDeCSwEGovuA8DONOfsPr27dvHbDarT2PYC/4ElR3yp3mXLZHaEY5I11NU6s/lCdCCMjuKvEyPFBBgbNQnBlJ7nwnbsKt9ahNOlS/oFocrernSin2uKIrcsuASxgywEGovuGkA3vYnrOzsbCU9Pd2qzgorSmDft92f5iHTI1FMSoPnz+QeoJwFctEXAz2mPA1ztOcfNPryoOVo5S/E+Z5Pqk1SFOWZllvklnpggIVQm1G6BEBdXqBWYrRYLJG9evXq7TRj3/8bqLy4lVYBxKYACVaQqFlCchZ5ClTmCKziC4Gt5zjIFtqNmIw2xw4Icq/a6W5wTgymnuhaEv7VarX2FUJUagchIwkEAyyEgWDVPzblSQWZ6K6vP8x16NChXUpKipxtgo4Uwn7gj5abjYgCktuDzBYPG/IeoBTAsio+DdpyckPTMio5E7ahExGf0yM0ADTS66xByeibEaWiIaIZNpttrkagMYwAMsBCGEBy/WRaXrJXAMilTfkl/+1ziYuLi+nWrVt3Z0P7nl9BVUd8tiPTIzksNZeMnUUef5H7gHp5Fs1np8OwgSUpHVFt0hGZ2BaRCanIGDAmDL30zaXeGRbMHuR6SWZ/dXV133bt2uX5ZoVr65EBFkI9Rq2FmIlIZtUeLZuXf/EUSl670WtL5qGzUHX8VbDD7NFm42+lWLm5BPJUKBdmQM8MTDkhCWe0r3n0gYgetdlsfnvcQs+8GAE7C6ERolzrIxGdBeA9p8uH5nRv9rUZU/eRoGEPoNLieSn++/wKrNxcjL8KOVG3gYZQ2LqanRiBR4e1hbnmNyLZ7fa+2dnZm8LWYXbMgwEWQoMNCCL60Hk9o/yb51GySq68NiwiNhXislWoSPZ83jS3uBqvbC7B17s5JZvBhk5Yu3tZrwSM6eY6KfuCoigTwtphdo6F0MhjgIiGul/aL5x/Cqp3/eBBieniZajsOAxUb7XzxU3FWLet1Mj0se9hyICSEKFmmUiMqjn97HA4hmRlZX0Uhq6yS00wwDNCAw4NIloLQD0dUbnpDRQ99w+VBfPgW1F94g2oFjUPDTvLB38cwSubi/kwjAHHihFc/me/RJzVseY5NSJab7PZzjeC3+xjHQMshAYcDUTUH8B3TtcLV1wJ+2m3ozK6rQcbm/dVqgK4raBh+iYD0sYuhyEDx2dG4c7T5MuGrjJIUZTPw9BVdukoDLAQGnR4ENFyABOLi4tRUuKZa1SmRpL7gJ/+7fv1CoPSyW7rlIG7B6egV3rNfVghxHyr1XqbTl1h2K1ggIWwFeTpuSkRda6srNxeUFDg4carv5Rg1RZOwq3n2DJ27xgY3ikWVx+X6Kz8Z2Rk5MC0tLTgpGfxDiLXChIDLIRBIlqL3RQWFn5SVlY2WGIrrXLgrk8O4a9CXgbVYqwYk38ZSI0x44EzU5AWW3MvVggx2Wq1LvVvL2xNLwywEOolUgHASUQiPz9fKp/62+Db3Ao89GVgMlMEAD6bZAZazEC9fIMfKIoi79hyMSgDLIQGDbzT7d27d480mUwbnP/93H+LIV+L4cIMhCsDPdIsuPd011Nq0s1zFEV5N1z9Zb+aZ4CFsHmOwr5GXl7eMgDXSEd5iTTsw214B+84NRn9rDUPawshnrRardcbnhSDE8BCaPABIN3//vvvIxVFkY8Lq/cneImUB0W4MjCkQwxu6O9Ks7TXbDYPzMjI2BGu/rJf3jHAQugdT2FfKzc3d5gQwrU8xEukYR9ywzmYkxSBuwaloE10zQsyQohpVqt1nuGIYIcbMMBCyIPCxUB+fv4jRKS+uM9LpDwwwo2Bmacl47jMmiVRAHxAJtwC3Ap/WAhbQV64Nd21a1dMRETEJiLqxEuk4RZdY/tzea8EjK57VPtgZGTkWWlpaT8amxX23skACyGPBQ8G8vPzhxPRf5w/5CVSHiB6Z2BgdjRuPdkjjdi1iqLIA2JcmAGVARZCHggNGMjNzX1ECMFLpDw2dM+ALUHuCyajbd3FeT4lqvuo+t8BFkL/c6p7i/v27Yuvrq7+BEA/XiLVfTgN7cCMgcnor7j2Bb+Ljo4+KyUl5bChSWHnGzDAQsiDolEGcnNzzxNCvOn8UD7CvfZXfoOUh4t+GBjbIx4Xd4+vWfoSwm6324dxnkH9xC+YSFkIg8m2zvrKy8t7DMDNTthP/lCE9/8o05kXDNeIDJxsi8a0AXX7gnxVwoijwHufWQi958pwNbds2WJJTk5eD+Bsp/MPf1mIb3LLDccFO6wfBuS+4J2nJiMjvuZBbSJaZbPZxunHA0YabAZYCIPNuM76y83NbSeEkGLYR0IvqXTgns8O4Y9DnKVCZ6E0BNx4i0lNtNslJdLp73YiOstms+00BAHsZIsYYCFsEW3GarRr166TzGazFMN06XlecTVufu8A7A5j8cDeap+BWaclo2/dpXkJeIyiKG9oHzkjDCUDLIShZF9Hfefm5p4vhFjnhLz1QCXu/PigjjxgqOHOgLwrKO8MupXrFUV5Mtz9Zv9azwALYes5NIyFvLy86wC4frF8m1eBh77g/IWGGQAadvSf/RJxVsdYF0IhxF1Wq/U+DUNmaBpigIVQQ8HQA5Tc3Ny7hRCznVjf/r0Mz/xUpAfojDFMGRjXMx4XHVtzTUIWIlpss9mmhqm77FYAGGAhDACp4W4yLy9Pzgrl7FAtfK0i3COuXf8GtYvBTSe50irxCVHthkrTyFgINR0e7YLLy8uT+4XnOxHO+KgA2wv4JKl2IxZ+yDomR+KRoanujnFGifALc1A8YiEMCs3h2Ul+fv7XRHSS07vL3tiL8moKT2fZK00xEGUWeGVMhjumnxVF6aspkAxGNwywEOomVNoEmpeX9zeAdk50V2/Yh8JyvlehzWiFB6qEKBOeP0+9yaMWIUSe1Wq1hYd37EUoGGAhDAXrYdZnXl5eBQCL063pHxbgt4O8TBpmYdaEOzLL/Pxhbd2xVCmK4hp7mgDJIHTHAAuh7kKmTcB5eXm7AGQ50c3/uhBf7OKn2LQZLX2iktnlZZZ5t7JHURSrPr1h1FpigIVQS9HQOZa8vLyPAJzhdOPFTcVYt61U514xfC0wMKRDDG7oX3c6VAjxtdVqPUUL2BiD/hlgIdR/DDXlQf2rFe/sKMOyH/meoaaCpDMwMpWSTKnkLEKIVVarlR/R1lkctQyXhVDL0dEptvz8/NuIaJ4T/o/5FVj47WH1wW4uzIAvDFx3fCKGHVP3YgyAuYqizPDFBtdlBppjgIWwOYb48xYxkJeXdzmAF52NdxVVY8E3hfirsLpF9riRsRhIjjbhun5JOKEuu7y8LD/DZrPNNRYT7G0wGGAhDAbLBu1j9+7dI00m0wan+xXVBHmI5vt8eciUCzPQOAPdUiMx8bhEHJPsSqUkK96kKMoi5owZCAQDLISBYJVtuhjIzc09VQghxdCVLlzuGcq9Qy7MQH0GzjkmFuN7JyAqou5Xk8lkuiYzM3M5s8UMBIoBFsJAMct2XQzs2bOnp8PheA5Af+cPN/5WijVbSlFaxfuGPFSAuEiTKoBDO8a46BBCFDscjutsNttK5ogZCCQDLISBZJdtuxjYvXt3lslkkmI41PnDvwqrsPqXUnyby/cNjTxUeqRZVBHsVJdVXtLxqcPhmJ6VlfW1kblh34PDAAthcHjmXgDs27cv3m63P0dEF7kTwrND4w6PkZ3jcEXveESY6n4VCSHmZ2ZmThdC8PNExh0aQfWchTCodHNnkoG8vLxbhBB3E1Eizw6NOSYSo2qWQs9oX7cUCmA3gOmKorxsTFbY61AxwEIYKuYN3m9eXl6/WjEcybNDYw2GPhlRGN87Hu3b1J0KJaL1Qoh/K4qy1VhssLdaYICFUAtRMDCG3NzcaVIQAbhuTfPeYXgOiKRoE87vEofzu8Z5OCiEmG21Wu8NT6/ZKz0wwEKohyiFOcZdu3adZDabpRiew7PD8Ay2fB1GimBmvNndwS21B2I2hqfX7JVeGGAh1EukDIAzLy9PPp0lBdGVVodnh/oOfO8MiyqAfTOjPBwhomctFsvMtLS0fH17yOjDgQEWwnCIYhj5sHfv3gF2u/0e92sW0r33/yjD+38cwY5DfJBQD+FOjzOrS6Dygny9Iq9FzMvKyuJZoB4CaRCMLIQGCbTe3Ny9e/csk8kkZ4cmd+wsiNqP5KjafUD5XqhbkSdC5ymKslD7HjBCozHAQmi0iOvI37y8vEEA5Ozw9PqwWRC1F0j5QLacBR7b1jNhvBBisZwF2my2ndpDzYiYAYCFkEeB5hnYs2fPNQ6HYxKAE1kQtRUui1lgUE40BreLQfc0TwEE8HbtMqhM2MyFGdAsAyyEmg0NA6vPQG5u7lVCiGsADGBBDO34yIgzY3BODAblxMDqeRJUAtteuwy6LLQouXdmwDsGWAi944lraYiBvLy8KwBIQZRLpx6Fl0wDGyi57ClngIPaxSDaLUOE7JWItgshVgB4SlGUA4FFwtaZAf8xwELoPy7ZUpAZyM3NHSdT9BDRmY0J4od/HsFvB/mUqT/CMiArWp39uSfKdbP7JYAVdrt9RXZ29hF/9Mc2mIFgMsBCGEy2ua+AMJCfn38xEckZ4rD6HUgh/DG/Aj/tqWBR9JH9rqmR6v2/ftao+klyVUtCiPVEtEJRlLU+mubqzICmGGAh1FQ4GExrGMjLyxsNQB6qObcxOyyKzbMrlz6Py5RfUejomSHeKX7VcvYnv6xW66fNW+QazID2GWAh1H6MGKGPDOzZs2eUw+EYK4QYQURJLIpHJ7Bneo3wya+cpIhGKwsh9rgJ4BYfQ8LVmQFNM8BCqOnwMLjWMLB3796M6urqEVIQAcgvz3e+ao0bcaYoM0DImZ9c+sxObFz8ABQR0VvyC8BbWVlZBa2JB7dlBrTKAAuhViPDuPzKQF5eXg4ROUVxeFPGpSj+eagKfx+uVr/kk26VdvIrllAYkzM9mfaoU7Lc97NASWhS/Mqk6Enxi42NfSM5ObkwFHi5T2YgmAywEAaTbe5LEwzk5uZ2rVPrMgQAAAHSSURBVF02lcLY4MSpO0gpgk5R/LuwCr8fqlLF0e7QhCuNgpAiJwWvfRspfhHISYpEG8/nzjzaEVGlEOItIcS6gwcPru3Ro0eJdr1jZMyA/xlgIfQ/p2xRRwzs3bu3t91uH1k7W2xwUb8xV+QEUYrin4XVNcJ4sEYcQ1HaxprVE52dUiJxTHLzoueGUUr5myaT6bXi4uK1nTt3rggFfu6TGdACAyyEWogCY9AEA/n5+ScS0XFE1EsI0av2e7K34EoqHSipJKjfq9z+XelAqfPn6me1dWrrEwExkQKxkQIxESaPf9f8rPazSBNiI4T6eUykCe0SI44603PHLYQoIaJNADY5HI6PbTbba0IIDc9rvWWd6zEDrWeAhbD1HLKFMGZAzhgdDkdfh8PRW4qjEKInESladlkIsUOKnhDiZ/m9urp6U7t27XZoGTNjYwZCyQALYSjZ5751yUBubm42gL5CiD7O70TUKdjOuM/yAKiiV1hYuIn3+IIdCe5P7wywEOo9goxfEwwQUcSOHTtSYmJiks1mczIRya8U+d1kMqn/BpAshFA/A5Di9m/pw0EhxEH5nYjk1yH3n8nP5Jfdble/R0ZGHkxLSyvWhPMMghnQOQP/D/Ni9Eq3FAA3AAAAAElFTkSuQmC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Box 7"/>
          <p:cNvSpPr txBox="1"/>
          <p:nvPr/>
        </p:nvSpPr>
        <p:spPr>
          <a:xfrm>
            <a:off x="0" y="1626483"/>
            <a:ext cx="4502777" cy="1631216"/>
          </a:xfrm>
          <a:prstGeom prst="rect">
            <a:avLst/>
          </a:prstGeom>
          <a:noFill/>
        </p:spPr>
        <p:txBody>
          <a:bodyPr wrap="square" rtlCol="0">
            <a:spAutoFit/>
          </a:bodyPr>
          <a:lstStyle/>
          <a:p>
            <a:r>
              <a:rPr lang="en-GB" sz="2000" dirty="0"/>
              <a:t>1.</a:t>
            </a:r>
            <a:r>
              <a:rPr lang="en-GB" sz="2000" b="1" dirty="0"/>
              <a:t> 76% </a:t>
            </a:r>
            <a:r>
              <a:rPr lang="en-GB" sz="2000" dirty="0"/>
              <a:t>of services attending the one stop shop spoke to around 1 – 10 people (more in-depth 1:1 conversations) with the PH outreach team talking to 50 people. </a:t>
            </a:r>
          </a:p>
        </p:txBody>
      </p:sp>
      <p:sp>
        <p:nvSpPr>
          <p:cNvPr id="15" name="TextBox 14"/>
          <p:cNvSpPr txBox="1"/>
          <p:nvPr/>
        </p:nvSpPr>
        <p:spPr>
          <a:xfrm>
            <a:off x="7609669" y="1626483"/>
            <a:ext cx="4162456" cy="1323439"/>
          </a:xfrm>
          <a:prstGeom prst="rect">
            <a:avLst/>
          </a:prstGeom>
          <a:noFill/>
        </p:spPr>
        <p:txBody>
          <a:bodyPr wrap="square" rtlCol="0">
            <a:spAutoFit/>
          </a:bodyPr>
          <a:lstStyle/>
          <a:p>
            <a:r>
              <a:rPr lang="en-GB" sz="2000" dirty="0"/>
              <a:t>2. </a:t>
            </a:r>
            <a:r>
              <a:rPr lang="en-GB" sz="2000" b="1" dirty="0"/>
              <a:t>141 </a:t>
            </a:r>
            <a:r>
              <a:rPr lang="en-GB" sz="2000" dirty="0"/>
              <a:t>people have been supported by various services including PH outreach, housing, energy and finance since the one stop shop began. </a:t>
            </a:r>
          </a:p>
        </p:txBody>
      </p:sp>
      <p:sp>
        <p:nvSpPr>
          <p:cNvPr id="22" name="TextBox 21"/>
          <p:cNvSpPr txBox="1"/>
          <p:nvPr/>
        </p:nvSpPr>
        <p:spPr>
          <a:xfrm>
            <a:off x="0" y="3542002"/>
            <a:ext cx="2982546" cy="1015663"/>
          </a:xfrm>
          <a:prstGeom prst="rect">
            <a:avLst/>
          </a:prstGeom>
          <a:noFill/>
        </p:spPr>
        <p:txBody>
          <a:bodyPr wrap="square" rtlCol="0">
            <a:spAutoFit/>
          </a:bodyPr>
          <a:lstStyle/>
          <a:p>
            <a:r>
              <a:rPr lang="en-GB" sz="2000" dirty="0"/>
              <a:t>3. Most common support people were interested in was financial/money</a:t>
            </a:r>
          </a:p>
        </p:txBody>
      </p:sp>
      <p:sp>
        <p:nvSpPr>
          <p:cNvPr id="24" name="TextBox 23"/>
          <p:cNvSpPr txBox="1"/>
          <p:nvPr/>
        </p:nvSpPr>
        <p:spPr>
          <a:xfrm>
            <a:off x="7609669" y="3487119"/>
            <a:ext cx="4711484" cy="1960912"/>
          </a:xfrm>
          <a:prstGeom prst="rect">
            <a:avLst/>
          </a:prstGeom>
          <a:noFill/>
        </p:spPr>
        <p:txBody>
          <a:bodyPr wrap="square" rtlCol="0">
            <a:spAutoFit/>
          </a:bodyPr>
          <a:lstStyle/>
          <a:p>
            <a:r>
              <a:rPr lang="en-GB" sz="2000" dirty="0"/>
              <a:t>4. Common questions asked include:</a:t>
            </a:r>
          </a:p>
          <a:p>
            <a:pPr marL="342900" indent="-342900">
              <a:buFont typeface="Arial" panose="020B0604020202020204" pitchFamily="34" charset="0"/>
              <a:buChar char="•"/>
            </a:pPr>
            <a:r>
              <a:rPr lang="en-GB" sz="2000" dirty="0"/>
              <a:t>How to find a job with higher pay?</a:t>
            </a:r>
          </a:p>
          <a:p>
            <a:pPr marL="342900" indent="-342900">
              <a:buFont typeface="Arial" panose="020B0604020202020204" pitchFamily="34" charset="0"/>
              <a:buChar char="•"/>
            </a:pPr>
            <a:r>
              <a:rPr lang="en-GB" sz="2000" dirty="0"/>
              <a:t>What financial support is available?</a:t>
            </a:r>
          </a:p>
          <a:p>
            <a:pPr marL="342900" indent="-342900">
              <a:buFont typeface="Arial" panose="020B0604020202020204" pitchFamily="34" charset="0"/>
              <a:buChar char="•"/>
            </a:pPr>
            <a:r>
              <a:rPr lang="en-GB" sz="2000" dirty="0"/>
              <a:t>How can I be rehoused?</a:t>
            </a:r>
          </a:p>
          <a:p>
            <a:pPr marL="342900" indent="-342900">
              <a:buFont typeface="Arial" panose="020B0604020202020204" pitchFamily="34" charset="0"/>
              <a:buChar char="•"/>
            </a:pPr>
            <a:r>
              <a:rPr lang="en-GB" sz="2000" dirty="0"/>
              <a:t>Is digital training free?</a:t>
            </a:r>
          </a:p>
          <a:p>
            <a:pPr marL="342900" indent="-342900">
              <a:buFont typeface="Arial" panose="020B0604020202020204" pitchFamily="34" charset="0"/>
              <a:buChar char="•"/>
            </a:pPr>
            <a:r>
              <a:rPr lang="en-GB" sz="2000" dirty="0"/>
              <a:t>What is the current bidding status?</a:t>
            </a:r>
          </a:p>
        </p:txBody>
      </p:sp>
      <p:sp>
        <p:nvSpPr>
          <p:cNvPr id="11" name="Title 1">
            <a:extLst>
              <a:ext uri="{FF2B5EF4-FFF2-40B4-BE49-F238E27FC236}">
                <a16:creationId xmlns:a16="http://schemas.microsoft.com/office/drawing/2014/main" id="{09F09BE2-F7AD-5541-A378-0D51DC911F32}"/>
              </a:ext>
            </a:extLst>
          </p:cNvPr>
          <p:cNvSpPr txBox="1">
            <a:spLocks/>
          </p:cNvSpPr>
          <p:nvPr/>
        </p:nvSpPr>
        <p:spPr>
          <a:xfrm>
            <a:off x="191273" y="349134"/>
            <a:ext cx="10681773" cy="906088"/>
          </a:xfrm>
          <a:prstGeom prst="rect">
            <a:avLst/>
          </a:prstGeom>
        </p:spPr>
        <p:txBody>
          <a:bodyPr vert="horz" lIns="0" tIns="0" rIns="0" bIns="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bg1"/>
                </a:solidFill>
                <a:latin typeface="Arial" panose="020B0604020202020204" pitchFamily="34" charset="0"/>
                <a:cs typeface="Arial" panose="020B0604020202020204" pitchFamily="34" charset="0"/>
              </a:rPr>
              <a:t>Feedback from services (n=20)</a:t>
            </a:r>
            <a:endParaRPr lang="en-US" sz="3600" b="1" dirty="0">
              <a:solidFill>
                <a:schemeClr val="bg1"/>
              </a:solidFill>
              <a:latin typeface="Arial" panose="020B0604020202020204" pitchFamily="34" charset="0"/>
              <a:cs typeface="Arial" panose="020B0604020202020204" pitchFamily="34" charset="0"/>
            </a:endParaRPr>
          </a:p>
        </p:txBody>
      </p:sp>
      <p:sp>
        <p:nvSpPr>
          <p:cNvPr id="2" name="AutoShape 2" descr="data:image/png;base64,iVBORw0KGgoAAAANSUhEUgAAAcIAAADhCAYAAABbV7VpAAAAAXNSR0IArs4c6QAAIABJREFUeF7tXQd4VFXafu9MJr2HkMydSeiCBCmKrosKAsK6KCKWBRRRRH4RO2UFQcGCoiBiQUXBgrqKBQVdxa5YcC2rsKKINCGZBEJ6LzPnf86dzGTSyJR7Z+69853nmSdh5pyvvN/NvJz2fQKoEQKEQMAIMMbMAPoDSASQ0PTT8/ekpvf4T/fvFRUVyZWVlRAE4SiAIsZYMf/JX4IgFDkcjmJBEIodDkcJgOLIyMjixsbGEpPJVJyenl4RsOEkgBAgBCAQBoQAIeAbAk2kdwqAoQBOBsB/F32TAnACrKjwn8sEQahkjO0EwF87+O+lpaU7c3JyKn21hfoTAuGMABFhOEeffO8UAblIrz1FgRJhR8YLgrCPkyJ/CYKwo7GxcWd2dva+Tp2lDoRAmCJARBimgSe320eAMTYEwARfZ3r28nLU7d4N/pO/HE0/pd/LnO+1fj9l1UNw9OerqcDGXZV4+/cqxJkExEUanD9NBsRFtv7Z/FlWYgRSYgxehdJz9igIwieZmZmbBEFweDWYOhECOkeAiFDnASb3jo8AYywCwCgA45sIMKszzOoPHZJIr3b3786fv+9GQ56ts2FtPk9d83gLInztV99XNFNjDOiZYkLPZBN6pThfXpIjJ8GNBoNhY1FR0fs5OTn1PjtAAwgBnSBARKiTQJIb3iPAGONkx8nvXAAXAIhtbzSrr0ft77+jbs+eptcf0s/GIn6WJfAmBxG2Z0VmvBHdk03okRwh/eyVfHxyZIzVCYKwEcBmAFtFUawO3DuSQAhoBwEiQu3EiiwNAAHG2KlN5DcawJiORNXs3ImqbdtQ+fU3Euk5qqoC0Hr8oUoRYXtas5OcpNgnxYTBmZEQE/hEuN1WKQjCa3a7/YOYmJitaWlp5YoBQIIJAZUgQESokkCQGfIj0ER+lzcR4Emdkt+2L8GJMFgtmETY2qdBGVEYkhmJwZlR4HuNHbQSQRDeYYx9YLfbt2ZlZfGrHdQIAd0hQESou5CSQ4yx4QCuBnCl2sjP055QEqGnHQO6RmJIJifGKHRLap8UBUEoALCBv8xm8y56yggBPSFARKinaIa5L4yxsQBmAPhHe1C4lz2DPPPrKCxqIUJP+07swknRSYz8EE7rJghCowchfhHmjxy5rxMEiAh1EshwdoMxxg+8cALkP1u0hsOHUbZ5MypVQn5qnBF29Oz0TeP7iVE4xRwlnUZthxS3MMY2iKL4Zjg/f+S79hEgItR+DMPWA8YYn/lxAuQzwRatZscOlG3eIpGgkgdeAgFfjTPCjvwZZo3G8G4xOFWMaq/LN3yWaLfbN2RlZdUEggmNJQRCgQARYShQJ50BIcAY43t/fA+Q7wW2aJWffSYRYPnWrQHpCMZgLRGhCw++dDq8WzSGZ8cgOqLl1wdjbI8gCHwfca0oiseCgSHpIATkQICIUA4USUZQEGCMTQdwHQB+FcLdWGOje/ZX/d13QbFFDiVaJEKX3xlxRozoFiPNEs3xxtZw7AGwUhTFZ+TAiWQQAkojQESoNMIkP2AEGGM8ufUCABd7Cms8etRNgHV79wasJ9gCtEyELqwijYI0QxyRHYP+6ZGtIXzf4XCstFqtnwYbW9JHCPiCABGhL2hR36AiwBjj36ycABcCiHYp56nN+N4ff9mLtXu1TQ9E6PlA8P3DCX3jwJdPPZsgCI9xQrRYLIeC+gCRMkLASwSICL0EiroFFwHG2MQmEjzNpZknrS565hkUPbMuuMYopE1vROiCafwJcRIhpkS3SAie27Rc+ohCcJJYQsBvBIgI/YaOBiqBAGOsVxMBXuMpn8/+OAFqcQm0I5z0SoTc365xRokMz+3VJo3rF03Lpe8q8fyQTELAHwSICP1BjcYoggBj7KYmEuTV3qVWu2uXRIBaOAXqKyh6JkIXFgMzIjHhhDjpPqJnY4w9GxkZuTg9PT3fV9yoPyEgNwJEhHIjSvJ8RoAxdnbTPqD7PiCrq5OWQY89sw78dz22cCBCV9zG9oqVCJFXxvBouxwOxwKr1UqzQz0+4BryiYhQQ8HSm6mMMb5udheAeZ6+8dkfnwXy2aCeWzgRIY9jUrRBIkO+ZOrZBEFYYjab79ZzrMk3dSNARKju+OjWuqZK8Ks9L8Xz/T9OgHw/MBxauBGhK6a88sW0gfFSWShXY4xtEQThNlEUd4dD7MlHdSFARKiueISFNYyxyQA4CWa4HOYEyJdC+cnQcGnhSoQ8volRBkwbmICR3WM8w81Pli4QRfHlcHkGyE91IEBEqI44hI0VjLGlAJa4HK7/808cWbZMSoodbi2cidAV6/P7xOGKgfGIMDR/FQmCsCozM3OBIAgN4fZMkL+hQYCIMDS4h51WxlgSgKcA8Nmg1Dj5cRLkZBiOjYjQGfWc9Ehpdtg7tUWFC37Ngh+k+TYcnw3yObgIEBEGF++w1MYY+wuAJwEMcQFQ/OJLOHL//YDDEZaYcKeJCJtDH2dyLpWe07N5qVQQhAq73X6D1WrlibypEQKKIUBEqBi0JJgj0FQp4gkA7pvVfBbIiTDcGxFh2yeAX8DnhBjVsrLFXFEUV4X780L+K4cAEaFy2Ia9ZMbY/U0X5CUspP3A++9H5edU2JxmhB3/efRLM2HmyUnonhzh2Wm5KIo85yw1QkB2BIgIZYeUBDLG0gCsBzDBhQbfDzz6wAOo27ePAGpCgGaEHT8KPEXbDacmSfuHHm29KIotUu/Rw0QIyIEAEaEcKJIMNwKMsX4AtgNIdr1Z8vK/cOSBB8Dq6wkpDwSICDt/HBackQJe1cLVBEHYYjab3f/B6lwC9SAEOkeAiLBzjKiHlwgwxnoDeBPAQNcQToDFzz3vpYTw6kZE6F28bzwtCWd3az5EwxjbbrFYhnk3mnoRAp0jQETYOUbUwwsEGGPdAbwB4BTP7vayMhz8x6SwvSJxPOiICL14sJq6zBiSiHG9mytZMMb2WiyWPt5LoJ6EQMcIEBHS0xEwAowxS9NMkF+TaNPqDx2SyNBeWhqwLj0JICL0LZrn94nF9MGJnoNKRVFM8U0K9SYE2iJAREhPRUAIMMZ4mjS+HHqGS1DFhqmIsA5BzKi5btk1//ufRIZgLCB9ehpMROh7NHk5pzvOasF9taIotsjT5rtUGhHuCBARhvsTEID/TadD+XIoL6MktYqXp6PuB2eqyPjJTyP6L1e5NVR99RUOXTMzAI36GkpE6F8802ONeOq8dM/Bu0VRPNE/aTSKEACICOkp8AuBppRpnATPcQmofPVa1P7nuRbyEq9+A5EnXeB+r/zf7yFvbvNM0S/lOhlEROh/IHlu0o0Xu3O2c0FbRVH8u/8SaWQ4I0BEGM7R99N3xhgvKPc6APcXT+XrN6D2m6fblZh0/Ucw9R7h/qzkX6+g4G4qP0dE6OcD2DSM3zV8clzzzFAQhKfMZvN1gUml0eGIABFhOEY9AJ8ZY/yGM58JjneJqdp0K2q+XHNcqclz/yPtG7rasSefQuEjjwRgifaHEhEGHsN+XSKxbGSqW5AgCHeazeZ7ApdMEsIJASLCcIp2gL4yxgxNJDjRTYKb/4maz3lpwc5byu27YExvPvF+ZPkDKH4+fO8YEhF2/sx402OYNRpz/+rO3wCHwzHParU+5M1Y6kMIcASICOk58BoBxhivAnCFmwTfXYSaT1Z4PZ53TF16EIYk0T3GtvB2lL31lk8y9NKZiFC+SPK6htMHJ7gFOhyO2VarlVc8oUYIdIoAEWGnEFEHjgBjbB4AN+tVv7cE1R/xnNq+NSE6Aal37IUQ23wEPnf29aj49FPfBOmgNxGhvEHkVSsm9OXb184mCMKVZrOZSjjJC7MupRER6jKs8jrFGBsL4AOX1JrPHkbVltv8VmLMOBHJc7ZDiGzOFPLn1Kmo/uFHv2VqcSARofxRu/kvSRie3eJa4UWiKIbnkoP88OpWIhGhbkMrj2NNF+Y/dOUPbdjzCcqeGhfwxXhT39FImrkFMDqrkjuqq3Fw0iTU/bFXHsM1IIWIUP4gRUcIWHhmCgY0V63YwxgbY7FYDsmvjSTqBQEiQr1EUiE/PPcFHZXHUP7UODTm/SyLtuihUxF/2Xq+hiXJa8gvkMiw8ehRWeSrXQgRoTIREhMisPjMFGTEGyUFjLFXLRbLFGW0kVQ9IEBEqIcoKuRD633ByleuQe138m658DRsceOb9xprd/8ukSGrq1PIK/WIJSJULhanW6Ixf1jzSVJBEOabzeaVymkkyVpGgIhQy9FT0PY2+4LbHkPVW8pkhIkbvxwxo+a4van+7jv8Oe1KBb1Th2giQmXjMDknHpf2j5eUCIJgt9vtY61Wa/idylIWZl1IJyLURRjldaLNvuDeL5z7gvYGeRV5SIuf8gyiT2smv4qPPkLujTcppk8NgokIlY/CwjNSMLS5sO/30dHRY1JTU8uU10watIQAEaGWohUkWz33BVlNqUSCjYd+UFx767ykpW+8gfzFdyiuN1QKiAiVR96SEIE7h6egS6xzv5DSsCmPuRY1EBFqMWoK2txmX3Djdaj9dr2CGluKTrr+Y5h6D3e/WbR+PY6u0OfWDhFhcB6rM7KiMef05v1CAP8niuIzwdFOWrSAABGhFqIUJBtb7wvWfvUkKt+8OUjam9W0zkt6dNUqFD2tv+8tIsLgPVpTT0rAxH7uy/bFJpNpTHp6+n+DZwFpUjMCRIRqjk4QbWOMRQP4BoCUGbvhwDcof3IcWEN1EK1oVpVy+68wpvd2v5G/ZAlKN74WEluUUkpEqBSy7ctdfFYKhmRGuT78WBTFMcG1gLSpFQEiQrVGJsh2McYWAbiXq2V1lc59wYPfBtmKlupa5yXNu+UWlG91J7gJqW1yKCcilANF72V0S+L7halIjua546X9QrpS4T18uu5JRKjr8HrnHGOMV/fms0FpI6Xq3cWo+eRB7wYr2Ku9vKSHpl+Nqu3bFdQaPNFEhMHD2qVpdI8YzB6a5PrnEaPReEZGRsa+4FtCGtWEABGhmqIRIlsYY+sAzODqG3P/i9JHhgON9SGypqXa1nlJWWMjDv5jEmp//VUV9gViBBFhIOj5P/b2M1Nwitm5REqnSP3HUU8jiQj1FE0/fGGMjQPwb9fQipeuRN2Pr/ghSbkhpr7nIGnmZnde0saiIokMG/LylFMaBMlEhEEAuR0VOemRuPvs5mK+AM4VRVE/a+6hgVXTWokINR2+wI1njH0CYBSXVP+/zSh/9tLAhSogIWroVCRctg4QnPs79fv348A/JsFRWamAtuCIJCIMDs7tabl6cCLO6+OufkIHZ0IXClVoJiJURRhCYwRj7HoAj7u0lz02Cg37vwqNMV5ojR01F7EeeUlrfvoJB6dc5sVIdXYhIgxdXNJijFg2KhXpzRftrzebzU+EziLSHEoEiAhDiX4IdTPGzAC+BtCDm1Hz5RpUbbo1hBZ5pzruguWIGdmcl7Ty889xeNZ13g1WWS8iwtAGZFzvWMwYkugy4oDJZDojPT09P7RWkfZQIEBEGArUVaCTMcbTtUhZtB3l+dIBGUfxnyqwrHMT4qesQ/Rp09wdyzZvhu22BZ0PVFkPIsLQB2TpiFSc1DVSMkQQhFVms1mZzPKhd5UsOA4CRIRh+HgwxoY1zQYl76u2LEDNZ6s0hUTijDcROWC82+biDRtw5L7mck5acIaIMPRROjkzCovOSvE0ZLgoil+G3jKyIJgIEBEGE22V6GKMvQngIm5O45/fOa9LMIdKrPPejKQbPoGp11nuAYWPPY5ja9Z4LyDEPYkIQxyAJvWzTknEmJ7OgzOMsS0Wi2WCOiwjK4KFABFhsJBWiR7GGD9d8rLLnIoXLkfdz6+rxDrfzUie9x0iLIPdAwvuXYaSl17yXVAIRhARhgD0dlTyivbLRqYiMcp5ItnhcIymuoXqiE2wrCAiDBbSKtHDGPsOwKncnLodb6Li+Skqscx/M1IW/Qpjl+a8pLb5/0TZO+/4LzBII4kIgwS0F2ouPykBFzUn5X5BFMWrvBhGXXSCABGhTgLpjRuMsYkANrn68iXRUOcT9cZub/qk3vUnDIn8IKyzHf6/a1G5bZs3Q0PWh4gwZNC3UZyVGIGHxnaB0fmNyOx2++CsrKyd6rGQLFESASJCJdFVmWzGGC/fIN2Yr/vvRlS8eIXKLPTfHCEqHql37oMQ23zw4eDkyaj5eYf/QhUeSUSoMMA+ir/h1CSM7B7jZELGHrJYLPN8FEHdNYoAEaFGA+er2YwxXl7JXX+tfP1FqP/lXV/FqLp/RMaJSJqzHUKk8+CDvbwcBydNRv2BA6q0m4hQXWEZmBGJJcPdqdcKGxsbB2dnZ9vUZSVZowQCRIRKoKpCmYwxXk5iPjdNOim6+kwVWhm4Saa+o5E0c4s7L2nD4cM4MGky7MXFgQuXWQIRocyAyiDujuEpGJzhTMjNGFtosViWyyCWRKgcASJClQdIDvMYY7y80v8AWLm8qrfnoeaLR+UQrUoZUadORcKU5ryktb/8Is0Mmd2uKnuJCFUVDsmYEd1icNNp7jJNv5nN5sGCIKijFIv64NKNRUSEugllx44wxngOMimPoqOyEKUPngxHxRFdex4zai7iPPKSVn39DQ7NkCpNqaYREaomFG5D+BfiqrFdkJ0U4XpvpiiKvEwZNR0jQESo4+C6XGOM8eOT0s1zreQUlSMscRc8gJiRzflTy997H3lzmvOUyqEjEBlEhIGgp9zYC/vF4YqTElwKvhRFcbhy2kiyGhAgIlRDFBS0gTH2dwDvuVTo6cqEN7DxJdIoj7ykJa+8ioK77vJmqOJ9iAgVh9gvBakxRqwam4aESOcFe6PRODEjI+Ntv4TRIE0gQESoiTD5byRjbAMA6Z5E/a73UL7uQv+FaXRk4oxNiBxwvtv6Y0+tReHq1SH3hogw5CHo0ADPeoWMsX9ZLJbL1WstWRYoAkSEgSKo4vGMsX5Nh2SkDQ81Vp8PFnxJN34CU8/mvKRHH3wQRc8+Fyz17eohIgwp/MdV3ifVhOWj06Q+jLFSxlhvq9VapF6LybJAECAiDAQ9lY9ljN0N4A5upr3gN5Q8OESTybXlgjl53veIsAxyi8tftAilb7oT7cilxms5RIReQxWSjg+MTkPvVJOk2+FwXGW1Wl8IiSGkVHEEiAgVhzg0Chhj0U2zQSkJZ/X7S1H94X2hMUZFWlMW/QZjl15ui3JvuBEVH38cEguJCEMCu9dKpwyIxyUnxrtmha9ZLJZJXg+mjppCgIhQU+Hy3ljGGP+jfZWPYA21KH1wCOzH9nkvQMc9W+cl/fOKaaj+/vuge0xEGHTIfVLYr0ukVJWiqVVGRUVZ0tLSyn0SQp01gQARoSbC5LuRjDFemG82H6m3vKK+o9FyhJSXdMl+CDE8zwDgqKmRLtzX7dkTqGifxhMR+gRXSDqvHJOGHsnO5VFBEK42m82h3VgOCQr6V0pEqNMYM8Z4JpkB3L3KjbNQ++2zOvXUP7eMGf2RPOcbd17SxoIjODBpEhqPBC/RABGhf7EL5qipJyVgYnN5pk2iKF4cTP2kKzgIEBEGB+egamGMnQzgR5fSknv7wl6kzsTTQQWmlbLIvucgceZmd15SPiM8OGkSHDW1QTGLiDAoMAekJCc9Enef7V4erbXb7alZWVk1AQmlwapDgIhQdSEJ3CDG2C0AHuaSGv74DGVP/C1woTqVEH3qFYif8gwgOC9P871CvmcYjEZEGAyUA9fxcMuUa9NEUXwxcKkkQU0IEBGqKRoy2cIY2wzgAumL/d93ovpjSqB/PGhjRs1D3PjmE7X8FCk/Tap0IyJUGmF55E8bmIAJfeNcwjaLohh+WSnkgVK1UogIVRsa/wxjjPHz3rzmkLTDz8st8bJL1I6PQNyEBxBzdnNe0tI330T+osWKwkZEqCi8sgkf2DUSS0a4l0cbbTZb7NChQxtkU0CCQo4AEWHIQyCvAYyx8wBIFXcdxX+i+J4+8irQsbT4KesQ7ZGXtOjZZ3H0wRWKeUxEqBi0sgt+9NwusCQ4K1IwxqZYLBbpahI1fSBARKiPOLq9YIytAiBNbWq/XovKN5Rf4tMThK3zkhY+vBrH1q5VxEUiQkVgVUTo9MEJOL+Pe3n0TVEUL1FEEQkNCQJEhCGBXTmljLHdAPpyDeXrL0L9L9LkkJoPCLTOS1qw9C6UvCr/BICI0IeghLjrkMwoLD4rxW2FKIr03RnimMipnoIpJ5ohlsUY4+ug7lvhRbelgNVXhdgqbapvnZc079Y5KH//fVmdISKUFU7Fha0f3xXJ0e7STIMyMjJ2Kq6UFAQFASLCoMAcHCWMsRsAPMa11e/+EOVrm0sPBccCfWlpnZeUV7jnle7lakSEciEZHDl3Dk/BoIwolzK6RhEc2IOihYgwKDAHRwlj7N8AxnFtVW/NQc22x4OjWMdaUu86BENipuQhs9ulC/e1v+ySxWMiQllgDJoQz2sUjLGVFotlftCUkyJFESAiVBTe4ApnjDGXxpL7+sNeuDe4BuhQmxCdiNQ797rzktqLi3Fg0mQ0HD4csLdEhAFDGFQBI7rF4KbTklw6PxRFkTJVBDUCyikjIlQO26BK9twfdFQVoXixOaj69azMmHkikud8C8EUI7lZf+CAlKTbXh5YIQIiQm09NVmJEVj9ty4uo4+IouhcKqCmeQSICDUfQqcDjDG+JMqXRtFwYDvKHh2hE8/U4Yap7zlImrkFMDrvktX8/DMOTp4SkHFEhAHBF5LBrQ7MZGZkZAQvS3tIPA4PpUSEOokzY+xmAKu5O7XfvYDKV2bqxDP1uOHMS7qO1+ORjKr84gscvnaW3wYSEfoNXcgGeh6YYYz9zWKxfBgyY0ixbAgQEcoGZWgFMcb4yZjruRVV7y5CzSfKZUQJraeh1d46L2nZlndg++c//TKKiNAv2EI6yPPAjCAI881m88qQGkTKZUGAiFAWGEMvhDH2EYBzuCXlz16K+v/xvNvUlECgdV7S4hdfwpFly3xWRUToM2QhH3BGVjTmnO4s6AzgRVEUg1OqJOSe69sAIkKdxJcxlgdA5O6ULB8E+5HfdOKZOt1onZf02Jo1KHzMt+sqRITqjO3xrMqIM+KJcelSF8bYTovFMkh7XpDFrREgItTBM8EY45Um6l2uHJsbAzjsOvBM3S4kXrMJkTnNSQuO3Hcfijd4X6qOiFDd8e3IOs8DM5RqTZsxJCLUR9xaeMEY6w9AuuXtqDqG4sXSxJBaEBBIuuFTmHqd6dZku20ByjZ7tyxNRBiEACmggucc5blHeTMajZRqTQGMgy2SZoTBRlwBfYyxCQDe5qIb9n+FssdGKaCFRHaEQPK8HxBhGej++PCs61D5+eedAkZE2ClEquwwOScel/bnZT+lRqnWVBkl34wiIvQNL1X2ZowtAHA/N652+zpUvjZblXbq2aiURbth7NLT7eLBKZeh5qefjusyEaE2n4ihYhQWnuGuRLFMFEVlKzhrEyZNWU1EqKlwtW8sY+wF/j9T/mnV2/NQ88WjOvBKYy4YjEhdcsCdl9RRUSFln6nbv79DR4gINRbjJnN7p5rwwOg0l/FPiqJI//PUZijdVhMRajyA3HzG2Pf19fVDjUYjqp67FPW7qAZhKMIqxKYidfFud17ShtxcHJw8GY3Hito1h4gwFFEKXCevVM8r1jf97W20WCyTA5dKEkKJABFhKNGXSXdVVVVdWVlZpKc4o9EAA7NDaKyBUFsOofoYUJEPlPwJVrQX7MivYIV7gIYamawgMRyBiMz+SJqz3Z2XtHbXrxIZsoaGNgAREWrzmUmJNmDd+K4uIvzIYrGM1aYnZLULASJCjT8Lhw8fjjEajdX+uiEIAgwGAQZHAwwNVRBqS4HKQqA8Dyg+AHZsL1jRPrBjewB72y9zf/XqeZypX1NeUoMzL2nV9u04NP1qIkKdBD06QsDLEzNc3vwoiuJQnbgWtm4QEWo89Dabja/RFHI3HAworLYjMdKAGJP8oTUYDDCAwWCvg9BQCaGmGEJFAVhZLlByEKz4IFjRfrBjfwDMoXFkAzM/6tQrkOCRl7R861bk3XJrC6E0IwwM41COfv2STBgEnnZW2G82m3uF0hbSHTgC8n9bBm4TSfABgfz8/O6MsQN8SGW9A1duPorEKEPbV6QBSW3eF6R+EfwvWubG9yvdS7N1HkuzZXlAaS5Y6UGwY/uk2aZeW8zo+Yg7vzn1WsnGjShYstTtLhGhdiO/4cKuiDMZuAOloii6j5Bq16Pwtlz+b8DwxjPo3ufn5+cwxn7hivlscNa/pcmhV80oAMnRxhakmRTlJMf2XgmR0h++rK15abbRvTQrVBWCVR4ByvOBssPOmSZfoi09JKvuYAiLu+BBxIy8xa2q6OlncHTVKunfRITBiIAyOtael44usUZJuNlsNgqCEN5LIMrAHDSpRIRBg1oZRQUFBX9xOBzfcumHyhpx64fHFFFkMghIiTEgObqdmWVkW+Lk+yhyN2lpVoBzabbeuTSL6iKg8qjzIFApJ82mfc1ym9zq/ZaXcNl68KVSVzu6YiWK1q8nIvQb0dAPfHhsF2QnOfeAAaSLoqjMH17oXQ0LC+T/tgoL2NTjZG5u7miDwfAxt2j3sXos+qw45MZxEuSEmRJtBD9h19EM0/U+n5nK3ZqXZmthqC8H+CGg6mLANdOUSJPvZ+4F40SqcGudlzR/8R0wjDwbjv48Ox6wcVclXvu1UmErSLxcCNw3Kg1903iKX8DhcPS1Wq175JJNcoKPgAJfQcF3Ipw1FhQUXOBwOKTklj8V1OHeL0s0BUesSZAIUyLOGCd5tiDOyOal2niFlmaNBgMEfmq2sQaor4BQUwbU8JnmEaDM5lyS5TPNwj1gNf7jm3TjpzD1bM5LeuSTT4gINfW0NhvrmW/U4XD81Wq1Sqsy1LSJABGhNuPmttpms10G4GX+xjeHa/HQt6Ua96hj8/kepSfT4J3GAAAgAElEQVRhOmed7c84oxSYZrqXZh31EBpqpOVZPtMUqo5JpMnK8iTS5DNNFP4BVlfRxpnk+T8gQnTmJa2srERFhbMPzQi19djOPT0Zw7KiJaMFQTjPbDa/py0PyFpPBIgINf482Gy2awE8xd34+EANnvyhTOMeyWM+PyHr3NN0Ls86X0YkxzQRp8cpWkGBvwK+NCswBwxu0qwAakuAqiJE9fwrIpLMqK+vJyKUJ9xBl3Ld0CSc0yPGpfcKURRfCroRpFA2BBT4CpDNNhLkBQL5+flzGWMredd39lTh+R1tZyFeiAnbLvwPoDVhSuQpLdO2XKrly7hKNZoRKoWsMnKvGpSA8SfEuYTfLIoiJfhVBuqgSFXuLzso5pOSvLy8pYIgLKHlNeWfBaMB7gNA7sNATYTpnnnyGWekASYfl2aJCJWPn5wa/tE/HpNynKWYGGN3WSyW5guicioiWUFBgIgwKDArp8Rms90E4BGaESqHsT+SI438EJBrT9O5POt5ktZzFvr0f8vxwT6/s+T5Yx6NCRABmhEGCKDKhhMRqiwgvppjs9mmAniRj6M9Ql/Ro/6EgH8I0B6hf7ipdRQRoVoj46Vd+fn54xhj/+bd9X5q1EtIqBshoDgCdGpUcYiDqoCIMKhwy68sNzf3dIPBsJ1L1uI9QvkRIYmEgPII0D1C5TEOpgYiwmCirYCu3NzcEwwGw+9c9O9FDbj90/aLwCqgmkQSAmGLAGWW0VfoiQg1Hk/PMkxK5hrVOExkPiEgKwKUa1RWOEMujIgw5CEIzADGmCE/P9/OpRyrtuNaH6pPBKaZRhMC4YsAVZ/QV+yJCHUQT5vNxhNgJlc1ODDtbeUTSOsAMnKBEAgIAapHGBB8qhtMRKi6kPhuUH5+/j7GWE9eof7SNwp8F0AjCAFCwCcEqEK9T3CpvjMRoepD1LmBNpvtBwCn8J6Xv3UEtY2s80HUgxAgBPxCgJcZe3lihmvsj6IoDvVLEA1SDQJEhKoJhf+G5OXlfSgIwhgu4Zp3jqKklopl+48mjSQEjo8AzxK0bnxXqRNj7COLxTKWMNM2AkSE2o6fZH1eXt6rgiBM4r/ftPUY8ioadeAVuUAIqBMBS0IEHj23i4sIN1oslsnqtJSs8hYBIkJvkVJxP5vN9gSA67iJt31ShL3FDSq2lkwjBLSNQO9UEx4YneZy4klRFGdr2yOynohQB8+AzWa7F8Ai7sr9X5fgB1udDrwiFwgBdSIwVIzCwjNSXMYtE0VxsTotJau8RYCI0FukVNzPZrNdAWADN5HK+ag4UGSaLhCYnBOPS/s7SzABmCaKopT0npp2ESAi1G7s3JYfOXJkoN1u38Hf4LNBPiukRggQAsog4Jln1Gg0DsrIyNipjCaSGiwEiAiDhbTCemw2m3RnoqTGgWvepUv1CsNN4sMYgfXju0q1JXkTRZG+Q3XwLFAQdRBE7kJeXt4OQRAG8t9n/bsQhdVS1jVqhAAhICMCGXFGPDEuXZLIGNtpsVgGySieRIUIASLCEAEvt1qbzcb3CPleIZZ/XYLv6cCM3BCTPEIAZ2RFY87pyS4kXhRFcRrBon0EiAi1H0PJg/z8/HmMsRX8dzowo5OgkhuqQ2DawARM6Bsn2SUIwnyz2bxSdUaSQT4jQEToM2ReD+AXjUQAkV6PCKDjbbfddvrIkSMf5yJ+LazH8zsqApBGQ7WIgDE6HqbENBijYrVoviZsvnN4CgZlREm2Msb+ZrFYPtSE4WTkcREgIpT3AZkCYBwAC4BEeUUfX5rJZDKdeOKJ0h6h3QEcLKNL9cHEX026TPGpiExKR0rOmUgdOEpNpmneFs+DMkajMTMjI+OI5p0iB0BEKM9DcAIAfqm9pzzi/JOSk5Mz0Gg0mvjow+WNqLdT8m3/kNTPqNiMHug2cR5M8e59Lf04F2RPshIjsPpvztRqAI6IopgZZBNInUIIEBEGDuxfATwWuJjAJfTq1atPXFycNBM9UmVHZT0l3w4cVX1IGDjvZX04EkIvRnSLwU2nJbks+FAUxb+F0BxSLSMCRISBg7kJQHbgYgKXYLFYrGlpaVJ9mNJaB4pq6ApF4KjqQ4J5+GSknzZeH86EyAvPgzKMsZUWi2V+iEwhtTIjQEQYGKAXA1gYmAj5RqelpaVZLJbuXGJ1A0N+JVWhkA9d7UvqM+0+xHTtpn1HQuSB50EZSq0WoiAopJaIMDBglwBQzX+zY2NjY3r37t2fu0QHZgILrB5HW8ZcjbRBo/XoWlB8anVQhlKrBQX14CghIgwMZ55s98TARMg7euDAgVKlet7yK+2obqB9QnkR1q60tEHnwDJmunYdCKHlQzKjwHOMuhqlVgthMBRQTUToP6j8fuA3/g9XZmT37t17JiYmSn+xZXUOHKNUa8oArUGpceIJ6HUZX8Sg5isC0wcn4Pw+zov0AN4URfESX2VQf/UiQETof2z4TFB15VdSUlKSs7KyenG3GuwMh8ppn9D/EOtrpMEUjQE3r9eXU0Hyhlek55XpeWOMTbFYLK8GSTWpCQICRIT+g8yXINd2NPyDDz7oNXr0aPdZa//VNI+cMWPG/hdeeKH0eLIEQRAGDBgwhP/k/fIrGlHdSPcJ5cBfDzLoGoXvURzYNRJLRqS6BjbabLbYoUOHUsYK36FU7QgiQv9D0ykRjh07VtZbzFddddW+zoiQu9O9e/ceiYmJ0l8uXaPwP8B6HElE6HtUPa9NANgsiuKFvkuhEWpGgIjQ/+iohggvvfTSpMceeyx7//79dcOGDduTnJycnJ2dLS2P8uwyPMuMHG3syLPw2PK78Mf+gzh/ytVtRD6wZAEuu3gCkpMSYbc78NuevVi26jG8++GncqhvIeN4tsTHx2HVPYtx/thRSExIQGOjHTt//Q13r3gUH3/xlVe2LPnnLZhx+T9w/+onMODEvrhyMr8p036rrKzCrYvvwSubtkgdJl80HrfOmoG+vXshIsKIqqpqvP/J51i0bAXy8p0Zubj9y++8DX169kBNbR1ee/tdLLjnAXBZrrbhiVU48/RTcfPtd+GdrR+73+f+vffqc6ivr8eF065tMaYz54gIO0Oo7ecPj+2C7CTnsihdm/AdPy2MICL0P0peE+Gsl37ER7/6l5JwzWUn49wBzkxO7c0Ip06dmrxs2TJrdnZ21Pbt2ys4EQqCYMjJyRlkMBik6qG2ikbUBLg8yknlvsX/RM/u2fj862/bECEnnhlTJ6G0rBxff/cjsq0iBvTri4Kjhbh2zkJ88c1//Ee61cjObHn64fsx6cLzJd3f/vATevXoJtlypLAQNy5Ygg8/+/K4towY9hesXXU/9h5wEv7tt16PC849p80YTkjZFhG2gqNuH6+ZOgl3LZiDqKhI/PDTThwpPIbThw6BmJkhkeE/rr5ekvPhGy+ib++eeOiJdTh5YA7OGzsKj6x9Dvc+5ExSdMkF47DyrtvxwWfbcO2c29vovm76VCyacwNefG0TFt7zoNfYZgy7GBnDLvK6f7h3zEmPxN1nu5dFa+12e2pWVlZNuOOiN/+JCP2PqE9EuPWXAr80PTX1lHaJsGfPnpFLlizJvOiii1Lj4+ONXLiLCPnv3bp1656UlMQrYAS0PGoxZ2Du7JnSLIfPrnhrTYSnnTwIz695CDFR0bjp9qXu2cv6Rx7EJRf8HZve3YrpNwaehMMbWyae9zc8ev9S1NTWYuYtC9wEzGdXF44bi+dffQM3LVh63Fg899gKjB05HIvvW4nn/vV6u3379emFF598WCK4JctXYd1LG90Ed/KgAXjsmRdw14Orpfdc+ERHRWHW3NulGSon6z1792Pc5OkYd85IrHnwHmnWOmHqTGnMu688i+7ZVlx943x8998d7ZLw2xvWQjRn4qrr57bbpyMniQy9/1OcelICJvZznxbdJIpix0sD3oulnipDgIjQ/4CElAhXr14tzp49O5MxxrZt21Y+bNiwhB07dlTzGSF3KSUlJSUrK0tKAl5nZ8j1c3l08dwbMWf2NXA4HPjo868w8ozT8cOO/7WYEd563Qxp1vSfH39u8b6LlPjMbOSFU3xawmsvLN7YMv+G/8Mts2Zg2/bvMGXmjW4xfMZ6zRWT8eJrb+H6f97RYdT5kuVTD90HW8ERnDmu4xPynFgn/H0M3tjyPmbc/E9Jnsvf3/ftxzkTL+9Qx5SLLsDD997hxpHPQJ9ZvRx79h2Q8PN2tsfxuPna6Xj5jc245fa7fHqSiQy9g2vlmDT0SJby2PP6g1ebzebnvBtJvbSEABGh/9EKKRGuXLnSfMEFF6Q8+eSTR+vq6tiKFSuyPImQL4v2799/oMFgkGaLeRWNqPVjeXThLbOlmdQTz76I+vqGFl/gLugeXb4U06dcig0bN7Ugmd49u2PT808hNjYG/3frQnz6ZfvXLvns5+wzTscLr755XJLyxpbW4eSzyCsnX4Jrr7wMRqMRt9/7oGRnR+2+xfMxa/pUPP+v1zHnDl5QpG2bftmluPf2eSgpK2sxY3MR9Rtb3kNqSjKG//UviImOkpaLN771LpauWC39Z2DUWcM6nBFePusW8JleeloaJl1zA3b/sa9DW10EyvcgL51xPfbuP+jT00xkeHy4+nWJxLKR7mXRyqioKEtaWlq5TyBTZ00gQETof5hCSoSeZs+ePTutNRHyzz2XR0tqHSgOMAl365mMywa+rDfl4guw+qlncfeKR1og+sMn78BqzmxxmKQ15N4Soee4jmzx7OMipkiTSTqwsnrts9Lhl+O1j996GSf164v5S+/rkDD5/t6pJw/CU8+91GJ/zvUfguqaWn7ZTNorrW9owPC/noq42Fhp5jZ7/mJJPZeR0+8EPLTmGQzM6YdzR43Aiseflj7jM/Ann3vJvV94PHu/eu8N9OyWhVsW3SMduPG1ERl2jNiUAfG45MR4qQNj7DWLxTLJV3ypvzYQICL0P06qJ8LU1NRUq9Xag7tY18iQWxHY6dGOyIfvqU0YNxarnljX5svbGyL0JwTeEOGNM6/CKYMGoGuXNJwyeCCMRkOLvbvWel0z2OjoqBb7i579/nHh+dKJ1NLy8jb7d/w/BPx0aXlFBe5c/jDWvei8c833V1csvR0NjY3SHiE/rNPeqdHH172AF9Y8hLr6emlZ9+Fld+KcEWfCaDBgx67fsGjZSny5/bsWZm9cvwZjzj6zXey9xZXIsH2kHhidht6pzmVRh8NxldVqfcFbTKmfthAgIvQ/XqonwoiICGO/fv0GGAwG6ey3v8ujLoiUmhH6EwJviNBTLt93W3rbrSgqKenwcIlrqZET1rTrbsWPO35pYxon/YvH/x1vvvN+mwNALiL8+Zdf2+wv8usOfxk6BCsff7rDWen9d/xTItKH1qxDUlICZl99Bd794BPs3LUbc6+fiZ/+t6vNaV2Xzs6WlTvDmMiwJUJ9Uk1YPlo6a8Zng6WMsd5Wq7WoMxzpc20iQETof9xUT4TctW7duvVISkqSNjp47tGt77wNfuLRs3n7JdoR+QS6R+hPCHwlQn7VYds7GyFmZHS4TOsiwvKKSgwd3baoCJ8xvr5+DTIz0jF/yf146fW3WpjO9xdnXz0NX/3n+zaExZd/h512SoczNx6TjeseR2FRkXQ38LV1j+OE3j3de6t8yTZLNEvk+813P7r1ykWEXCCRYXM4rx6ciPP6xLqI8F8Wi6Xj00/+PMA0RlUIEBH6Hw5NEKFn7lE7A954c5PsRNjZqVH+5T58/KSAT416hqojIuTLlldOuUQ6Hep5ktK17NklLaXD/bTOZoR8WXT1sjukS/HtnYK99qrLcfeCOTiUm9fmc2nv8cR+uHP5Kqx9vm21eG73pRPOkz7nVzb4knJiQrx7iZYT6Qm9erRZspWLCIkEm5+u1BgjVo1NQ0KkdA2XH7KamJGR8bb/XxU0Uu0IEBH6HyFNECF3r0+fPn1jYmKkXX9etZ6nXfOndUQ+wbpH6A0RukjZln+kxalLninmxplX4nCurcMTlp2dcr1z/s24ZdbV0jWSSTOcF+M9m2vGmGUVW+xF8msbdy+4FaXlFe0uy7oImC+pui7c86VUb2aEtEfoz5N8/DEX9ovDFSc578wC+FIUxeHyayGJakKAiND/aGiGCLt06dJFFEWpNDlPucbvFPqThvt4y5FPrLgXl18yAXxZ8ctvv3dnlvEmm4ucp0b5EugrTz8KTi4848t/fvwJGeldMHTIQNTV1be4/N5e6DkB8YM17c3c1q66DxwDfgimo6sVLsLlsnlmGU5+/NRoZGRkhwd1+J1Efn2Ey+RXL3i7e+EczLpqqrQXuWfffimpwTff/+gmSpft/NRoN6sFNy1cirf+/YHPTzPNBFtCxr8QV7VMqTZTFMV1PgNLAzSFABGh/+HSDBHyShR9+/btHxkZGc3dPVplR0W977PC4xEhJ6Cl82/BpInn+5xrVE4i5P7xu4PLFs3H30efjbi4WCmTy+9790l3Ifl+6PGa6x4hv2vY+pJ6Z/t8Lrn8tOqs6ZdL10Z4lrujx4qw/qWNuO/hNW1Ujz/3HDxy3xJ89e33mDZ7jvtzjuezjz7oPjXKD+4suHt5iwwyrow0x4qL/UpYQCTY9kkY0S0GN53mLhrzm9lsHiwIQr3/XxM0UgsIEBH6HyXVEKE3LpjN5sz09HQL71vdwJBfGdhVCm90arGPa5mysKgYf7t0mqz7mnLjwWeN18+Y1mY/1Bs9RILto3TH8BQMzoiSPmSMLbRYLMu9wZP6aBsBIkL/46cpIoyMjDT16dOnv9FolK5ScCLkhEitLQL8igSfTd6xfBWe2fCKKiHiM8YPXt+AlOQkyjUqU4QGZkRiyXB3JpnCxsbGwdnZ2TaZxJMYFSNAROh/cDRFhNxNi8ViTUtLy+C/86VRvkRKrZ3lsVbVJ9SIEb8Xece8G/Hqpnc63K9sz26aCXYczRtOTcLI7jGu2eBDFotlnhpjTzbJjwARof+Yek2EjY7AZl4RBmeYvC3M25FLsbGxMb179+4vLfsA0qEZfniGWlsEPOsR8nRnamqueoTcJl69wrOGYWd2Uj3C9hHKSozAQ2O7wOj8U2N2u31wVlbWzs7wpM/1gQARof9x9JoI/VfRcmSgRMilyVWeSS6fSE5wESAibB/vy09KwEXN5ZZeEEXxquBGhrSFEgEiQv/R1yQRJiYmJnTv3v0E7jafDPKivTQr9P8h0NpIIsK2ERMTIqQqE4lRzgv0DodjtNVq/VRrsSV7/UeAiNB/7E4E8GJHw00mkyLYNjQEfsKlZ8+eveLj45O57eV1DhRW016h/4+BdkYaTNEYcPN67RgcJEtnnZKIMT3d6dS2WCyWCUFSTWpUgoAiX9Yq8U1pMyIBtF9gT2nNAcpPSEiI79GjR1+XmPxKO6obfL9XGKAZNDzICMSJJ6DXZUuCrFXd6k7OjMKis1I8jRwuiuKX6raarJMbASLCwBDlM0I+M9Rcy8rKsqakpEgnSGsambRESk3fCKQNOgeWMdP17aSP3i0dkYqTuvL/00oV6FeZzea5Poqg7jpAgIgwsCDy/163LVMQmMygjOb3Cnv16tXXZDJJt4ePVdul6hTU9IuAZczVSBs0Wr8O+ujZuN6xmDEk0TXqgMlkOiM9PT3fRzHUXQcIEBEGFsSLASwMTEToRnft2jU9MzMzm1vAr3jkVdiln9T0iUCfafchpquUcjbsW1qMEctGpSI91uiaDV5vNpufCHtgwhQAIsLAA78JgEQmWmy9e/fuExsbK/23mM8I+cyQmv4QMA+fjPTTNLl4oUgwPOsNAvhYFMUxiigioZpAgIgw8DD9FcBjgYsJjYSkpKTEbt269XFp53uFfM+Qmr4QoGsTzfHMSY/E3We7U6nxD84VRdH30h36ekTC2hsiQnnCz+/l3QugpzzigislKysrOyUlJZ1rpYTcwcVeaW2xGT3QbeI8mJy3ZagBuP3MFJxidibWFgThKbPZfB0BE94IEBHKG/8pPOsVT+sJwL0LL68K+aVFRUVF9e7du6/RaDRx6fxeIb9fSE2bCJjiUxGZlI6UnDOROnCUNp1QyOrRPWIwe6i7zNIRo9F4RkZGxj6F1JFYjSBARKhcoNIAiACcZ7NV3tasWXNFr169buZm8oTcz/y3HAWVtF+o8rC1MM8YHQ9TYhqMUc7L4dRaItAtKQJ3Dk9FcrQzg4wgCPPNZvNKwokQICKkZ8CNgM1m+wjAOfyNnwrqcO+XJYQOIaAbBBaflYIhmc4lUTogo5uwyuIIEaEsMOpDSGFh4ckNDQ2cDKWTBG/trsJL/6vQh3PkRVgjMPWkBExsTqpdbDKZxqSnp/83rEEh590IEBHSw9ACAZvNNhPA0643V31biq8P1xJKhIBmETgjKxpzTm9xWOj/RFF8RrMOkeGyI0BEKDuk2heYn5//JGNsFveE3yu8e1sJ8igFm/YDG4YeWBL4vmAKujRfnKdTomH4HHTmMhFhZwiF4efFxcVJtbW1fIn0VO7+D7Y63P817ReG4aOgeZcXnpGCoaJ7X/D76OjoMampqWWad4wckBUBIkJZ4dSPsNzc3FFGo/FDxpiUg+r1Xyvx6q5K/ThInugegck58bi0f7zkpyAIdrvdPpbqDOo+7H45SEToF2zhMSg/P38eY2yFy9sV35Ti2zzaLwyP6Gvby9Mt0Zg/rHlfkK5KaDueSltPRKg0whqXn5eX94ogCJO5G0cq7Vj2Fe0XajykujefV5xffGYKMuKdCbUZY69aLBae7IIaIdAuAkSE9GAcF4G8vLxsQRD4fiFPI4c9xQ1Y9mUJKusp8ww9OupDIDpCwMIzUzAg3Z3HYg9jbIzFYjmkPmvJIrUgQESolkio2A6bzTYRAK+yIbWfC+pwD122V3HEwte0m/+ShOHZMZ4AXCSK4lvhiwh57g0CRITeoER9YLPZ+HWKJ11Q8LuF/I4hNUJALQhMG5iACX3j3OYIgnCl2WzeoBb7yA71IkBEqN7YqM6y/Pz8Oxhjd7sM+2h/NZ76sVx1dpJB4YfA+X3iMH1wgttxh8Mx22q1uv/jFn6IkMe+IEBE6Ata1Bd5eXmPCoJwowuKN36rxCu/0LUKejRCh8AwazTm/rX5hKjD4ZhntVofCp1FpFlrCBARai1iKrDX8yQpN+eR/5Rh26EaFVhGJoQbAv26RGLZyOYiu4Ig3Gk2m+8JNxzI38AQICIMDL+wHe1ZqYKDMP/jIuwvaQhbPMjx4CPQNc6IJ8dJ9aSlRkV2gx8DvWgkItRLJEPgh81m+xnAIJfqyzYdQZ2dhcASUhluCEQYBGy8OMPT7a2iKP493HAgf+VBgIhQHhzDVkp+fn4eY4wXIJbaVVuOooKq24ft8xAMx9NjjXjqvOaZIIDdoiieGAzdpEOfCBAR6jOuQfXKZrPVAzC5lM758Bj+LGsMqg2kLDwQGJwZhTvOSvF0tlYUxRYXB8MDCfJSTgSICOVEM4xl2Wy2fACZLgh4dXte5Z4aISAXAuf3icX0wYme4kpFUWzBinLpIjnhhQARYXjFW1Fv8/PztzPGTncpeeKHMnxygE6TKgp6mAifMSQR43rHur1ljO21WCx9wsR9clNhBIgIFQY43MTn5+e/whiTknTzxks38RJO1AgBfxG48bQknN2tefWTMbbdYrEM81cejSMEWiNAREjPhOwI2Gy2+wEscAn+cF811v6XMtDIDnQYCFxwRgpObS6sy69IbDGbzRPCwHVyMYgIEBEGEexwUpWXl7dAEAROiFL73laHtT+WoaSWqlaE03Pgr6/8juANpyYhp7mKBBe1XhTFa/yVSeMIgY4QICKkZ0MxBGw220088YxLwb6SBjz7Uzl2F9HFe8VA14HgfmkmzDw5Cd2TIzy9WS6K4kIduEcuqBABIkIVBkVPJhUUFMxwOBzrXD7VNTJs2FmBrfuq9eQm+SITAuf2igWvIhEV0eKraa4oiqtkUkFiCIE2CBAR0kOhOAJ5eXlTDAbDWsaYuzzAx/trJEKsaqClUsUDoAEFcSaDRIDn9Gw+FCMIQoXdbr/BarVSKSUNxFDLJhIRajl6GrI9Nzf3dIPBsBzACJfZe4sbJDLcVcjv41MLVwT4PiAnwd6p7pwMHIovHA7HAqvV+m244kJ+Bw8BIsLgYR32mhhjpoKCguWMsTkuMBodDC/urMS7f1SFPT7hCACvI3jFwHjw3KGuJgjCqszMTH7YijaTw/GhCIHPRIQhAD3cVdpstssB8Nmh1YXFZwedS6XllKc0LB6PxCjnUujI7i2yo+XyazeiKL4cFiCQk6pBgIhQNaEIL0NsNls/xtgDgiBc4PL8YClfKq3EjiOUmk3PT8OgjChMGxiP7snNS6GMsS2CINwmiuJuPftOvqkTASJCdcYlbKzKz8+/kzF2l6fDm3+vwuY9VSijO4e6eg6Sog2YcEIcJvSNa+GXIAhLzGbz3bpylpzRFAJEhJoKlz6Nzc3NPb/pIE2Oy8OCSrtEhjwrDTXtIzC2V6xEgpnxRk9ndjUdiHlX+x6SB1pGgIhQy9HTke2FhYXm+vr6ewVBuNrTrZ8L6iRC3HmETpZqMdwDMyIlAuTlkzwbY+zZyMjIxenp6bxqCTVCIKQIEBGGFH5S3hqBptnhPM9rFrwPv4DPl0yPVtkJNA0gwFOk8SVQfkG+VePXIlZarVaaBWogjuFiIhFhuERaY37abLabAXBCdJ8s5XlKORm+s4euWqg5nOOb9gFTog2eZvIToStFUXSn3FOzD2RbeCFARBhe8daUt3l5edkGg2EeY+xGT8N/O1YvESJP5E1NPQjwKhF8Fnhil8gWRgmC8BifBVoslkPqsZYsIQSaESAipKdB9Qjk5uaO4oQI4O+exv5aWI8vDtVg25+1qLcz1fuhRwMjjQKGd4vGiOwY9G9ZKYK7+37TMuinevSdfNIPAkSE+oml7j2x2Wwzm5ZLT/B0Nr/SjiFwtWYAAAQDSURBVG1/1uCLP2twhPYQg/IcZMQZMaJbDIZ3i4G55UlQrn9P0zLoM0ExhpQQAgEiQEQYIIA0PLgI2Gy2LgCuZYxNEwShBSHWNjJsa5oh8uVTavIjwJc9+QxweHYMoltWiABjbI8gCDxB9lpRFI/Jr50kEgLKIEBEqAyuJFVhBA4fPhxjNBqnAeCvYa3V8f1DPkv8JrdWYUvCQ/wwa7Q0+/OsFu/h+TcANtjt9g1ZWVk14YEIeaknBIgI9RTNMPXFZrNdLAjCNMaYO12bCwpeDPjH/Drw+4i/U0Fgn56Qvmkm6f7fKeYo9EppURlCkiMIwhbG2AZRFN/0STB1JgRUhgARocoCQub4j0B+fj4v8STNEhljLcqbc6n7SxrwU0EdfiqoBy2dto8zX/ockslfUejZPvk18tkff5nN5i/8jxaNJATUgwARoXpiQZbIhEB+fj5P1eYixMz2xP5Z1thEinX45Wh47ycO6OokPv7qltTm/w+u2V+BBwHukilUJIYQUAUCRISqCAMZoQQCubm5aQDGCYIgvQAktqfncHmjtHTKZ4rhUvmCV4DgMz++9JmV2D75ASgRBOEdxtgHdrt9a1ZWVrEScSKZhECoESAiDHUESH9QECgpKUmurq6e2ESInBTb5P7ihtgqOCnWY29JA3hZKD5z1EPLToqQyh71SeH7fpEQEzokv0pBEF6z2+0fxMTEbE1LSyvXg//kAyFwPASICOn5CDsEdu3aFZ+amnoxY+xCxhifLbZMheKBSGmtA3+WcVJslF6cIDlZqrnxCg+c9HokO8mvV7IJKTEt0p21MJ8xVicIwkYAm3laV1EUqeSHmgNMtsmOABGh7JCSQC0h8Mcff0QlJCRc7HA4LgEwAUDHjNHkmIsc95U0Ym9xA/jJ1GPVoUkGnhpjkA619OSEl+J8HY/0PGLjALDRYDBsLCoqej8nJye8N0q19NCSrbIjQEQoO6QkUKsIMMYMeXl5lxgMhpEABgqCMJAxFu+NP5wcD5U3oqbBgZoGhupGJv1e3cBQ08iafjb9W3qv+XcuP8YkINYkICbC0OJ353tNn5kMiI0QpM9jTAZkJUR4S3r8qkMlY2wngJ2CIHySmZm5SRAETobUCIGwR4CIMOwfAQLgeAgcOnSoV0REhIsUBzWRYy81oyYIwj5OeoIg7OA/Gxsbd2ZnZ+9Ts81kGyEQSgSICEOJPunWJAJ8jzE5OVkiRwCDfJ09yuW05ywPgER6paWlO3Nycirl0kFyCIFwQICIMByiTD4GBYHCwsKEhoaGVMZYqtFolH7yFwD3T0EQUgRBaPFek3HFgiDw6wnFjDH+KuG/u97jP/nLbrdLP00mU3F6enpFUBwjJYSAzhH4fyJOn1l80aFeAAAAAElFTkSuQmC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p:nvPicPr>
        <p:blipFill>
          <a:blip r:embed="rId3"/>
          <a:stretch>
            <a:fillRect/>
          </a:stretch>
        </p:blipFill>
        <p:spPr>
          <a:xfrm>
            <a:off x="4216766" y="1690506"/>
            <a:ext cx="3006338" cy="1503169"/>
          </a:xfrm>
          <a:prstGeom prst="rect">
            <a:avLst/>
          </a:prstGeom>
        </p:spPr>
      </p:pic>
      <p:pic>
        <p:nvPicPr>
          <p:cNvPr id="7" name="Picture 6"/>
          <p:cNvPicPr>
            <a:picLocks noChangeAspect="1"/>
          </p:cNvPicPr>
          <p:nvPr/>
        </p:nvPicPr>
        <p:blipFill>
          <a:blip r:embed="rId4"/>
          <a:stretch>
            <a:fillRect/>
          </a:stretch>
        </p:blipFill>
        <p:spPr>
          <a:xfrm>
            <a:off x="2889917" y="3628959"/>
            <a:ext cx="4719752" cy="2836873"/>
          </a:xfrm>
          <a:prstGeom prst="rect">
            <a:avLst/>
          </a:prstGeom>
        </p:spPr>
      </p:pic>
    </p:spTree>
    <p:extLst>
      <p:ext uri="{BB962C8B-B14F-4D97-AF65-F5344CB8AC3E}">
        <p14:creationId xmlns:p14="http://schemas.microsoft.com/office/powerpoint/2010/main" val="298143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99748" y="7013299"/>
            <a:ext cx="6116514" cy="338554"/>
          </a:xfrm>
          <a:prstGeom prst="rect">
            <a:avLst/>
          </a:prstGeom>
          <a:noFill/>
        </p:spPr>
        <p:txBody>
          <a:bodyPr wrap="square" rtlCol="0">
            <a:spAutoFit/>
          </a:bodyPr>
          <a:lstStyle/>
          <a:p>
            <a:pPr algn="just">
              <a:spcBef>
                <a:spcPts val="600"/>
              </a:spcBef>
              <a:spcAft>
                <a:spcPts val="600"/>
              </a:spcAft>
            </a:pPr>
            <a:endParaRPr lang="en-GB" sz="1600" dirty="0">
              <a:latin typeface="Arial" panose="020B0604020202020204" pitchFamily="34" charset="0"/>
              <a:cs typeface="Arial" panose="020B0604020202020204" pitchFamily="34" charset="0"/>
            </a:endParaRPr>
          </a:p>
        </p:txBody>
      </p:sp>
      <p:sp>
        <p:nvSpPr>
          <p:cNvPr id="2" name="TextBox 1"/>
          <p:cNvSpPr txBox="1"/>
          <p:nvPr/>
        </p:nvSpPr>
        <p:spPr>
          <a:xfrm>
            <a:off x="0" y="1424413"/>
            <a:ext cx="5740400" cy="1938992"/>
          </a:xfrm>
          <a:prstGeom prst="rect">
            <a:avLst/>
          </a:prstGeom>
          <a:solidFill>
            <a:schemeClr val="bg1"/>
          </a:solidFill>
        </p:spPr>
        <p:txBody>
          <a:bodyPr wrap="square" rtlCol="0">
            <a:spAutoFit/>
          </a:bodyPr>
          <a:lstStyle/>
          <a:p>
            <a:r>
              <a:rPr lang="en-GB" sz="2000" b="1" dirty="0"/>
              <a:t>What worked well?</a:t>
            </a:r>
          </a:p>
          <a:p>
            <a:pPr marL="342900" indent="-342900">
              <a:buFont typeface="Arial" panose="020B0604020202020204" pitchFamily="34" charset="0"/>
              <a:buChar char="•"/>
            </a:pPr>
            <a:r>
              <a:rPr lang="en-GB" sz="2000" dirty="0"/>
              <a:t>High levels of engagement </a:t>
            </a:r>
          </a:p>
          <a:p>
            <a:pPr marL="342900" indent="-342900">
              <a:buFont typeface="Arial" panose="020B0604020202020204" pitchFamily="34" charset="0"/>
              <a:buChar char="•"/>
            </a:pPr>
            <a:r>
              <a:rPr lang="en-GB" sz="2000" dirty="0"/>
              <a:t>Having services work in conjunction and learning about support services available in Newham.</a:t>
            </a:r>
          </a:p>
          <a:p>
            <a:pPr marL="342900" indent="-342900">
              <a:buFont typeface="Arial" panose="020B0604020202020204" pitchFamily="34" charset="0"/>
              <a:buChar char="•"/>
            </a:pPr>
            <a:r>
              <a:rPr lang="en-GB" sz="2000" dirty="0"/>
              <a:t>Open plan – residents could come to each table and free to speak to whoever they wanted. </a:t>
            </a:r>
          </a:p>
        </p:txBody>
      </p:sp>
      <p:sp>
        <p:nvSpPr>
          <p:cNvPr id="11" name="TextBox 10"/>
          <p:cNvSpPr txBox="1"/>
          <p:nvPr/>
        </p:nvSpPr>
        <p:spPr>
          <a:xfrm>
            <a:off x="5740400" y="1487057"/>
            <a:ext cx="6400800" cy="1631216"/>
          </a:xfrm>
          <a:prstGeom prst="rect">
            <a:avLst/>
          </a:prstGeom>
          <a:solidFill>
            <a:schemeClr val="bg1"/>
          </a:solidFill>
        </p:spPr>
        <p:txBody>
          <a:bodyPr wrap="square" rtlCol="0">
            <a:spAutoFit/>
          </a:bodyPr>
          <a:lstStyle/>
          <a:p>
            <a:r>
              <a:rPr lang="en-GB" sz="2000" b="1" dirty="0"/>
              <a:t>What didn’t work so well (28</a:t>
            </a:r>
            <a:r>
              <a:rPr lang="en-GB" sz="2000" b="1" baseline="30000" dirty="0"/>
              <a:t>th</a:t>
            </a:r>
            <a:r>
              <a:rPr lang="en-GB" sz="2000" b="1" dirty="0"/>
              <a:t> Feb)?</a:t>
            </a:r>
          </a:p>
          <a:p>
            <a:pPr marL="342900" indent="-342900">
              <a:buFont typeface="Arial" panose="020B0604020202020204" pitchFamily="34" charset="0"/>
              <a:buChar char="•"/>
            </a:pPr>
            <a:r>
              <a:rPr lang="en-GB" sz="2000" dirty="0"/>
              <a:t>The location should be more inviting and have more banners to make it clearer to residents. </a:t>
            </a:r>
          </a:p>
          <a:p>
            <a:pPr marL="342900" indent="-342900">
              <a:buFont typeface="Arial" panose="020B0604020202020204" pitchFamily="34" charset="0"/>
              <a:buChar char="•"/>
            </a:pPr>
            <a:r>
              <a:rPr lang="en-GB" sz="2000" dirty="0"/>
              <a:t>Fairly noisy – would be better to have smaller individual tables for each team to be able to speak to residents. </a:t>
            </a:r>
          </a:p>
        </p:txBody>
      </p:sp>
      <p:sp>
        <p:nvSpPr>
          <p:cNvPr id="13" name="TextBox 12"/>
          <p:cNvSpPr txBox="1"/>
          <p:nvPr/>
        </p:nvSpPr>
        <p:spPr>
          <a:xfrm>
            <a:off x="124959" y="3935132"/>
            <a:ext cx="5742441" cy="2246769"/>
          </a:xfrm>
          <a:prstGeom prst="rect">
            <a:avLst/>
          </a:prstGeom>
          <a:solidFill>
            <a:schemeClr val="bg1"/>
          </a:solidFill>
        </p:spPr>
        <p:txBody>
          <a:bodyPr wrap="square" rtlCol="0">
            <a:spAutoFit/>
          </a:bodyPr>
          <a:lstStyle/>
          <a:p>
            <a:r>
              <a:rPr lang="en-GB" sz="2000" b="1" dirty="0"/>
              <a:t>How did we improve the next one stop shop? (7</a:t>
            </a:r>
            <a:r>
              <a:rPr lang="en-GB" sz="2000" b="1" baseline="30000" dirty="0"/>
              <a:t>th</a:t>
            </a:r>
            <a:r>
              <a:rPr lang="en-GB" sz="2000" b="1" dirty="0"/>
              <a:t> /14</a:t>
            </a:r>
            <a:r>
              <a:rPr lang="en-GB" sz="2000" b="1" baseline="30000" dirty="0"/>
              <a:t>th</a:t>
            </a:r>
            <a:r>
              <a:rPr lang="en-GB" sz="2000" b="1" dirty="0"/>
              <a:t> March)</a:t>
            </a:r>
          </a:p>
          <a:p>
            <a:pPr marL="342900" indent="-342900">
              <a:buFont typeface="Arial" panose="020B0604020202020204" pitchFamily="34" charset="0"/>
              <a:buChar char="•"/>
            </a:pPr>
            <a:r>
              <a:rPr lang="en-GB" sz="2000" dirty="0"/>
              <a:t>Smaller individual tables enabling services to have more private 1:1 conversations with residents. </a:t>
            </a:r>
          </a:p>
          <a:p>
            <a:endParaRPr lang="en-GB" sz="2000" dirty="0"/>
          </a:p>
          <a:p>
            <a:pPr marL="342900" indent="-342900">
              <a:buFont typeface="Arial" panose="020B0604020202020204" pitchFamily="34" charset="0"/>
              <a:buChar char="•"/>
            </a:pPr>
            <a:r>
              <a:rPr lang="en-GB" sz="2000" dirty="0"/>
              <a:t>Better promotion and signage – we now have banners and signs. </a:t>
            </a: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3326" y="4630575"/>
            <a:ext cx="3759564" cy="2117105"/>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84920" y="3363405"/>
            <a:ext cx="3256280" cy="1833693"/>
          </a:xfrm>
          <a:prstGeom prst="rect">
            <a:avLst/>
          </a:prstGeom>
        </p:spPr>
      </p:pic>
      <p:sp>
        <p:nvSpPr>
          <p:cNvPr id="9" name="Title 1">
            <a:extLst>
              <a:ext uri="{FF2B5EF4-FFF2-40B4-BE49-F238E27FC236}">
                <a16:creationId xmlns:a16="http://schemas.microsoft.com/office/drawing/2014/main" id="{09F09BE2-F7AD-5541-A378-0D51DC911F32}"/>
              </a:ext>
            </a:extLst>
          </p:cNvPr>
          <p:cNvSpPr txBox="1">
            <a:spLocks/>
          </p:cNvSpPr>
          <p:nvPr/>
        </p:nvSpPr>
        <p:spPr>
          <a:xfrm>
            <a:off x="191273" y="349134"/>
            <a:ext cx="10681773" cy="906088"/>
          </a:xfrm>
          <a:prstGeom prst="rect">
            <a:avLst/>
          </a:prstGeom>
        </p:spPr>
        <p:txBody>
          <a:bodyPr vert="horz" lIns="0" tIns="0" rIns="0" bIns="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bg1"/>
                </a:solidFill>
                <a:latin typeface="Arial" panose="020B0604020202020204" pitchFamily="34" charset="0"/>
                <a:cs typeface="Arial" panose="020B0604020202020204" pitchFamily="34" charset="0"/>
              </a:rPr>
              <a:t>Feedback from services (n=20)</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8591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99748" y="7013299"/>
            <a:ext cx="6116514" cy="338554"/>
          </a:xfrm>
          <a:prstGeom prst="rect">
            <a:avLst/>
          </a:prstGeom>
          <a:noFill/>
        </p:spPr>
        <p:txBody>
          <a:bodyPr wrap="square" rtlCol="0">
            <a:spAutoFit/>
          </a:bodyPr>
          <a:lstStyle/>
          <a:p>
            <a:pPr algn="just">
              <a:spcBef>
                <a:spcPts val="600"/>
              </a:spcBef>
              <a:spcAft>
                <a:spcPts val="600"/>
              </a:spcAft>
            </a:pPr>
            <a:endParaRPr lang="en-GB" sz="1600" dirty="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09F09BE2-F7AD-5541-A378-0D51DC911F32}"/>
              </a:ext>
            </a:extLst>
          </p:cNvPr>
          <p:cNvSpPr txBox="1">
            <a:spLocks/>
          </p:cNvSpPr>
          <p:nvPr/>
        </p:nvSpPr>
        <p:spPr>
          <a:xfrm>
            <a:off x="191273" y="349134"/>
            <a:ext cx="10681773" cy="906088"/>
          </a:xfrm>
          <a:prstGeom prst="rect">
            <a:avLst/>
          </a:prstGeom>
        </p:spPr>
        <p:txBody>
          <a:bodyPr vert="horz" lIns="0" tIns="0" rIns="0" bIns="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bg1"/>
                </a:solidFill>
                <a:latin typeface="Arial" panose="020B0604020202020204" pitchFamily="34" charset="0"/>
                <a:cs typeface="Arial" panose="020B0604020202020204" pitchFamily="34" charset="0"/>
              </a:rPr>
              <a:t>Cost of Living Champions / peer support</a:t>
            </a:r>
            <a:endParaRPr lang="en-US" sz="3600" b="1" dirty="0">
              <a:solidFill>
                <a:schemeClr val="bg1"/>
              </a:solidFill>
              <a:latin typeface="Arial" panose="020B0604020202020204" pitchFamily="34" charset="0"/>
              <a:cs typeface="Arial" panose="020B0604020202020204" pitchFamily="34" charset="0"/>
            </a:endParaRPr>
          </a:p>
        </p:txBody>
      </p:sp>
      <p:graphicFrame>
        <p:nvGraphicFramePr>
          <p:cNvPr id="8" name="Diagram 7"/>
          <p:cNvGraphicFramePr/>
          <p:nvPr>
            <p:extLst>
              <p:ext uri="{D42A27DB-BD31-4B8C-83A1-F6EECF244321}">
                <p14:modId xmlns:p14="http://schemas.microsoft.com/office/powerpoint/2010/main" val="749133516"/>
              </p:ext>
            </p:extLst>
          </p:nvPr>
        </p:nvGraphicFramePr>
        <p:xfrm>
          <a:off x="2291346" y="1483360"/>
          <a:ext cx="7767055" cy="5058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91273" y="1851102"/>
            <a:ext cx="2763800" cy="3970318"/>
          </a:xfrm>
          <a:prstGeom prst="rect">
            <a:avLst/>
          </a:prstGeom>
          <a:noFill/>
        </p:spPr>
        <p:txBody>
          <a:bodyPr wrap="square" rtlCol="0">
            <a:spAutoFit/>
          </a:bodyPr>
          <a:lstStyle/>
          <a:p>
            <a:r>
              <a:rPr lang="en-GB" dirty="0"/>
              <a:t>Currently have 700+ people on a distribution list – this includes about 30 official Champions </a:t>
            </a:r>
          </a:p>
          <a:p>
            <a:endParaRPr lang="en-GB" dirty="0"/>
          </a:p>
          <a:p>
            <a:r>
              <a:rPr lang="en-GB" dirty="0"/>
              <a:t>Launching a big recruitment campaign in next few weeks alongside Help is Here campaign </a:t>
            </a:r>
          </a:p>
          <a:p>
            <a:endParaRPr lang="en-GB" dirty="0"/>
          </a:p>
          <a:p>
            <a:r>
              <a:rPr lang="en-GB" dirty="0"/>
              <a:t>Focusing Cost of Living Support on: form filling and signposting to benefits and housing advice </a:t>
            </a:r>
          </a:p>
        </p:txBody>
      </p:sp>
    </p:spTree>
    <p:extLst>
      <p:ext uri="{BB962C8B-B14F-4D97-AF65-F5344CB8AC3E}">
        <p14:creationId xmlns:p14="http://schemas.microsoft.com/office/powerpoint/2010/main" val="1248740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99748" y="7013299"/>
            <a:ext cx="6116514" cy="338554"/>
          </a:xfrm>
          <a:prstGeom prst="rect">
            <a:avLst/>
          </a:prstGeom>
          <a:noFill/>
        </p:spPr>
        <p:txBody>
          <a:bodyPr wrap="square" rtlCol="0">
            <a:spAutoFit/>
          </a:bodyPr>
          <a:lstStyle/>
          <a:p>
            <a:pPr algn="just">
              <a:spcBef>
                <a:spcPts val="600"/>
              </a:spcBef>
              <a:spcAft>
                <a:spcPts val="600"/>
              </a:spcAft>
            </a:pPr>
            <a:endParaRPr lang="en-GB" sz="1600" dirty="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09F09BE2-F7AD-5541-A378-0D51DC911F32}"/>
              </a:ext>
            </a:extLst>
          </p:cNvPr>
          <p:cNvSpPr txBox="1">
            <a:spLocks/>
          </p:cNvSpPr>
          <p:nvPr/>
        </p:nvSpPr>
        <p:spPr>
          <a:xfrm>
            <a:off x="191273" y="349134"/>
            <a:ext cx="10681773" cy="906088"/>
          </a:xfrm>
          <a:prstGeom prst="rect">
            <a:avLst/>
          </a:prstGeom>
        </p:spPr>
        <p:txBody>
          <a:bodyPr vert="horz" lIns="0" tIns="0" rIns="0" bIns="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bg1"/>
                </a:solidFill>
                <a:latin typeface="Arial" panose="020B0604020202020204" pitchFamily="34" charset="0"/>
                <a:cs typeface="Arial" panose="020B0604020202020204" pitchFamily="34" charset="0"/>
              </a:rPr>
              <a:t>Being a Champion</a:t>
            </a:r>
            <a:endParaRPr lang="en-US" sz="3600" b="1" dirty="0">
              <a:solidFill>
                <a:schemeClr val="bg1"/>
              </a:solidFill>
              <a:latin typeface="Arial" panose="020B0604020202020204" pitchFamily="34" charset="0"/>
              <a:cs typeface="Arial" panose="020B0604020202020204" pitchFamily="34" charset="0"/>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514479330"/>
              </p:ext>
            </p:extLst>
          </p:nvPr>
        </p:nvGraphicFramePr>
        <p:xfrm>
          <a:off x="5518160" y="0"/>
          <a:ext cx="4769602" cy="6756935"/>
        </p:xfrm>
        <a:graphic>
          <a:graphicData uri="http://schemas.openxmlformats.org/presentationml/2006/ole">
            <mc:AlternateContent xmlns:mc="http://schemas.openxmlformats.org/markup-compatibility/2006">
              <mc:Choice xmlns:v="urn:schemas-microsoft-com:vml" Requires="v">
                <p:oleObj name="Acrobat Document" r:id="rId3" imgW="2666852" imgH="3778243" progId="AcroExch.Document.DC">
                  <p:embed/>
                </p:oleObj>
              </mc:Choice>
              <mc:Fallback>
                <p:oleObj name="Acrobat Document" r:id="rId3" imgW="2666852" imgH="3778243" progId="AcroExch.Document.DC">
                  <p:embed/>
                  <p:pic>
                    <p:nvPicPr>
                      <p:cNvPr id="8" name="Object 7"/>
                      <p:cNvPicPr/>
                      <p:nvPr/>
                    </p:nvPicPr>
                    <p:blipFill>
                      <a:blip r:embed="rId4"/>
                      <a:stretch>
                        <a:fillRect/>
                      </a:stretch>
                    </p:blipFill>
                    <p:spPr>
                      <a:xfrm>
                        <a:off x="5518160" y="0"/>
                        <a:ext cx="4769602" cy="6756935"/>
                      </a:xfrm>
                      <a:prstGeom prst="rect">
                        <a:avLst/>
                      </a:prstGeom>
                    </p:spPr>
                  </p:pic>
                </p:oleObj>
              </mc:Fallback>
            </mc:AlternateContent>
          </a:graphicData>
        </a:graphic>
      </p:graphicFrame>
    </p:spTree>
    <p:extLst>
      <p:ext uri="{BB962C8B-B14F-4D97-AF65-F5344CB8AC3E}">
        <p14:creationId xmlns:p14="http://schemas.microsoft.com/office/powerpoint/2010/main" val="1868908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9F09BE2-F7AD-5541-A378-0D51DC911F32}"/>
              </a:ext>
            </a:extLst>
          </p:cNvPr>
          <p:cNvSpPr txBox="1">
            <a:spLocks/>
          </p:cNvSpPr>
          <p:nvPr/>
        </p:nvSpPr>
        <p:spPr>
          <a:xfrm>
            <a:off x="191273" y="349134"/>
            <a:ext cx="10681773" cy="906088"/>
          </a:xfrm>
          <a:prstGeom prst="rect">
            <a:avLst/>
          </a:prstGeom>
        </p:spPr>
        <p:txBody>
          <a:bodyPr vert="horz" lIns="0" tIns="0" rIns="0" bIns="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bg1"/>
                </a:solidFill>
                <a:latin typeface="Arial" panose="020B0604020202020204" pitchFamily="34" charset="0"/>
                <a:cs typeface="Arial" panose="020B0604020202020204" pitchFamily="34" charset="0"/>
              </a:rPr>
              <a:t>Cost of Living Wellbeing Team</a:t>
            </a:r>
            <a:endParaRPr lang="en-US" sz="3600" b="1" dirty="0">
              <a:solidFill>
                <a:schemeClr val="bg1"/>
              </a:solidFill>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nvGraphicFramePr>
        <p:xfrm>
          <a:off x="567157" y="1822928"/>
          <a:ext cx="11218441" cy="4183234"/>
        </p:xfrm>
        <a:graphic>
          <a:graphicData uri="http://schemas.openxmlformats.org/drawingml/2006/table">
            <a:tbl>
              <a:tblPr firstRow="1" firstCol="1" bandRow="1">
                <a:tableStyleId>{2D5ABB26-0587-4C30-8999-92F81FD0307C}</a:tableStyleId>
              </a:tblPr>
              <a:tblGrid>
                <a:gridCol w="1223142">
                  <a:extLst>
                    <a:ext uri="{9D8B030D-6E8A-4147-A177-3AD203B41FA5}">
                      <a16:colId xmlns:a16="http://schemas.microsoft.com/office/drawing/2014/main" val="3915625454"/>
                    </a:ext>
                  </a:extLst>
                </a:gridCol>
                <a:gridCol w="9995299">
                  <a:extLst>
                    <a:ext uri="{9D8B030D-6E8A-4147-A177-3AD203B41FA5}">
                      <a16:colId xmlns:a16="http://schemas.microsoft.com/office/drawing/2014/main" val="1189034012"/>
                    </a:ext>
                  </a:extLst>
                </a:gridCol>
              </a:tblGrid>
              <a:tr h="359848">
                <a:tc>
                  <a:txBody>
                    <a:bodyPr/>
                    <a:lstStyle/>
                    <a:p>
                      <a:endParaRPr lang="en-GB" dirty="0"/>
                    </a:p>
                  </a:txBody>
                  <a:tcPr marL="68580" marR="68580" marT="0" marB="0"/>
                </a:tc>
                <a:tc>
                  <a:txBody>
                    <a:bodyPr/>
                    <a:lstStyle/>
                    <a:p>
                      <a:endParaRPr lang="en-GB"/>
                    </a:p>
                  </a:txBody>
                  <a:tcPr marL="68580" marR="68580" marT="0" marB="0"/>
                </a:tc>
                <a:extLst>
                  <a:ext uri="{0D108BD9-81ED-4DB2-BD59-A6C34878D82A}">
                    <a16:rowId xmlns:a16="http://schemas.microsoft.com/office/drawing/2014/main" val="1228232941"/>
                  </a:ext>
                </a:extLst>
              </a:tr>
              <a:tr h="359848">
                <a:tc>
                  <a:txBody>
                    <a:bodyPr/>
                    <a:lstStyle/>
                    <a:p>
                      <a:endParaRPr lang="en-GB"/>
                    </a:p>
                  </a:txBody>
                  <a:tcPr marL="68580" marR="68580" marT="0" marB="0"/>
                </a:tc>
                <a:tc>
                  <a:txBody>
                    <a:bodyPr/>
                    <a:lstStyle/>
                    <a:p>
                      <a:endParaRPr lang="en-GB"/>
                    </a:p>
                  </a:txBody>
                  <a:tcPr marL="68580" marR="68580" marT="0" marB="0"/>
                </a:tc>
                <a:extLst>
                  <a:ext uri="{0D108BD9-81ED-4DB2-BD59-A6C34878D82A}">
                    <a16:rowId xmlns:a16="http://schemas.microsoft.com/office/drawing/2014/main" val="2896148515"/>
                  </a:ext>
                </a:extLst>
              </a:tr>
              <a:tr h="359848">
                <a:tc>
                  <a:txBody>
                    <a:bodyPr/>
                    <a:lstStyle/>
                    <a:p>
                      <a:endParaRPr lang="en-GB"/>
                    </a:p>
                  </a:txBody>
                  <a:tcPr marL="68580" marR="68580" marT="0" marB="0"/>
                </a:tc>
                <a:tc>
                  <a:txBody>
                    <a:bodyPr/>
                    <a:lstStyle/>
                    <a:p>
                      <a:endParaRPr lang="en-GB"/>
                    </a:p>
                  </a:txBody>
                  <a:tcPr marL="68580" marR="68580" marT="0" marB="0"/>
                </a:tc>
                <a:extLst>
                  <a:ext uri="{0D108BD9-81ED-4DB2-BD59-A6C34878D82A}">
                    <a16:rowId xmlns:a16="http://schemas.microsoft.com/office/drawing/2014/main" val="579578864"/>
                  </a:ext>
                </a:extLst>
              </a:tr>
              <a:tr h="359848">
                <a:tc>
                  <a:txBody>
                    <a:bodyPr/>
                    <a:lstStyle/>
                    <a:p>
                      <a:endParaRPr lang="en-GB"/>
                    </a:p>
                  </a:txBody>
                  <a:tcPr marL="68580" marR="68580" marT="0" marB="0"/>
                </a:tc>
                <a:tc>
                  <a:txBody>
                    <a:bodyPr/>
                    <a:lstStyle/>
                    <a:p>
                      <a:endParaRPr lang="en-GB"/>
                    </a:p>
                  </a:txBody>
                  <a:tcPr marL="68580" marR="68580" marT="0" marB="0"/>
                </a:tc>
                <a:extLst>
                  <a:ext uri="{0D108BD9-81ED-4DB2-BD59-A6C34878D82A}">
                    <a16:rowId xmlns:a16="http://schemas.microsoft.com/office/drawing/2014/main" val="1873101999"/>
                  </a:ext>
                </a:extLst>
              </a:tr>
              <a:tr h="359848">
                <a:tc>
                  <a:txBody>
                    <a:bodyPr/>
                    <a:lstStyle/>
                    <a:p>
                      <a:endParaRPr lang="en-GB"/>
                    </a:p>
                  </a:txBody>
                  <a:tcPr marL="68580" marR="68580" marT="0" marB="0"/>
                </a:tc>
                <a:tc>
                  <a:txBody>
                    <a:bodyPr/>
                    <a:lstStyle/>
                    <a:p>
                      <a:endParaRPr lang="en-GB"/>
                    </a:p>
                  </a:txBody>
                  <a:tcPr marL="68580" marR="68580" marT="0" marB="0"/>
                </a:tc>
                <a:extLst>
                  <a:ext uri="{0D108BD9-81ED-4DB2-BD59-A6C34878D82A}">
                    <a16:rowId xmlns:a16="http://schemas.microsoft.com/office/drawing/2014/main" val="872978660"/>
                  </a:ext>
                </a:extLst>
              </a:tr>
              <a:tr h="359848">
                <a:tc>
                  <a:txBody>
                    <a:bodyPr/>
                    <a:lstStyle/>
                    <a:p>
                      <a:endParaRPr lang="en-GB"/>
                    </a:p>
                  </a:txBody>
                  <a:tcPr marL="68580" marR="68580" marT="0" marB="0"/>
                </a:tc>
                <a:tc>
                  <a:txBody>
                    <a:bodyPr/>
                    <a:lstStyle/>
                    <a:p>
                      <a:endParaRPr lang="en-GB"/>
                    </a:p>
                  </a:txBody>
                  <a:tcPr marL="68580" marR="68580" marT="0" marB="0"/>
                </a:tc>
                <a:extLst>
                  <a:ext uri="{0D108BD9-81ED-4DB2-BD59-A6C34878D82A}">
                    <a16:rowId xmlns:a16="http://schemas.microsoft.com/office/drawing/2014/main" val="4009212180"/>
                  </a:ext>
                </a:extLst>
              </a:tr>
              <a:tr h="359848">
                <a:tc>
                  <a:txBody>
                    <a:bodyPr/>
                    <a:lstStyle/>
                    <a:p>
                      <a:endParaRPr lang="en-GB"/>
                    </a:p>
                  </a:txBody>
                  <a:tcPr marL="68580" marR="68580" marT="0" marB="0"/>
                </a:tc>
                <a:tc>
                  <a:txBody>
                    <a:bodyPr/>
                    <a:lstStyle/>
                    <a:p>
                      <a:endParaRPr lang="en-GB"/>
                    </a:p>
                  </a:txBody>
                  <a:tcPr marL="68580" marR="68580" marT="0" marB="0"/>
                </a:tc>
                <a:extLst>
                  <a:ext uri="{0D108BD9-81ED-4DB2-BD59-A6C34878D82A}">
                    <a16:rowId xmlns:a16="http://schemas.microsoft.com/office/drawing/2014/main" val="73242281"/>
                  </a:ext>
                </a:extLst>
              </a:tr>
              <a:tr h="359848">
                <a:tc>
                  <a:txBody>
                    <a:bodyPr/>
                    <a:lstStyle/>
                    <a:p>
                      <a:endParaRPr lang="en-GB"/>
                    </a:p>
                  </a:txBody>
                  <a:tcPr marL="68580" marR="68580" marT="0" marB="0"/>
                </a:tc>
                <a:tc>
                  <a:txBody>
                    <a:bodyPr/>
                    <a:lstStyle/>
                    <a:p>
                      <a:endParaRPr lang="en-GB"/>
                    </a:p>
                  </a:txBody>
                  <a:tcPr marL="68580" marR="68580" marT="0" marB="0"/>
                </a:tc>
                <a:extLst>
                  <a:ext uri="{0D108BD9-81ED-4DB2-BD59-A6C34878D82A}">
                    <a16:rowId xmlns:a16="http://schemas.microsoft.com/office/drawing/2014/main" val="3645914437"/>
                  </a:ext>
                </a:extLst>
              </a:tr>
              <a:tr h="359848">
                <a:tc>
                  <a:txBody>
                    <a:bodyPr/>
                    <a:lstStyle/>
                    <a:p>
                      <a:endParaRPr lang="en-GB"/>
                    </a:p>
                  </a:txBody>
                  <a:tcPr marL="68580" marR="68580" marT="0" marB="0"/>
                </a:tc>
                <a:tc>
                  <a:txBody>
                    <a:bodyPr/>
                    <a:lstStyle/>
                    <a:p>
                      <a:endParaRPr lang="en-GB"/>
                    </a:p>
                  </a:txBody>
                  <a:tcPr marL="68580" marR="68580" marT="0" marB="0"/>
                </a:tc>
                <a:extLst>
                  <a:ext uri="{0D108BD9-81ED-4DB2-BD59-A6C34878D82A}">
                    <a16:rowId xmlns:a16="http://schemas.microsoft.com/office/drawing/2014/main" val="658701319"/>
                  </a:ext>
                </a:extLst>
              </a:tr>
              <a:tr h="944602">
                <a:tc>
                  <a:txBody>
                    <a:bodyPr/>
                    <a:lstStyle/>
                    <a:p>
                      <a:endParaRPr lang="en-GB"/>
                    </a:p>
                  </a:txBody>
                  <a:tcPr marL="68580" marR="68580" marT="0" marB="0"/>
                </a:tc>
                <a:tc>
                  <a:txBody>
                    <a:bodyPr/>
                    <a:lstStyle/>
                    <a:p>
                      <a:endParaRPr lang="en-GB" dirty="0"/>
                    </a:p>
                  </a:txBody>
                  <a:tcPr marL="68580" marR="68580" marT="0" marB="0"/>
                </a:tc>
                <a:extLst>
                  <a:ext uri="{0D108BD9-81ED-4DB2-BD59-A6C34878D82A}">
                    <a16:rowId xmlns:a16="http://schemas.microsoft.com/office/drawing/2014/main" val="368861541"/>
                  </a:ext>
                </a:extLst>
              </a:tr>
            </a:tbl>
          </a:graphicData>
        </a:graphic>
      </p:graphicFrame>
      <p:sp>
        <p:nvSpPr>
          <p:cNvPr id="7" name="TextBox 6"/>
          <p:cNvSpPr txBox="1"/>
          <p:nvPr/>
        </p:nvSpPr>
        <p:spPr>
          <a:xfrm>
            <a:off x="124959" y="1481186"/>
            <a:ext cx="11660639" cy="6863417"/>
          </a:xfrm>
          <a:prstGeom prst="rect">
            <a:avLst/>
          </a:prstGeom>
          <a:noFill/>
        </p:spPr>
        <p:txBody>
          <a:bodyPr wrap="square" rtlCol="0">
            <a:spAutoFit/>
          </a:bodyPr>
          <a:lstStyle/>
          <a:p>
            <a:r>
              <a:rPr lang="en-GB" sz="2000" dirty="0">
                <a:solidFill>
                  <a:srgbClr val="FF0000"/>
                </a:solidFill>
              </a:rPr>
              <a:t>The purpose and aim of the team</a:t>
            </a:r>
          </a:p>
          <a:p>
            <a:pPr marL="342900" indent="-342900">
              <a:buFont typeface="Arial" panose="020B0604020202020204" pitchFamily="34" charset="0"/>
              <a:buChar char="•"/>
            </a:pPr>
            <a:r>
              <a:rPr lang="en-GB" sz="2000" dirty="0"/>
              <a:t>Protect and promote the health of residents at high risk of illness or death in the cost of living crisis through offering and facilitating access to emergency support and services</a:t>
            </a:r>
          </a:p>
          <a:p>
            <a:pPr marL="342900" indent="-342900">
              <a:buFont typeface="Arial" panose="020B0604020202020204" pitchFamily="34" charset="0"/>
              <a:buChar char="•"/>
            </a:pPr>
            <a:endParaRPr lang="en-GB" sz="2000" dirty="0"/>
          </a:p>
          <a:p>
            <a:r>
              <a:rPr lang="en-GB" sz="2000" dirty="0">
                <a:solidFill>
                  <a:srgbClr val="FF0000"/>
                </a:solidFill>
              </a:rPr>
              <a:t>What are our objectives:</a:t>
            </a:r>
          </a:p>
          <a:p>
            <a:pPr marL="342900" indent="-342900">
              <a:buFont typeface="Arial" panose="020B0604020202020204" pitchFamily="34" charset="0"/>
              <a:buChar char="•"/>
            </a:pPr>
            <a:r>
              <a:rPr lang="en-GB" sz="2000" dirty="0"/>
              <a:t>To define and identify high-risk residents</a:t>
            </a:r>
          </a:p>
          <a:p>
            <a:pPr marL="342900" indent="-342900">
              <a:buFont typeface="Arial" panose="020B0604020202020204" pitchFamily="34" charset="0"/>
              <a:buChar char="•"/>
            </a:pPr>
            <a:r>
              <a:rPr lang="en-GB" sz="2000" dirty="0"/>
              <a:t>Reach out to those residents to check on their welfare and assess their needs.</a:t>
            </a:r>
          </a:p>
          <a:p>
            <a:pPr marL="342900" indent="-342900">
              <a:buFont typeface="Arial" panose="020B0604020202020204" pitchFamily="34" charset="0"/>
              <a:buChar char="•"/>
            </a:pPr>
            <a:r>
              <a:rPr lang="en-GB" sz="2000" dirty="0"/>
              <a:t>Where applicable, directly provide emergency support</a:t>
            </a:r>
          </a:p>
          <a:p>
            <a:pPr marL="342900" indent="-342900">
              <a:buFont typeface="Arial" panose="020B0604020202020204" pitchFamily="34" charset="0"/>
              <a:buChar char="•"/>
            </a:pPr>
            <a:r>
              <a:rPr lang="en-GB" sz="2000" dirty="0"/>
              <a:t>Facilitate access to other key services to protect and promote health. </a:t>
            </a:r>
          </a:p>
          <a:p>
            <a:pPr marL="342900" indent="-342900">
              <a:buFont typeface="Arial" panose="020B0604020202020204" pitchFamily="34" charset="0"/>
              <a:buChar char="•"/>
            </a:pPr>
            <a:r>
              <a:rPr lang="en-GB" sz="2000" dirty="0"/>
              <a:t>Monitor and evolve the service in line with learning and emerging evidence.</a:t>
            </a:r>
          </a:p>
          <a:p>
            <a:pPr marL="342900" indent="-342900">
              <a:buFont typeface="Arial" panose="020B0604020202020204" pitchFamily="34" charset="0"/>
              <a:buChar char="•"/>
            </a:pPr>
            <a:endParaRPr lang="en-GB" sz="2000" dirty="0"/>
          </a:p>
          <a:p>
            <a:r>
              <a:rPr lang="en-GB" sz="2000" dirty="0">
                <a:solidFill>
                  <a:srgbClr val="FF0000"/>
                </a:solidFill>
              </a:rPr>
              <a:t>Being delivered by:</a:t>
            </a:r>
          </a:p>
          <a:p>
            <a:pPr marL="342900" indent="-342900">
              <a:buFont typeface="Arial" panose="020B0604020202020204" pitchFamily="34" charset="0"/>
              <a:buChar char="•"/>
            </a:pPr>
            <a:r>
              <a:rPr lang="en-GB" sz="2000" dirty="0"/>
              <a:t>A team of 6 members of staff embed in the councils financial wellbeing service – Our Newham Money</a:t>
            </a:r>
          </a:p>
          <a:p>
            <a:pPr marL="342900" indent="-342900">
              <a:buFont typeface="Arial" panose="020B0604020202020204" pitchFamily="34" charset="0"/>
              <a:buChar char="•"/>
            </a:pPr>
            <a:r>
              <a:rPr lang="en-GB" sz="2000" dirty="0"/>
              <a:t>The team includes one operational lead  and 5 outreach officers </a:t>
            </a:r>
          </a:p>
          <a:p>
            <a:pPr marL="342900" indent="-342900">
              <a:buFont typeface="Arial" panose="020B0604020202020204" pitchFamily="34" charset="0"/>
              <a:buChar char="•"/>
            </a:pPr>
            <a:r>
              <a:rPr lang="en-GB" sz="2000" dirty="0"/>
              <a:t>7 days a week - 9 am to 8pm depending on business needs</a:t>
            </a:r>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endParaRPr lang="en-GB" sz="2000" b="1" dirty="0"/>
          </a:p>
          <a:p>
            <a:pPr marL="342900" indent="-342900">
              <a:buFont typeface="Arial" panose="020B0604020202020204" pitchFamily="34" charset="0"/>
              <a:buChar char="•"/>
            </a:pPr>
            <a:endParaRPr lang="en-GB" sz="2000" b="1" dirty="0">
              <a:solidFill>
                <a:srgbClr val="FF0000"/>
              </a:solidFill>
            </a:endParaRPr>
          </a:p>
          <a:p>
            <a:pPr marL="342900" indent="-342900">
              <a:buFont typeface="Arial" panose="020B0604020202020204" pitchFamily="34" charset="0"/>
              <a:buChar char="•"/>
            </a:pPr>
            <a:endParaRPr lang="en-GB" sz="2000" b="1" dirty="0">
              <a:solidFill>
                <a:srgbClr val="FF0000"/>
              </a:solidFill>
            </a:endParaRPr>
          </a:p>
          <a:p>
            <a:pPr marL="342900" indent="-342900">
              <a:buFont typeface="Arial" panose="020B0604020202020204" pitchFamily="34" charset="0"/>
              <a:buChar char="•"/>
            </a:pPr>
            <a:endParaRPr lang="en-GB" sz="2000" b="1" dirty="0">
              <a:solidFill>
                <a:srgbClr val="FF0000"/>
              </a:solidFill>
            </a:endParaRPr>
          </a:p>
        </p:txBody>
      </p:sp>
    </p:spTree>
    <p:extLst>
      <p:ext uri="{BB962C8B-B14F-4D97-AF65-F5344CB8AC3E}">
        <p14:creationId xmlns:p14="http://schemas.microsoft.com/office/powerpoint/2010/main" val="3329667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9F09BE2-F7AD-5541-A378-0D51DC911F32}"/>
              </a:ext>
            </a:extLst>
          </p:cNvPr>
          <p:cNvSpPr txBox="1">
            <a:spLocks/>
          </p:cNvSpPr>
          <p:nvPr/>
        </p:nvSpPr>
        <p:spPr>
          <a:xfrm>
            <a:off x="191273" y="349134"/>
            <a:ext cx="10681773" cy="906088"/>
          </a:xfrm>
          <a:prstGeom prst="rect">
            <a:avLst/>
          </a:prstGeom>
        </p:spPr>
        <p:txBody>
          <a:bodyPr vert="horz" lIns="0" tIns="0" rIns="0" bIns="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bg1"/>
                </a:solidFill>
                <a:latin typeface="Arial" panose="020B0604020202020204" pitchFamily="34" charset="0"/>
                <a:cs typeface="Arial" panose="020B0604020202020204" pitchFamily="34" charset="0"/>
              </a:rPr>
              <a:t>Wellbeing Team: what support is provided</a:t>
            </a:r>
            <a:endParaRPr lang="en-US" sz="3600" b="1" dirty="0">
              <a:solidFill>
                <a:schemeClr val="bg1"/>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159888" y="1651001"/>
            <a:ext cx="6826006" cy="3911600"/>
          </a:xfrm>
          <a:prstGeom prst="rect">
            <a:avLst/>
          </a:prstGeom>
        </p:spPr>
      </p:pic>
      <p:sp>
        <p:nvSpPr>
          <p:cNvPr id="67" name="TextBox 66"/>
          <p:cNvSpPr txBox="1"/>
          <p:nvPr/>
        </p:nvSpPr>
        <p:spPr>
          <a:xfrm>
            <a:off x="7831667" y="1430866"/>
            <a:ext cx="4216400" cy="4131734"/>
          </a:xfrm>
          <a:prstGeom prst="rect">
            <a:avLst/>
          </a:prstGeom>
          <a:noFill/>
        </p:spPr>
        <p:txBody>
          <a:bodyPr wrap="square" rtlCol="0">
            <a:spAutoFit/>
          </a:bodyPr>
          <a:lstStyle/>
          <a:p>
            <a:endParaRPr lang="en-GB" dirty="0"/>
          </a:p>
        </p:txBody>
      </p:sp>
      <p:sp>
        <p:nvSpPr>
          <p:cNvPr id="2" name="TextBox 1"/>
          <p:cNvSpPr txBox="1"/>
          <p:nvPr/>
        </p:nvSpPr>
        <p:spPr>
          <a:xfrm>
            <a:off x="7083706" y="1603094"/>
            <a:ext cx="4964361" cy="4135150"/>
          </a:xfrm>
          <a:prstGeom prst="rect">
            <a:avLst/>
          </a:prstGeom>
          <a:noFill/>
        </p:spPr>
        <p:txBody>
          <a:bodyPr wrap="square" rtlCol="0">
            <a:spAutoFit/>
          </a:bodyPr>
          <a:lstStyle/>
          <a:p>
            <a:r>
              <a:rPr lang="en-GB" sz="1600" dirty="0">
                <a:solidFill>
                  <a:srgbClr val="FF0000"/>
                </a:solidFill>
              </a:rPr>
              <a:t>How are we supporting residents</a:t>
            </a:r>
          </a:p>
          <a:p>
            <a:endParaRPr lang="en-GB" sz="1200" dirty="0"/>
          </a:p>
          <a:p>
            <a:r>
              <a:rPr lang="en-GB" sz="1200" dirty="0"/>
              <a:t>Contact residents by phone and through in-person visits to conduct a welfare check, identify support needs and connect residents to the offer. </a:t>
            </a:r>
          </a:p>
          <a:p>
            <a:r>
              <a:rPr lang="en-GB" sz="1200" dirty="0"/>
              <a:t>  </a:t>
            </a:r>
          </a:p>
          <a:p>
            <a:r>
              <a:rPr lang="en-GB" sz="1200" dirty="0"/>
              <a:t>Continually review and iterate the model based on outputs and learning about what works and what residents need.</a:t>
            </a:r>
          </a:p>
          <a:p>
            <a:endParaRPr lang="en-GB" sz="1200" dirty="0"/>
          </a:p>
          <a:p>
            <a:r>
              <a:rPr lang="en-GB" sz="1200" dirty="0"/>
              <a:t>Because the Cost of Living wellbeing team are embedded in Our Newham Money, this creates a streamlined approach between contacting residents and providing emergency support as well as other support offers.  </a:t>
            </a:r>
          </a:p>
          <a:p>
            <a:r>
              <a:rPr lang="en-GB" sz="1200" dirty="0"/>
              <a:t> </a:t>
            </a:r>
          </a:p>
          <a:p>
            <a:r>
              <a:rPr lang="en-GB" sz="1200" dirty="0"/>
              <a:t>The service can offer the following to residents (depending on eligibility):</a:t>
            </a:r>
          </a:p>
          <a:p>
            <a:endParaRPr lang="en-GB" sz="1200" dirty="0"/>
          </a:p>
          <a:p>
            <a:pPr marL="171450" indent="-171450">
              <a:buFont typeface="Arial" panose="020B0604020202020204" pitchFamily="34" charset="0"/>
              <a:buChar char="•"/>
            </a:pPr>
            <a:r>
              <a:rPr lang="en-GB" sz="1200" dirty="0"/>
              <a:t>Hardship support (often referred to as Local welfare assistance) and from the Household Support Fund for food, energy and warm packs during winter months</a:t>
            </a:r>
          </a:p>
          <a:p>
            <a:pPr marL="171450" indent="-171450">
              <a:buFont typeface="Arial" panose="020B0604020202020204" pitchFamily="34" charset="0"/>
              <a:buChar char="•"/>
            </a:pPr>
            <a:r>
              <a:rPr lang="en-GB" sz="1200" dirty="0"/>
              <a:t>Support to access Newham Food Alliance.</a:t>
            </a:r>
          </a:p>
          <a:p>
            <a:pPr marL="171450" indent="-171450">
              <a:buFont typeface="Arial" panose="020B0604020202020204" pitchFamily="34" charset="0"/>
              <a:buChar char="•"/>
            </a:pPr>
            <a:r>
              <a:rPr lang="en-GB" sz="1200" dirty="0"/>
              <a:t>Support to access Warm Havens.</a:t>
            </a:r>
          </a:p>
          <a:p>
            <a:pPr marL="171450" indent="-171450">
              <a:buFont typeface="Arial" panose="020B0604020202020204" pitchFamily="34" charset="0"/>
              <a:buChar char="•"/>
            </a:pPr>
            <a:r>
              <a:rPr lang="en-GB" sz="1200" dirty="0"/>
              <a:t>Referral to Our Newham Money for financial advice and support.</a:t>
            </a:r>
          </a:p>
          <a:p>
            <a:endParaRPr lang="en-GB" sz="1100" dirty="0"/>
          </a:p>
        </p:txBody>
      </p:sp>
    </p:spTree>
    <p:extLst>
      <p:ext uri="{BB962C8B-B14F-4D97-AF65-F5344CB8AC3E}">
        <p14:creationId xmlns:p14="http://schemas.microsoft.com/office/powerpoint/2010/main" val="19229525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9F09BE2-F7AD-5541-A378-0D51DC911F32}"/>
              </a:ext>
            </a:extLst>
          </p:cNvPr>
          <p:cNvSpPr txBox="1">
            <a:spLocks/>
          </p:cNvSpPr>
          <p:nvPr/>
        </p:nvSpPr>
        <p:spPr>
          <a:xfrm>
            <a:off x="191273" y="349134"/>
            <a:ext cx="10681773" cy="906088"/>
          </a:xfrm>
          <a:prstGeom prst="rect">
            <a:avLst/>
          </a:prstGeom>
        </p:spPr>
        <p:txBody>
          <a:bodyPr vert="horz" lIns="0" tIns="0" rIns="0" bIns="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bg1"/>
                </a:solidFill>
                <a:latin typeface="Arial" panose="020B0604020202020204" pitchFamily="34" charset="0"/>
                <a:cs typeface="Arial" panose="020B0604020202020204" pitchFamily="34" charset="0"/>
              </a:rPr>
              <a:t>Wellbeing Team: so far </a:t>
            </a:r>
            <a:endParaRPr lang="en-US" sz="3600" b="1" dirty="0">
              <a:solidFill>
                <a:schemeClr val="bg1"/>
              </a:solidFill>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nvGraphicFramePr>
        <p:xfrm>
          <a:off x="567157" y="1822928"/>
          <a:ext cx="11218441" cy="4183234"/>
        </p:xfrm>
        <a:graphic>
          <a:graphicData uri="http://schemas.openxmlformats.org/drawingml/2006/table">
            <a:tbl>
              <a:tblPr firstRow="1" firstCol="1" bandRow="1">
                <a:tableStyleId>{2D5ABB26-0587-4C30-8999-92F81FD0307C}</a:tableStyleId>
              </a:tblPr>
              <a:tblGrid>
                <a:gridCol w="1223142">
                  <a:extLst>
                    <a:ext uri="{9D8B030D-6E8A-4147-A177-3AD203B41FA5}">
                      <a16:colId xmlns:a16="http://schemas.microsoft.com/office/drawing/2014/main" val="3915625454"/>
                    </a:ext>
                  </a:extLst>
                </a:gridCol>
                <a:gridCol w="9995299">
                  <a:extLst>
                    <a:ext uri="{9D8B030D-6E8A-4147-A177-3AD203B41FA5}">
                      <a16:colId xmlns:a16="http://schemas.microsoft.com/office/drawing/2014/main" val="1189034012"/>
                    </a:ext>
                  </a:extLst>
                </a:gridCol>
              </a:tblGrid>
              <a:tr h="359848">
                <a:tc>
                  <a:txBody>
                    <a:bodyPr/>
                    <a:lstStyle/>
                    <a:p>
                      <a:endParaRPr lang="en-GB" dirty="0"/>
                    </a:p>
                  </a:txBody>
                  <a:tcPr marL="68580" marR="68580" marT="0" marB="0"/>
                </a:tc>
                <a:tc>
                  <a:txBody>
                    <a:bodyPr/>
                    <a:lstStyle/>
                    <a:p>
                      <a:endParaRPr lang="en-GB"/>
                    </a:p>
                  </a:txBody>
                  <a:tcPr marL="68580" marR="68580" marT="0" marB="0"/>
                </a:tc>
                <a:extLst>
                  <a:ext uri="{0D108BD9-81ED-4DB2-BD59-A6C34878D82A}">
                    <a16:rowId xmlns:a16="http://schemas.microsoft.com/office/drawing/2014/main" val="1228232941"/>
                  </a:ext>
                </a:extLst>
              </a:tr>
              <a:tr h="359848">
                <a:tc>
                  <a:txBody>
                    <a:bodyPr/>
                    <a:lstStyle/>
                    <a:p>
                      <a:endParaRPr lang="en-GB"/>
                    </a:p>
                  </a:txBody>
                  <a:tcPr marL="68580" marR="68580" marT="0" marB="0"/>
                </a:tc>
                <a:tc>
                  <a:txBody>
                    <a:bodyPr/>
                    <a:lstStyle/>
                    <a:p>
                      <a:endParaRPr lang="en-GB"/>
                    </a:p>
                  </a:txBody>
                  <a:tcPr marL="68580" marR="68580" marT="0" marB="0"/>
                </a:tc>
                <a:extLst>
                  <a:ext uri="{0D108BD9-81ED-4DB2-BD59-A6C34878D82A}">
                    <a16:rowId xmlns:a16="http://schemas.microsoft.com/office/drawing/2014/main" val="2896148515"/>
                  </a:ext>
                </a:extLst>
              </a:tr>
              <a:tr h="359848">
                <a:tc>
                  <a:txBody>
                    <a:bodyPr/>
                    <a:lstStyle/>
                    <a:p>
                      <a:endParaRPr lang="en-GB"/>
                    </a:p>
                  </a:txBody>
                  <a:tcPr marL="68580" marR="68580" marT="0" marB="0"/>
                </a:tc>
                <a:tc>
                  <a:txBody>
                    <a:bodyPr/>
                    <a:lstStyle/>
                    <a:p>
                      <a:endParaRPr lang="en-GB"/>
                    </a:p>
                  </a:txBody>
                  <a:tcPr marL="68580" marR="68580" marT="0" marB="0"/>
                </a:tc>
                <a:extLst>
                  <a:ext uri="{0D108BD9-81ED-4DB2-BD59-A6C34878D82A}">
                    <a16:rowId xmlns:a16="http://schemas.microsoft.com/office/drawing/2014/main" val="579578864"/>
                  </a:ext>
                </a:extLst>
              </a:tr>
              <a:tr h="359848">
                <a:tc>
                  <a:txBody>
                    <a:bodyPr/>
                    <a:lstStyle/>
                    <a:p>
                      <a:endParaRPr lang="en-GB"/>
                    </a:p>
                  </a:txBody>
                  <a:tcPr marL="68580" marR="68580" marT="0" marB="0"/>
                </a:tc>
                <a:tc>
                  <a:txBody>
                    <a:bodyPr/>
                    <a:lstStyle/>
                    <a:p>
                      <a:endParaRPr lang="en-GB"/>
                    </a:p>
                  </a:txBody>
                  <a:tcPr marL="68580" marR="68580" marT="0" marB="0"/>
                </a:tc>
                <a:extLst>
                  <a:ext uri="{0D108BD9-81ED-4DB2-BD59-A6C34878D82A}">
                    <a16:rowId xmlns:a16="http://schemas.microsoft.com/office/drawing/2014/main" val="1873101999"/>
                  </a:ext>
                </a:extLst>
              </a:tr>
              <a:tr h="359848">
                <a:tc>
                  <a:txBody>
                    <a:bodyPr/>
                    <a:lstStyle/>
                    <a:p>
                      <a:endParaRPr lang="en-GB"/>
                    </a:p>
                  </a:txBody>
                  <a:tcPr marL="68580" marR="68580" marT="0" marB="0"/>
                </a:tc>
                <a:tc>
                  <a:txBody>
                    <a:bodyPr/>
                    <a:lstStyle/>
                    <a:p>
                      <a:endParaRPr lang="en-GB"/>
                    </a:p>
                  </a:txBody>
                  <a:tcPr marL="68580" marR="68580" marT="0" marB="0"/>
                </a:tc>
                <a:extLst>
                  <a:ext uri="{0D108BD9-81ED-4DB2-BD59-A6C34878D82A}">
                    <a16:rowId xmlns:a16="http://schemas.microsoft.com/office/drawing/2014/main" val="872978660"/>
                  </a:ext>
                </a:extLst>
              </a:tr>
              <a:tr h="359848">
                <a:tc>
                  <a:txBody>
                    <a:bodyPr/>
                    <a:lstStyle/>
                    <a:p>
                      <a:endParaRPr lang="en-GB"/>
                    </a:p>
                  </a:txBody>
                  <a:tcPr marL="68580" marR="68580" marT="0" marB="0"/>
                </a:tc>
                <a:tc>
                  <a:txBody>
                    <a:bodyPr/>
                    <a:lstStyle/>
                    <a:p>
                      <a:endParaRPr lang="en-GB" dirty="0"/>
                    </a:p>
                  </a:txBody>
                  <a:tcPr marL="68580" marR="68580" marT="0" marB="0"/>
                </a:tc>
                <a:extLst>
                  <a:ext uri="{0D108BD9-81ED-4DB2-BD59-A6C34878D82A}">
                    <a16:rowId xmlns:a16="http://schemas.microsoft.com/office/drawing/2014/main" val="4009212180"/>
                  </a:ext>
                </a:extLst>
              </a:tr>
              <a:tr h="359848">
                <a:tc>
                  <a:txBody>
                    <a:bodyPr/>
                    <a:lstStyle/>
                    <a:p>
                      <a:endParaRPr lang="en-GB"/>
                    </a:p>
                  </a:txBody>
                  <a:tcPr marL="68580" marR="68580" marT="0" marB="0"/>
                </a:tc>
                <a:tc>
                  <a:txBody>
                    <a:bodyPr/>
                    <a:lstStyle/>
                    <a:p>
                      <a:endParaRPr lang="en-GB"/>
                    </a:p>
                  </a:txBody>
                  <a:tcPr marL="68580" marR="68580" marT="0" marB="0"/>
                </a:tc>
                <a:extLst>
                  <a:ext uri="{0D108BD9-81ED-4DB2-BD59-A6C34878D82A}">
                    <a16:rowId xmlns:a16="http://schemas.microsoft.com/office/drawing/2014/main" val="73242281"/>
                  </a:ext>
                </a:extLst>
              </a:tr>
              <a:tr h="359848">
                <a:tc>
                  <a:txBody>
                    <a:bodyPr/>
                    <a:lstStyle/>
                    <a:p>
                      <a:endParaRPr lang="en-GB"/>
                    </a:p>
                  </a:txBody>
                  <a:tcPr marL="68580" marR="68580" marT="0" marB="0"/>
                </a:tc>
                <a:tc>
                  <a:txBody>
                    <a:bodyPr/>
                    <a:lstStyle/>
                    <a:p>
                      <a:endParaRPr lang="en-GB"/>
                    </a:p>
                  </a:txBody>
                  <a:tcPr marL="68580" marR="68580" marT="0" marB="0"/>
                </a:tc>
                <a:extLst>
                  <a:ext uri="{0D108BD9-81ED-4DB2-BD59-A6C34878D82A}">
                    <a16:rowId xmlns:a16="http://schemas.microsoft.com/office/drawing/2014/main" val="3645914437"/>
                  </a:ext>
                </a:extLst>
              </a:tr>
              <a:tr h="359848">
                <a:tc>
                  <a:txBody>
                    <a:bodyPr/>
                    <a:lstStyle/>
                    <a:p>
                      <a:endParaRPr lang="en-GB"/>
                    </a:p>
                  </a:txBody>
                  <a:tcPr marL="68580" marR="68580" marT="0" marB="0"/>
                </a:tc>
                <a:tc>
                  <a:txBody>
                    <a:bodyPr/>
                    <a:lstStyle/>
                    <a:p>
                      <a:endParaRPr lang="en-GB"/>
                    </a:p>
                  </a:txBody>
                  <a:tcPr marL="68580" marR="68580" marT="0" marB="0"/>
                </a:tc>
                <a:extLst>
                  <a:ext uri="{0D108BD9-81ED-4DB2-BD59-A6C34878D82A}">
                    <a16:rowId xmlns:a16="http://schemas.microsoft.com/office/drawing/2014/main" val="658701319"/>
                  </a:ext>
                </a:extLst>
              </a:tr>
              <a:tr h="944602">
                <a:tc>
                  <a:txBody>
                    <a:bodyPr/>
                    <a:lstStyle/>
                    <a:p>
                      <a:endParaRPr lang="en-GB"/>
                    </a:p>
                  </a:txBody>
                  <a:tcPr marL="68580" marR="68580" marT="0" marB="0"/>
                </a:tc>
                <a:tc>
                  <a:txBody>
                    <a:bodyPr/>
                    <a:lstStyle/>
                    <a:p>
                      <a:endParaRPr lang="en-GB" dirty="0"/>
                    </a:p>
                  </a:txBody>
                  <a:tcPr marL="68580" marR="68580" marT="0" marB="0"/>
                </a:tc>
                <a:extLst>
                  <a:ext uri="{0D108BD9-81ED-4DB2-BD59-A6C34878D82A}">
                    <a16:rowId xmlns:a16="http://schemas.microsoft.com/office/drawing/2014/main" val="368861541"/>
                  </a:ext>
                </a:extLst>
              </a:tr>
            </a:tbl>
          </a:graphicData>
        </a:graphic>
      </p:graphicFrame>
      <p:sp>
        <p:nvSpPr>
          <p:cNvPr id="3" name="TextBox 2"/>
          <p:cNvSpPr txBox="1"/>
          <p:nvPr/>
        </p:nvSpPr>
        <p:spPr>
          <a:xfrm>
            <a:off x="387751" y="1547950"/>
            <a:ext cx="6030412" cy="4893647"/>
          </a:xfrm>
          <a:prstGeom prst="rect">
            <a:avLst/>
          </a:prstGeom>
          <a:noFill/>
        </p:spPr>
        <p:txBody>
          <a:bodyPr wrap="square" rtlCol="0">
            <a:spAutoFit/>
          </a:bodyPr>
          <a:lstStyle/>
          <a:p>
            <a:r>
              <a:rPr lang="en-GB" sz="2400" dirty="0">
                <a:solidFill>
                  <a:srgbClr val="FF0000"/>
                </a:solidFill>
              </a:rPr>
              <a:t>Support provided to date</a:t>
            </a:r>
          </a:p>
          <a:p>
            <a:endParaRPr lang="en-GB" dirty="0"/>
          </a:p>
          <a:p>
            <a:r>
              <a:rPr lang="en-GB" dirty="0"/>
              <a:t>A targeted approach has been taken to reach out to residents aged over 75, living alone and on a low income. Data has been provided by council tax to highlight this cohort of residents.</a:t>
            </a:r>
          </a:p>
          <a:p>
            <a:endParaRPr lang="en-GB" dirty="0"/>
          </a:p>
          <a:p>
            <a:r>
              <a:rPr lang="en-GB" dirty="0"/>
              <a:t>The conversations that take place with residents has been created on a strength based approach to promote a residents wellbeing.  </a:t>
            </a:r>
          </a:p>
          <a:p>
            <a:endParaRPr lang="en-GB" dirty="0"/>
          </a:p>
          <a:p>
            <a:r>
              <a:rPr lang="en-GB" dirty="0"/>
              <a:t>Since Jan 2023:</a:t>
            </a:r>
          </a:p>
          <a:p>
            <a:endParaRPr lang="en-GB" dirty="0"/>
          </a:p>
          <a:p>
            <a:pPr marL="285750" indent="-285750">
              <a:buFont typeface="Arial" panose="020B0604020202020204" pitchFamily="34" charset="0"/>
              <a:buChar char="•"/>
            </a:pPr>
            <a:r>
              <a:rPr lang="en-GB" dirty="0"/>
              <a:t>Over 1200 residents have been contacted. </a:t>
            </a:r>
          </a:p>
          <a:p>
            <a:pPr marL="285750" indent="-285750">
              <a:buFont typeface="Arial" panose="020B0604020202020204" pitchFamily="34" charset="0"/>
              <a:buChar char="•"/>
            </a:pPr>
            <a:r>
              <a:rPr lang="en-GB" dirty="0"/>
              <a:t>93 residents have received direct financial support. </a:t>
            </a:r>
          </a:p>
          <a:p>
            <a:pPr marL="285750" indent="-285750">
              <a:buFont typeface="Arial" panose="020B0604020202020204" pitchFamily="34" charset="0"/>
              <a:buChar char="•"/>
            </a:pPr>
            <a:r>
              <a:rPr lang="en-GB" dirty="0"/>
              <a:t>£13,010 has been issued in food/energy/warm packs. </a:t>
            </a:r>
          </a:p>
          <a:p>
            <a:endParaRPr lang="en-GB" dirty="0"/>
          </a:p>
          <a:p>
            <a:r>
              <a:rPr lang="en-GB" dirty="0"/>
              <a:t> </a:t>
            </a:r>
          </a:p>
        </p:txBody>
      </p:sp>
      <p:sp>
        <p:nvSpPr>
          <p:cNvPr id="4" name="TextBox 3"/>
          <p:cNvSpPr txBox="1"/>
          <p:nvPr/>
        </p:nvSpPr>
        <p:spPr>
          <a:xfrm>
            <a:off x="6542266" y="1603009"/>
            <a:ext cx="5422738" cy="3970318"/>
          </a:xfrm>
          <a:prstGeom prst="rect">
            <a:avLst/>
          </a:prstGeom>
          <a:noFill/>
          <a:ln>
            <a:solidFill>
              <a:srgbClr val="FF0000"/>
            </a:solidFill>
          </a:ln>
        </p:spPr>
        <p:txBody>
          <a:bodyPr wrap="square" rtlCol="0">
            <a:spAutoFit/>
          </a:bodyPr>
          <a:lstStyle/>
          <a:p>
            <a:endParaRPr lang="en-GB" sz="1200" i="1" dirty="0"/>
          </a:p>
          <a:p>
            <a:r>
              <a:rPr lang="en-GB" sz="1200" i="1" dirty="0"/>
              <a:t>Resident B at E6 required assistance with food vouchers and is digitally excluded, a hardship support fund was made over the phone and she was awarded a £100 Tesco voucher. When dropping off the voucher, resident B invited us into her home; where the opportunity arose to discuss any secondary support that she may require. She explained how she had been living in the same flat from the age of 31 and is reluctant to going into a residential home due to her mother struggling when she did so. </a:t>
            </a:r>
          </a:p>
          <a:p>
            <a:endParaRPr lang="en-GB" sz="1200" i="1" dirty="0"/>
          </a:p>
          <a:p>
            <a:r>
              <a:rPr lang="en-GB" sz="1200" i="1" dirty="0"/>
              <a:t>Resident B also expressed although she was of a certain age, she knows how to budget and take good care of things, this was evident when looking around the house, and all furniture was clean and intact even though they were 10+ years old. Resident B also expressed that she has social anxiety and finds it hard to open up over the phone, and was greatly appreciative that we visited her and started to open up about her personal life. </a:t>
            </a:r>
          </a:p>
          <a:p>
            <a:endParaRPr lang="en-GB" sz="1200" i="1" dirty="0"/>
          </a:p>
          <a:p>
            <a:r>
              <a:rPr lang="en-GB" sz="1200" i="1" dirty="0"/>
              <a:t>She needed further assistance as she wanted a blanket for when she is watching </a:t>
            </a:r>
            <a:r>
              <a:rPr lang="en-GB" sz="1200" i="1" dirty="0" err="1"/>
              <a:t>t.v</a:t>
            </a:r>
            <a:r>
              <a:rPr lang="en-GB" sz="1200" i="1" dirty="0"/>
              <a:t>. to keep warm and has held on to a knitted blanket that was given to her by her mother 15 years ago. Upon this request, we ordered a thermal blanket and will be delivered to her house.</a:t>
            </a:r>
          </a:p>
          <a:p>
            <a:endParaRPr lang="en-GB" sz="1200" i="1" dirty="0"/>
          </a:p>
        </p:txBody>
      </p:sp>
    </p:spTree>
    <p:extLst>
      <p:ext uri="{BB962C8B-B14F-4D97-AF65-F5344CB8AC3E}">
        <p14:creationId xmlns:p14="http://schemas.microsoft.com/office/powerpoint/2010/main" val="2283097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9F09BE2-F7AD-5541-A378-0D51DC911F32}"/>
              </a:ext>
            </a:extLst>
          </p:cNvPr>
          <p:cNvSpPr txBox="1">
            <a:spLocks/>
          </p:cNvSpPr>
          <p:nvPr/>
        </p:nvSpPr>
        <p:spPr>
          <a:xfrm>
            <a:off x="191273" y="349134"/>
            <a:ext cx="10681773" cy="906088"/>
          </a:xfrm>
          <a:prstGeom prst="rect">
            <a:avLst/>
          </a:prstGeom>
        </p:spPr>
        <p:txBody>
          <a:bodyPr vert="horz" lIns="0" tIns="0" rIns="0" bIns="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bg1"/>
                </a:solidFill>
                <a:latin typeface="Arial" panose="020B0604020202020204" pitchFamily="34" charset="0"/>
                <a:cs typeface="Arial" panose="020B0604020202020204" pitchFamily="34" charset="0"/>
              </a:rPr>
              <a:t>Continuing to add along the ladder</a:t>
            </a:r>
            <a:endParaRPr lang="en-US" sz="3600" b="1" dirty="0">
              <a:solidFill>
                <a:schemeClr val="bg1"/>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46F97C69-7124-9244-A308-DB0597F4E478}"/>
              </a:ext>
            </a:extLst>
          </p:cNvPr>
          <p:cNvSpPr/>
          <p:nvPr/>
        </p:nvSpPr>
        <p:spPr>
          <a:xfrm>
            <a:off x="278508" y="1482800"/>
            <a:ext cx="11331824" cy="584775"/>
          </a:xfrm>
          <a:prstGeom prst="rect">
            <a:avLst/>
          </a:prstGeom>
        </p:spPr>
        <p:txBody>
          <a:bodyPr wrap="square" numCol="1">
            <a:spAutoFit/>
          </a:bodyPr>
          <a:lstStyle/>
          <a:p>
            <a:pPr>
              <a:spcAft>
                <a:spcPts val="0"/>
              </a:spcAft>
              <a:defRPr/>
            </a:pPr>
            <a:r>
              <a:rPr lang="en-GB" sz="1600" b="1" dirty="0">
                <a:ea typeface="Calibri" panose="020F0502020204030204" pitchFamily="34" charset="0"/>
                <a:cs typeface="Times New Roman" panose="02020603050405020304" pitchFamily="18" charset="0"/>
              </a:rPr>
              <a:t>From the most general / broadest to the most detailed / individual. </a:t>
            </a:r>
          </a:p>
          <a:p>
            <a:pPr>
              <a:spcAft>
                <a:spcPts val="0"/>
              </a:spcAft>
              <a:defRPr/>
            </a:pPr>
            <a:endParaRPr lang="en-GB" sz="1600" b="1" dirty="0">
              <a:ea typeface="Calibri" panose="020F0502020204030204" pitchFamily="34" charset="0"/>
              <a:cs typeface="Times New Roman" panose="02020603050405020304" pitchFamily="18" charset="0"/>
            </a:endParaRPr>
          </a:p>
        </p:txBody>
      </p:sp>
      <p:graphicFrame>
        <p:nvGraphicFramePr>
          <p:cNvPr id="2" name="Diagram 1"/>
          <p:cNvGraphicFramePr/>
          <p:nvPr/>
        </p:nvGraphicFramePr>
        <p:xfrm>
          <a:off x="1136098" y="1405288"/>
          <a:ext cx="9616644" cy="5696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p:cNvGrpSpPr/>
          <p:nvPr/>
        </p:nvGrpSpPr>
        <p:grpSpPr>
          <a:xfrm>
            <a:off x="127058" y="2067575"/>
            <a:ext cx="1044525" cy="3871212"/>
            <a:chOff x="127058" y="2067575"/>
            <a:chExt cx="1044525" cy="3871212"/>
          </a:xfrm>
        </p:grpSpPr>
        <p:sp>
          <p:nvSpPr>
            <p:cNvPr id="3" name="Down Arrow 2"/>
            <p:cNvSpPr/>
            <p:nvPr/>
          </p:nvSpPr>
          <p:spPr>
            <a:xfrm>
              <a:off x="278508" y="2067575"/>
              <a:ext cx="712894" cy="3871212"/>
            </a:xfrm>
            <a:prstGeom prst="downArrow">
              <a:avLst/>
            </a:prstGeom>
            <a:gradFill flip="none" rotWithShape="1">
              <a:gsLst>
                <a:gs pos="0">
                  <a:srgbClr val="E5232E">
                    <a:tint val="66000"/>
                    <a:satMod val="160000"/>
                  </a:srgbClr>
                </a:gs>
                <a:gs pos="50000">
                  <a:srgbClr val="E5232E">
                    <a:tint val="44500"/>
                    <a:satMod val="160000"/>
                  </a:srgbClr>
                </a:gs>
                <a:gs pos="100000">
                  <a:srgbClr val="E5232E">
                    <a:tint val="23500"/>
                    <a:satMod val="16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127058" y="2067575"/>
              <a:ext cx="1015794" cy="369332"/>
            </a:xfrm>
            <a:prstGeom prst="rect">
              <a:avLst/>
            </a:prstGeom>
            <a:noFill/>
          </p:spPr>
          <p:txBody>
            <a:bodyPr wrap="square" rtlCol="0">
              <a:spAutoFit/>
            </a:bodyPr>
            <a:lstStyle/>
            <a:p>
              <a:r>
                <a:rPr lang="en-GB" dirty="0"/>
                <a:t>General </a:t>
              </a:r>
            </a:p>
          </p:txBody>
        </p:sp>
        <p:sp>
          <p:nvSpPr>
            <p:cNvPr id="7" name="TextBox 6"/>
            <p:cNvSpPr txBox="1"/>
            <p:nvPr/>
          </p:nvSpPr>
          <p:spPr>
            <a:xfrm>
              <a:off x="155789" y="5117179"/>
              <a:ext cx="1015794" cy="369332"/>
            </a:xfrm>
            <a:prstGeom prst="rect">
              <a:avLst/>
            </a:prstGeom>
            <a:noFill/>
          </p:spPr>
          <p:txBody>
            <a:bodyPr wrap="square" rtlCol="0">
              <a:spAutoFit/>
            </a:bodyPr>
            <a:lstStyle/>
            <a:p>
              <a:r>
                <a:rPr lang="en-GB" dirty="0"/>
                <a:t>Specific</a:t>
              </a:r>
            </a:p>
          </p:txBody>
        </p:sp>
      </p:grpSp>
      <p:grpSp>
        <p:nvGrpSpPr>
          <p:cNvPr id="9" name="Group 8"/>
          <p:cNvGrpSpPr/>
          <p:nvPr/>
        </p:nvGrpSpPr>
        <p:grpSpPr>
          <a:xfrm>
            <a:off x="10691027" y="2067575"/>
            <a:ext cx="1044525" cy="3972934"/>
            <a:chOff x="127058" y="2067575"/>
            <a:chExt cx="1044525" cy="3972934"/>
          </a:xfrm>
        </p:grpSpPr>
        <p:sp>
          <p:nvSpPr>
            <p:cNvPr id="10" name="Down Arrow 9"/>
            <p:cNvSpPr/>
            <p:nvPr/>
          </p:nvSpPr>
          <p:spPr>
            <a:xfrm flipV="1">
              <a:off x="278508" y="2067575"/>
              <a:ext cx="712894" cy="3871212"/>
            </a:xfrm>
            <a:prstGeom prst="downArrow">
              <a:avLst/>
            </a:prstGeom>
            <a:gradFill flip="none" rotWithShape="1">
              <a:gsLst>
                <a:gs pos="0">
                  <a:srgbClr val="E5232E">
                    <a:tint val="66000"/>
                    <a:satMod val="160000"/>
                  </a:srgbClr>
                </a:gs>
                <a:gs pos="50000">
                  <a:srgbClr val="E5232E">
                    <a:tint val="44500"/>
                    <a:satMod val="160000"/>
                  </a:srgbClr>
                </a:gs>
                <a:gs pos="100000">
                  <a:srgbClr val="E5232E">
                    <a:tint val="23500"/>
                    <a:satMod val="16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127058" y="2067575"/>
              <a:ext cx="1015794" cy="646331"/>
            </a:xfrm>
            <a:prstGeom prst="rect">
              <a:avLst/>
            </a:prstGeom>
            <a:noFill/>
          </p:spPr>
          <p:txBody>
            <a:bodyPr wrap="square" rtlCol="0">
              <a:spAutoFit/>
            </a:bodyPr>
            <a:lstStyle/>
            <a:p>
              <a:r>
                <a:rPr lang="en-GB" dirty="0"/>
                <a:t>Lots of people</a:t>
              </a:r>
            </a:p>
          </p:txBody>
        </p:sp>
        <p:sp>
          <p:nvSpPr>
            <p:cNvPr id="13" name="TextBox 12"/>
            <p:cNvSpPr txBox="1"/>
            <p:nvPr/>
          </p:nvSpPr>
          <p:spPr>
            <a:xfrm>
              <a:off x="155789" y="5117179"/>
              <a:ext cx="1015794" cy="923330"/>
            </a:xfrm>
            <a:prstGeom prst="rect">
              <a:avLst/>
            </a:prstGeom>
            <a:noFill/>
          </p:spPr>
          <p:txBody>
            <a:bodyPr wrap="square" rtlCol="0">
              <a:spAutoFit/>
            </a:bodyPr>
            <a:lstStyle/>
            <a:p>
              <a:r>
                <a:rPr lang="en-GB" dirty="0"/>
                <a:t>Targeted small group</a:t>
              </a:r>
            </a:p>
          </p:txBody>
        </p:sp>
      </p:grpSp>
    </p:spTree>
    <p:extLst>
      <p:ext uri="{BB962C8B-B14F-4D97-AF65-F5344CB8AC3E}">
        <p14:creationId xmlns:p14="http://schemas.microsoft.com/office/powerpoint/2010/main" val="1283366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9F09BE2-F7AD-5541-A378-0D51DC911F32}"/>
              </a:ext>
            </a:extLst>
          </p:cNvPr>
          <p:cNvSpPr txBox="1">
            <a:spLocks/>
          </p:cNvSpPr>
          <p:nvPr/>
        </p:nvSpPr>
        <p:spPr>
          <a:xfrm>
            <a:off x="191273" y="349134"/>
            <a:ext cx="10681773" cy="906088"/>
          </a:xfrm>
          <a:prstGeom prst="rect">
            <a:avLst/>
          </a:prstGeom>
        </p:spPr>
        <p:txBody>
          <a:bodyPr vert="horz" lIns="0" tIns="0" rIns="0" bIns="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bg1"/>
                </a:solidFill>
                <a:latin typeface="Arial" panose="020B0604020202020204" pitchFamily="34" charset="0"/>
                <a:cs typeface="Arial" panose="020B0604020202020204" pitchFamily="34" charset="0"/>
              </a:rPr>
              <a:t>What we will cover</a:t>
            </a:r>
            <a:endParaRPr lang="en-US" sz="3600" b="1" dirty="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567158" y="1822928"/>
            <a:ext cx="11218441" cy="2339102"/>
          </a:xfrm>
          <a:prstGeom prst="rect">
            <a:avLst/>
          </a:prstGeom>
          <a:solidFill>
            <a:schemeClr val="bg1"/>
          </a:solidFill>
        </p:spPr>
        <p:txBody>
          <a:bodyPr wrap="square" rtlCol="0">
            <a:spAutoFit/>
          </a:bodyPr>
          <a:lstStyle/>
          <a:p>
            <a:pPr marL="342900" indent="-342900">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Newham’s overall response </a:t>
            </a:r>
          </a:p>
          <a:p>
            <a:pPr marL="342900" indent="-342900">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Some of our activities: </a:t>
            </a:r>
          </a:p>
          <a:p>
            <a:pPr marL="800100" lvl="1" indent="-342900">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Help is Here campaign </a:t>
            </a:r>
          </a:p>
          <a:p>
            <a:pPr marL="800100" lvl="1" indent="-342900">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Cost of Living Champions</a:t>
            </a:r>
          </a:p>
          <a:p>
            <a:pPr marL="800100" lvl="1" indent="-342900">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One Stop Shops </a:t>
            </a:r>
          </a:p>
          <a:p>
            <a:pPr marL="800100" lvl="1" indent="-342900">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Cost of Living Wellbeing Team  </a:t>
            </a:r>
          </a:p>
        </p:txBody>
      </p:sp>
    </p:spTree>
    <p:extLst>
      <p:ext uri="{BB962C8B-B14F-4D97-AF65-F5344CB8AC3E}">
        <p14:creationId xmlns:p14="http://schemas.microsoft.com/office/powerpoint/2010/main" val="1400514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9F09BE2-F7AD-5541-A378-0D51DC911F32}"/>
              </a:ext>
            </a:extLst>
          </p:cNvPr>
          <p:cNvSpPr txBox="1">
            <a:spLocks/>
          </p:cNvSpPr>
          <p:nvPr/>
        </p:nvSpPr>
        <p:spPr>
          <a:xfrm>
            <a:off x="191273" y="349134"/>
            <a:ext cx="10681773" cy="906088"/>
          </a:xfrm>
          <a:prstGeom prst="rect">
            <a:avLst/>
          </a:prstGeom>
        </p:spPr>
        <p:txBody>
          <a:bodyPr vert="horz" lIns="0" tIns="0" rIns="0" bIns="0" rtlCol="0" anchor="ctr" anchorCtr="0">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bg1"/>
                </a:solidFill>
                <a:latin typeface="Arial" panose="020B0604020202020204" pitchFamily="34" charset="0"/>
                <a:cs typeface="Arial" panose="020B0604020202020204" pitchFamily="34" charset="0"/>
              </a:rPr>
              <a:t>Newham’s Cost of Living Crisis Response – why? </a:t>
            </a:r>
            <a:endParaRPr lang="en-US" sz="3600" b="1" dirty="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567158" y="1822928"/>
            <a:ext cx="11218441" cy="3170099"/>
          </a:xfrm>
          <a:prstGeom prst="rect">
            <a:avLst/>
          </a:prstGeom>
          <a:noFill/>
        </p:spPr>
        <p:txBody>
          <a:bodyPr wrap="square" rtlCol="0">
            <a:spAutoFit/>
          </a:bodyPr>
          <a:lstStyle/>
          <a:p>
            <a:pPr marL="285750" indent="-285750" algn="just">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The Cost of Living is creating emergency levels of demand and need in Newham where thousands of residents will face catastrophic financial instability due to inflation, soaring energy bills, housing costs that follows more than 12 years of austerity; </a:t>
            </a:r>
          </a:p>
          <a:p>
            <a:pPr marL="285750" indent="-285750" algn="just">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The ethnic diversity and age profile of our borough’s population (73% ethnic minority, significant youth / under 24-year old profiles) means that Newham residents face structural inequalities that leave them disproportionality vulnerable to the cost of living emergency;</a:t>
            </a:r>
          </a:p>
          <a:p>
            <a:pPr marL="285750" indent="-285750" algn="just">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Covid-19 proved in times of crisis our community response can make fundamental difference;</a:t>
            </a:r>
          </a:p>
          <a:p>
            <a:pPr marL="285750" indent="-285750" algn="just">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It is clear that national government has a responsibility to take urgent action but, even if this intervention is forthcoming, more has to be done locally driven by our collective efforts; </a:t>
            </a:r>
          </a:p>
          <a:p>
            <a:pPr marL="285750" indent="-285750">
              <a:spcBef>
                <a:spcPts val="600"/>
              </a:spcBef>
              <a:spcAft>
                <a:spcPts val="600"/>
              </a:spcAft>
              <a:buFont typeface="Arial" panose="020B0604020202020204" pitchFamily="34" charset="0"/>
              <a:buChar char="•"/>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3520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9F09BE2-F7AD-5541-A378-0D51DC911F32}"/>
              </a:ext>
            </a:extLst>
          </p:cNvPr>
          <p:cNvSpPr txBox="1">
            <a:spLocks/>
          </p:cNvSpPr>
          <p:nvPr/>
        </p:nvSpPr>
        <p:spPr>
          <a:xfrm>
            <a:off x="191273" y="349134"/>
            <a:ext cx="10681773" cy="906088"/>
          </a:xfrm>
          <a:prstGeom prst="rect">
            <a:avLst/>
          </a:prstGeom>
        </p:spPr>
        <p:txBody>
          <a:bodyPr vert="horz" lIns="0" tIns="0" rIns="0" bIns="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bg1"/>
                </a:solidFill>
                <a:latin typeface="Arial" panose="020B0604020202020204" pitchFamily="34" charset="0"/>
                <a:cs typeface="Arial" panose="020B0604020202020204" pitchFamily="34" charset="0"/>
              </a:rPr>
              <a:t>A ladder of support </a:t>
            </a:r>
            <a:endParaRPr lang="en-US" sz="3600" b="1" dirty="0">
              <a:solidFill>
                <a:schemeClr val="bg1"/>
              </a:solidFill>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46F97C69-7124-9244-A308-DB0597F4E478}"/>
              </a:ext>
            </a:extLst>
          </p:cNvPr>
          <p:cNvSpPr/>
          <p:nvPr/>
        </p:nvSpPr>
        <p:spPr>
          <a:xfrm>
            <a:off x="278508" y="1482800"/>
            <a:ext cx="11331824" cy="584775"/>
          </a:xfrm>
          <a:prstGeom prst="rect">
            <a:avLst/>
          </a:prstGeom>
        </p:spPr>
        <p:txBody>
          <a:bodyPr wrap="square" numCol="1">
            <a:spAutoFit/>
          </a:bodyPr>
          <a:lstStyle/>
          <a:p>
            <a:pPr>
              <a:spcAft>
                <a:spcPts val="0"/>
              </a:spcAft>
              <a:defRPr/>
            </a:pPr>
            <a:r>
              <a:rPr lang="en-GB" sz="1600" b="1" dirty="0">
                <a:ea typeface="Calibri" panose="020F0502020204030204" pitchFamily="34" charset="0"/>
                <a:cs typeface="Times New Roman" panose="02020603050405020304" pitchFamily="18" charset="0"/>
              </a:rPr>
              <a:t>From the most general / broadest to the most detailed / individual. </a:t>
            </a:r>
          </a:p>
          <a:p>
            <a:pPr>
              <a:spcAft>
                <a:spcPts val="0"/>
              </a:spcAft>
              <a:defRPr/>
            </a:pPr>
            <a:endParaRPr lang="en-GB" sz="1600" b="1" dirty="0">
              <a:ea typeface="Calibri" panose="020F0502020204030204" pitchFamily="34" charset="0"/>
              <a:cs typeface="Times New Roman" panose="02020603050405020304" pitchFamily="18" charset="0"/>
            </a:endParaRPr>
          </a:p>
        </p:txBody>
      </p:sp>
      <p:graphicFrame>
        <p:nvGraphicFramePr>
          <p:cNvPr id="2" name="Diagram 1"/>
          <p:cNvGraphicFramePr/>
          <p:nvPr>
            <p:extLst>
              <p:ext uri="{D42A27DB-BD31-4B8C-83A1-F6EECF244321}">
                <p14:modId xmlns:p14="http://schemas.microsoft.com/office/powerpoint/2010/main" val="1668477535"/>
              </p:ext>
            </p:extLst>
          </p:nvPr>
        </p:nvGraphicFramePr>
        <p:xfrm>
          <a:off x="1136098" y="1405288"/>
          <a:ext cx="9616644" cy="5696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Group 5"/>
          <p:cNvGrpSpPr/>
          <p:nvPr/>
        </p:nvGrpSpPr>
        <p:grpSpPr>
          <a:xfrm>
            <a:off x="127058" y="2067575"/>
            <a:ext cx="1044525" cy="3871212"/>
            <a:chOff x="127058" y="2067575"/>
            <a:chExt cx="1044525" cy="3871212"/>
          </a:xfrm>
        </p:grpSpPr>
        <p:sp>
          <p:nvSpPr>
            <p:cNvPr id="3" name="Down Arrow 2"/>
            <p:cNvSpPr/>
            <p:nvPr/>
          </p:nvSpPr>
          <p:spPr>
            <a:xfrm>
              <a:off x="278508" y="2067575"/>
              <a:ext cx="712894" cy="3871212"/>
            </a:xfrm>
            <a:prstGeom prst="downArrow">
              <a:avLst/>
            </a:prstGeom>
            <a:gradFill flip="none" rotWithShape="1">
              <a:gsLst>
                <a:gs pos="0">
                  <a:srgbClr val="E5232E">
                    <a:tint val="66000"/>
                    <a:satMod val="160000"/>
                  </a:srgbClr>
                </a:gs>
                <a:gs pos="50000">
                  <a:srgbClr val="E5232E">
                    <a:tint val="44500"/>
                    <a:satMod val="160000"/>
                  </a:srgbClr>
                </a:gs>
                <a:gs pos="100000">
                  <a:srgbClr val="E5232E">
                    <a:tint val="23500"/>
                    <a:satMod val="16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127058" y="2067575"/>
              <a:ext cx="1015794" cy="369332"/>
            </a:xfrm>
            <a:prstGeom prst="rect">
              <a:avLst/>
            </a:prstGeom>
            <a:noFill/>
          </p:spPr>
          <p:txBody>
            <a:bodyPr wrap="square" rtlCol="0">
              <a:spAutoFit/>
            </a:bodyPr>
            <a:lstStyle/>
            <a:p>
              <a:r>
                <a:rPr lang="en-GB" dirty="0"/>
                <a:t>General </a:t>
              </a:r>
            </a:p>
          </p:txBody>
        </p:sp>
        <p:sp>
          <p:nvSpPr>
            <p:cNvPr id="7" name="TextBox 6"/>
            <p:cNvSpPr txBox="1"/>
            <p:nvPr/>
          </p:nvSpPr>
          <p:spPr>
            <a:xfrm>
              <a:off x="155789" y="5117179"/>
              <a:ext cx="1015794" cy="369332"/>
            </a:xfrm>
            <a:prstGeom prst="rect">
              <a:avLst/>
            </a:prstGeom>
            <a:noFill/>
          </p:spPr>
          <p:txBody>
            <a:bodyPr wrap="square" rtlCol="0">
              <a:spAutoFit/>
            </a:bodyPr>
            <a:lstStyle/>
            <a:p>
              <a:r>
                <a:rPr lang="en-GB" dirty="0"/>
                <a:t>Specific</a:t>
              </a:r>
            </a:p>
          </p:txBody>
        </p:sp>
      </p:grpSp>
      <p:grpSp>
        <p:nvGrpSpPr>
          <p:cNvPr id="9" name="Group 8"/>
          <p:cNvGrpSpPr/>
          <p:nvPr/>
        </p:nvGrpSpPr>
        <p:grpSpPr>
          <a:xfrm>
            <a:off x="10691027" y="2067575"/>
            <a:ext cx="1044525" cy="3972934"/>
            <a:chOff x="127058" y="2067575"/>
            <a:chExt cx="1044525" cy="3972934"/>
          </a:xfrm>
        </p:grpSpPr>
        <p:sp>
          <p:nvSpPr>
            <p:cNvPr id="10" name="Down Arrow 9"/>
            <p:cNvSpPr/>
            <p:nvPr/>
          </p:nvSpPr>
          <p:spPr>
            <a:xfrm flipV="1">
              <a:off x="278508" y="2067575"/>
              <a:ext cx="712894" cy="3871212"/>
            </a:xfrm>
            <a:prstGeom prst="downArrow">
              <a:avLst/>
            </a:prstGeom>
            <a:gradFill flip="none" rotWithShape="1">
              <a:gsLst>
                <a:gs pos="0">
                  <a:srgbClr val="E5232E">
                    <a:tint val="66000"/>
                    <a:satMod val="160000"/>
                  </a:srgbClr>
                </a:gs>
                <a:gs pos="50000">
                  <a:srgbClr val="E5232E">
                    <a:tint val="44500"/>
                    <a:satMod val="160000"/>
                  </a:srgbClr>
                </a:gs>
                <a:gs pos="100000">
                  <a:srgbClr val="E5232E">
                    <a:tint val="23500"/>
                    <a:satMod val="16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127058" y="2067575"/>
              <a:ext cx="1015794" cy="646331"/>
            </a:xfrm>
            <a:prstGeom prst="rect">
              <a:avLst/>
            </a:prstGeom>
            <a:noFill/>
          </p:spPr>
          <p:txBody>
            <a:bodyPr wrap="square" rtlCol="0">
              <a:spAutoFit/>
            </a:bodyPr>
            <a:lstStyle/>
            <a:p>
              <a:r>
                <a:rPr lang="en-GB" dirty="0"/>
                <a:t>Lots of people</a:t>
              </a:r>
            </a:p>
          </p:txBody>
        </p:sp>
        <p:sp>
          <p:nvSpPr>
            <p:cNvPr id="13" name="TextBox 12"/>
            <p:cNvSpPr txBox="1"/>
            <p:nvPr/>
          </p:nvSpPr>
          <p:spPr>
            <a:xfrm>
              <a:off x="155789" y="5117179"/>
              <a:ext cx="1015794" cy="923330"/>
            </a:xfrm>
            <a:prstGeom prst="rect">
              <a:avLst/>
            </a:prstGeom>
            <a:noFill/>
          </p:spPr>
          <p:txBody>
            <a:bodyPr wrap="square" rtlCol="0">
              <a:spAutoFit/>
            </a:bodyPr>
            <a:lstStyle/>
            <a:p>
              <a:r>
                <a:rPr lang="en-GB" dirty="0"/>
                <a:t>Targeted small group</a:t>
              </a:r>
            </a:p>
          </p:txBody>
        </p:sp>
      </p:grpSp>
    </p:spTree>
    <p:extLst>
      <p:ext uri="{BB962C8B-B14F-4D97-AF65-F5344CB8AC3E}">
        <p14:creationId xmlns:p14="http://schemas.microsoft.com/office/powerpoint/2010/main" val="353898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9F09BE2-F7AD-5541-A378-0D51DC911F32}"/>
              </a:ext>
            </a:extLst>
          </p:cNvPr>
          <p:cNvSpPr txBox="1">
            <a:spLocks/>
          </p:cNvSpPr>
          <p:nvPr/>
        </p:nvSpPr>
        <p:spPr>
          <a:xfrm>
            <a:off x="191273" y="349134"/>
            <a:ext cx="10681773" cy="906088"/>
          </a:xfrm>
          <a:prstGeom prst="rect">
            <a:avLst/>
          </a:prstGeom>
        </p:spPr>
        <p:txBody>
          <a:bodyPr vert="horz" lIns="0" tIns="0" rIns="0" bIns="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bg1"/>
                </a:solidFill>
                <a:latin typeface="Arial" panose="020B0604020202020204" pitchFamily="34" charset="0"/>
                <a:cs typeface="Arial" panose="020B0604020202020204" pitchFamily="34" charset="0"/>
              </a:rPr>
              <a:t>Why a ladder of support </a:t>
            </a:r>
            <a:endParaRPr lang="en-US" sz="3600" b="1" dirty="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567158" y="1822928"/>
            <a:ext cx="11218441" cy="4524315"/>
          </a:xfrm>
          <a:prstGeom prst="rect">
            <a:avLst/>
          </a:prstGeom>
          <a:solidFill>
            <a:schemeClr val="bg1"/>
          </a:solidFill>
        </p:spPr>
        <p:txBody>
          <a:bodyPr wrap="square" rtlCol="0">
            <a:spAutoFit/>
          </a:bodyPr>
          <a:lstStyle/>
          <a:p>
            <a:pPr marL="342900" indent="-342900">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People want information and help when they have a need and are not likely to retain information that is not immediately necessary</a:t>
            </a:r>
          </a:p>
          <a:p>
            <a:pPr marL="342900" indent="-342900">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Friends, family, trusted community members are often the first port of call – although not always. </a:t>
            </a:r>
          </a:p>
          <a:p>
            <a:pPr marL="800100" lvl="1" indent="-342900">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Sometimes people don’t want to share with those they know out of shame, fear of stigma or judgement. This can be particularly true around debt, finances and stress</a:t>
            </a:r>
          </a:p>
          <a:p>
            <a:pPr marL="342900" indent="-342900">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Everyone in our shared village plays their unique and important role, supporting and reinforcing each other</a:t>
            </a:r>
          </a:p>
          <a:p>
            <a:pPr marL="342900" indent="-342900">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The more ways people have to access information, advice and support the more likely they are to get what they need </a:t>
            </a:r>
          </a:p>
          <a:p>
            <a:pPr marL="800100" lvl="1" indent="-342900">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As capacity pressures grow across the system having as many opportunities as possible can help spread the pressure and burden </a:t>
            </a:r>
          </a:p>
          <a:p>
            <a:pPr marL="342900" indent="-342900">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The issue that people present with is often not the underlying cause and / or the only problem </a:t>
            </a:r>
          </a:p>
          <a:p>
            <a:pPr marL="342900" indent="-342900">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Providing respite even if not solving the underlying problem has value. </a:t>
            </a:r>
          </a:p>
          <a:p>
            <a:pPr marL="800100" lvl="1" indent="-342900">
              <a:spcBef>
                <a:spcPts val="600"/>
              </a:spcBef>
              <a:spcAft>
                <a:spcPts val="600"/>
              </a:spcAft>
              <a:buFont typeface="Arial" panose="020B0604020202020204" pitchFamily="34" charset="0"/>
              <a:buChar char="•"/>
            </a:pPr>
            <a:r>
              <a:rPr lang="en-GB" sz="1600" dirty="0">
                <a:latin typeface="Arial" panose="020B0604020202020204" pitchFamily="34" charset="0"/>
                <a:cs typeface="Arial" panose="020B0604020202020204" pitchFamily="34" charset="0"/>
              </a:rPr>
              <a:t>Many of the big drivers of cost pressures sit outside the agency of the local authority (housing and inflation) and at the same time local authorities and our partners have ever-reducing resources to respond. </a:t>
            </a:r>
          </a:p>
        </p:txBody>
      </p:sp>
    </p:spTree>
    <p:extLst>
      <p:ext uri="{BB962C8B-B14F-4D97-AF65-F5344CB8AC3E}">
        <p14:creationId xmlns:p14="http://schemas.microsoft.com/office/powerpoint/2010/main" val="710706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72438" y="1473321"/>
            <a:ext cx="5319562" cy="2992254"/>
          </a:xfrm>
          <a:prstGeom prst="rect">
            <a:avLst/>
          </a:prstGeom>
        </p:spPr>
      </p:pic>
      <p:sp>
        <p:nvSpPr>
          <p:cNvPr id="5" name="TextBox 4"/>
          <p:cNvSpPr txBox="1"/>
          <p:nvPr/>
        </p:nvSpPr>
        <p:spPr>
          <a:xfrm>
            <a:off x="-1899748" y="7013299"/>
            <a:ext cx="6116514" cy="338554"/>
          </a:xfrm>
          <a:prstGeom prst="rect">
            <a:avLst/>
          </a:prstGeom>
          <a:noFill/>
        </p:spPr>
        <p:txBody>
          <a:bodyPr wrap="square" rtlCol="0">
            <a:spAutoFit/>
          </a:bodyPr>
          <a:lstStyle/>
          <a:p>
            <a:pPr algn="just">
              <a:spcBef>
                <a:spcPts val="600"/>
              </a:spcBef>
              <a:spcAft>
                <a:spcPts val="600"/>
              </a:spcAft>
            </a:pPr>
            <a:endParaRPr lang="en-GB" sz="1600" dirty="0">
              <a:latin typeface="Arial" panose="020B0604020202020204" pitchFamily="34" charset="0"/>
              <a:cs typeface="Arial" panose="020B0604020202020204" pitchFamily="34" charset="0"/>
            </a:endParaRPr>
          </a:p>
        </p:txBody>
      </p:sp>
      <p:sp>
        <p:nvSpPr>
          <p:cNvPr id="2" name="TextBox 1"/>
          <p:cNvSpPr txBox="1"/>
          <p:nvPr/>
        </p:nvSpPr>
        <p:spPr>
          <a:xfrm>
            <a:off x="77003" y="1473321"/>
            <a:ext cx="6949439" cy="5386090"/>
          </a:xfrm>
          <a:prstGeom prst="rect">
            <a:avLst/>
          </a:prstGeom>
          <a:noFill/>
        </p:spPr>
        <p:txBody>
          <a:bodyPr wrap="square" rtlCol="0">
            <a:spAutoFit/>
          </a:bodyPr>
          <a:lstStyle/>
          <a:p>
            <a:r>
              <a:rPr lang="en-GB" sz="1600" dirty="0"/>
              <a:t>This week we launched a new campaign called ‘Help is Here’ to help residents know where to go for help throughout the borough.</a:t>
            </a:r>
            <a:br>
              <a:rPr lang="en-GB" sz="1600" dirty="0"/>
            </a:br>
            <a:br>
              <a:rPr lang="en-GB" sz="1600" dirty="0"/>
            </a:br>
            <a:r>
              <a:rPr lang="en-GB" sz="1600" b="1" dirty="0">
                <a:hlinkClick r:id="rId4"/>
              </a:rPr>
              <a:t>The Help is Here campaign</a:t>
            </a:r>
            <a:r>
              <a:rPr lang="en-GB" sz="1600" dirty="0"/>
              <a:t> is the latest phase in the collaboration between the Council, local partners and voluntary organisations, community organisations and faith organisations to support residents across Newham. </a:t>
            </a:r>
          </a:p>
          <a:p>
            <a:r>
              <a:rPr lang="en-GB" sz="1600" dirty="0"/>
              <a:t> </a:t>
            </a:r>
          </a:p>
          <a:p>
            <a:r>
              <a:rPr lang="en-GB" sz="1600" dirty="0"/>
              <a:t>A key feature of the campaign is a new suite of information and resources to help increase awareness amongst residents, voluntary sector, local businesses and partners of all the help that is available in Newham to help people manage the increase in the cost of living.</a:t>
            </a:r>
          </a:p>
          <a:p>
            <a:pPr marL="342900" indent="-342900">
              <a:buFont typeface="Arial" panose="020B0604020202020204" pitchFamily="34" charset="0"/>
              <a:buChar char="•"/>
            </a:pPr>
            <a:endParaRPr lang="en-GB" sz="1600" b="1" dirty="0">
              <a:solidFill>
                <a:srgbClr val="FF0000"/>
              </a:solidFill>
            </a:endParaRPr>
          </a:p>
          <a:p>
            <a:r>
              <a:rPr lang="en-GB" sz="1600" dirty="0"/>
              <a:t>The Council’s Help is Here booklet lists a range of help that is available to support people around finances, housing, energy bills, food, work, health and emotional wellbeing. An </a:t>
            </a:r>
            <a:r>
              <a:rPr lang="en-GB" sz="1600" b="1" dirty="0">
                <a:hlinkClick r:id="rId5"/>
              </a:rPr>
              <a:t>online map</a:t>
            </a:r>
            <a:r>
              <a:rPr lang="en-GB" sz="1600" dirty="0"/>
              <a:t> has also been created showing where all this help is provided in person.</a:t>
            </a:r>
          </a:p>
          <a:p>
            <a:r>
              <a:rPr lang="en-GB" sz="1600" dirty="0"/>
              <a:t> </a:t>
            </a:r>
          </a:p>
          <a:p>
            <a:r>
              <a:rPr lang="en-GB" sz="1600" dirty="0"/>
              <a:t>The Council has produced a new toolkit of promotional assets for its voluntary sector partners to use in their own work promoting their services. </a:t>
            </a:r>
          </a:p>
          <a:p>
            <a:pPr marL="342900" indent="-342900">
              <a:buFont typeface="Arial" panose="020B0604020202020204" pitchFamily="34" charset="0"/>
              <a:buChar char="•"/>
            </a:pPr>
            <a:endParaRPr lang="en-GB" sz="2000" b="1" dirty="0">
              <a:solidFill>
                <a:srgbClr val="FF0000"/>
              </a:solidFill>
            </a:endParaRPr>
          </a:p>
          <a:p>
            <a:pPr marL="342900" indent="-342900">
              <a:buFont typeface="Arial" panose="020B0604020202020204" pitchFamily="34" charset="0"/>
              <a:buChar char="•"/>
            </a:pPr>
            <a:endParaRPr lang="en-GB" sz="2000" b="1" dirty="0">
              <a:solidFill>
                <a:srgbClr val="FF0000"/>
              </a:solidFill>
            </a:endParaRPr>
          </a:p>
        </p:txBody>
      </p:sp>
      <p:sp>
        <p:nvSpPr>
          <p:cNvPr id="6" name="Title 1">
            <a:extLst>
              <a:ext uri="{FF2B5EF4-FFF2-40B4-BE49-F238E27FC236}">
                <a16:creationId xmlns:a16="http://schemas.microsoft.com/office/drawing/2014/main" id="{09F09BE2-F7AD-5541-A378-0D51DC911F32}"/>
              </a:ext>
            </a:extLst>
          </p:cNvPr>
          <p:cNvSpPr txBox="1">
            <a:spLocks/>
          </p:cNvSpPr>
          <p:nvPr/>
        </p:nvSpPr>
        <p:spPr>
          <a:xfrm>
            <a:off x="191273" y="349134"/>
            <a:ext cx="10681773" cy="906088"/>
          </a:xfrm>
          <a:prstGeom prst="rect">
            <a:avLst/>
          </a:prstGeom>
        </p:spPr>
        <p:txBody>
          <a:bodyPr vert="horz" lIns="0" tIns="0" rIns="0" bIns="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bg1"/>
                </a:solidFill>
                <a:latin typeface="Arial" panose="020B0604020202020204" pitchFamily="34" charset="0"/>
                <a:cs typeface="Arial" panose="020B0604020202020204" pitchFamily="34" charset="0"/>
              </a:rPr>
              <a:t>Help is Here Campaign</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0230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99748" y="7013299"/>
            <a:ext cx="6116514" cy="338554"/>
          </a:xfrm>
          <a:prstGeom prst="rect">
            <a:avLst/>
          </a:prstGeom>
          <a:noFill/>
        </p:spPr>
        <p:txBody>
          <a:bodyPr wrap="square" rtlCol="0">
            <a:spAutoFit/>
          </a:bodyPr>
          <a:lstStyle/>
          <a:p>
            <a:pPr algn="just">
              <a:spcBef>
                <a:spcPts val="600"/>
              </a:spcBef>
              <a:spcAft>
                <a:spcPts val="600"/>
              </a:spcAft>
            </a:pPr>
            <a:endParaRPr lang="en-GB" sz="1600" dirty="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09F09BE2-F7AD-5541-A378-0D51DC911F32}"/>
              </a:ext>
            </a:extLst>
          </p:cNvPr>
          <p:cNvSpPr txBox="1">
            <a:spLocks/>
          </p:cNvSpPr>
          <p:nvPr/>
        </p:nvSpPr>
        <p:spPr>
          <a:xfrm>
            <a:off x="191273" y="349134"/>
            <a:ext cx="10681773" cy="906088"/>
          </a:xfrm>
          <a:prstGeom prst="rect">
            <a:avLst/>
          </a:prstGeom>
        </p:spPr>
        <p:txBody>
          <a:bodyPr vert="horz" lIns="0" tIns="0" rIns="0" bIns="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bg1"/>
                </a:solidFill>
                <a:latin typeface="Arial" panose="020B0604020202020204" pitchFamily="34" charset="0"/>
                <a:cs typeface="Arial" panose="020B0604020202020204" pitchFamily="34" charset="0"/>
              </a:rPr>
              <a:t>Help is Here Campaign</a:t>
            </a:r>
            <a:endParaRPr lang="en-US" sz="3600" b="1" dirty="0">
              <a:solidFill>
                <a:schemeClr val="bg1"/>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43516" y="2119582"/>
            <a:ext cx="2740992" cy="3874053"/>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82086" y="1466280"/>
            <a:ext cx="3038916" cy="4295133"/>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4001" y="1568918"/>
            <a:ext cx="2643360" cy="3749040"/>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2859" y="1810210"/>
            <a:ext cx="3167769" cy="4492801"/>
          </a:xfrm>
          <a:prstGeom prst="rect">
            <a:avLst/>
          </a:prstGeom>
        </p:spPr>
      </p:pic>
    </p:spTree>
    <p:extLst>
      <p:ext uri="{BB962C8B-B14F-4D97-AF65-F5344CB8AC3E}">
        <p14:creationId xmlns:p14="http://schemas.microsoft.com/office/powerpoint/2010/main" val="773390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99748" y="7013299"/>
            <a:ext cx="6116514" cy="338554"/>
          </a:xfrm>
          <a:prstGeom prst="rect">
            <a:avLst/>
          </a:prstGeom>
          <a:noFill/>
        </p:spPr>
        <p:txBody>
          <a:bodyPr wrap="square" rtlCol="0">
            <a:spAutoFit/>
          </a:bodyPr>
          <a:lstStyle/>
          <a:p>
            <a:pPr algn="just">
              <a:spcBef>
                <a:spcPts val="600"/>
              </a:spcBef>
              <a:spcAft>
                <a:spcPts val="600"/>
              </a:spcAft>
            </a:pPr>
            <a:endParaRPr lang="en-GB" sz="1600" dirty="0">
              <a:latin typeface="Arial" panose="020B0604020202020204" pitchFamily="34" charset="0"/>
              <a:cs typeface="Arial" panose="020B0604020202020204" pitchFamily="34" charset="0"/>
            </a:endParaRPr>
          </a:p>
        </p:txBody>
      </p:sp>
      <p:sp>
        <p:nvSpPr>
          <p:cNvPr id="2" name="TextBox 1"/>
          <p:cNvSpPr txBox="1"/>
          <p:nvPr/>
        </p:nvSpPr>
        <p:spPr>
          <a:xfrm>
            <a:off x="124959" y="1574492"/>
            <a:ext cx="6637348" cy="4708981"/>
          </a:xfrm>
          <a:prstGeom prst="rect">
            <a:avLst/>
          </a:prstGeom>
          <a:noFill/>
        </p:spPr>
        <p:txBody>
          <a:bodyPr wrap="square" rtlCol="0">
            <a:spAutoFit/>
          </a:bodyPr>
          <a:lstStyle/>
          <a:p>
            <a:r>
              <a:rPr lang="en-GB" sz="2000" dirty="0"/>
              <a:t>Weekly One Stop Shops in one of our biggest and most used Libraries</a:t>
            </a:r>
          </a:p>
          <a:p>
            <a:endParaRPr lang="en-GB" sz="2000" dirty="0"/>
          </a:p>
          <a:p>
            <a:pPr marL="457200" indent="-457200">
              <a:buFont typeface="+mj-lt"/>
              <a:buAutoNum type="arabicPeriod"/>
            </a:pPr>
            <a:r>
              <a:rPr lang="en-GB" sz="2000" dirty="0"/>
              <a:t>To provide additional information to residents on Newham’s Cost of Living Response through signposting and offering on the spot support. </a:t>
            </a:r>
          </a:p>
          <a:p>
            <a:pPr marL="457200" indent="-457200">
              <a:buFont typeface="+mj-lt"/>
              <a:buAutoNum type="arabicPeriod"/>
            </a:pPr>
            <a:endParaRPr lang="en-GB" sz="2000" dirty="0"/>
          </a:p>
          <a:p>
            <a:pPr marL="457200" indent="-457200">
              <a:buFont typeface="+mj-lt"/>
              <a:buAutoNum type="arabicPeriod"/>
            </a:pPr>
            <a:r>
              <a:rPr lang="en-GB" sz="2000" dirty="0"/>
              <a:t> To improve the accessibility to cost of living support for resident’s living in Newham delivering this in one space.</a:t>
            </a:r>
          </a:p>
          <a:p>
            <a:pPr marL="457200" indent="-457200">
              <a:buFont typeface="+mj-lt"/>
              <a:buAutoNum type="arabicPeriod"/>
            </a:pPr>
            <a:endParaRPr lang="en-GB" sz="2000" dirty="0"/>
          </a:p>
          <a:p>
            <a:pPr marL="457200" indent="-457200">
              <a:buFont typeface="+mj-lt"/>
              <a:buAutoNum type="arabicPeriod"/>
            </a:pPr>
            <a:r>
              <a:rPr lang="en-GB" sz="2000" dirty="0"/>
              <a:t>To build cost of living knowledge in all frontline staff and services within the council and across organisations in Newham to better support vulnerable residents.</a:t>
            </a: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7510128" y="1776511"/>
            <a:ext cx="4308564" cy="3231424"/>
          </a:xfrm>
          <a:prstGeom prst="rect">
            <a:avLst/>
          </a:prstGeom>
        </p:spPr>
      </p:pic>
      <p:sp>
        <p:nvSpPr>
          <p:cNvPr id="6" name="Title 1">
            <a:extLst>
              <a:ext uri="{FF2B5EF4-FFF2-40B4-BE49-F238E27FC236}">
                <a16:creationId xmlns:a16="http://schemas.microsoft.com/office/drawing/2014/main" id="{09F09BE2-F7AD-5541-A378-0D51DC911F32}"/>
              </a:ext>
            </a:extLst>
          </p:cNvPr>
          <p:cNvSpPr txBox="1">
            <a:spLocks/>
          </p:cNvSpPr>
          <p:nvPr/>
        </p:nvSpPr>
        <p:spPr>
          <a:xfrm>
            <a:off x="191273" y="349134"/>
            <a:ext cx="10681773" cy="906088"/>
          </a:xfrm>
          <a:prstGeom prst="rect">
            <a:avLst/>
          </a:prstGeom>
        </p:spPr>
        <p:txBody>
          <a:bodyPr vert="horz" lIns="0" tIns="0" rIns="0" bIns="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bg1"/>
                </a:solidFill>
                <a:latin typeface="Arial" panose="020B0604020202020204" pitchFamily="34" charset="0"/>
                <a:cs typeface="Arial" panose="020B0604020202020204" pitchFamily="34" charset="0"/>
              </a:rPr>
              <a:t>One stop shops </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4162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99748" y="7013299"/>
            <a:ext cx="6116514" cy="338554"/>
          </a:xfrm>
          <a:prstGeom prst="rect">
            <a:avLst/>
          </a:prstGeom>
          <a:noFill/>
        </p:spPr>
        <p:txBody>
          <a:bodyPr wrap="square" rtlCol="0">
            <a:spAutoFit/>
          </a:bodyPr>
          <a:lstStyle/>
          <a:p>
            <a:pPr algn="just">
              <a:spcBef>
                <a:spcPts val="600"/>
              </a:spcBef>
              <a:spcAft>
                <a:spcPts val="600"/>
              </a:spcAft>
            </a:pPr>
            <a:endParaRPr lang="en-GB" sz="1600" dirty="0">
              <a:latin typeface="Arial" panose="020B0604020202020204" pitchFamily="34" charset="0"/>
              <a:cs typeface="Arial" panose="020B0604020202020204" pitchFamily="34" charset="0"/>
            </a:endParaRPr>
          </a:p>
        </p:txBody>
      </p:sp>
      <p:sp>
        <p:nvSpPr>
          <p:cNvPr id="3" name="AutoShape 2" descr="Our Newham Money (@OurNewhamMoney) / Twitt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p:cNvPicPr>
            <a:picLocks noChangeAspect="1"/>
          </p:cNvPicPr>
          <p:nvPr/>
        </p:nvPicPr>
        <p:blipFill>
          <a:blip r:embed="rId3"/>
          <a:stretch>
            <a:fillRect/>
          </a:stretch>
        </p:blipFill>
        <p:spPr>
          <a:xfrm>
            <a:off x="917575" y="1450997"/>
            <a:ext cx="1542075" cy="1542075"/>
          </a:xfrm>
          <a:prstGeom prst="rect">
            <a:avLst/>
          </a:prstGeom>
        </p:spPr>
      </p:pic>
      <p:sp>
        <p:nvSpPr>
          <p:cNvPr id="8" name="AutoShape 4" descr="Our Newham Work (@OurNewhamWork) / Twitt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p:cNvPicPr>
            <a:picLocks noChangeAspect="1"/>
          </p:cNvPicPr>
          <p:nvPr/>
        </p:nvPicPr>
        <p:blipFill>
          <a:blip r:embed="rId4"/>
          <a:stretch>
            <a:fillRect/>
          </a:stretch>
        </p:blipFill>
        <p:spPr>
          <a:xfrm>
            <a:off x="3233938" y="1556867"/>
            <a:ext cx="1440269" cy="1440269"/>
          </a:xfrm>
          <a:prstGeom prst="rect">
            <a:avLst/>
          </a:prstGeom>
        </p:spPr>
      </p:pic>
      <p:pic>
        <p:nvPicPr>
          <p:cNvPr id="10" name="Picture 9"/>
          <p:cNvPicPr>
            <a:picLocks noChangeAspect="1"/>
          </p:cNvPicPr>
          <p:nvPr/>
        </p:nvPicPr>
        <p:blipFill>
          <a:blip r:embed="rId5"/>
          <a:stretch>
            <a:fillRect/>
          </a:stretch>
        </p:blipFill>
        <p:spPr>
          <a:xfrm>
            <a:off x="215952" y="2684933"/>
            <a:ext cx="1993243" cy="856745"/>
          </a:xfrm>
          <a:prstGeom prst="rect">
            <a:avLst/>
          </a:prstGeom>
        </p:spPr>
      </p:pic>
      <p:sp>
        <p:nvSpPr>
          <p:cNvPr id="11" name="AutoShape 6" descr="East London NHS Foundation Trust - Wikipedia"/>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Picture 12"/>
          <p:cNvPicPr>
            <a:picLocks noChangeAspect="1"/>
          </p:cNvPicPr>
          <p:nvPr/>
        </p:nvPicPr>
        <p:blipFill>
          <a:blip r:embed="rId6"/>
          <a:stretch>
            <a:fillRect/>
          </a:stretch>
        </p:blipFill>
        <p:spPr>
          <a:xfrm>
            <a:off x="2251563" y="2922987"/>
            <a:ext cx="1725092" cy="862546"/>
          </a:xfrm>
          <a:prstGeom prst="rect">
            <a:avLst/>
          </a:prstGeom>
        </p:spPr>
      </p:pic>
      <p:pic>
        <p:nvPicPr>
          <p:cNvPr id="14" name="Picture 13"/>
          <p:cNvPicPr>
            <a:picLocks noChangeAspect="1"/>
          </p:cNvPicPr>
          <p:nvPr/>
        </p:nvPicPr>
        <p:blipFill>
          <a:blip r:embed="rId7"/>
          <a:stretch>
            <a:fillRect/>
          </a:stretch>
        </p:blipFill>
        <p:spPr>
          <a:xfrm>
            <a:off x="9701105" y="1682798"/>
            <a:ext cx="1770430" cy="907768"/>
          </a:xfrm>
          <a:prstGeom prst="rect">
            <a:avLst/>
          </a:prstGeom>
        </p:spPr>
      </p:pic>
      <p:pic>
        <p:nvPicPr>
          <p:cNvPr id="15" name="Picture 14"/>
          <p:cNvPicPr>
            <a:picLocks noChangeAspect="1"/>
          </p:cNvPicPr>
          <p:nvPr/>
        </p:nvPicPr>
        <p:blipFill>
          <a:blip r:embed="rId8"/>
          <a:stretch>
            <a:fillRect/>
          </a:stretch>
        </p:blipFill>
        <p:spPr>
          <a:xfrm>
            <a:off x="9958891" y="3029556"/>
            <a:ext cx="1941876" cy="842808"/>
          </a:xfrm>
          <a:prstGeom prst="rect">
            <a:avLst/>
          </a:prstGeom>
        </p:spPr>
      </p:pic>
      <p:pic>
        <p:nvPicPr>
          <p:cNvPr id="16" name="Picture 15"/>
          <p:cNvPicPr>
            <a:picLocks noChangeAspect="1"/>
          </p:cNvPicPr>
          <p:nvPr/>
        </p:nvPicPr>
        <p:blipFill>
          <a:blip r:embed="rId9"/>
          <a:stretch>
            <a:fillRect/>
          </a:stretch>
        </p:blipFill>
        <p:spPr>
          <a:xfrm>
            <a:off x="9734179" y="4076045"/>
            <a:ext cx="2233109" cy="1250541"/>
          </a:xfrm>
          <a:prstGeom prst="rect">
            <a:avLst/>
          </a:prstGeom>
        </p:spPr>
      </p:pic>
      <p:pic>
        <p:nvPicPr>
          <p:cNvPr id="1026" name="Picture 2" descr="Newham Council – Newham Council"/>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4959" y="3765243"/>
            <a:ext cx="2602615" cy="13013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www.skillsenterprise.co.uk/assets/images/logo-long-740x148.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6125" y="5047517"/>
            <a:ext cx="3282898" cy="65657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Queen Mary, University of London | Kaplan International Pathways"/>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16143" y="2658680"/>
            <a:ext cx="2571750" cy="1524001"/>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File:Metropolitan Police Service logo.svg - Wikimedia Commons"/>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4" name="Picture 3"/>
          <p:cNvPicPr>
            <a:picLocks noChangeAspect="1"/>
          </p:cNvPicPr>
          <p:nvPr/>
        </p:nvPicPr>
        <p:blipFill>
          <a:blip r:embed="rId13"/>
          <a:stretch>
            <a:fillRect/>
          </a:stretch>
        </p:blipFill>
        <p:spPr>
          <a:xfrm>
            <a:off x="6669208" y="4340224"/>
            <a:ext cx="2418685" cy="633596"/>
          </a:xfrm>
          <a:prstGeom prst="rect">
            <a:avLst/>
          </a:prstGeom>
        </p:spPr>
      </p:pic>
      <p:pic>
        <p:nvPicPr>
          <p:cNvPr id="2054" name="Picture 6" descr="Nutrition Kitchen "/>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850657" y="5605365"/>
            <a:ext cx="3341343" cy="903250"/>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Straight Connector 17"/>
          <p:cNvCxnSpPr/>
          <p:nvPr/>
        </p:nvCxnSpPr>
        <p:spPr>
          <a:xfrm flipH="1">
            <a:off x="5860751" y="1349995"/>
            <a:ext cx="9106" cy="55080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AutoShape 8" descr="activeNewham – Apps on Google Play"/>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1" name="Picture 20"/>
          <p:cNvPicPr>
            <a:picLocks noChangeAspect="1"/>
          </p:cNvPicPr>
          <p:nvPr/>
        </p:nvPicPr>
        <p:blipFill>
          <a:blip r:embed="rId15"/>
          <a:stretch>
            <a:fillRect/>
          </a:stretch>
        </p:blipFill>
        <p:spPr>
          <a:xfrm>
            <a:off x="6207064" y="5342942"/>
            <a:ext cx="1428096" cy="1428096"/>
          </a:xfrm>
          <a:prstGeom prst="rect">
            <a:avLst/>
          </a:prstGeom>
        </p:spPr>
      </p:pic>
      <p:sp>
        <p:nvSpPr>
          <p:cNvPr id="22" name="AutoShape 10" descr="https://ourparks.org.uk/sites/all/themes/commons/commons_origins/images/ourparks-transparent.png"/>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3" name="Picture 22"/>
          <p:cNvPicPr>
            <a:picLocks noChangeAspect="1"/>
          </p:cNvPicPr>
          <p:nvPr/>
        </p:nvPicPr>
        <p:blipFill>
          <a:blip r:embed="rId16"/>
          <a:stretch>
            <a:fillRect/>
          </a:stretch>
        </p:blipFill>
        <p:spPr>
          <a:xfrm>
            <a:off x="6165935" y="1706543"/>
            <a:ext cx="2635598" cy="884023"/>
          </a:xfrm>
          <a:prstGeom prst="rect">
            <a:avLst/>
          </a:prstGeom>
        </p:spPr>
      </p:pic>
      <p:sp>
        <p:nvSpPr>
          <p:cNvPr id="6" name="TextBox 5"/>
          <p:cNvSpPr txBox="1"/>
          <p:nvPr/>
        </p:nvSpPr>
        <p:spPr>
          <a:xfrm>
            <a:off x="124959" y="1450997"/>
            <a:ext cx="5137921" cy="369332"/>
          </a:xfrm>
          <a:prstGeom prst="rect">
            <a:avLst/>
          </a:prstGeom>
          <a:noFill/>
        </p:spPr>
        <p:txBody>
          <a:bodyPr wrap="square" rtlCol="0">
            <a:spAutoFit/>
          </a:bodyPr>
          <a:lstStyle/>
          <a:p>
            <a:r>
              <a:rPr lang="en-GB" b="1" dirty="0"/>
              <a:t>WEEKLY COST OF LIVING SERVICES IN ATTENDANCE</a:t>
            </a:r>
          </a:p>
        </p:txBody>
      </p:sp>
      <p:sp>
        <p:nvSpPr>
          <p:cNvPr id="26" name="TextBox 25"/>
          <p:cNvSpPr txBox="1"/>
          <p:nvPr/>
        </p:nvSpPr>
        <p:spPr>
          <a:xfrm>
            <a:off x="6333614" y="1382488"/>
            <a:ext cx="5137921" cy="369332"/>
          </a:xfrm>
          <a:prstGeom prst="rect">
            <a:avLst/>
          </a:prstGeom>
          <a:noFill/>
        </p:spPr>
        <p:txBody>
          <a:bodyPr wrap="square" rtlCol="0">
            <a:spAutoFit/>
          </a:bodyPr>
          <a:lstStyle/>
          <a:p>
            <a:r>
              <a:rPr lang="en-GB" b="1" dirty="0"/>
              <a:t>ONE-OFF THEMED SERVICES IN ATTENDANCE</a:t>
            </a:r>
          </a:p>
        </p:txBody>
      </p:sp>
      <p:sp>
        <p:nvSpPr>
          <p:cNvPr id="27" name="Title 1">
            <a:extLst>
              <a:ext uri="{FF2B5EF4-FFF2-40B4-BE49-F238E27FC236}">
                <a16:creationId xmlns:a16="http://schemas.microsoft.com/office/drawing/2014/main" id="{09F09BE2-F7AD-5541-A378-0D51DC911F32}"/>
              </a:ext>
            </a:extLst>
          </p:cNvPr>
          <p:cNvSpPr txBox="1">
            <a:spLocks/>
          </p:cNvSpPr>
          <p:nvPr/>
        </p:nvSpPr>
        <p:spPr>
          <a:xfrm>
            <a:off x="191273" y="349134"/>
            <a:ext cx="10681773" cy="906088"/>
          </a:xfrm>
          <a:prstGeom prst="rect">
            <a:avLst/>
          </a:prstGeom>
        </p:spPr>
        <p:txBody>
          <a:bodyPr vert="horz" lIns="0" tIns="0" rIns="0" bIns="0" rtlCol="0" anchor="ctr"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3600" b="1" dirty="0">
                <a:solidFill>
                  <a:schemeClr val="bg1"/>
                </a:solidFill>
                <a:latin typeface="Arial" panose="020B0604020202020204" pitchFamily="34" charset="0"/>
                <a:cs typeface="Arial" panose="020B0604020202020204" pitchFamily="34" charset="0"/>
              </a:rPr>
              <a:t>Services that join</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2833804"/>
      </p:ext>
    </p:extLst>
  </p:cSld>
  <p:clrMapOvr>
    <a:masterClrMapping/>
  </p:clrMapOvr>
</p:sld>
</file>

<file path=ppt/theme/theme1.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2 [Read-Only]" id="{A25B458E-98DB-415F-98C8-95D33656A1FC}" vid="{A88D97BC-270C-4F82-B0C9-50F77236873B}"/>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2 [Read-Only]" id="{A25B458E-98DB-415F-98C8-95D33656A1FC}" vid="{07BF03B8-0CC9-4F71-8BEC-3AF77FF2D1B2}"/>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2 [Read-Only]" id="{A25B458E-98DB-415F-98C8-95D33656A1FC}" vid="{A852E7FA-830D-46F4-B12E-68610E441D90}"/>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2 [Read-Only]" id="{A25B458E-98DB-415F-98C8-95D33656A1FC}" vid="{00E17538-C194-4F9D-941C-10FE569B772D}"/>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2 [Read-Only]" id="{A25B458E-98DB-415F-98C8-95D33656A1FC}" vid="{C6762BD8-3CD1-40BE-A2E2-0BAC3E42E8C4}"/>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e0608636-b8ed-485d-9e84-f7dfcc41be4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5A592F5E7545C4A93373CBC411CBFC9" ma:contentTypeVersion="15" ma:contentTypeDescription="Create a new document." ma:contentTypeScope="" ma:versionID="b0273bcc7a6864246951f5fdbc4d7926">
  <xsd:schema xmlns:xsd="http://www.w3.org/2001/XMLSchema" xmlns:xs="http://www.w3.org/2001/XMLSchema" xmlns:p="http://schemas.microsoft.com/office/2006/metadata/properties" xmlns:ns3="e0608636-b8ed-485d-9e84-f7dfcc41be4b" xmlns:ns4="79935d41-5c0f-4ba2-b8d0-8167e3b5883e" targetNamespace="http://schemas.microsoft.com/office/2006/metadata/properties" ma:root="true" ma:fieldsID="f05d15ec2122f77b653d9b388e4c4654" ns3:_="" ns4:_="">
    <xsd:import namespace="e0608636-b8ed-485d-9e84-f7dfcc41be4b"/>
    <xsd:import namespace="79935d41-5c0f-4ba2-b8d0-8167e3b5883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4:SharedWithUsers" minOccurs="0"/>
                <xsd:element ref="ns4:SharedWithDetails" minOccurs="0"/>
                <xsd:element ref="ns4:SharingHintHash" minOccurs="0"/>
                <xsd:element ref="ns3:MediaServiceLocation"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608636-b8ed-485d-9e84-f7dfcc41be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9935d41-5c0f-4ba2-b8d0-8167e3b5883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721D29-775F-4429-9CEF-C2BCB887F6AC}">
  <ds:schemaRefs>
    <ds:schemaRef ds:uri="http://schemas.microsoft.com/office/2006/documentManagement/types"/>
    <ds:schemaRef ds:uri="e0608636-b8ed-485d-9e84-f7dfcc41be4b"/>
    <ds:schemaRef ds:uri="http://purl.org/dc/elements/1.1/"/>
    <ds:schemaRef ds:uri="http://schemas.microsoft.com/office/2006/metadata/properties"/>
    <ds:schemaRef ds:uri="79935d41-5c0f-4ba2-b8d0-8167e3b5883e"/>
    <ds:schemaRef ds:uri="http://purl.org/dc/terms/"/>
    <ds:schemaRef ds:uri="http://schemas.openxmlformats.org/package/2006/metadata/core-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7DF21116-2341-41BF-B9EE-F97839A2B034}">
  <ds:schemaRefs>
    <ds:schemaRef ds:uri="http://schemas.microsoft.com/sharepoint/v3/contenttype/forms"/>
  </ds:schemaRefs>
</ds:datastoreItem>
</file>

<file path=customXml/itemProps3.xml><?xml version="1.0" encoding="utf-8"?>
<ds:datastoreItem xmlns:ds="http://schemas.openxmlformats.org/officeDocument/2006/customXml" ds:itemID="{20A72905-C4F8-4540-94D2-F16A6369C2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608636-b8ed-485d-9e84-f7dfcc41be4b"/>
    <ds:schemaRef ds:uri="79935d41-5c0f-4ba2-b8d0-8167e3b588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Building a Fairer Newham Power Point Template V2</Template>
  <TotalTime>8822</TotalTime>
  <Words>2357</Words>
  <Application>Microsoft Office PowerPoint</Application>
  <PresentationFormat>Widescreen</PresentationFormat>
  <Paragraphs>222</Paragraphs>
  <Slides>18</Slides>
  <Notes>17</Notes>
  <HiddenSlides>0</HiddenSlides>
  <MMClips>0</MMClips>
  <ScaleCrop>false</ScaleCrop>
  <HeadingPairs>
    <vt:vector size="8" baseType="variant">
      <vt:variant>
        <vt:lpstr>Fonts Used</vt:lpstr>
      </vt:variant>
      <vt:variant>
        <vt:i4>3</vt:i4>
      </vt:variant>
      <vt:variant>
        <vt:lpstr>Theme</vt:lpstr>
      </vt:variant>
      <vt:variant>
        <vt:i4>5</vt:i4>
      </vt:variant>
      <vt:variant>
        <vt:lpstr>Embedded OLE Servers</vt:lpstr>
      </vt:variant>
      <vt:variant>
        <vt:i4>1</vt:i4>
      </vt:variant>
      <vt:variant>
        <vt:lpstr>Slide Titles</vt:lpstr>
      </vt:variant>
      <vt:variant>
        <vt:i4>18</vt:i4>
      </vt:variant>
    </vt:vector>
  </HeadingPairs>
  <TitlesOfParts>
    <vt:vector size="27" baseType="lpstr">
      <vt:lpstr>Arial</vt:lpstr>
      <vt:lpstr>Calibri</vt:lpstr>
      <vt:lpstr>Calibri Light</vt:lpstr>
      <vt:lpstr>4_Custom Design</vt:lpstr>
      <vt:lpstr>Custom Design</vt:lpstr>
      <vt:lpstr>1_Custom Design</vt:lpstr>
      <vt:lpstr>2_Custom Design</vt:lpstr>
      <vt:lpstr>3_Custom Design</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oneSource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Polio Vaccination Pilot Newham  August 2022</dc:title>
  <dc:creator>Ashlee Teakle</dc:creator>
  <cp:lastModifiedBy>Charlotte Maguire</cp:lastModifiedBy>
  <cp:revision>67</cp:revision>
  <dcterms:created xsi:type="dcterms:W3CDTF">2022-08-15T16:04:59Z</dcterms:created>
  <dcterms:modified xsi:type="dcterms:W3CDTF">2023-03-16T15:30:45Z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0x01010005A592F5E7545C4A93373CBC411CBFC9</vt:lpwstr>
  </property>
</Properties>
</file>