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95" r:id="rId2"/>
    <p:sldId id="412" r:id="rId3"/>
    <p:sldId id="405" r:id="rId4"/>
    <p:sldId id="409" r:id="rId5"/>
    <p:sldId id="411" r:id="rId6"/>
    <p:sldId id="402" r:id="rId7"/>
    <p:sldId id="415" r:id="rId8"/>
    <p:sldId id="414" r:id="rId9"/>
  </p:sldIdLst>
  <p:sldSz cx="10693400" cy="7561263"/>
  <p:notesSz cx="6858000" cy="9144000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  <p15:guide id="3" orient="horz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03D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2000" autoAdjust="0"/>
  </p:normalViewPr>
  <p:slideViewPr>
    <p:cSldViewPr>
      <p:cViewPr varScale="1">
        <p:scale>
          <a:sx n="65" d="100"/>
          <a:sy n="65" d="100"/>
        </p:scale>
        <p:origin x="53" y="221"/>
      </p:cViewPr>
      <p:guideLst>
        <p:guide orient="horz" pos="2382"/>
        <p:guide pos="3368"/>
        <p:guide orient="horz"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2B285-55DF-4562-91C4-741F5DFC07EA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0AF2B-B2BE-4420-9E11-87B5BA0BE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28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80F83-3639-44BA-BAD0-22941451F481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8588" y="684287"/>
            <a:ext cx="5879644" cy="2232248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(crest cover)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194572" y="3132559"/>
            <a:ext cx="5964158" cy="362182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8292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8588" y="684287"/>
            <a:ext cx="5879644" cy="2232248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(blank cover)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194572" y="3132559"/>
            <a:ext cx="5964158" cy="362182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7370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8148" y="684287"/>
            <a:ext cx="9840084" cy="122413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8148" y="2196455"/>
            <a:ext cx="9780582" cy="4176464"/>
          </a:xfrm>
        </p:spPr>
        <p:txBody>
          <a:bodyPr/>
          <a:lstStyle>
            <a:lvl3pPr>
              <a:defRPr/>
            </a:lvl3pPr>
          </a:lstStyle>
          <a:p>
            <a:pPr lvl="2"/>
            <a:r>
              <a:rPr lang="en-US" dirty="0"/>
              <a:t>Blank slide - Edit as required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98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e water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8148" y="2196455"/>
            <a:ext cx="9780582" cy="4176464"/>
          </a:xfrm>
        </p:spPr>
        <p:txBody>
          <a:bodyPr/>
          <a:lstStyle>
            <a:lvl3pPr>
              <a:defRPr/>
            </a:lvl3pPr>
          </a:lstStyle>
          <a:p>
            <a:pPr lvl="2"/>
            <a:r>
              <a:rPr lang="en-US" dirty="0"/>
              <a:t>Centre watermark- Edit as required</a:t>
            </a:r>
          </a:p>
        </p:txBody>
      </p:sp>
    </p:spTree>
    <p:extLst>
      <p:ext uri="{BB962C8B-B14F-4D97-AF65-F5344CB8AC3E}">
        <p14:creationId xmlns:p14="http://schemas.microsoft.com/office/powerpoint/2010/main" val="257871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ater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78148" y="684287"/>
            <a:ext cx="9840084" cy="122413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8148" y="2196455"/>
            <a:ext cx="9780582" cy="4176464"/>
          </a:xfrm>
        </p:spPr>
        <p:txBody>
          <a:bodyPr/>
          <a:lstStyle>
            <a:lvl3pPr>
              <a:defRPr/>
            </a:lvl3pPr>
          </a:lstStyle>
          <a:p>
            <a:pPr lvl="2"/>
            <a:r>
              <a:rPr lang="en-US" dirty="0"/>
              <a:t>Left watermark- Edit as required</a:t>
            </a:r>
          </a:p>
        </p:txBody>
      </p:sp>
    </p:spTree>
    <p:extLst>
      <p:ext uri="{BB962C8B-B14F-4D97-AF65-F5344CB8AC3E}">
        <p14:creationId xmlns:p14="http://schemas.microsoft.com/office/powerpoint/2010/main" val="292724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38588" y="684287"/>
            <a:ext cx="5879644" cy="2232248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4572" y="3132559"/>
            <a:ext cx="5964158" cy="362182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25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1" r:id="rId4"/>
    <p:sldLayoutId id="2147483652" r:id="rId5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indent="0" algn="l" defTabSz="1043056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/>
          <a:stretch/>
        </p:blipFill>
        <p:spPr>
          <a:xfrm>
            <a:off x="0" y="-467841"/>
            <a:ext cx="10693400" cy="7113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8348" y="915701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prstClr val="white"/>
                </a:solidFill>
              </a:rPr>
              <a:t>Stoke-on-Trent City Council</a:t>
            </a:r>
          </a:p>
          <a:p>
            <a:pPr algn="ctr"/>
            <a:r>
              <a:rPr lang="en-GB" sz="4000" b="1" dirty="0">
                <a:solidFill>
                  <a:prstClr val="white"/>
                </a:solidFill>
              </a:rPr>
              <a:t>Current Epidemiology</a:t>
            </a:r>
          </a:p>
          <a:p>
            <a:pPr algn="ctr"/>
            <a:r>
              <a:rPr lang="en-GB" sz="4000" b="1" dirty="0">
                <a:solidFill>
                  <a:prstClr val="white"/>
                </a:solidFill>
              </a:rPr>
              <a:t>Focussed Large Scale Testing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2322363" y="4417373"/>
            <a:ext cx="62732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dirty="0">
              <a:solidFill>
                <a:schemeClr val="bg1"/>
              </a:solidFill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</a:rPr>
              <a:t>Dr Paul Edmondson-Jones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Director Adult Social Care, Health Integration &amp; Wellbeing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Director of Public Health (temporarily acting)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AA6D2-9215-42B4-B36D-84C75EBA8E04}"/>
              </a:ext>
            </a:extLst>
          </p:cNvPr>
          <p:cNvSpPr/>
          <p:nvPr/>
        </p:nvSpPr>
        <p:spPr>
          <a:xfrm>
            <a:off x="2322364" y="3282090"/>
            <a:ext cx="6273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LGA &amp; ADPH Webinar on Mass Testing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Thursday 10</a:t>
            </a:r>
            <a:r>
              <a:rPr lang="en-GB" sz="2000" baseline="30000" dirty="0">
                <a:solidFill>
                  <a:schemeClr val="bg1"/>
                </a:solidFill>
              </a:rPr>
              <a:t>th</a:t>
            </a:r>
            <a:r>
              <a:rPr lang="en-GB" sz="2000" dirty="0">
                <a:solidFill>
                  <a:schemeClr val="bg1"/>
                </a:solidFill>
              </a:rPr>
              <a:t> December 2020</a:t>
            </a:r>
          </a:p>
        </p:txBody>
      </p:sp>
    </p:spTree>
    <p:extLst>
      <p:ext uri="{BB962C8B-B14F-4D97-AF65-F5344CB8AC3E}">
        <p14:creationId xmlns:p14="http://schemas.microsoft.com/office/powerpoint/2010/main" val="342784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7CED0E-FE98-4D71-89EE-729F64835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3" descr="image002">
            <a:extLst>
              <a:ext uri="{FF2B5EF4-FFF2-40B4-BE49-F238E27FC236}">
                <a16:creationId xmlns:a16="http://schemas.microsoft.com/office/drawing/2014/main" id="{4AEBAF49-5BB0-41F8-82E4-3F7F21C26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" y="252239"/>
            <a:ext cx="9402763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156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FC4BE8-CB13-41FB-8A40-76779D3CC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396255"/>
            <a:ext cx="9217024" cy="5518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495FAE-43E7-4F91-9611-2C649EB41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80" y="756295"/>
            <a:ext cx="5616624" cy="288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01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D437F8-539B-4D43-B9A3-BA19D3DDA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8" y="1260351"/>
            <a:ext cx="8214554" cy="45951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698ED2-38D9-474D-85BE-F99F0B582B7E}"/>
              </a:ext>
            </a:extLst>
          </p:cNvPr>
          <p:cNvSpPr txBox="1">
            <a:spLocks/>
          </p:cNvSpPr>
          <p:nvPr/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u="sng" dirty="0"/>
              <a:t>Stoke-on-Trent LFT Site - Dimensions</a:t>
            </a:r>
          </a:p>
        </p:txBody>
      </p:sp>
    </p:spTree>
    <p:extLst>
      <p:ext uri="{BB962C8B-B14F-4D97-AF65-F5344CB8AC3E}">
        <p14:creationId xmlns:p14="http://schemas.microsoft.com/office/powerpoint/2010/main" val="3239071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7D135D47-6BA7-43C2-AC77-975B57DC8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869618"/>
              </p:ext>
            </p:extLst>
          </p:nvPr>
        </p:nvGraphicFramePr>
        <p:xfrm>
          <a:off x="517259" y="1171697"/>
          <a:ext cx="8870326" cy="3923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494">
                  <a:extLst>
                    <a:ext uri="{9D8B030D-6E8A-4147-A177-3AD203B41FA5}">
                      <a16:colId xmlns:a16="http://schemas.microsoft.com/office/drawing/2014/main" val="2561576685"/>
                    </a:ext>
                  </a:extLst>
                </a:gridCol>
                <a:gridCol w="1632766">
                  <a:extLst>
                    <a:ext uri="{9D8B030D-6E8A-4147-A177-3AD203B41FA5}">
                      <a16:colId xmlns:a16="http://schemas.microsoft.com/office/drawing/2014/main" val="3322965849"/>
                    </a:ext>
                  </a:extLst>
                </a:gridCol>
                <a:gridCol w="1632766">
                  <a:extLst>
                    <a:ext uri="{9D8B030D-6E8A-4147-A177-3AD203B41FA5}">
                      <a16:colId xmlns:a16="http://schemas.microsoft.com/office/drawing/2014/main" val="2868292662"/>
                    </a:ext>
                  </a:extLst>
                </a:gridCol>
                <a:gridCol w="1567455">
                  <a:extLst>
                    <a:ext uri="{9D8B030D-6E8A-4147-A177-3AD203B41FA5}">
                      <a16:colId xmlns:a16="http://schemas.microsoft.com/office/drawing/2014/main" val="3808993288"/>
                    </a:ext>
                  </a:extLst>
                </a:gridCol>
                <a:gridCol w="1620845">
                  <a:extLst>
                    <a:ext uri="{9D8B030D-6E8A-4147-A177-3AD203B41FA5}">
                      <a16:colId xmlns:a16="http://schemas.microsoft.com/office/drawing/2014/main" val="4095985220"/>
                    </a:ext>
                  </a:extLst>
                </a:gridCol>
              </a:tblGrid>
              <a:tr h="47534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Setting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Positives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Negatives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Invalids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Total Tests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2390594535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Business Organisation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1234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1234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1143033651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NHS and F&amp;R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5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480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486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1065826677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City Council Staff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4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487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491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2828345640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Public Facing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61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1542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1604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182423313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Secondary School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148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148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2861172587"/>
                  </a:ext>
                </a:extLst>
              </a:tr>
              <a:tr h="574733"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Total Stoke-on-Trent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70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3891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2</a:t>
                      </a: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3963</a:t>
                      </a: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val="360693436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21FF3D2-1F6F-4B2F-80BE-C596F9249C38}"/>
              </a:ext>
            </a:extLst>
          </p:cNvPr>
          <p:cNvSpPr txBox="1">
            <a:spLocks/>
          </p:cNvSpPr>
          <p:nvPr/>
        </p:nvSpPr>
        <p:spPr>
          <a:xfrm>
            <a:off x="658645" y="180231"/>
            <a:ext cx="8728940" cy="1143001"/>
          </a:xfrm>
          <a:prstGeom prst="rect">
            <a:avLst/>
          </a:prstGeom>
        </p:spPr>
        <p:txBody>
          <a:bodyPr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u="sng" dirty="0"/>
              <a:t>Stoke-on-Trent Tests to 06 Dec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D5865BE-7284-477F-9003-9CCB2371D223}"/>
              </a:ext>
            </a:extLst>
          </p:cNvPr>
          <p:cNvSpPr txBox="1">
            <a:spLocks/>
          </p:cNvSpPr>
          <p:nvPr/>
        </p:nvSpPr>
        <p:spPr>
          <a:xfrm>
            <a:off x="1601597" y="5281677"/>
            <a:ext cx="6701649" cy="1143001"/>
          </a:xfrm>
          <a:prstGeom prst="rect">
            <a:avLst/>
          </a:prstGeom>
        </p:spPr>
        <p:txBody>
          <a:bodyPr vert="horz" lIns="94605" tIns="47302" rIns="94605" bIns="47302" rtlCol="0" anchor="ctr">
            <a:normAutofit fontScale="92500" lnSpcReduction="20000"/>
          </a:bodyPr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35" dirty="0"/>
              <a:t>800 to Mental Health Trust</a:t>
            </a:r>
          </a:p>
          <a:p>
            <a:r>
              <a:rPr lang="en-GB" sz="4535" dirty="0"/>
              <a:t>525 to our 3 Local Hospices</a:t>
            </a:r>
          </a:p>
        </p:txBody>
      </p:sp>
    </p:spTree>
    <p:extLst>
      <p:ext uri="{BB962C8B-B14F-4D97-AF65-F5344CB8AC3E}">
        <p14:creationId xmlns:p14="http://schemas.microsoft.com/office/powerpoint/2010/main" val="3336504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823" y="64222"/>
            <a:ext cx="10469754" cy="6592143"/>
          </a:xfrm>
          <a:prstGeom prst="rect">
            <a:avLst/>
          </a:prstGeom>
          <a:solidFill>
            <a:srgbClr val="273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BD15C3-407C-40FB-9AF9-AC2CC411BDBA}"/>
              </a:ext>
            </a:extLst>
          </p:cNvPr>
          <p:cNvSpPr txBox="1">
            <a:spLocks/>
          </p:cNvSpPr>
          <p:nvPr/>
        </p:nvSpPr>
        <p:spPr>
          <a:xfrm>
            <a:off x="413073" y="312442"/>
            <a:ext cx="9634284" cy="1198534"/>
          </a:xfrm>
          <a:prstGeom prst="rect">
            <a:avLst/>
          </a:prstGeom>
        </p:spPr>
        <p:txBody>
          <a:bodyPr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308" b="1" u="sng" dirty="0">
                <a:solidFill>
                  <a:schemeClr val="bg1"/>
                </a:solidFill>
              </a:rPr>
              <a:t>Hunting down the positives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823" y="6664042"/>
            <a:ext cx="10469754" cy="818151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784" y="5859528"/>
            <a:ext cx="1692048" cy="13892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073" y="6949606"/>
            <a:ext cx="4371123" cy="42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54" b="1" dirty="0">
                <a:solidFill>
                  <a:prstClr val="white"/>
                </a:solidFill>
                <a:cs typeface="Arial" panose="020B0604020202020204" pitchFamily="34" charset="0"/>
              </a:rPr>
              <a:t>Stoke.gov.uk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1832" y="1202114"/>
            <a:ext cx="9376766" cy="5697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PCR Testing </a:t>
            </a:r>
            <a:r>
              <a:rPr lang="en-GB" sz="3133" dirty="0">
                <a:solidFill>
                  <a:schemeClr val="bg1"/>
                </a:solidFill>
              </a:rPr>
              <a:t>needs to be used better (currently 40%) but low car ownership ratios &amp; can cause delay</a:t>
            </a:r>
          </a:p>
          <a:p>
            <a:pPr lvl="0"/>
            <a:endParaRPr lang="en-GB" sz="2742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Target High Prevalence Communities</a:t>
            </a:r>
            <a:r>
              <a:rPr lang="en-GB" sz="3133" dirty="0">
                <a:solidFill>
                  <a:schemeClr val="bg1"/>
                </a:solidFill>
              </a:rPr>
              <a:t> with testing, enforcement, contact tracing and communications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2742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Train the Trainer Programme </a:t>
            </a:r>
            <a:r>
              <a:rPr lang="en-GB" sz="3133" dirty="0">
                <a:solidFill>
                  <a:schemeClr val="bg1"/>
                </a:solidFill>
              </a:rPr>
              <a:t>for schools, colleges, hospices, large businesses and high risk settings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2742" u="sng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Aspiration for LFT </a:t>
            </a:r>
            <a:r>
              <a:rPr lang="en-GB" sz="3133" dirty="0">
                <a:solidFill>
                  <a:schemeClr val="bg1"/>
                </a:solidFill>
              </a:rPr>
              <a:t>is to reach 10% local population by 31 Jan 21 but must target high risk populations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313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80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823" y="64222"/>
            <a:ext cx="10469754" cy="6592143"/>
          </a:xfrm>
          <a:prstGeom prst="rect">
            <a:avLst/>
          </a:prstGeom>
          <a:solidFill>
            <a:srgbClr val="273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BD15C3-407C-40FB-9AF9-AC2CC411BDBA}"/>
              </a:ext>
            </a:extLst>
          </p:cNvPr>
          <p:cNvSpPr txBox="1">
            <a:spLocks/>
          </p:cNvSpPr>
          <p:nvPr/>
        </p:nvSpPr>
        <p:spPr>
          <a:xfrm>
            <a:off x="413073" y="312442"/>
            <a:ext cx="9634284" cy="1198534"/>
          </a:xfrm>
          <a:prstGeom prst="rect">
            <a:avLst/>
          </a:prstGeom>
        </p:spPr>
        <p:txBody>
          <a:bodyPr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308" b="1" u="sng" dirty="0">
                <a:solidFill>
                  <a:schemeClr val="bg1"/>
                </a:solidFill>
              </a:rPr>
              <a:t>Learning the Lessons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823" y="6664042"/>
            <a:ext cx="10469754" cy="818151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784" y="5859528"/>
            <a:ext cx="1692048" cy="13892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073" y="6949606"/>
            <a:ext cx="4371123" cy="42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54" b="1" dirty="0">
                <a:solidFill>
                  <a:prstClr val="white"/>
                </a:solidFill>
                <a:cs typeface="Arial" panose="020B0604020202020204" pitchFamily="34" charset="0"/>
              </a:rPr>
              <a:t>Stoke.gov.uk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1832" y="1078072"/>
            <a:ext cx="9376766" cy="6011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Admin</a:t>
            </a:r>
            <a:r>
              <a:rPr lang="en-GB" sz="3133" dirty="0">
                <a:solidFill>
                  <a:schemeClr val="bg1"/>
                </a:solidFill>
              </a:rPr>
              <a:t> needs to be perfect – booking, registration, test analysis, results and is rate limiting factor!</a:t>
            </a:r>
          </a:p>
          <a:p>
            <a:pPr lvl="0"/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Clinically led Process </a:t>
            </a:r>
            <a:r>
              <a:rPr lang="en-GB" sz="3133" dirty="0">
                <a:solidFill>
                  <a:schemeClr val="bg1"/>
                </a:solidFill>
              </a:rPr>
              <a:t>is best but unaffordable and not cost effective albeit most effective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Train the Trainer Programme </a:t>
            </a:r>
            <a:r>
              <a:rPr lang="en-GB" sz="3133" dirty="0">
                <a:solidFill>
                  <a:schemeClr val="bg1"/>
                </a:solidFill>
              </a:rPr>
              <a:t>works well but is very time consuming and need to think about revalidation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u="sng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Instant works best</a:t>
            </a:r>
            <a:r>
              <a:rPr lang="en-GB" sz="3133" dirty="0">
                <a:solidFill>
                  <a:schemeClr val="bg1"/>
                </a:solidFill>
              </a:rPr>
              <a:t> – keep people for results, do 2</a:t>
            </a:r>
            <a:r>
              <a:rPr lang="en-GB" sz="3133" baseline="30000" dirty="0">
                <a:solidFill>
                  <a:schemeClr val="bg1"/>
                </a:solidFill>
              </a:rPr>
              <a:t>nd</a:t>
            </a:r>
            <a:r>
              <a:rPr lang="en-GB" sz="3133" dirty="0">
                <a:solidFill>
                  <a:schemeClr val="bg1"/>
                </a:solidFill>
              </a:rPr>
              <a:t> LFT and while waiting for that do CT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Hub and Spoke </a:t>
            </a:r>
            <a:r>
              <a:rPr lang="en-GB" sz="3133" dirty="0">
                <a:solidFill>
                  <a:schemeClr val="bg1"/>
                </a:solidFill>
              </a:rPr>
              <a:t>– works well alongside PPE and Test bulk storage with push not pull resupply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313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38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823" y="64222"/>
            <a:ext cx="10469754" cy="6592143"/>
          </a:xfrm>
          <a:prstGeom prst="rect">
            <a:avLst/>
          </a:prstGeom>
          <a:solidFill>
            <a:srgbClr val="273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BD15C3-407C-40FB-9AF9-AC2CC411BDBA}"/>
              </a:ext>
            </a:extLst>
          </p:cNvPr>
          <p:cNvSpPr txBox="1">
            <a:spLocks/>
          </p:cNvSpPr>
          <p:nvPr/>
        </p:nvSpPr>
        <p:spPr>
          <a:xfrm>
            <a:off x="413073" y="187823"/>
            <a:ext cx="9634284" cy="910680"/>
          </a:xfrm>
          <a:prstGeom prst="rect">
            <a:avLst/>
          </a:prstGeom>
        </p:spPr>
        <p:txBody>
          <a:bodyPr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308" b="1" u="sng" dirty="0">
                <a:solidFill>
                  <a:schemeClr val="bg1"/>
                </a:solidFill>
              </a:rPr>
              <a:t>Current Issues with Mass Testing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823" y="6664042"/>
            <a:ext cx="10469754" cy="818151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63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784" y="5859528"/>
            <a:ext cx="1692048" cy="13892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073" y="6949606"/>
            <a:ext cx="4371123" cy="42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54" b="1" dirty="0">
                <a:solidFill>
                  <a:prstClr val="white"/>
                </a:solidFill>
                <a:cs typeface="Arial" panose="020B0604020202020204" pitchFamily="34" charset="0"/>
              </a:rPr>
              <a:t>Stoke.gov.uk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1832" y="1093036"/>
            <a:ext cx="9376766" cy="6011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Confirmatory PCR </a:t>
            </a:r>
            <a:r>
              <a:rPr lang="en-GB" sz="3133" dirty="0">
                <a:solidFill>
                  <a:schemeClr val="bg1"/>
                </a:solidFill>
              </a:rPr>
              <a:t>is suddenly part of national SOP – we disagree – kills community testing where the  advantage is instant result and immediate CT</a:t>
            </a:r>
          </a:p>
          <a:p>
            <a:pPr lvl="0"/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Multiple Initiatives </a:t>
            </a:r>
            <a:r>
              <a:rPr lang="en-GB" sz="3133" dirty="0">
                <a:solidFill>
                  <a:schemeClr val="bg1"/>
                </a:solidFill>
              </a:rPr>
              <a:t> centrally directed and randomly  announced with little coordination are distracting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Funding the programme</a:t>
            </a:r>
            <a:r>
              <a:rPr lang="en-GB" sz="3133" dirty="0">
                <a:solidFill>
                  <a:schemeClr val="bg1"/>
                </a:solidFill>
              </a:rPr>
              <a:t> promised  £14 a head but discussion around top slicing for overheads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u="sng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Aspiration for LFT </a:t>
            </a:r>
            <a:r>
              <a:rPr lang="en-GB" sz="3133" dirty="0">
                <a:solidFill>
                  <a:schemeClr val="bg1"/>
                </a:solidFill>
              </a:rPr>
              <a:t>is to reach 10% local population by 31 Jan 21 but must allow DPH to lead as appropriate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</a:endParaRPr>
          </a:p>
          <a:p>
            <a:pPr marL="447647" indent="-447647">
              <a:buFont typeface="Arial" panose="020B0604020202020204" pitchFamily="34" charset="0"/>
              <a:buChar char="•"/>
            </a:pPr>
            <a:r>
              <a:rPr lang="en-GB" sz="3133" u="sng" dirty="0">
                <a:solidFill>
                  <a:schemeClr val="bg1"/>
                </a:solidFill>
              </a:rPr>
              <a:t>Focussed Large Scale Testing </a:t>
            </a:r>
            <a:r>
              <a:rPr lang="en-GB" sz="3133" dirty="0">
                <a:solidFill>
                  <a:schemeClr val="bg1"/>
                </a:solidFill>
              </a:rPr>
              <a:t>– Don’t widen inequality</a:t>
            </a:r>
          </a:p>
          <a:p>
            <a:pPr marL="447647" indent="-447647">
              <a:buFont typeface="Arial" panose="020B0604020202020204" pitchFamily="34" charset="0"/>
              <a:buChar char="•"/>
            </a:pPr>
            <a:endParaRPr lang="en-GB" sz="313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62757"/>
      </p:ext>
    </p:extLst>
  </p:cSld>
  <p:clrMapOvr>
    <a:masterClrMapping/>
  </p:clrMapOvr>
</p:sld>
</file>

<file path=ppt/theme/theme1.xml><?xml version="1.0" encoding="utf-8"?>
<a:theme xmlns:a="http://schemas.openxmlformats.org/drawingml/2006/main" name="Cres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</TotalTime>
  <Words>373</Words>
  <Application>Microsoft Office PowerPoint</Application>
  <PresentationFormat>Custom</PresentationFormat>
  <Paragraphs>80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Crest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Simpson(Design)</dc:creator>
  <cp:lastModifiedBy>Paul Edmondson-Jones</cp:lastModifiedBy>
  <cp:revision>127</cp:revision>
  <dcterms:created xsi:type="dcterms:W3CDTF">2015-01-19T12:19:18Z</dcterms:created>
  <dcterms:modified xsi:type="dcterms:W3CDTF">2020-12-10T15:12:54Z</dcterms:modified>
</cp:coreProperties>
</file>