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heme/theme2.xml" ContentType="application/vnd.openxmlformats-officedocument.theme+xml"/>
  <Override PartName="/ppt/tags/tag13.xml" ContentType="application/vnd.openxmlformats-officedocument.presentationml.tags+xml"/>
  <Override PartName="/ppt/tags/tag14.xml" ContentType="application/vnd.openxmlformats-officedocument.presentationml.tags+xml"/>
  <Override PartName="/ppt/notesSlides/notesSlide1.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notesSlides/notesSlide2.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notesSlides/notesSlide3.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44" r:id="rId4"/>
  </p:sldMasterIdLst>
  <p:notesMasterIdLst>
    <p:notesMasterId r:id="rId32"/>
  </p:notesMasterIdLst>
  <p:sldIdLst>
    <p:sldId id="276" r:id="rId5"/>
    <p:sldId id="367" r:id="rId6"/>
    <p:sldId id="323" r:id="rId7"/>
    <p:sldId id="322" r:id="rId8"/>
    <p:sldId id="305" r:id="rId9"/>
    <p:sldId id="263" r:id="rId10"/>
    <p:sldId id="283" r:id="rId11"/>
    <p:sldId id="258" r:id="rId12"/>
    <p:sldId id="304" r:id="rId13"/>
    <p:sldId id="262" r:id="rId14"/>
    <p:sldId id="295" r:id="rId15"/>
    <p:sldId id="286" r:id="rId16"/>
    <p:sldId id="288" r:id="rId17"/>
    <p:sldId id="292" r:id="rId18"/>
    <p:sldId id="300" r:id="rId19"/>
    <p:sldId id="294" r:id="rId20"/>
    <p:sldId id="301" r:id="rId21"/>
    <p:sldId id="296" r:id="rId22"/>
    <p:sldId id="297" r:id="rId23"/>
    <p:sldId id="293" r:id="rId24"/>
    <p:sldId id="302" r:id="rId25"/>
    <p:sldId id="271" r:id="rId26"/>
    <p:sldId id="298" r:id="rId27"/>
    <p:sldId id="278" r:id="rId28"/>
    <p:sldId id="299" r:id="rId29"/>
    <p:sldId id="289" r:id="rId30"/>
    <p:sldId id="267" r:id="rId31"/>
  </p:sldIdLst>
  <p:sldSz cx="9144000" cy="5143500" type="screen16x9"/>
  <p:notesSz cx="6858000" cy="9144000"/>
  <p:custDataLst>
    <p:tags r:id="rId33"/>
  </p:custDataLst>
  <p:defaultTextStyle>
    <a:defPPr>
      <a:defRPr lang="en-US"/>
    </a:defPPr>
    <a:lvl1pPr algn="l" rtl="0" fontAlgn="base">
      <a:spcBef>
        <a:spcPct val="0"/>
      </a:spcBef>
      <a:spcAft>
        <a:spcPct val="0"/>
      </a:spcAft>
      <a:defRPr sz="2400" kern="1200">
        <a:solidFill>
          <a:schemeClr val="tx1"/>
        </a:solidFill>
        <a:latin typeface="Arial" pitchFamily="84" charset="0"/>
        <a:ea typeface="ヒラギノ角ゴ Pro W3" pitchFamily="84" charset="-128"/>
        <a:cs typeface="ヒラギノ角ゴ Pro W3" pitchFamily="84" charset="-128"/>
      </a:defRPr>
    </a:lvl1pPr>
    <a:lvl2pPr marL="457200" algn="l" rtl="0" fontAlgn="base">
      <a:spcBef>
        <a:spcPct val="0"/>
      </a:spcBef>
      <a:spcAft>
        <a:spcPct val="0"/>
      </a:spcAft>
      <a:defRPr sz="2400" kern="1200">
        <a:solidFill>
          <a:schemeClr val="tx1"/>
        </a:solidFill>
        <a:latin typeface="Arial" pitchFamily="84" charset="0"/>
        <a:ea typeface="ヒラギノ角ゴ Pro W3" pitchFamily="84" charset="-128"/>
        <a:cs typeface="ヒラギノ角ゴ Pro W3" pitchFamily="84" charset="-128"/>
      </a:defRPr>
    </a:lvl2pPr>
    <a:lvl3pPr marL="914400" algn="l" rtl="0" fontAlgn="base">
      <a:spcBef>
        <a:spcPct val="0"/>
      </a:spcBef>
      <a:spcAft>
        <a:spcPct val="0"/>
      </a:spcAft>
      <a:defRPr sz="2400" kern="1200">
        <a:solidFill>
          <a:schemeClr val="tx1"/>
        </a:solidFill>
        <a:latin typeface="Arial" pitchFamily="84" charset="0"/>
        <a:ea typeface="ヒラギノ角ゴ Pro W3" pitchFamily="84" charset="-128"/>
        <a:cs typeface="ヒラギノ角ゴ Pro W3" pitchFamily="84" charset="-128"/>
      </a:defRPr>
    </a:lvl3pPr>
    <a:lvl4pPr marL="1371600" algn="l" rtl="0" fontAlgn="base">
      <a:spcBef>
        <a:spcPct val="0"/>
      </a:spcBef>
      <a:spcAft>
        <a:spcPct val="0"/>
      </a:spcAft>
      <a:defRPr sz="2400" kern="1200">
        <a:solidFill>
          <a:schemeClr val="tx1"/>
        </a:solidFill>
        <a:latin typeface="Arial" pitchFamily="84" charset="0"/>
        <a:ea typeface="ヒラギノ角ゴ Pro W3" pitchFamily="84" charset="-128"/>
        <a:cs typeface="ヒラギノ角ゴ Pro W3" pitchFamily="84" charset="-128"/>
      </a:defRPr>
    </a:lvl4pPr>
    <a:lvl5pPr marL="1828800" algn="l" rtl="0" fontAlgn="base">
      <a:spcBef>
        <a:spcPct val="0"/>
      </a:spcBef>
      <a:spcAft>
        <a:spcPct val="0"/>
      </a:spcAft>
      <a:defRPr sz="2400" kern="1200">
        <a:solidFill>
          <a:schemeClr val="tx1"/>
        </a:solidFill>
        <a:latin typeface="Arial" pitchFamily="84" charset="0"/>
        <a:ea typeface="ヒラギノ角ゴ Pro W3" pitchFamily="84" charset="-128"/>
        <a:cs typeface="ヒラギノ角ゴ Pro W3" pitchFamily="84" charset="-128"/>
      </a:defRPr>
    </a:lvl5pPr>
    <a:lvl6pPr marL="2286000" algn="l" defTabSz="457200" rtl="0" eaLnBrk="1" latinLnBrk="0" hangingPunct="1">
      <a:defRPr sz="2400" kern="1200">
        <a:solidFill>
          <a:schemeClr val="tx1"/>
        </a:solidFill>
        <a:latin typeface="Arial" pitchFamily="84" charset="0"/>
        <a:ea typeface="ヒラギノ角ゴ Pro W3" pitchFamily="84" charset="-128"/>
        <a:cs typeface="ヒラギノ角ゴ Pro W3" pitchFamily="84" charset="-128"/>
      </a:defRPr>
    </a:lvl6pPr>
    <a:lvl7pPr marL="2743200" algn="l" defTabSz="457200" rtl="0" eaLnBrk="1" latinLnBrk="0" hangingPunct="1">
      <a:defRPr sz="2400" kern="1200">
        <a:solidFill>
          <a:schemeClr val="tx1"/>
        </a:solidFill>
        <a:latin typeface="Arial" pitchFamily="84" charset="0"/>
        <a:ea typeface="ヒラギノ角ゴ Pro W3" pitchFamily="84" charset="-128"/>
        <a:cs typeface="ヒラギノ角ゴ Pro W3" pitchFamily="84" charset="-128"/>
      </a:defRPr>
    </a:lvl7pPr>
    <a:lvl8pPr marL="3200400" algn="l" defTabSz="457200" rtl="0" eaLnBrk="1" latinLnBrk="0" hangingPunct="1">
      <a:defRPr sz="2400" kern="1200">
        <a:solidFill>
          <a:schemeClr val="tx1"/>
        </a:solidFill>
        <a:latin typeface="Arial" pitchFamily="84" charset="0"/>
        <a:ea typeface="ヒラギノ角ゴ Pro W3" pitchFamily="84" charset="-128"/>
        <a:cs typeface="ヒラギノ角ゴ Pro W3" pitchFamily="84" charset="-128"/>
      </a:defRPr>
    </a:lvl8pPr>
    <a:lvl9pPr marL="3657600" algn="l" defTabSz="457200" rtl="0" eaLnBrk="1" latinLnBrk="0" hangingPunct="1">
      <a:defRPr sz="2400" kern="1200">
        <a:solidFill>
          <a:schemeClr val="tx1"/>
        </a:solidFill>
        <a:latin typeface="Arial" pitchFamily="84" charset="0"/>
        <a:ea typeface="ヒラギノ角ゴ Pro W3" pitchFamily="84" charset="-128"/>
        <a:cs typeface="ヒラギノ角ゴ Pro W3" pitchFamily="84" charset="-128"/>
      </a:defRPr>
    </a:lvl9pPr>
  </p:defaultTextStyle>
  <p:extLst>
    <p:ext uri="{521415D9-36F7-43E2-AB2F-B90AF26B5E84}">
      <p14:sectionLst xmlns:p14="http://schemas.microsoft.com/office/powerpoint/2010/main">
        <p14:section name="Intro/commentary" id="{26B66856-7D10-43D8-9EDC-D3E3CCF61891}">
          <p14:sldIdLst>
            <p14:sldId id="276"/>
            <p14:sldId id="367"/>
            <p14:sldId id="323"/>
            <p14:sldId id="322"/>
          </p14:sldIdLst>
        </p14:section>
        <p14:section name="Presentation Materials" id="{F211470F-DAA0-4A06-89D9-11B7CD86BFB1}">
          <p14:sldIdLst>
            <p14:sldId id="305"/>
            <p14:sldId id="263"/>
            <p14:sldId id="283"/>
            <p14:sldId id="258"/>
            <p14:sldId id="304"/>
            <p14:sldId id="262"/>
            <p14:sldId id="295"/>
            <p14:sldId id="286"/>
            <p14:sldId id="288"/>
            <p14:sldId id="292"/>
            <p14:sldId id="300"/>
            <p14:sldId id="294"/>
            <p14:sldId id="301"/>
            <p14:sldId id="296"/>
            <p14:sldId id="297"/>
            <p14:sldId id="293"/>
            <p14:sldId id="302"/>
            <p14:sldId id="271"/>
            <p14:sldId id="298"/>
            <p14:sldId id="278"/>
            <p14:sldId id="299"/>
            <p14:sldId id="289"/>
            <p14:sldId id="267"/>
          </p14:sldIdLst>
        </p14:section>
      </p14:sectionLst>
    </p:ex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E9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6" autoAdjust="0"/>
    <p:restoredTop sz="83977" autoAdjust="0"/>
  </p:normalViewPr>
  <p:slideViewPr>
    <p:cSldViewPr>
      <p:cViewPr>
        <p:scale>
          <a:sx n="75" d="100"/>
          <a:sy n="75" d="100"/>
        </p:scale>
        <p:origin x="1302" y="852"/>
      </p:cViewPr>
      <p:guideLst>
        <p:guide orient="horz" pos="162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63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gs" Target="tags/tag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s>
</file>

<file path=ppt/diagrams/_rels/data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image" Target="../media/image13.jpg"/></Relationships>
</file>

<file path=ppt/diagrams/_rels/drawing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image" Target="../media/image13.jp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EF11658-0E47-4000-824F-7BA447885C62}" type="doc">
      <dgm:prSet loTypeId="urn:microsoft.com/office/officeart/2005/8/layout/process4" loCatId="list" qsTypeId="urn:microsoft.com/office/officeart/2005/8/quickstyle/simple1" qsCatId="simple" csTypeId="urn:microsoft.com/office/officeart/2005/8/colors/colorful1" csCatId="colorful" phldr="1"/>
      <dgm:spPr/>
      <dgm:t>
        <a:bodyPr/>
        <a:lstStyle/>
        <a:p>
          <a:endParaRPr lang="en-GB"/>
        </a:p>
      </dgm:t>
    </dgm:pt>
    <dgm:pt modelId="{CCAF0892-2412-4628-851A-2900F40415AF}">
      <dgm:prSet phldrT="[Text]" custT="1"/>
      <dgm:spPr/>
      <dgm:t>
        <a:bodyPr/>
        <a:lstStyle/>
        <a:p>
          <a:r>
            <a:rPr lang="en-GB" sz="1600" b="1" dirty="0"/>
            <a:t>People with symptoms = possible case</a:t>
          </a:r>
        </a:p>
      </dgm:t>
    </dgm:pt>
    <dgm:pt modelId="{219E304A-0CC5-497E-B611-B4A07C690AD4}" type="parTrans" cxnId="{2A4B13C6-AE55-4010-86D7-8E166B178C2F}">
      <dgm:prSet/>
      <dgm:spPr/>
      <dgm:t>
        <a:bodyPr/>
        <a:lstStyle/>
        <a:p>
          <a:endParaRPr lang="en-GB"/>
        </a:p>
      </dgm:t>
    </dgm:pt>
    <dgm:pt modelId="{CB35D3C2-1F0F-475D-A671-2580EFAB2F4F}" type="sibTrans" cxnId="{2A4B13C6-AE55-4010-86D7-8E166B178C2F}">
      <dgm:prSet/>
      <dgm:spPr/>
      <dgm:t>
        <a:bodyPr/>
        <a:lstStyle/>
        <a:p>
          <a:endParaRPr lang="en-GB"/>
        </a:p>
      </dgm:t>
    </dgm:pt>
    <dgm:pt modelId="{F8086112-2B74-471D-B802-E7E2E2E703FA}">
      <dgm:prSet phldrT="[Text]"/>
      <dgm:spPr>
        <a:solidFill>
          <a:schemeClr val="accent5">
            <a:lumMod val="20000"/>
            <a:lumOff val="80000"/>
            <a:alpha val="90000"/>
          </a:schemeClr>
        </a:solidFill>
      </dgm:spPr>
      <dgm:t>
        <a:bodyPr/>
        <a:lstStyle/>
        <a:p>
          <a:r>
            <a:rPr lang="en-GB" dirty="0"/>
            <a:t>Isolate- do not come to setting!</a:t>
          </a:r>
        </a:p>
      </dgm:t>
    </dgm:pt>
    <dgm:pt modelId="{A39B8FBF-3AD1-490B-9646-089FCB721403}" type="parTrans" cxnId="{B456A2BF-7159-427D-B798-CF316B11A5AB}">
      <dgm:prSet/>
      <dgm:spPr/>
      <dgm:t>
        <a:bodyPr/>
        <a:lstStyle/>
        <a:p>
          <a:endParaRPr lang="en-GB"/>
        </a:p>
      </dgm:t>
    </dgm:pt>
    <dgm:pt modelId="{97EC7437-5A57-4CE1-A3DB-204B7E3AAACF}" type="sibTrans" cxnId="{B456A2BF-7159-427D-B798-CF316B11A5AB}">
      <dgm:prSet/>
      <dgm:spPr/>
      <dgm:t>
        <a:bodyPr/>
        <a:lstStyle/>
        <a:p>
          <a:endParaRPr lang="en-GB"/>
        </a:p>
      </dgm:t>
    </dgm:pt>
    <dgm:pt modelId="{F9B00BAB-9520-4ED4-A950-B96BCA89C1E5}">
      <dgm:prSet phldrT="[Text]"/>
      <dgm:spPr>
        <a:solidFill>
          <a:schemeClr val="tx2">
            <a:lumMod val="20000"/>
            <a:lumOff val="80000"/>
            <a:alpha val="90000"/>
          </a:schemeClr>
        </a:solidFill>
      </dgm:spPr>
      <dgm:t>
        <a:bodyPr/>
        <a:lstStyle/>
        <a:p>
          <a:r>
            <a:rPr lang="en-GB" dirty="0"/>
            <a:t>Get tested- NHS portal/ 119</a:t>
          </a:r>
        </a:p>
      </dgm:t>
    </dgm:pt>
    <dgm:pt modelId="{D8BAF3CD-3C61-4D9B-8475-C15F13BDE83C}" type="parTrans" cxnId="{5108FB3D-9B58-4518-A3D5-DA93BF9187FC}">
      <dgm:prSet/>
      <dgm:spPr/>
      <dgm:t>
        <a:bodyPr/>
        <a:lstStyle/>
        <a:p>
          <a:endParaRPr lang="en-GB"/>
        </a:p>
      </dgm:t>
    </dgm:pt>
    <dgm:pt modelId="{F4910B68-E559-4185-A90D-D328A053832F}" type="sibTrans" cxnId="{5108FB3D-9B58-4518-A3D5-DA93BF9187FC}">
      <dgm:prSet/>
      <dgm:spPr/>
      <dgm:t>
        <a:bodyPr/>
        <a:lstStyle/>
        <a:p>
          <a:endParaRPr lang="en-GB"/>
        </a:p>
      </dgm:t>
    </dgm:pt>
    <dgm:pt modelId="{3E7605EC-8A15-4D07-AF97-09DBFFF336F0}">
      <dgm:prSet phldrT="[Text]" custT="1"/>
      <dgm:spPr>
        <a:solidFill>
          <a:schemeClr val="accent3">
            <a:lumMod val="60000"/>
            <a:lumOff val="40000"/>
          </a:schemeClr>
        </a:solidFill>
      </dgm:spPr>
      <dgm:t>
        <a:bodyPr/>
        <a:lstStyle/>
        <a:p>
          <a:r>
            <a:rPr lang="en-GB" sz="1600" b="1" dirty="0">
              <a:solidFill>
                <a:schemeClr val="tx1"/>
              </a:solidFill>
            </a:rPr>
            <a:t>People with a positive test = confirmed case</a:t>
          </a:r>
        </a:p>
      </dgm:t>
    </dgm:pt>
    <dgm:pt modelId="{63592FCD-96A3-404E-B1FD-9BA24233260B}" type="parTrans" cxnId="{9CA87F3A-B99E-4461-82DA-9F32D6066795}">
      <dgm:prSet/>
      <dgm:spPr/>
      <dgm:t>
        <a:bodyPr/>
        <a:lstStyle/>
        <a:p>
          <a:endParaRPr lang="en-GB"/>
        </a:p>
      </dgm:t>
    </dgm:pt>
    <dgm:pt modelId="{5B8F6D80-71AA-43E0-93FD-1F3752CC7195}" type="sibTrans" cxnId="{9CA87F3A-B99E-4461-82DA-9F32D6066795}">
      <dgm:prSet/>
      <dgm:spPr/>
      <dgm:t>
        <a:bodyPr/>
        <a:lstStyle/>
        <a:p>
          <a:endParaRPr lang="en-GB"/>
        </a:p>
      </dgm:t>
    </dgm:pt>
    <dgm:pt modelId="{FB794CD7-7F3E-4ECD-BF37-C8B0C625E8F6}">
      <dgm:prSet phldrT="[Text]"/>
      <dgm:spPr>
        <a:solidFill>
          <a:schemeClr val="accent3">
            <a:lumMod val="20000"/>
            <a:lumOff val="80000"/>
            <a:alpha val="90000"/>
          </a:schemeClr>
        </a:solidFill>
      </dgm:spPr>
      <dgm:t>
        <a:bodyPr/>
        <a:lstStyle/>
        <a:p>
          <a:r>
            <a:rPr lang="en-GB" dirty="0"/>
            <a:t>Isolate the case</a:t>
          </a:r>
        </a:p>
      </dgm:t>
    </dgm:pt>
    <dgm:pt modelId="{1960B4E5-1F70-4A3E-964E-68BF1261183E}" type="parTrans" cxnId="{BF8F7223-D230-499C-BE2F-16DBA2AC3929}">
      <dgm:prSet/>
      <dgm:spPr/>
      <dgm:t>
        <a:bodyPr/>
        <a:lstStyle/>
        <a:p>
          <a:endParaRPr lang="en-GB"/>
        </a:p>
      </dgm:t>
    </dgm:pt>
    <dgm:pt modelId="{4BA924DA-1061-4FD3-B003-6221CB45ECE2}" type="sibTrans" cxnId="{BF8F7223-D230-499C-BE2F-16DBA2AC3929}">
      <dgm:prSet/>
      <dgm:spPr/>
      <dgm:t>
        <a:bodyPr/>
        <a:lstStyle/>
        <a:p>
          <a:endParaRPr lang="en-GB"/>
        </a:p>
      </dgm:t>
    </dgm:pt>
    <dgm:pt modelId="{F33054C3-3FD5-44A9-B43C-C0809CD516DD}">
      <dgm:prSet phldrT="[Text]"/>
      <dgm:spPr>
        <a:solidFill>
          <a:schemeClr val="accent2">
            <a:lumMod val="20000"/>
            <a:lumOff val="80000"/>
            <a:alpha val="90000"/>
          </a:schemeClr>
        </a:solidFill>
      </dgm:spPr>
      <dgm:t>
        <a:bodyPr/>
        <a:lstStyle/>
        <a:p>
          <a:r>
            <a:rPr lang="en-GB" dirty="0"/>
            <a:t>Contacts isolate for 14 days</a:t>
          </a:r>
        </a:p>
      </dgm:t>
    </dgm:pt>
    <dgm:pt modelId="{7ACE4763-0F89-4179-94D5-F205413DB9A6}" type="parTrans" cxnId="{EF0F88AD-05ED-400C-8851-98EDC624C28F}">
      <dgm:prSet/>
      <dgm:spPr/>
      <dgm:t>
        <a:bodyPr/>
        <a:lstStyle/>
        <a:p>
          <a:endParaRPr lang="en-GB"/>
        </a:p>
      </dgm:t>
    </dgm:pt>
    <dgm:pt modelId="{5AF32625-33A7-40AB-A5D0-E173E3BBA630}" type="sibTrans" cxnId="{EF0F88AD-05ED-400C-8851-98EDC624C28F}">
      <dgm:prSet/>
      <dgm:spPr/>
      <dgm:t>
        <a:bodyPr/>
        <a:lstStyle/>
        <a:p>
          <a:endParaRPr lang="en-GB"/>
        </a:p>
      </dgm:t>
    </dgm:pt>
    <dgm:pt modelId="{46D16602-99C4-4606-A77B-802EA80ACFE4}">
      <dgm:prSet phldrT="[Text]" custT="1"/>
      <dgm:spPr>
        <a:solidFill>
          <a:srgbClr val="00B0F0"/>
        </a:solidFill>
      </dgm:spPr>
      <dgm:t>
        <a:bodyPr/>
        <a:lstStyle/>
        <a:p>
          <a:r>
            <a:rPr lang="en-GB" sz="1600" b="1" dirty="0">
              <a:solidFill>
                <a:schemeClr val="tx1"/>
              </a:solidFill>
            </a:rPr>
            <a:t>Incubation Period = </a:t>
          </a:r>
        </a:p>
        <a:p>
          <a:r>
            <a:rPr lang="en-GB" sz="1600" b="1" dirty="0">
              <a:solidFill>
                <a:schemeClr val="tx1"/>
              </a:solidFill>
            </a:rPr>
            <a:t>time between exposure to the virus and developing symptoms </a:t>
          </a:r>
        </a:p>
        <a:p>
          <a:r>
            <a:rPr lang="en-GB" sz="1600" b="1" dirty="0">
              <a:solidFill>
                <a:schemeClr val="tx1"/>
              </a:solidFill>
            </a:rPr>
            <a:t>= up to 14 days (most likely shorter)</a:t>
          </a:r>
        </a:p>
      </dgm:t>
    </dgm:pt>
    <dgm:pt modelId="{64FB762E-2DC0-4D0B-80FD-55F215E14B87}" type="parTrans" cxnId="{DB5BB225-A899-4F80-9A89-CE2B16772A8D}">
      <dgm:prSet/>
      <dgm:spPr/>
      <dgm:t>
        <a:bodyPr/>
        <a:lstStyle/>
        <a:p>
          <a:endParaRPr lang="en-GB"/>
        </a:p>
      </dgm:t>
    </dgm:pt>
    <dgm:pt modelId="{E302F4F0-EF7A-4492-B274-8EC680607084}" type="sibTrans" cxnId="{DB5BB225-A899-4F80-9A89-CE2B16772A8D}">
      <dgm:prSet/>
      <dgm:spPr/>
      <dgm:t>
        <a:bodyPr/>
        <a:lstStyle/>
        <a:p>
          <a:endParaRPr lang="en-GB"/>
        </a:p>
      </dgm:t>
    </dgm:pt>
    <dgm:pt modelId="{E45DE714-4CC8-4ED8-B0A6-DB79372C4ECD}">
      <dgm:prSet custT="1"/>
      <dgm:spPr>
        <a:solidFill>
          <a:srgbClr val="00B0F0"/>
        </a:solidFill>
      </dgm:spPr>
      <dgm:t>
        <a:bodyPr/>
        <a:lstStyle/>
        <a:p>
          <a:r>
            <a:rPr lang="en-GB" sz="1600" b="1" dirty="0">
              <a:solidFill>
                <a:schemeClr val="tx1"/>
              </a:solidFill>
            </a:rPr>
            <a:t>Infectious period = from 48 hours prior to symptom onset (or date of swab) to 7 days after</a:t>
          </a:r>
        </a:p>
      </dgm:t>
    </dgm:pt>
    <dgm:pt modelId="{C5DE26E4-FFF2-4253-A547-8EB72051F341}" type="parTrans" cxnId="{AFD148B4-D464-4472-82CC-F38245D63571}">
      <dgm:prSet/>
      <dgm:spPr/>
      <dgm:t>
        <a:bodyPr/>
        <a:lstStyle/>
        <a:p>
          <a:endParaRPr lang="en-GB"/>
        </a:p>
      </dgm:t>
    </dgm:pt>
    <dgm:pt modelId="{7E059746-E33C-4C0F-A472-A4F5C3DB6279}" type="sibTrans" cxnId="{AFD148B4-D464-4472-82CC-F38245D63571}">
      <dgm:prSet/>
      <dgm:spPr/>
      <dgm:t>
        <a:bodyPr/>
        <a:lstStyle/>
        <a:p>
          <a:endParaRPr lang="en-GB"/>
        </a:p>
      </dgm:t>
    </dgm:pt>
    <dgm:pt modelId="{2CAC4181-BC28-4AB4-AF21-E36E731A2487}" type="pres">
      <dgm:prSet presAssocID="{DEF11658-0E47-4000-824F-7BA447885C62}" presName="Name0" presStyleCnt="0">
        <dgm:presLayoutVars>
          <dgm:dir/>
          <dgm:animLvl val="lvl"/>
          <dgm:resizeHandles val="exact"/>
        </dgm:presLayoutVars>
      </dgm:prSet>
      <dgm:spPr/>
    </dgm:pt>
    <dgm:pt modelId="{981A22D7-A90F-4765-AAE2-A563E2D2B851}" type="pres">
      <dgm:prSet presAssocID="{E45DE714-4CC8-4ED8-B0A6-DB79372C4ECD}" presName="boxAndChildren" presStyleCnt="0"/>
      <dgm:spPr/>
    </dgm:pt>
    <dgm:pt modelId="{3C7DAE5F-0275-4AB6-B2CB-8C13BC34A8CD}" type="pres">
      <dgm:prSet presAssocID="{E45DE714-4CC8-4ED8-B0A6-DB79372C4ECD}" presName="parentTextBox" presStyleLbl="node1" presStyleIdx="0" presStyleCnt="4"/>
      <dgm:spPr/>
    </dgm:pt>
    <dgm:pt modelId="{6097C210-5C8D-4BE1-B8CA-E1CC44319603}" type="pres">
      <dgm:prSet presAssocID="{E302F4F0-EF7A-4492-B274-8EC680607084}" presName="sp" presStyleCnt="0"/>
      <dgm:spPr/>
    </dgm:pt>
    <dgm:pt modelId="{6DC64776-E594-4733-A438-6381594CA01C}" type="pres">
      <dgm:prSet presAssocID="{46D16602-99C4-4606-A77B-802EA80ACFE4}" presName="arrowAndChildren" presStyleCnt="0"/>
      <dgm:spPr/>
    </dgm:pt>
    <dgm:pt modelId="{984ED06B-DD62-4ECF-9A8C-35D7BC4A29A3}" type="pres">
      <dgm:prSet presAssocID="{46D16602-99C4-4606-A77B-802EA80ACFE4}" presName="parentTextArrow" presStyleLbl="node1" presStyleIdx="1" presStyleCnt="4" custScaleY="124798"/>
      <dgm:spPr/>
    </dgm:pt>
    <dgm:pt modelId="{13425FEC-68B5-46A0-9CCE-80E77A89F55A}" type="pres">
      <dgm:prSet presAssocID="{5B8F6D80-71AA-43E0-93FD-1F3752CC7195}" presName="sp" presStyleCnt="0"/>
      <dgm:spPr/>
    </dgm:pt>
    <dgm:pt modelId="{27F7DF3C-254A-4FA1-88E2-66F5DF7AF3D3}" type="pres">
      <dgm:prSet presAssocID="{3E7605EC-8A15-4D07-AF97-09DBFFF336F0}" presName="arrowAndChildren" presStyleCnt="0"/>
      <dgm:spPr/>
    </dgm:pt>
    <dgm:pt modelId="{8CE41351-66AB-4335-9254-076B8307236F}" type="pres">
      <dgm:prSet presAssocID="{3E7605EC-8A15-4D07-AF97-09DBFFF336F0}" presName="parentTextArrow" presStyleLbl="node1" presStyleIdx="1" presStyleCnt="4"/>
      <dgm:spPr/>
    </dgm:pt>
    <dgm:pt modelId="{91734311-1DC8-4A5E-AC6F-7613F343CB54}" type="pres">
      <dgm:prSet presAssocID="{3E7605EC-8A15-4D07-AF97-09DBFFF336F0}" presName="arrow" presStyleLbl="node1" presStyleIdx="2" presStyleCnt="4"/>
      <dgm:spPr/>
    </dgm:pt>
    <dgm:pt modelId="{2DE22B52-4C15-4C71-B1CC-99AC716C99D2}" type="pres">
      <dgm:prSet presAssocID="{3E7605EC-8A15-4D07-AF97-09DBFFF336F0}" presName="descendantArrow" presStyleCnt="0"/>
      <dgm:spPr/>
    </dgm:pt>
    <dgm:pt modelId="{11D38658-2512-489A-A706-7E0DDA79221E}" type="pres">
      <dgm:prSet presAssocID="{FB794CD7-7F3E-4ECD-BF37-C8B0C625E8F6}" presName="childTextArrow" presStyleLbl="fgAccFollowNode1" presStyleIdx="0" presStyleCnt="4">
        <dgm:presLayoutVars>
          <dgm:bulletEnabled val="1"/>
        </dgm:presLayoutVars>
      </dgm:prSet>
      <dgm:spPr/>
    </dgm:pt>
    <dgm:pt modelId="{3058BE89-E2B0-4722-8895-BDF500857AAD}" type="pres">
      <dgm:prSet presAssocID="{F33054C3-3FD5-44A9-B43C-C0809CD516DD}" presName="childTextArrow" presStyleLbl="fgAccFollowNode1" presStyleIdx="1" presStyleCnt="4">
        <dgm:presLayoutVars>
          <dgm:bulletEnabled val="1"/>
        </dgm:presLayoutVars>
      </dgm:prSet>
      <dgm:spPr/>
    </dgm:pt>
    <dgm:pt modelId="{8334F607-C1AD-414B-8AD1-E3C2FF73A018}" type="pres">
      <dgm:prSet presAssocID="{CB35D3C2-1F0F-475D-A671-2580EFAB2F4F}" presName="sp" presStyleCnt="0"/>
      <dgm:spPr/>
    </dgm:pt>
    <dgm:pt modelId="{CA0DE123-C1D7-4DA9-8F7E-99B4532D178B}" type="pres">
      <dgm:prSet presAssocID="{CCAF0892-2412-4628-851A-2900F40415AF}" presName="arrowAndChildren" presStyleCnt="0"/>
      <dgm:spPr/>
    </dgm:pt>
    <dgm:pt modelId="{F8962FCE-B4A7-48B7-927A-4BF9E903BB87}" type="pres">
      <dgm:prSet presAssocID="{CCAF0892-2412-4628-851A-2900F40415AF}" presName="parentTextArrow" presStyleLbl="node1" presStyleIdx="2" presStyleCnt="4"/>
      <dgm:spPr/>
    </dgm:pt>
    <dgm:pt modelId="{4E90C5B3-1E6E-4B3B-A410-2CFA9A8AD878}" type="pres">
      <dgm:prSet presAssocID="{CCAF0892-2412-4628-851A-2900F40415AF}" presName="arrow" presStyleLbl="node1" presStyleIdx="3" presStyleCnt="4"/>
      <dgm:spPr/>
    </dgm:pt>
    <dgm:pt modelId="{2C92BD3D-0447-4671-8268-7C74D04E8F8E}" type="pres">
      <dgm:prSet presAssocID="{CCAF0892-2412-4628-851A-2900F40415AF}" presName="descendantArrow" presStyleCnt="0"/>
      <dgm:spPr/>
    </dgm:pt>
    <dgm:pt modelId="{08AC24C0-F7C1-4C23-B542-20EE617B81CB}" type="pres">
      <dgm:prSet presAssocID="{F8086112-2B74-471D-B802-E7E2E2E703FA}" presName="childTextArrow" presStyleLbl="fgAccFollowNode1" presStyleIdx="2" presStyleCnt="4">
        <dgm:presLayoutVars>
          <dgm:bulletEnabled val="1"/>
        </dgm:presLayoutVars>
      </dgm:prSet>
      <dgm:spPr/>
    </dgm:pt>
    <dgm:pt modelId="{5EBDBD55-71AC-476F-841A-DADF9B3D6785}" type="pres">
      <dgm:prSet presAssocID="{F9B00BAB-9520-4ED4-A950-B96BCA89C1E5}" presName="childTextArrow" presStyleLbl="fgAccFollowNode1" presStyleIdx="3" presStyleCnt="4">
        <dgm:presLayoutVars>
          <dgm:bulletEnabled val="1"/>
        </dgm:presLayoutVars>
      </dgm:prSet>
      <dgm:spPr/>
    </dgm:pt>
  </dgm:ptLst>
  <dgm:cxnLst>
    <dgm:cxn modelId="{A2FDEE14-8499-4B2E-A2ED-609367126357}" type="presOf" srcId="{FB794CD7-7F3E-4ECD-BF37-C8B0C625E8F6}" destId="{11D38658-2512-489A-A706-7E0DDA79221E}" srcOrd="0" destOrd="0" presId="urn:microsoft.com/office/officeart/2005/8/layout/process4"/>
    <dgm:cxn modelId="{BF8F7223-D230-499C-BE2F-16DBA2AC3929}" srcId="{3E7605EC-8A15-4D07-AF97-09DBFFF336F0}" destId="{FB794CD7-7F3E-4ECD-BF37-C8B0C625E8F6}" srcOrd="0" destOrd="0" parTransId="{1960B4E5-1F70-4A3E-964E-68BF1261183E}" sibTransId="{4BA924DA-1061-4FD3-B003-6221CB45ECE2}"/>
    <dgm:cxn modelId="{DB5BB225-A899-4F80-9A89-CE2B16772A8D}" srcId="{DEF11658-0E47-4000-824F-7BA447885C62}" destId="{46D16602-99C4-4606-A77B-802EA80ACFE4}" srcOrd="2" destOrd="0" parTransId="{64FB762E-2DC0-4D0B-80FD-55F215E14B87}" sibTransId="{E302F4F0-EF7A-4492-B274-8EC680607084}"/>
    <dgm:cxn modelId="{A2FE3D2A-363F-445D-A941-EEA668C2CA73}" type="presOf" srcId="{3E7605EC-8A15-4D07-AF97-09DBFFF336F0}" destId="{8CE41351-66AB-4335-9254-076B8307236F}" srcOrd="0" destOrd="0" presId="urn:microsoft.com/office/officeart/2005/8/layout/process4"/>
    <dgm:cxn modelId="{9CA87F3A-B99E-4461-82DA-9F32D6066795}" srcId="{DEF11658-0E47-4000-824F-7BA447885C62}" destId="{3E7605EC-8A15-4D07-AF97-09DBFFF336F0}" srcOrd="1" destOrd="0" parTransId="{63592FCD-96A3-404E-B1FD-9BA24233260B}" sibTransId="{5B8F6D80-71AA-43E0-93FD-1F3752CC7195}"/>
    <dgm:cxn modelId="{5108FB3D-9B58-4518-A3D5-DA93BF9187FC}" srcId="{CCAF0892-2412-4628-851A-2900F40415AF}" destId="{F9B00BAB-9520-4ED4-A950-B96BCA89C1E5}" srcOrd="1" destOrd="0" parTransId="{D8BAF3CD-3C61-4D9B-8475-C15F13BDE83C}" sibTransId="{F4910B68-E559-4185-A90D-D328A053832F}"/>
    <dgm:cxn modelId="{2BB93F68-13E7-4D37-8F6A-20D0DB552249}" type="presOf" srcId="{CCAF0892-2412-4628-851A-2900F40415AF}" destId="{4E90C5B3-1E6E-4B3B-A410-2CFA9A8AD878}" srcOrd="1" destOrd="0" presId="urn:microsoft.com/office/officeart/2005/8/layout/process4"/>
    <dgm:cxn modelId="{7842E153-4EF7-4CBC-BB99-EA3AFCB1F559}" type="presOf" srcId="{3E7605EC-8A15-4D07-AF97-09DBFFF336F0}" destId="{91734311-1DC8-4A5E-AC6F-7613F343CB54}" srcOrd="1" destOrd="0" presId="urn:microsoft.com/office/officeart/2005/8/layout/process4"/>
    <dgm:cxn modelId="{BF741F79-9E99-45A4-B04E-DADBB0C89A07}" type="presOf" srcId="{E45DE714-4CC8-4ED8-B0A6-DB79372C4ECD}" destId="{3C7DAE5F-0275-4AB6-B2CB-8C13BC34A8CD}" srcOrd="0" destOrd="0" presId="urn:microsoft.com/office/officeart/2005/8/layout/process4"/>
    <dgm:cxn modelId="{F9C3CA5A-7FB1-487C-BB71-941EF08B98BB}" type="presOf" srcId="{46D16602-99C4-4606-A77B-802EA80ACFE4}" destId="{984ED06B-DD62-4ECF-9A8C-35D7BC4A29A3}" srcOrd="0" destOrd="0" presId="urn:microsoft.com/office/officeart/2005/8/layout/process4"/>
    <dgm:cxn modelId="{6A5B0484-9725-4427-BF24-31CDFFD6D232}" type="presOf" srcId="{F8086112-2B74-471D-B802-E7E2E2E703FA}" destId="{08AC24C0-F7C1-4C23-B542-20EE617B81CB}" srcOrd="0" destOrd="0" presId="urn:microsoft.com/office/officeart/2005/8/layout/process4"/>
    <dgm:cxn modelId="{51310684-43FE-4FA9-AFF0-DE130BA3C6F1}" type="presOf" srcId="{F33054C3-3FD5-44A9-B43C-C0809CD516DD}" destId="{3058BE89-E2B0-4722-8895-BDF500857AAD}" srcOrd="0" destOrd="0" presId="urn:microsoft.com/office/officeart/2005/8/layout/process4"/>
    <dgm:cxn modelId="{D2718696-F25D-43DD-A5F5-87C33ACC763E}" type="presOf" srcId="{DEF11658-0E47-4000-824F-7BA447885C62}" destId="{2CAC4181-BC28-4AB4-AF21-E36E731A2487}" srcOrd="0" destOrd="0" presId="urn:microsoft.com/office/officeart/2005/8/layout/process4"/>
    <dgm:cxn modelId="{88E1AAA4-EEB2-4B2F-946A-FB56C338D6E4}" type="presOf" srcId="{CCAF0892-2412-4628-851A-2900F40415AF}" destId="{F8962FCE-B4A7-48B7-927A-4BF9E903BB87}" srcOrd="0" destOrd="0" presId="urn:microsoft.com/office/officeart/2005/8/layout/process4"/>
    <dgm:cxn modelId="{EF1B8CAA-342B-40F2-82DB-450AB3359E1E}" type="presOf" srcId="{F9B00BAB-9520-4ED4-A950-B96BCA89C1E5}" destId="{5EBDBD55-71AC-476F-841A-DADF9B3D6785}" srcOrd="0" destOrd="0" presId="urn:microsoft.com/office/officeart/2005/8/layout/process4"/>
    <dgm:cxn modelId="{EF0F88AD-05ED-400C-8851-98EDC624C28F}" srcId="{3E7605EC-8A15-4D07-AF97-09DBFFF336F0}" destId="{F33054C3-3FD5-44A9-B43C-C0809CD516DD}" srcOrd="1" destOrd="0" parTransId="{7ACE4763-0F89-4179-94D5-F205413DB9A6}" sibTransId="{5AF32625-33A7-40AB-A5D0-E173E3BBA630}"/>
    <dgm:cxn modelId="{AFD148B4-D464-4472-82CC-F38245D63571}" srcId="{DEF11658-0E47-4000-824F-7BA447885C62}" destId="{E45DE714-4CC8-4ED8-B0A6-DB79372C4ECD}" srcOrd="3" destOrd="0" parTransId="{C5DE26E4-FFF2-4253-A547-8EB72051F341}" sibTransId="{7E059746-E33C-4C0F-A472-A4F5C3DB6279}"/>
    <dgm:cxn modelId="{B456A2BF-7159-427D-B798-CF316B11A5AB}" srcId="{CCAF0892-2412-4628-851A-2900F40415AF}" destId="{F8086112-2B74-471D-B802-E7E2E2E703FA}" srcOrd="0" destOrd="0" parTransId="{A39B8FBF-3AD1-490B-9646-089FCB721403}" sibTransId="{97EC7437-5A57-4CE1-A3DB-204B7E3AAACF}"/>
    <dgm:cxn modelId="{2A4B13C6-AE55-4010-86D7-8E166B178C2F}" srcId="{DEF11658-0E47-4000-824F-7BA447885C62}" destId="{CCAF0892-2412-4628-851A-2900F40415AF}" srcOrd="0" destOrd="0" parTransId="{219E304A-0CC5-497E-B611-B4A07C690AD4}" sibTransId="{CB35D3C2-1F0F-475D-A671-2580EFAB2F4F}"/>
    <dgm:cxn modelId="{4FA726DD-8D4E-4244-8332-B4B4BFE9AE93}" type="presParOf" srcId="{2CAC4181-BC28-4AB4-AF21-E36E731A2487}" destId="{981A22D7-A90F-4765-AAE2-A563E2D2B851}" srcOrd="0" destOrd="0" presId="urn:microsoft.com/office/officeart/2005/8/layout/process4"/>
    <dgm:cxn modelId="{76F3FA5A-BA5B-46EF-8420-9ED98C9D65E4}" type="presParOf" srcId="{981A22D7-A90F-4765-AAE2-A563E2D2B851}" destId="{3C7DAE5F-0275-4AB6-B2CB-8C13BC34A8CD}" srcOrd="0" destOrd="0" presId="urn:microsoft.com/office/officeart/2005/8/layout/process4"/>
    <dgm:cxn modelId="{A0B5B32D-F36A-4760-8CE9-7E86C3594CF2}" type="presParOf" srcId="{2CAC4181-BC28-4AB4-AF21-E36E731A2487}" destId="{6097C210-5C8D-4BE1-B8CA-E1CC44319603}" srcOrd="1" destOrd="0" presId="urn:microsoft.com/office/officeart/2005/8/layout/process4"/>
    <dgm:cxn modelId="{49D6DB8E-8EE9-4CA9-8EEF-ACC2E6E17D52}" type="presParOf" srcId="{2CAC4181-BC28-4AB4-AF21-E36E731A2487}" destId="{6DC64776-E594-4733-A438-6381594CA01C}" srcOrd="2" destOrd="0" presId="urn:microsoft.com/office/officeart/2005/8/layout/process4"/>
    <dgm:cxn modelId="{E9B99E2A-7450-4E51-AF19-771071BBC187}" type="presParOf" srcId="{6DC64776-E594-4733-A438-6381594CA01C}" destId="{984ED06B-DD62-4ECF-9A8C-35D7BC4A29A3}" srcOrd="0" destOrd="0" presId="urn:microsoft.com/office/officeart/2005/8/layout/process4"/>
    <dgm:cxn modelId="{F1E1C2D3-54EA-4CF7-AC81-B016C3B25479}" type="presParOf" srcId="{2CAC4181-BC28-4AB4-AF21-E36E731A2487}" destId="{13425FEC-68B5-46A0-9CCE-80E77A89F55A}" srcOrd="3" destOrd="0" presId="urn:microsoft.com/office/officeart/2005/8/layout/process4"/>
    <dgm:cxn modelId="{1EF788D3-C9E6-4D56-B4FF-E1925BFA487C}" type="presParOf" srcId="{2CAC4181-BC28-4AB4-AF21-E36E731A2487}" destId="{27F7DF3C-254A-4FA1-88E2-66F5DF7AF3D3}" srcOrd="4" destOrd="0" presId="urn:microsoft.com/office/officeart/2005/8/layout/process4"/>
    <dgm:cxn modelId="{D197EF94-E3E0-4668-B2A3-345DA1D91F55}" type="presParOf" srcId="{27F7DF3C-254A-4FA1-88E2-66F5DF7AF3D3}" destId="{8CE41351-66AB-4335-9254-076B8307236F}" srcOrd="0" destOrd="0" presId="urn:microsoft.com/office/officeart/2005/8/layout/process4"/>
    <dgm:cxn modelId="{3F1F92DA-03D5-4A41-8A71-F8D6CC7969B6}" type="presParOf" srcId="{27F7DF3C-254A-4FA1-88E2-66F5DF7AF3D3}" destId="{91734311-1DC8-4A5E-AC6F-7613F343CB54}" srcOrd="1" destOrd="0" presId="urn:microsoft.com/office/officeart/2005/8/layout/process4"/>
    <dgm:cxn modelId="{8BD3271B-8D8D-4ABE-B03F-7EB054F6332A}" type="presParOf" srcId="{27F7DF3C-254A-4FA1-88E2-66F5DF7AF3D3}" destId="{2DE22B52-4C15-4C71-B1CC-99AC716C99D2}" srcOrd="2" destOrd="0" presId="urn:microsoft.com/office/officeart/2005/8/layout/process4"/>
    <dgm:cxn modelId="{C25DEA61-D4AC-42C4-8FA0-8FBDA9174CE4}" type="presParOf" srcId="{2DE22B52-4C15-4C71-B1CC-99AC716C99D2}" destId="{11D38658-2512-489A-A706-7E0DDA79221E}" srcOrd="0" destOrd="0" presId="urn:microsoft.com/office/officeart/2005/8/layout/process4"/>
    <dgm:cxn modelId="{11C84B16-CBCA-42BC-ABD8-CA10CA5AB79A}" type="presParOf" srcId="{2DE22B52-4C15-4C71-B1CC-99AC716C99D2}" destId="{3058BE89-E2B0-4722-8895-BDF500857AAD}" srcOrd="1" destOrd="0" presId="urn:microsoft.com/office/officeart/2005/8/layout/process4"/>
    <dgm:cxn modelId="{FFC2BE11-7BB9-47BB-849B-E39B6F44F8A5}" type="presParOf" srcId="{2CAC4181-BC28-4AB4-AF21-E36E731A2487}" destId="{8334F607-C1AD-414B-8AD1-E3C2FF73A018}" srcOrd="5" destOrd="0" presId="urn:microsoft.com/office/officeart/2005/8/layout/process4"/>
    <dgm:cxn modelId="{30BB02DF-7F10-4DD2-97AE-75E18C712931}" type="presParOf" srcId="{2CAC4181-BC28-4AB4-AF21-E36E731A2487}" destId="{CA0DE123-C1D7-4DA9-8F7E-99B4532D178B}" srcOrd="6" destOrd="0" presId="urn:microsoft.com/office/officeart/2005/8/layout/process4"/>
    <dgm:cxn modelId="{FC15495C-2403-46CC-A0CA-A18FEF027D64}" type="presParOf" srcId="{CA0DE123-C1D7-4DA9-8F7E-99B4532D178B}" destId="{F8962FCE-B4A7-48B7-927A-4BF9E903BB87}" srcOrd="0" destOrd="0" presId="urn:microsoft.com/office/officeart/2005/8/layout/process4"/>
    <dgm:cxn modelId="{5C61B016-4EE0-40EC-BDB8-16A2A8C01557}" type="presParOf" srcId="{CA0DE123-C1D7-4DA9-8F7E-99B4532D178B}" destId="{4E90C5B3-1E6E-4B3B-A410-2CFA9A8AD878}" srcOrd="1" destOrd="0" presId="urn:microsoft.com/office/officeart/2005/8/layout/process4"/>
    <dgm:cxn modelId="{BCCECE4C-09B5-41C6-828A-6A10ECE816C9}" type="presParOf" srcId="{CA0DE123-C1D7-4DA9-8F7E-99B4532D178B}" destId="{2C92BD3D-0447-4671-8268-7C74D04E8F8E}" srcOrd="2" destOrd="0" presId="urn:microsoft.com/office/officeart/2005/8/layout/process4"/>
    <dgm:cxn modelId="{38895066-EDF8-4E06-840D-F32824C55F3B}" type="presParOf" srcId="{2C92BD3D-0447-4671-8268-7C74D04E8F8E}" destId="{08AC24C0-F7C1-4C23-B542-20EE617B81CB}" srcOrd="0" destOrd="0" presId="urn:microsoft.com/office/officeart/2005/8/layout/process4"/>
    <dgm:cxn modelId="{AB278CE5-D902-4800-8B21-02DBF402B199}" type="presParOf" srcId="{2C92BD3D-0447-4671-8268-7C74D04E8F8E}" destId="{5EBDBD55-71AC-476F-841A-DADF9B3D6785}" srcOrd="1"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1C31AD5-121A-41C5-96E2-1B0B2509604C}"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en-GB"/>
        </a:p>
      </dgm:t>
    </dgm:pt>
    <dgm:pt modelId="{A73504E6-9263-40EC-A5E8-F1DCA2C69760}">
      <dgm:prSet phldrT="[Text]"/>
      <dgm:spPr/>
      <dgm:t>
        <a:bodyPr/>
        <a:lstStyle/>
        <a:p>
          <a:r>
            <a:rPr lang="en-GB" dirty="0"/>
            <a:t>Cleaners: gloves and aprons</a:t>
          </a:r>
        </a:p>
      </dgm:t>
    </dgm:pt>
    <dgm:pt modelId="{041D3C12-AE75-42E6-B7CE-568BDD0266F5}" type="parTrans" cxnId="{35BE59B9-7749-4350-BBE7-5B9671B94C6B}">
      <dgm:prSet/>
      <dgm:spPr/>
      <dgm:t>
        <a:bodyPr/>
        <a:lstStyle/>
        <a:p>
          <a:endParaRPr lang="en-GB"/>
        </a:p>
      </dgm:t>
    </dgm:pt>
    <dgm:pt modelId="{51102064-7463-4E65-BD54-CCA59FF725A0}" type="sibTrans" cxnId="{35BE59B9-7749-4350-BBE7-5B9671B94C6B}">
      <dgm:prSet/>
      <dgm:spPr/>
      <dgm:t>
        <a:bodyPr/>
        <a:lstStyle/>
        <a:p>
          <a:endParaRPr lang="en-GB"/>
        </a:p>
      </dgm:t>
    </dgm:pt>
    <dgm:pt modelId="{421AB1C1-1874-4601-B122-6AADCCF09062}">
      <dgm:prSet phldrT="[Text]"/>
      <dgm:spPr/>
      <dgm:t>
        <a:bodyPr/>
        <a:lstStyle/>
        <a:p>
          <a:r>
            <a:rPr lang="en-GB" dirty="0"/>
            <a:t>Accompanying/ caring for suspected/ confirmed case: gloves, aprons, masks +/- eye protection</a:t>
          </a:r>
        </a:p>
      </dgm:t>
    </dgm:pt>
    <dgm:pt modelId="{9AFAA7E6-6C6C-4AEC-8108-1DABC4057698}" type="parTrans" cxnId="{3F27B822-07A1-4CFF-98FB-B75E84B8DF6B}">
      <dgm:prSet/>
      <dgm:spPr/>
      <dgm:t>
        <a:bodyPr/>
        <a:lstStyle/>
        <a:p>
          <a:endParaRPr lang="en-GB"/>
        </a:p>
      </dgm:t>
    </dgm:pt>
    <dgm:pt modelId="{9CFACE9C-5A90-4C07-998F-2B4A83F79168}" type="sibTrans" cxnId="{3F27B822-07A1-4CFF-98FB-B75E84B8DF6B}">
      <dgm:prSet/>
      <dgm:spPr/>
      <dgm:t>
        <a:bodyPr/>
        <a:lstStyle/>
        <a:p>
          <a:endParaRPr lang="en-GB"/>
        </a:p>
      </dgm:t>
    </dgm:pt>
    <dgm:pt modelId="{C6B15A97-6E69-4F98-85BE-4E27AC25782C}">
      <dgm:prSet phldrT="[Text]"/>
      <dgm:spPr/>
      <dgm:t>
        <a:bodyPr/>
        <a:lstStyle/>
        <a:p>
          <a:r>
            <a:rPr lang="en-GB" dirty="0"/>
            <a:t>Risk assess need for eye protection: Splashes? Coughing? Vomiting? Spitting?</a:t>
          </a:r>
        </a:p>
      </dgm:t>
    </dgm:pt>
    <dgm:pt modelId="{B81D070D-D9B5-4C86-8AAB-76E3AAAA601E}" type="parTrans" cxnId="{0097830A-3E2A-4E47-A029-F9897FD7D9BB}">
      <dgm:prSet/>
      <dgm:spPr/>
      <dgm:t>
        <a:bodyPr/>
        <a:lstStyle/>
        <a:p>
          <a:endParaRPr lang="en-GB"/>
        </a:p>
      </dgm:t>
    </dgm:pt>
    <dgm:pt modelId="{14874CCC-4435-465D-B442-4C06360E1751}" type="sibTrans" cxnId="{0097830A-3E2A-4E47-A029-F9897FD7D9BB}">
      <dgm:prSet/>
      <dgm:spPr/>
      <dgm:t>
        <a:bodyPr/>
        <a:lstStyle/>
        <a:p>
          <a:endParaRPr lang="en-GB"/>
        </a:p>
      </dgm:t>
    </dgm:pt>
    <dgm:pt modelId="{63F18D0E-1DAD-4245-AA9D-40A932FDC5BB}">
      <dgm:prSet phldrT="[Text]"/>
      <dgm:spPr/>
      <dgm:t>
        <a:bodyPr/>
        <a:lstStyle/>
        <a:p>
          <a:r>
            <a:rPr lang="en-GB" dirty="0"/>
            <a:t>Safe removal of PPE and thorough handwashing after removal</a:t>
          </a:r>
        </a:p>
      </dgm:t>
    </dgm:pt>
    <dgm:pt modelId="{D8131F4A-94E5-41FA-9612-B5E463A7A4A9}" type="parTrans" cxnId="{B94510FB-FE7B-4F4D-B1BE-BC26C45962CB}">
      <dgm:prSet/>
      <dgm:spPr/>
      <dgm:t>
        <a:bodyPr/>
        <a:lstStyle/>
        <a:p>
          <a:endParaRPr lang="en-GB"/>
        </a:p>
      </dgm:t>
    </dgm:pt>
    <dgm:pt modelId="{A1E657C0-93CB-471F-9FD0-50B136C0D557}" type="sibTrans" cxnId="{B94510FB-FE7B-4F4D-B1BE-BC26C45962CB}">
      <dgm:prSet/>
      <dgm:spPr/>
      <dgm:t>
        <a:bodyPr/>
        <a:lstStyle/>
        <a:p>
          <a:endParaRPr lang="en-GB"/>
        </a:p>
      </dgm:t>
    </dgm:pt>
    <dgm:pt modelId="{946806FF-C7D6-4215-87B6-8B066386D7A5}" type="pres">
      <dgm:prSet presAssocID="{A1C31AD5-121A-41C5-96E2-1B0B2509604C}" presName="linear" presStyleCnt="0">
        <dgm:presLayoutVars>
          <dgm:dir/>
          <dgm:resizeHandles val="exact"/>
        </dgm:presLayoutVars>
      </dgm:prSet>
      <dgm:spPr/>
    </dgm:pt>
    <dgm:pt modelId="{2E6CE33A-30BC-4876-BEB7-94249FD21DFB}" type="pres">
      <dgm:prSet presAssocID="{A73504E6-9263-40EC-A5E8-F1DCA2C69760}" presName="comp" presStyleCnt="0"/>
      <dgm:spPr/>
    </dgm:pt>
    <dgm:pt modelId="{CEFE2D3B-592C-439A-A65D-9CCF741B9C3F}" type="pres">
      <dgm:prSet presAssocID="{A73504E6-9263-40EC-A5E8-F1DCA2C69760}" presName="box" presStyleLbl="node1" presStyleIdx="0" presStyleCnt="4" custLinFactNeighborX="274" custLinFactNeighborY="65"/>
      <dgm:spPr/>
    </dgm:pt>
    <dgm:pt modelId="{759CFFD7-DFC5-42B4-9021-9A871A96D09B}" type="pres">
      <dgm:prSet presAssocID="{A73504E6-9263-40EC-A5E8-F1DCA2C69760}" presName="img" presStyleLbl="fgImgPlace1" presStyleIdx="0" presStyleCnt="4"/>
      <dgm:spPr>
        <a:blipFill>
          <a:blip xmlns:r="http://schemas.openxmlformats.org/officeDocument/2006/relationships" r:embed="rId1">
            <a:extLst>
              <a:ext uri="{28A0092B-C50C-407E-A947-70E740481C1C}">
                <a14:useLocalDpi xmlns:a14="http://schemas.microsoft.com/office/drawing/2010/main" val="0"/>
              </a:ext>
            </a:extLst>
          </a:blip>
          <a:srcRect/>
          <a:stretch>
            <a:fillRect t="-31000" b="-31000"/>
          </a:stretch>
        </a:blipFill>
      </dgm:spPr>
    </dgm:pt>
    <dgm:pt modelId="{FBDDE1AC-1404-4296-AD3D-71E489D97457}" type="pres">
      <dgm:prSet presAssocID="{A73504E6-9263-40EC-A5E8-F1DCA2C69760}" presName="text" presStyleLbl="node1" presStyleIdx="0" presStyleCnt="4">
        <dgm:presLayoutVars>
          <dgm:bulletEnabled val="1"/>
        </dgm:presLayoutVars>
      </dgm:prSet>
      <dgm:spPr/>
    </dgm:pt>
    <dgm:pt modelId="{13E63C22-D635-4152-87E0-B50DAAD6C2A4}" type="pres">
      <dgm:prSet presAssocID="{51102064-7463-4E65-BD54-CCA59FF725A0}" presName="spacer" presStyleCnt="0"/>
      <dgm:spPr/>
    </dgm:pt>
    <dgm:pt modelId="{E1A54AF7-1649-47AE-8C1B-965C7F35C36F}" type="pres">
      <dgm:prSet presAssocID="{421AB1C1-1874-4601-B122-6AADCCF09062}" presName="comp" presStyleCnt="0"/>
      <dgm:spPr/>
    </dgm:pt>
    <dgm:pt modelId="{9DDD0604-1E12-48F3-B5BC-5DA8210074EF}" type="pres">
      <dgm:prSet presAssocID="{421AB1C1-1874-4601-B122-6AADCCF09062}" presName="box" presStyleLbl="node1" presStyleIdx="1" presStyleCnt="4"/>
      <dgm:spPr/>
    </dgm:pt>
    <dgm:pt modelId="{54260B0D-9B5B-497A-8685-17319D52CDE5}" type="pres">
      <dgm:prSet presAssocID="{421AB1C1-1874-4601-B122-6AADCCF09062}" presName="img" presStyleLbl="fgImgPlace1" presStyleIdx="1" presStyleCnt="4" custScaleX="30993" custScaleY="57623" custLinFactNeighborX="-9362" custLinFactNeighborY="0"/>
      <dgm:spPr>
        <a:solidFill>
          <a:schemeClr val="bg2"/>
        </a:solidFill>
      </dgm:spPr>
    </dgm:pt>
    <dgm:pt modelId="{025AE33A-D2C6-4837-AF73-0E3B86B1B5BA}" type="pres">
      <dgm:prSet presAssocID="{421AB1C1-1874-4601-B122-6AADCCF09062}" presName="text" presStyleLbl="node1" presStyleIdx="1" presStyleCnt="4">
        <dgm:presLayoutVars>
          <dgm:bulletEnabled val="1"/>
        </dgm:presLayoutVars>
      </dgm:prSet>
      <dgm:spPr/>
    </dgm:pt>
    <dgm:pt modelId="{36DEA6D3-D1FC-41A4-A7B6-264BF97F1BA8}" type="pres">
      <dgm:prSet presAssocID="{9CFACE9C-5A90-4C07-998F-2B4A83F79168}" presName="spacer" presStyleCnt="0"/>
      <dgm:spPr/>
    </dgm:pt>
    <dgm:pt modelId="{A168BFC6-E421-4B6E-8D25-0A613AA81E52}" type="pres">
      <dgm:prSet presAssocID="{C6B15A97-6E69-4F98-85BE-4E27AC25782C}" presName="comp" presStyleCnt="0"/>
      <dgm:spPr/>
    </dgm:pt>
    <dgm:pt modelId="{C7D8C334-7B07-484C-AFFC-89A8B422BB81}" type="pres">
      <dgm:prSet presAssocID="{C6B15A97-6E69-4F98-85BE-4E27AC25782C}" presName="box" presStyleLbl="node1" presStyleIdx="2" presStyleCnt="4"/>
      <dgm:spPr/>
    </dgm:pt>
    <dgm:pt modelId="{1AAF8865-0D0B-4FA3-8578-6ED7F9DC2A43}" type="pres">
      <dgm:prSet presAssocID="{C6B15A97-6E69-4F98-85BE-4E27AC25782C}" presName="img" presStyleLbl="fgImgPlace1" presStyleIdx="2" presStyleCnt="4"/>
      <dgm:spPr>
        <a:blipFill>
          <a:blip xmlns:r="http://schemas.openxmlformats.org/officeDocument/2006/relationships" r:embed="rId2">
            <a:extLst>
              <a:ext uri="{28A0092B-C50C-407E-A947-70E740481C1C}">
                <a14:useLocalDpi xmlns:a14="http://schemas.microsoft.com/office/drawing/2010/main" val="0"/>
              </a:ext>
            </a:extLst>
          </a:blip>
          <a:srcRect/>
          <a:stretch>
            <a:fillRect t="-31000" b="-31000"/>
          </a:stretch>
        </a:blipFill>
      </dgm:spPr>
    </dgm:pt>
    <dgm:pt modelId="{C2AFF5CD-F79D-47A4-89C4-884B166F1BE6}" type="pres">
      <dgm:prSet presAssocID="{C6B15A97-6E69-4F98-85BE-4E27AC25782C}" presName="text" presStyleLbl="node1" presStyleIdx="2" presStyleCnt="4">
        <dgm:presLayoutVars>
          <dgm:bulletEnabled val="1"/>
        </dgm:presLayoutVars>
      </dgm:prSet>
      <dgm:spPr/>
    </dgm:pt>
    <dgm:pt modelId="{1A9D56A7-D11A-4889-9074-08EB28AD0A6C}" type="pres">
      <dgm:prSet presAssocID="{14874CCC-4435-465D-B442-4C06360E1751}" presName="spacer" presStyleCnt="0"/>
      <dgm:spPr/>
    </dgm:pt>
    <dgm:pt modelId="{4B6049FB-43FD-44DE-9B57-A0F2F86B9F17}" type="pres">
      <dgm:prSet presAssocID="{63F18D0E-1DAD-4245-AA9D-40A932FDC5BB}" presName="comp" presStyleCnt="0"/>
      <dgm:spPr/>
    </dgm:pt>
    <dgm:pt modelId="{7FF98611-AB7D-426B-AD6B-8D8C365912A6}" type="pres">
      <dgm:prSet presAssocID="{63F18D0E-1DAD-4245-AA9D-40A932FDC5BB}" presName="box" presStyleLbl="node1" presStyleIdx="3" presStyleCnt="4"/>
      <dgm:spPr/>
    </dgm:pt>
    <dgm:pt modelId="{E51778BB-1936-4FEE-BE04-DAA5D0BB90C2}" type="pres">
      <dgm:prSet presAssocID="{63F18D0E-1DAD-4245-AA9D-40A932FDC5BB}" presName="img" presStyleLbl="fgImgPlace1" presStyleIdx="3" presStyleCnt="4"/>
      <dgm:spPr>
        <a:blipFill>
          <a:blip xmlns:r="http://schemas.openxmlformats.org/officeDocument/2006/relationships" r:embed="rId3"/>
          <a:srcRect/>
          <a:stretch>
            <a:fillRect t="-135000" b="-135000"/>
          </a:stretch>
        </a:blipFill>
      </dgm:spPr>
    </dgm:pt>
    <dgm:pt modelId="{1C718CD6-E0CF-4701-ADFF-CD027813DD5A}" type="pres">
      <dgm:prSet presAssocID="{63F18D0E-1DAD-4245-AA9D-40A932FDC5BB}" presName="text" presStyleLbl="node1" presStyleIdx="3" presStyleCnt="4">
        <dgm:presLayoutVars>
          <dgm:bulletEnabled val="1"/>
        </dgm:presLayoutVars>
      </dgm:prSet>
      <dgm:spPr/>
    </dgm:pt>
  </dgm:ptLst>
  <dgm:cxnLst>
    <dgm:cxn modelId="{661D6F04-D44D-4FD9-A7B6-631E352513E0}" type="presOf" srcId="{63F18D0E-1DAD-4245-AA9D-40A932FDC5BB}" destId="{7FF98611-AB7D-426B-AD6B-8D8C365912A6}" srcOrd="0" destOrd="0" presId="urn:microsoft.com/office/officeart/2005/8/layout/vList4"/>
    <dgm:cxn modelId="{0097830A-3E2A-4E47-A029-F9897FD7D9BB}" srcId="{A1C31AD5-121A-41C5-96E2-1B0B2509604C}" destId="{C6B15A97-6E69-4F98-85BE-4E27AC25782C}" srcOrd="2" destOrd="0" parTransId="{B81D070D-D9B5-4C86-8AAB-76E3AAAA601E}" sibTransId="{14874CCC-4435-465D-B442-4C06360E1751}"/>
    <dgm:cxn modelId="{9835620C-298B-4D3E-85E0-91567354B778}" type="presOf" srcId="{421AB1C1-1874-4601-B122-6AADCCF09062}" destId="{9DDD0604-1E12-48F3-B5BC-5DA8210074EF}" srcOrd="0" destOrd="0" presId="urn:microsoft.com/office/officeart/2005/8/layout/vList4"/>
    <dgm:cxn modelId="{3F27B822-07A1-4CFF-98FB-B75E84B8DF6B}" srcId="{A1C31AD5-121A-41C5-96E2-1B0B2509604C}" destId="{421AB1C1-1874-4601-B122-6AADCCF09062}" srcOrd="1" destOrd="0" parTransId="{9AFAA7E6-6C6C-4AEC-8108-1DABC4057698}" sibTransId="{9CFACE9C-5A90-4C07-998F-2B4A83F79168}"/>
    <dgm:cxn modelId="{7963A14F-070E-4BD4-9B23-5A14D4796921}" type="presOf" srcId="{421AB1C1-1874-4601-B122-6AADCCF09062}" destId="{025AE33A-D2C6-4837-AF73-0E3B86B1B5BA}" srcOrd="1" destOrd="0" presId="urn:microsoft.com/office/officeart/2005/8/layout/vList4"/>
    <dgm:cxn modelId="{E6C7325A-B3AF-4090-9319-9ACDEFED6BC0}" type="presOf" srcId="{63F18D0E-1DAD-4245-AA9D-40A932FDC5BB}" destId="{1C718CD6-E0CF-4701-ADFF-CD027813DD5A}" srcOrd="1" destOrd="0" presId="urn:microsoft.com/office/officeart/2005/8/layout/vList4"/>
    <dgm:cxn modelId="{904A0EA7-35EC-4EB7-B6FB-5BE02B27C5C4}" type="presOf" srcId="{A1C31AD5-121A-41C5-96E2-1B0B2509604C}" destId="{946806FF-C7D6-4215-87B6-8B066386D7A5}" srcOrd="0" destOrd="0" presId="urn:microsoft.com/office/officeart/2005/8/layout/vList4"/>
    <dgm:cxn modelId="{35BE59B9-7749-4350-BBE7-5B9671B94C6B}" srcId="{A1C31AD5-121A-41C5-96E2-1B0B2509604C}" destId="{A73504E6-9263-40EC-A5E8-F1DCA2C69760}" srcOrd="0" destOrd="0" parTransId="{041D3C12-AE75-42E6-B7CE-568BDD0266F5}" sibTransId="{51102064-7463-4E65-BD54-CCA59FF725A0}"/>
    <dgm:cxn modelId="{45AEA8D9-72A1-4767-AB73-DA3809F2BD00}" type="presOf" srcId="{C6B15A97-6E69-4F98-85BE-4E27AC25782C}" destId="{C2AFF5CD-F79D-47A4-89C4-884B166F1BE6}" srcOrd="1" destOrd="0" presId="urn:microsoft.com/office/officeart/2005/8/layout/vList4"/>
    <dgm:cxn modelId="{7C84CADD-6845-4CE4-BD2D-0D78FA81F12C}" type="presOf" srcId="{C6B15A97-6E69-4F98-85BE-4E27AC25782C}" destId="{C7D8C334-7B07-484C-AFFC-89A8B422BB81}" srcOrd="0" destOrd="0" presId="urn:microsoft.com/office/officeart/2005/8/layout/vList4"/>
    <dgm:cxn modelId="{99F212ED-376C-47CA-BB66-534B618A31E5}" type="presOf" srcId="{A73504E6-9263-40EC-A5E8-F1DCA2C69760}" destId="{CEFE2D3B-592C-439A-A65D-9CCF741B9C3F}" srcOrd="0" destOrd="0" presId="urn:microsoft.com/office/officeart/2005/8/layout/vList4"/>
    <dgm:cxn modelId="{47CE88EE-E478-472E-992F-A554780B8CC4}" type="presOf" srcId="{A73504E6-9263-40EC-A5E8-F1DCA2C69760}" destId="{FBDDE1AC-1404-4296-AD3D-71E489D97457}" srcOrd="1" destOrd="0" presId="urn:microsoft.com/office/officeart/2005/8/layout/vList4"/>
    <dgm:cxn modelId="{B94510FB-FE7B-4F4D-B1BE-BC26C45962CB}" srcId="{A1C31AD5-121A-41C5-96E2-1B0B2509604C}" destId="{63F18D0E-1DAD-4245-AA9D-40A932FDC5BB}" srcOrd="3" destOrd="0" parTransId="{D8131F4A-94E5-41FA-9612-B5E463A7A4A9}" sibTransId="{A1E657C0-93CB-471F-9FD0-50B136C0D557}"/>
    <dgm:cxn modelId="{E7B202F2-4919-41D7-A60F-C643333F166A}" type="presParOf" srcId="{946806FF-C7D6-4215-87B6-8B066386D7A5}" destId="{2E6CE33A-30BC-4876-BEB7-94249FD21DFB}" srcOrd="0" destOrd="0" presId="urn:microsoft.com/office/officeart/2005/8/layout/vList4"/>
    <dgm:cxn modelId="{CE0BCFF8-4466-4BDF-AA8C-F594DC9D9FDE}" type="presParOf" srcId="{2E6CE33A-30BC-4876-BEB7-94249FD21DFB}" destId="{CEFE2D3B-592C-439A-A65D-9CCF741B9C3F}" srcOrd="0" destOrd="0" presId="urn:microsoft.com/office/officeart/2005/8/layout/vList4"/>
    <dgm:cxn modelId="{C5D6370D-E6BD-4CB1-A61A-5BAA09B0C3DC}" type="presParOf" srcId="{2E6CE33A-30BC-4876-BEB7-94249FD21DFB}" destId="{759CFFD7-DFC5-42B4-9021-9A871A96D09B}" srcOrd="1" destOrd="0" presId="urn:microsoft.com/office/officeart/2005/8/layout/vList4"/>
    <dgm:cxn modelId="{7141DF67-8755-4049-9CAA-3D3768F822FF}" type="presParOf" srcId="{2E6CE33A-30BC-4876-BEB7-94249FD21DFB}" destId="{FBDDE1AC-1404-4296-AD3D-71E489D97457}" srcOrd="2" destOrd="0" presId="urn:microsoft.com/office/officeart/2005/8/layout/vList4"/>
    <dgm:cxn modelId="{AD0A17BA-2609-4854-99CC-54A327F99F6D}" type="presParOf" srcId="{946806FF-C7D6-4215-87B6-8B066386D7A5}" destId="{13E63C22-D635-4152-87E0-B50DAAD6C2A4}" srcOrd="1" destOrd="0" presId="urn:microsoft.com/office/officeart/2005/8/layout/vList4"/>
    <dgm:cxn modelId="{20FEB078-31D8-4BE9-9922-CA3A4B7116DE}" type="presParOf" srcId="{946806FF-C7D6-4215-87B6-8B066386D7A5}" destId="{E1A54AF7-1649-47AE-8C1B-965C7F35C36F}" srcOrd="2" destOrd="0" presId="urn:microsoft.com/office/officeart/2005/8/layout/vList4"/>
    <dgm:cxn modelId="{12962EE8-1E24-4EFB-9541-B4A954B19E2E}" type="presParOf" srcId="{E1A54AF7-1649-47AE-8C1B-965C7F35C36F}" destId="{9DDD0604-1E12-48F3-B5BC-5DA8210074EF}" srcOrd="0" destOrd="0" presId="urn:microsoft.com/office/officeart/2005/8/layout/vList4"/>
    <dgm:cxn modelId="{BB7AA1D6-3699-4FAB-9FD8-9FDD27376D97}" type="presParOf" srcId="{E1A54AF7-1649-47AE-8C1B-965C7F35C36F}" destId="{54260B0D-9B5B-497A-8685-17319D52CDE5}" srcOrd="1" destOrd="0" presId="urn:microsoft.com/office/officeart/2005/8/layout/vList4"/>
    <dgm:cxn modelId="{F0BD2B1B-8FFC-4821-87C2-45C578FA9FE7}" type="presParOf" srcId="{E1A54AF7-1649-47AE-8C1B-965C7F35C36F}" destId="{025AE33A-D2C6-4837-AF73-0E3B86B1B5BA}" srcOrd="2" destOrd="0" presId="urn:microsoft.com/office/officeart/2005/8/layout/vList4"/>
    <dgm:cxn modelId="{37D1ABB8-1579-44B3-9188-FB1A52E2B1AB}" type="presParOf" srcId="{946806FF-C7D6-4215-87B6-8B066386D7A5}" destId="{36DEA6D3-D1FC-41A4-A7B6-264BF97F1BA8}" srcOrd="3" destOrd="0" presId="urn:microsoft.com/office/officeart/2005/8/layout/vList4"/>
    <dgm:cxn modelId="{2419DD41-18BD-432D-B013-DAB088A47E35}" type="presParOf" srcId="{946806FF-C7D6-4215-87B6-8B066386D7A5}" destId="{A168BFC6-E421-4B6E-8D25-0A613AA81E52}" srcOrd="4" destOrd="0" presId="urn:microsoft.com/office/officeart/2005/8/layout/vList4"/>
    <dgm:cxn modelId="{4548FA1B-8D8D-4778-8BF7-AAE622103022}" type="presParOf" srcId="{A168BFC6-E421-4B6E-8D25-0A613AA81E52}" destId="{C7D8C334-7B07-484C-AFFC-89A8B422BB81}" srcOrd="0" destOrd="0" presId="urn:microsoft.com/office/officeart/2005/8/layout/vList4"/>
    <dgm:cxn modelId="{3C0FC5D4-1499-402D-922C-55B1D24B8B97}" type="presParOf" srcId="{A168BFC6-E421-4B6E-8D25-0A613AA81E52}" destId="{1AAF8865-0D0B-4FA3-8578-6ED7F9DC2A43}" srcOrd="1" destOrd="0" presId="urn:microsoft.com/office/officeart/2005/8/layout/vList4"/>
    <dgm:cxn modelId="{317854A0-91EB-4BD7-BD63-EA54A9F885DE}" type="presParOf" srcId="{A168BFC6-E421-4B6E-8D25-0A613AA81E52}" destId="{C2AFF5CD-F79D-47A4-89C4-884B166F1BE6}" srcOrd="2" destOrd="0" presId="urn:microsoft.com/office/officeart/2005/8/layout/vList4"/>
    <dgm:cxn modelId="{105C8A32-AA3A-4B17-843F-F7591E7A4D9D}" type="presParOf" srcId="{946806FF-C7D6-4215-87B6-8B066386D7A5}" destId="{1A9D56A7-D11A-4889-9074-08EB28AD0A6C}" srcOrd="5" destOrd="0" presId="urn:microsoft.com/office/officeart/2005/8/layout/vList4"/>
    <dgm:cxn modelId="{4EFCF72F-DB61-42B4-A608-08D3B680DE46}" type="presParOf" srcId="{946806FF-C7D6-4215-87B6-8B066386D7A5}" destId="{4B6049FB-43FD-44DE-9B57-A0F2F86B9F17}" srcOrd="6" destOrd="0" presId="urn:microsoft.com/office/officeart/2005/8/layout/vList4"/>
    <dgm:cxn modelId="{B6A7EB79-DAB4-4EFA-B09B-79D1E0612B12}" type="presParOf" srcId="{4B6049FB-43FD-44DE-9B57-A0F2F86B9F17}" destId="{7FF98611-AB7D-426B-AD6B-8D8C365912A6}" srcOrd="0" destOrd="0" presId="urn:microsoft.com/office/officeart/2005/8/layout/vList4"/>
    <dgm:cxn modelId="{38AA1A09-6618-44A2-BFD4-7488326BE62C}" type="presParOf" srcId="{4B6049FB-43FD-44DE-9B57-A0F2F86B9F17}" destId="{E51778BB-1936-4FEE-BE04-DAA5D0BB90C2}" srcOrd="1" destOrd="0" presId="urn:microsoft.com/office/officeart/2005/8/layout/vList4"/>
    <dgm:cxn modelId="{7F82BE9C-FD21-467F-B0E8-D853C898C646}" type="presParOf" srcId="{4B6049FB-43FD-44DE-9B57-A0F2F86B9F17}" destId="{1C718CD6-E0CF-4701-ADFF-CD027813DD5A}"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151EE41-1F3A-4F8E-BB2A-3C9B3DC0FB30}" type="doc">
      <dgm:prSet loTypeId="urn:microsoft.com/office/officeart/2005/8/layout/hierarchy2" loCatId="hierarchy" qsTypeId="urn:microsoft.com/office/officeart/2005/8/quickstyle/simple1" qsCatId="simple" csTypeId="urn:microsoft.com/office/officeart/2005/8/colors/colorful2" csCatId="colorful" phldr="1"/>
      <dgm:spPr/>
      <dgm:t>
        <a:bodyPr/>
        <a:lstStyle/>
        <a:p>
          <a:endParaRPr lang="en-GB"/>
        </a:p>
      </dgm:t>
    </dgm:pt>
    <dgm:pt modelId="{3B5487E4-C0B9-4457-80B1-2B71E15E9276}">
      <dgm:prSet phldrT="[Text]"/>
      <dgm:spPr>
        <a:solidFill>
          <a:srgbClr val="C00000"/>
        </a:solidFill>
      </dgm:spPr>
      <dgm:t>
        <a:bodyPr/>
        <a:lstStyle/>
        <a:p>
          <a:r>
            <a:rPr lang="en-GB" b="1" dirty="0"/>
            <a:t>Father of child confirmed with COVID-19 </a:t>
          </a:r>
        </a:p>
      </dgm:t>
    </dgm:pt>
    <dgm:pt modelId="{12883BDC-4F9C-4DC2-B845-BFC5D0A14625}" type="parTrans" cxnId="{D2F274E8-687D-4784-A81A-E6E65F780E55}">
      <dgm:prSet/>
      <dgm:spPr/>
      <dgm:t>
        <a:bodyPr/>
        <a:lstStyle/>
        <a:p>
          <a:endParaRPr lang="en-GB"/>
        </a:p>
      </dgm:t>
    </dgm:pt>
    <dgm:pt modelId="{5F70D0A6-6D12-4F3D-B43B-DA57F6AD0242}" type="sibTrans" cxnId="{D2F274E8-687D-4784-A81A-E6E65F780E55}">
      <dgm:prSet/>
      <dgm:spPr/>
      <dgm:t>
        <a:bodyPr/>
        <a:lstStyle/>
        <a:p>
          <a:endParaRPr lang="en-GB"/>
        </a:p>
      </dgm:t>
    </dgm:pt>
    <dgm:pt modelId="{2149D72D-E5FE-48B8-A8FA-129D83CFA014}">
      <dgm:prSet phldrT="[Text]"/>
      <dgm:spPr/>
      <dgm:t>
        <a:bodyPr/>
        <a:lstStyle/>
        <a:p>
          <a:r>
            <a:rPr lang="en-GB" dirty="0"/>
            <a:t>Whole household has to isolate (including children coming to your setting</a:t>
          </a:r>
        </a:p>
      </dgm:t>
    </dgm:pt>
    <dgm:pt modelId="{73341C43-A937-433A-8DBA-6C1ECA04649C}" type="parTrans" cxnId="{49DC6C1B-FF80-4B1F-BDB9-58313E400D1B}">
      <dgm:prSet/>
      <dgm:spPr/>
      <dgm:t>
        <a:bodyPr/>
        <a:lstStyle/>
        <a:p>
          <a:endParaRPr lang="en-GB"/>
        </a:p>
      </dgm:t>
    </dgm:pt>
    <dgm:pt modelId="{7E1C7342-59E7-4E29-8613-B1AF415FD3C2}" type="sibTrans" cxnId="{49DC6C1B-FF80-4B1F-BDB9-58313E400D1B}">
      <dgm:prSet/>
      <dgm:spPr/>
      <dgm:t>
        <a:bodyPr/>
        <a:lstStyle/>
        <a:p>
          <a:endParaRPr lang="en-GB"/>
        </a:p>
      </dgm:t>
    </dgm:pt>
    <dgm:pt modelId="{797888B7-7B49-48AA-A96F-30BBD7A239C8}">
      <dgm:prSet phldrT="[Text]"/>
      <dgm:spPr>
        <a:solidFill>
          <a:srgbClr val="00B050"/>
        </a:solidFill>
      </dgm:spPr>
      <dgm:t>
        <a:bodyPr/>
        <a:lstStyle/>
        <a:p>
          <a:r>
            <a:rPr lang="en-GB" dirty="0"/>
            <a:t>People in setting have not had contact with the father</a:t>
          </a:r>
        </a:p>
      </dgm:t>
    </dgm:pt>
    <dgm:pt modelId="{7AAE3EA8-156F-454F-93E3-495997218E75}" type="parTrans" cxnId="{15089346-E742-443B-85A8-0562E2993A78}">
      <dgm:prSet/>
      <dgm:spPr/>
      <dgm:t>
        <a:bodyPr/>
        <a:lstStyle/>
        <a:p>
          <a:endParaRPr lang="en-GB"/>
        </a:p>
      </dgm:t>
    </dgm:pt>
    <dgm:pt modelId="{8B4E431D-5FF8-4B21-A698-808D41D99BD0}" type="sibTrans" cxnId="{15089346-E742-443B-85A8-0562E2993A78}">
      <dgm:prSet/>
      <dgm:spPr/>
      <dgm:t>
        <a:bodyPr/>
        <a:lstStyle/>
        <a:p>
          <a:endParaRPr lang="en-GB"/>
        </a:p>
      </dgm:t>
    </dgm:pt>
    <dgm:pt modelId="{602D3469-898A-43CA-BA2D-7D1F04E5A2F5}">
      <dgm:prSet phldrT="[Text]"/>
      <dgm:spPr/>
      <dgm:t>
        <a:bodyPr/>
        <a:lstStyle/>
        <a:p>
          <a:r>
            <a:rPr lang="en-GB" dirty="0"/>
            <a:t>Other close contacts have to isolate</a:t>
          </a:r>
        </a:p>
      </dgm:t>
    </dgm:pt>
    <dgm:pt modelId="{7FC44325-E87E-40BB-9323-0695B85E9718}" type="parTrans" cxnId="{4A704F84-32A3-486E-B280-A81C2C277011}">
      <dgm:prSet/>
      <dgm:spPr/>
      <dgm:t>
        <a:bodyPr/>
        <a:lstStyle/>
        <a:p>
          <a:endParaRPr lang="en-GB"/>
        </a:p>
      </dgm:t>
    </dgm:pt>
    <dgm:pt modelId="{9D5AE562-079B-4AFE-97F8-2164ACCB817C}" type="sibTrans" cxnId="{4A704F84-32A3-486E-B280-A81C2C277011}">
      <dgm:prSet/>
      <dgm:spPr/>
      <dgm:t>
        <a:bodyPr/>
        <a:lstStyle/>
        <a:p>
          <a:endParaRPr lang="en-GB"/>
        </a:p>
      </dgm:t>
    </dgm:pt>
    <dgm:pt modelId="{4F67FB0B-9C04-484E-90B2-0D92AE9FB9E8}">
      <dgm:prSet phldrT="[Text]" custT="1"/>
      <dgm:spPr>
        <a:solidFill>
          <a:srgbClr val="00B050"/>
        </a:solidFill>
      </dgm:spPr>
      <dgm:t>
        <a:bodyPr/>
        <a:lstStyle/>
        <a:p>
          <a:r>
            <a:rPr lang="en-GB" sz="1300" kern="1200" dirty="0"/>
            <a:t>People who have </a:t>
          </a:r>
          <a:r>
            <a:rPr lang="en-GB" sz="1300" kern="1200" dirty="0">
              <a:solidFill>
                <a:prstClr val="white"/>
              </a:solidFill>
              <a:latin typeface="Arial"/>
              <a:ea typeface="+mn-ea"/>
              <a:cs typeface="+mn-cs"/>
            </a:rPr>
            <a:t>been</a:t>
          </a:r>
          <a:r>
            <a:rPr lang="en-GB" sz="1300" kern="1200" dirty="0"/>
            <a:t> in contact with contact- do not isolate</a:t>
          </a:r>
        </a:p>
      </dgm:t>
    </dgm:pt>
    <dgm:pt modelId="{68289299-E5B9-48FC-B29B-0B5E6EBEFD79}" type="parTrans" cxnId="{4947F3B6-86D5-400B-B3F3-7675190973D8}">
      <dgm:prSet/>
      <dgm:spPr/>
      <dgm:t>
        <a:bodyPr/>
        <a:lstStyle/>
        <a:p>
          <a:endParaRPr lang="en-GB"/>
        </a:p>
      </dgm:t>
    </dgm:pt>
    <dgm:pt modelId="{0C402278-D4E7-4A44-9EA4-4846F18B1D3A}" type="sibTrans" cxnId="{4947F3B6-86D5-400B-B3F3-7675190973D8}">
      <dgm:prSet/>
      <dgm:spPr/>
      <dgm:t>
        <a:bodyPr/>
        <a:lstStyle/>
        <a:p>
          <a:endParaRPr lang="en-GB"/>
        </a:p>
      </dgm:t>
    </dgm:pt>
    <dgm:pt modelId="{DF4D5444-BB1B-4382-B096-2FA94CF1A34B}">
      <dgm:prSet phldrT="[Text]"/>
      <dgm:spPr>
        <a:solidFill>
          <a:srgbClr val="00B050"/>
        </a:solidFill>
      </dgm:spPr>
      <dgm:t>
        <a:bodyPr/>
        <a:lstStyle/>
        <a:p>
          <a:r>
            <a:rPr lang="en-GB" dirty="0"/>
            <a:t>Therefore they do NOT need to isolate</a:t>
          </a:r>
        </a:p>
      </dgm:t>
    </dgm:pt>
    <dgm:pt modelId="{7D3D8F49-75D0-4D1B-BD96-B1A109CDF600}" type="parTrans" cxnId="{85AD76EE-1CCB-4C19-97E7-4EB45CEAB253}">
      <dgm:prSet/>
      <dgm:spPr/>
      <dgm:t>
        <a:bodyPr/>
        <a:lstStyle/>
        <a:p>
          <a:endParaRPr lang="en-GB"/>
        </a:p>
      </dgm:t>
    </dgm:pt>
    <dgm:pt modelId="{21049C60-1477-438A-AC34-12C19B231F50}" type="sibTrans" cxnId="{85AD76EE-1CCB-4C19-97E7-4EB45CEAB253}">
      <dgm:prSet/>
      <dgm:spPr/>
      <dgm:t>
        <a:bodyPr/>
        <a:lstStyle/>
        <a:p>
          <a:endParaRPr lang="en-GB"/>
        </a:p>
      </dgm:t>
    </dgm:pt>
    <dgm:pt modelId="{9A28D537-E35F-4499-9A0E-D389DEC61D07}" type="pres">
      <dgm:prSet presAssocID="{4151EE41-1F3A-4F8E-BB2A-3C9B3DC0FB30}" presName="diagram" presStyleCnt="0">
        <dgm:presLayoutVars>
          <dgm:chPref val="1"/>
          <dgm:dir/>
          <dgm:animOne val="branch"/>
          <dgm:animLvl val="lvl"/>
          <dgm:resizeHandles val="exact"/>
        </dgm:presLayoutVars>
      </dgm:prSet>
      <dgm:spPr/>
    </dgm:pt>
    <dgm:pt modelId="{D030C7F4-2570-4612-AE99-1CB2B5D93D19}" type="pres">
      <dgm:prSet presAssocID="{3B5487E4-C0B9-4457-80B1-2B71E15E9276}" presName="root1" presStyleCnt="0"/>
      <dgm:spPr/>
    </dgm:pt>
    <dgm:pt modelId="{7812EDB9-EBAE-458C-A7E2-81D4D0EE6247}" type="pres">
      <dgm:prSet presAssocID="{3B5487E4-C0B9-4457-80B1-2B71E15E9276}" presName="LevelOneTextNode" presStyleLbl="node0" presStyleIdx="0" presStyleCnt="1">
        <dgm:presLayoutVars>
          <dgm:chPref val="3"/>
        </dgm:presLayoutVars>
      </dgm:prSet>
      <dgm:spPr/>
    </dgm:pt>
    <dgm:pt modelId="{9B8E0BBB-2A45-478D-A296-4E24E19433D1}" type="pres">
      <dgm:prSet presAssocID="{3B5487E4-C0B9-4457-80B1-2B71E15E9276}" presName="level2hierChild" presStyleCnt="0"/>
      <dgm:spPr/>
    </dgm:pt>
    <dgm:pt modelId="{9E094A46-3D97-480F-95AC-1D8BA27C3887}" type="pres">
      <dgm:prSet presAssocID="{73341C43-A937-433A-8DBA-6C1ECA04649C}" presName="conn2-1" presStyleLbl="parChTrans1D2" presStyleIdx="0" presStyleCnt="2"/>
      <dgm:spPr/>
    </dgm:pt>
    <dgm:pt modelId="{8BC40353-AF75-4467-AF1B-4DCAABBD9A51}" type="pres">
      <dgm:prSet presAssocID="{73341C43-A937-433A-8DBA-6C1ECA04649C}" presName="connTx" presStyleLbl="parChTrans1D2" presStyleIdx="0" presStyleCnt="2"/>
      <dgm:spPr/>
    </dgm:pt>
    <dgm:pt modelId="{A8CBEA1C-6C9E-400A-A918-D76177F86B4E}" type="pres">
      <dgm:prSet presAssocID="{2149D72D-E5FE-48B8-A8FA-129D83CFA014}" presName="root2" presStyleCnt="0"/>
      <dgm:spPr/>
    </dgm:pt>
    <dgm:pt modelId="{949BF5E3-B85E-49E4-82A2-A8910DDCDFE8}" type="pres">
      <dgm:prSet presAssocID="{2149D72D-E5FE-48B8-A8FA-129D83CFA014}" presName="LevelTwoTextNode" presStyleLbl="node2" presStyleIdx="0" presStyleCnt="2" custScaleX="98802" custScaleY="208354">
        <dgm:presLayoutVars>
          <dgm:chPref val="3"/>
        </dgm:presLayoutVars>
      </dgm:prSet>
      <dgm:spPr/>
    </dgm:pt>
    <dgm:pt modelId="{CDD371DC-D0BC-4954-A371-CB39CD74D682}" type="pres">
      <dgm:prSet presAssocID="{2149D72D-E5FE-48B8-A8FA-129D83CFA014}" presName="level3hierChild" presStyleCnt="0"/>
      <dgm:spPr/>
    </dgm:pt>
    <dgm:pt modelId="{B599AA7D-022D-40B3-8907-B8AE15D64CFF}" type="pres">
      <dgm:prSet presAssocID="{7AAE3EA8-156F-454F-93E3-495997218E75}" presName="conn2-1" presStyleLbl="parChTrans1D3" presStyleIdx="0" presStyleCnt="3"/>
      <dgm:spPr/>
    </dgm:pt>
    <dgm:pt modelId="{89A72583-3A49-4DA9-96F7-6019DC3EF87B}" type="pres">
      <dgm:prSet presAssocID="{7AAE3EA8-156F-454F-93E3-495997218E75}" presName="connTx" presStyleLbl="parChTrans1D3" presStyleIdx="0" presStyleCnt="3"/>
      <dgm:spPr/>
    </dgm:pt>
    <dgm:pt modelId="{FDE55BE4-B897-4493-BF6D-C8415BF7DB48}" type="pres">
      <dgm:prSet presAssocID="{797888B7-7B49-48AA-A96F-30BBD7A239C8}" presName="root2" presStyleCnt="0"/>
      <dgm:spPr/>
    </dgm:pt>
    <dgm:pt modelId="{C656E599-363C-4DD2-B981-B69DB51E00A9}" type="pres">
      <dgm:prSet presAssocID="{797888B7-7B49-48AA-A96F-30BBD7A239C8}" presName="LevelTwoTextNode" presStyleLbl="node3" presStyleIdx="0" presStyleCnt="3">
        <dgm:presLayoutVars>
          <dgm:chPref val="3"/>
        </dgm:presLayoutVars>
      </dgm:prSet>
      <dgm:spPr/>
    </dgm:pt>
    <dgm:pt modelId="{23F03AD5-B694-4A51-8367-E31BCC8C831A}" type="pres">
      <dgm:prSet presAssocID="{797888B7-7B49-48AA-A96F-30BBD7A239C8}" presName="level3hierChild" presStyleCnt="0"/>
      <dgm:spPr/>
    </dgm:pt>
    <dgm:pt modelId="{77698EA6-73A2-41A5-9072-C4D2CBCC2C14}" type="pres">
      <dgm:prSet presAssocID="{7D3D8F49-75D0-4D1B-BD96-B1A109CDF600}" presName="conn2-1" presStyleLbl="parChTrans1D3" presStyleIdx="1" presStyleCnt="3"/>
      <dgm:spPr/>
    </dgm:pt>
    <dgm:pt modelId="{7B7540EB-A1D9-4478-ADF6-3FD65633A146}" type="pres">
      <dgm:prSet presAssocID="{7D3D8F49-75D0-4D1B-BD96-B1A109CDF600}" presName="connTx" presStyleLbl="parChTrans1D3" presStyleIdx="1" presStyleCnt="3"/>
      <dgm:spPr/>
    </dgm:pt>
    <dgm:pt modelId="{CF48E413-2E51-41F8-BFD7-4C7085F4C51D}" type="pres">
      <dgm:prSet presAssocID="{DF4D5444-BB1B-4382-B096-2FA94CF1A34B}" presName="root2" presStyleCnt="0"/>
      <dgm:spPr/>
    </dgm:pt>
    <dgm:pt modelId="{3E85BD61-AFE0-43A0-830A-41892F033385}" type="pres">
      <dgm:prSet presAssocID="{DF4D5444-BB1B-4382-B096-2FA94CF1A34B}" presName="LevelTwoTextNode" presStyleLbl="node3" presStyleIdx="1" presStyleCnt="3">
        <dgm:presLayoutVars>
          <dgm:chPref val="3"/>
        </dgm:presLayoutVars>
      </dgm:prSet>
      <dgm:spPr/>
    </dgm:pt>
    <dgm:pt modelId="{FAC0E9DD-DE4D-44E1-8AAC-268B2DA17EB8}" type="pres">
      <dgm:prSet presAssocID="{DF4D5444-BB1B-4382-B096-2FA94CF1A34B}" presName="level3hierChild" presStyleCnt="0"/>
      <dgm:spPr/>
    </dgm:pt>
    <dgm:pt modelId="{BA3211B8-4005-4C4C-8319-580F011EA0C8}" type="pres">
      <dgm:prSet presAssocID="{7FC44325-E87E-40BB-9323-0695B85E9718}" presName="conn2-1" presStyleLbl="parChTrans1D2" presStyleIdx="1" presStyleCnt="2"/>
      <dgm:spPr/>
    </dgm:pt>
    <dgm:pt modelId="{040EDF5A-9EC7-4C4C-BAC6-F70B8A879D8A}" type="pres">
      <dgm:prSet presAssocID="{7FC44325-E87E-40BB-9323-0695B85E9718}" presName="connTx" presStyleLbl="parChTrans1D2" presStyleIdx="1" presStyleCnt="2"/>
      <dgm:spPr/>
    </dgm:pt>
    <dgm:pt modelId="{07E25329-0A11-4125-A527-B81C964863CB}" type="pres">
      <dgm:prSet presAssocID="{602D3469-898A-43CA-BA2D-7D1F04E5A2F5}" presName="root2" presStyleCnt="0"/>
      <dgm:spPr/>
    </dgm:pt>
    <dgm:pt modelId="{D2C633B8-92A6-485A-805B-D52645B545BB}" type="pres">
      <dgm:prSet presAssocID="{602D3469-898A-43CA-BA2D-7D1F04E5A2F5}" presName="LevelTwoTextNode" presStyleLbl="node2" presStyleIdx="1" presStyleCnt="2">
        <dgm:presLayoutVars>
          <dgm:chPref val="3"/>
        </dgm:presLayoutVars>
      </dgm:prSet>
      <dgm:spPr/>
    </dgm:pt>
    <dgm:pt modelId="{904EAA75-0D4E-4517-A6E2-285060F50F0B}" type="pres">
      <dgm:prSet presAssocID="{602D3469-898A-43CA-BA2D-7D1F04E5A2F5}" presName="level3hierChild" presStyleCnt="0"/>
      <dgm:spPr/>
    </dgm:pt>
    <dgm:pt modelId="{CC3B4D66-E6AC-4651-B63E-9FDAB8DC82E2}" type="pres">
      <dgm:prSet presAssocID="{68289299-E5B9-48FC-B29B-0B5E6EBEFD79}" presName="conn2-1" presStyleLbl="parChTrans1D3" presStyleIdx="2" presStyleCnt="3"/>
      <dgm:spPr/>
    </dgm:pt>
    <dgm:pt modelId="{89443D3B-1EF9-48EC-9F5C-54FB9122F86D}" type="pres">
      <dgm:prSet presAssocID="{68289299-E5B9-48FC-B29B-0B5E6EBEFD79}" presName="connTx" presStyleLbl="parChTrans1D3" presStyleIdx="2" presStyleCnt="3"/>
      <dgm:spPr/>
    </dgm:pt>
    <dgm:pt modelId="{43ACFF43-E86B-4219-8D22-1F07A197A11B}" type="pres">
      <dgm:prSet presAssocID="{4F67FB0B-9C04-484E-90B2-0D92AE9FB9E8}" presName="root2" presStyleCnt="0"/>
      <dgm:spPr/>
    </dgm:pt>
    <dgm:pt modelId="{EF42A055-A6E9-49F0-A180-E5CE46F29350}" type="pres">
      <dgm:prSet presAssocID="{4F67FB0B-9C04-484E-90B2-0D92AE9FB9E8}" presName="LevelTwoTextNode" presStyleLbl="node3" presStyleIdx="2" presStyleCnt="3">
        <dgm:presLayoutVars>
          <dgm:chPref val="3"/>
        </dgm:presLayoutVars>
      </dgm:prSet>
      <dgm:spPr/>
    </dgm:pt>
    <dgm:pt modelId="{55469BC6-C815-4FE6-B5E6-2AD3069C260B}" type="pres">
      <dgm:prSet presAssocID="{4F67FB0B-9C04-484E-90B2-0D92AE9FB9E8}" presName="level3hierChild" presStyleCnt="0"/>
      <dgm:spPr/>
    </dgm:pt>
  </dgm:ptLst>
  <dgm:cxnLst>
    <dgm:cxn modelId="{3A778D05-BAE6-4401-8259-4E2FE416652D}" type="presOf" srcId="{4F67FB0B-9C04-484E-90B2-0D92AE9FB9E8}" destId="{EF42A055-A6E9-49F0-A180-E5CE46F29350}" srcOrd="0" destOrd="0" presId="urn:microsoft.com/office/officeart/2005/8/layout/hierarchy2"/>
    <dgm:cxn modelId="{B5AB1516-FE0E-4619-9765-51976E5D9A5E}" type="presOf" srcId="{7FC44325-E87E-40BB-9323-0695B85E9718}" destId="{BA3211B8-4005-4C4C-8319-580F011EA0C8}" srcOrd="0" destOrd="0" presId="urn:microsoft.com/office/officeart/2005/8/layout/hierarchy2"/>
    <dgm:cxn modelId="{58E92F16-EE95-4F16-8CF1-5556582F6482}" type="presOf" srcId="{4151EE41-1F3A-4F8E-BB2A-3C9B3DC0FB30}" destId="{9A28D537-E35F-4499-9A0E-D389DEC61D07}" srcOrd="0" destOrd="0" presId="urn:microsoft.com/office/officeart/2005/8/layout/hierarchy2"/>
    <dgm:cxn modelId="{51DA5016-8C75-45FE-BAE0-A33D43028475}" type="presOf" srcId="{602D3469-898A-43CA-BA2D-7D1F04E5A2F5}" destId="{D2C633B8-92A6-485A-805B-D52645B545BB}" srcOrd="0" destOrd="0" presId="urn:microsoft.com/office/officeart/2005/8/layout/hierarchy2"/>
    <dgm:cxn modelId="{49DC6C1B-FF80-4B1F-BDB9-58313E400D1B}" srcId="{3B5487E4-C0B9-4457-80B1-2B71E15E9276}" destId="{2149D72D-E5FE-48B8-A8FA-129D83CFA014}" srcOrd="0" destOrd="0" parTransId="{73341C43-A937-433A-8DBA-6C1ECA04649C}" sibTransId="{7E1C7342-59E7-4E29-8613-B1AF415FD3C2}"/>
    <dgm:cxn modelId="{29B2181C-8604-4A0E-A325-F9558BB7588C}" type="presOf" srcId="{7FC44325-E87E-40BB-9323-0695B85E9718}" destId="{040EDF5A-9EC7-4C4C-BAC6-F70B8A879D8A}" srcOrd="1" destOrd="0" presId="urn:microsoft.com/office/officeart/2005/8/layout/hierarchy2"/>
    <dgm:cxn modelId="{524EAC3D-F305-4009-BD16-796C5334E3B6}" type="presOf" srcId="{2149D72D-E5FE-48B8-A8FA-129D83CFA014}" destId="{949BF5E3-B85E-49E4-82A2-A8910DDCDFE8}" srcOrd="0" destOrd="0" presId="urn:microsoft.com/office/officeart/2005/8/layout/hierarchy2"/>
    <dgm:cxn modelId="{15089346-E742-443B-85A8-0562E2993A78}" srcId="{2149D72D-E5FE-48B8-A8FA-129D83CFA014}" destId="{797888B7-7B49-48AA-A96F-30BBD7A239C8}" srcOrd="0" destOrd="0" parTransId="{7AAE3EA8-156F-454F-93E3-495997218E75}" sibTransId="{8B4E431D-5FF8-4B21-A698-808D41D99BD0}"/>
    <dgm:cxn modelId="{96D0DE68-CCE7-4193-AF16-3F5EFC550DB0}" type="presOf" srcId="{DF4D5444-BB1B-4382-B096-2FA94CF1A34B}" destId="{3E85BD61-AFE0-43A0-830A-41892F033385}" srcOrd="0" destOrd="0" presId="urn:microsoft.com/office/officeart/2005/8/layout/hierarchy2"/>
    <dgm:cxn modelId="{B998A050-76FE-481E-AB8B-439DEDF37EA5}" type="presOf" srcId="{7AAE3EA8-156F-454F-93E3-495997218E75}" destId="{B599AA7D-022D-40B3-8907-B8AE15D64CFF}" srcOrd="0" destOrd="0" presId="urn:microsoft.com/office/officeart/2005/8/layout/hierarchy2"/>
    <dgm:cxn modelId="{5F51A47D-BE06-4BB3-9452-19000456C84F}" type="presOf" srcId="{3B5487E4-C0B9-4457-80B1-2B71E15E9276}" destId="{7812EDB9-EBAE-458C-A7E2-81D4D0EE6247}" srcOrd="0" destOrd="0" presId="urn:microsoft.com/office/officeart/2005/8/layout/hierarchy2"/>
    <dgm:cxn modelId="{B2D51280-F8CA-4E08-893D-809CC13432C0}" type="presOf" srcId="{7D3D8F49-75D0-4D1B-BD96-B1A109CDF600}" destId="{7B7540EB-A1D9-4478-ADF6-3FD65633A146}" srcOrd="1" destOrd="0" presId="urn:microsoft.com/office/officeart/2005/8/layout/hierarchy2"/>
    <dgm:cxn modelId="{4A704F84-32A3-486E-B280-A81C2C277011}" srcId="{3B5487E4-C0B9-4457-80B1-2B71E15E9276}" destId="{602D3469-898A-43CA-BA2D-7D1F04E5A2F5}" srcOrd="1" destOrd="0" parTransId="{7FC44325-E87E-40BB-9323-0695B85E9718}" sibTransId="{9D5AE562-079B-4AFE-97F8-2164ACCB817C}"/>
    <dgm:cxn modelId="{08CE318F-46B7-4F20-8A54-5A04071BEA29}" type="presOf" srcId="{73341C43-A937-433A-8DBA-6C1ECA04649C}" destId="{9E094A46-3D97-480F-95AC-1D8BA27C3887}" srcOrd="0" destOrd="0" presId="urn:microsoft.com/office/officeart/2005/8/layout/hierarchy2"/>
    <dgm:cxn modelId="{0A7E359B-1066-4A87-B1F1-169E06776D82}" type="presOf" srcId="{7AAE3EA8-156F-454F-93E3-495997218E75}" destId="{89A72583-3A49-4DA9-96F7-6019DC3EF87B}" srcOrd="1" destOrd="0" presId="urn:microsoft.com/office/officeart/2005/8/layout/hierarchy2"/>
    <dgm:cxn modelId="{F97FF7A4-6F46-4282-92AC-CBD98600C5F9}" type="presOf" srcId="{73341C43-A937-433A-8DBA-6C1ECA04649C}" destId="{8BC40353-AF75-4467-AF1B-4DCAABBD9A51}" srcOrd="1" destOrd="0" presId="urn:microsoft.com/office/officeart/2005/8/layout/hierarchy2"/>
    <dgm:cxn modelId="{5F80FCA9-E1BD-4BF1-AE8B-17D393A5F9FA}" type="presOf" srcId="{7D3D8F49-75D0-4D1B-BD96-B1A109CDF600}" destId="{77698EA6-73A2-41A5-9072-C4D2CBCC2C14}" srcOrd="0" destOrd="0" presId="urn:microsoft.com/office/officeart/2005/8/layout/hierarchy2"/>
    <dgm:cxn modelId="{4947F3B6-86D5-400B-B3F3-7675190973D8}" srcId="{602D3469-898A-43CA-BA2D-7D1F04E5A2F5}" destId="{4F67FB0B-9C04-484E-90B2-0D92AE9FB9E8}" srcOrd="0" destOrd="0" parTransId="{68289299-E5B9-48FC-B29B-0B5E6EBEFD79}" sibTransId="{0C402278-D4E7-4A44-9EA4-4846F18B1D3A}"/>
    <dgm:cxn modelId="{557CB3DC-6D1E-462B-9367-37A55BE73A56}" type="presOf" srcId="{68289299-E5B9-48FC-B29B-0B5E6EBEFD79}" destId="{CC3B4D66-E6AC-4651-B63E-9FDAB8DC82E2}" srcOrd="0" destOrd="0" presId="urn:microsoft.com/office/officeart/2005/8/layout/hierarchy2"/>
    <dgm:cxn modelId="{D2F274E8-687D-4784-A81A-E6E65F780E55}" srcId="{4151EE41-1F3A-4F8E-BB2A-3C9B3DC0FB30}" destId="{3B5487E4-C0B9-4457-80B1-2B71E15E9276}" srcOrd="0" destOrd="0" parTransId="{12883BDC-4F9C-4DC2-B845-BFC5D0A14625}" sibTransId="{5F70D0A6-6D12-4F3D-B43B-DA57F6AD0242}"/>
    <dgm:cxn modelId="{85AD76EE-1CCB-4C19-97E7-4EB45CEAB253}" srcId="{2149D72D-E5FE-48B8-A8FA-129D83CFA014}" destId="{DF4D5444-BB1B-4382-B096-2FA94CF1A34B}" srcOrd="1" destOrd="0" parTransId="{7D3D8F49-75D0-4D1B-BD96-B1A109CDF600}" sibTransId="{21049C60-1477-438A-AC34-12C19B231F50}"/>
    <dgm:cxn modelId="{A2FE08F2-0CC4-4CE6-93B7-842F4B8CFC16}" type="presOf" srcId="{797888B7-7B49-48AA-A96F-30BBD7A239C8}" destId="{C656E599-363C-4DD2-B981-B69DB51E00A9}" srcOrd="0" destOrd="0" presId="urn:microsoft.com/office/officeart/2005/8/layout/hierarchy2"/>
    <dgm:cxn modelId="{A4BD8CF8-EC39-4690-B118-DC69FB1D1090}" type="presOf" srcId="{68289299-E5B9-48FC-B29B-0B5E6EBEFD79}" destId="{89443D3B-1EF9-48EC-9F5C-54FB9122F86D}" srcOrd="1" destOrd="0" presId="urn:microsoft.com/office/officeart/2005/8/layout/hierarchy2"/>
    <dgm:cxn modelId="{8FAE51A8-C6C6-4BAC-956B-C7D167F85B5A}" type="presParOf" srcId="{9A28D537-E35F-4499-9A0E-D389DEC61D07}" destId="{D030C7F4-2570-4612-AE99-1CB2B5D93D19}" srcOrd="0" destOrd="0" presId="urn:microsoft.com/office/officeart/2005/8/layout/hierarchy2"/>
    <dgm:cxn modelId="{7A3AB0E2-8F02-4AAE-A867-14B69AA3693A}" type="presParOf" srcId="{D030C7F4-2570-4612-AE99-1CB2B5D93D19}" destId="{7812EDB9-EBAE-458C-A7E2-81D4D0EE6247}" srcOrd="0" destOrd="0" presId="urn:microsoft.com/office/officeart/2005/8/layout/hierarchy2"/>
    <dgm:cxn modelId="{997BFFE3-C14D-4B01-A6F4-2B75A599BBA9}" type="presParOf" srcId="{D030C7F4-2570-4612-AE99-1CB2B5D93D19}" destId="{9B8E0BBB-2A45-478D-A296-4E24E19433D1}" srcOrd="1" destOrd="0" presId="urn:microsoft.com/office/officeart/2005/8/layout/hierarchy2"/>
    <dgm:cxn modelId="{6B095F0D-C4F5-435C-8279-5D8454AB68EA}" type="presParOf" srcId="{9B8E0BBB-2A45-478D-A296-4E24E19433D1}" destId="{9E094A46-3D97-480F-95AC-1D8BA27C3887}" srcOrd="0" destOrd="0" presId="urn:microsoft.com/office/officeart/2005/8/layout/hierarchy2"/>
    <dgm:cxn modelId="{66358A28-ECE8-4C3B-A6FC-C09C80063FC5}" type="presParOf" srcId="{9E094A46-3D97-480F-95AC-1D8BA27C3887}" destId="{8BC40353-AF75-4467-AF1B-4DCAABBD9A51}" srcOrd="0" destOrd="0" presId="urn:microsoft.com/office/officeart/2005/8/layout/hierarchy2"/>
    <dgm:cxn modelId="{295961B3-D74E-4719-9FE1-CDE6B4B442FE}" type="presParOf" srcId="{9B8E0BBB-2A45-478D-A296-4E24E19433D1}" destId="{A8CBEA1C-6C9E-400A-A918-D76177F86B4E}" srcOrd="1" destOrd="0" presId="urn:microsoft.com/office/officeart/2005/8/layout/hierarchy2"/>
    <dgm:cxn modelId="{88198A49-E67F-4EEC-904A-4DD97FA95CD6}" type="presParOf" srcId="{A8CBEA1C-6C9E-400A-A918-D76177F86B4E}" destId="{949BF5E3-B85E-49E4-82A2-A8910DDCDFE8}" srcOrd="0" destOrd="0" presId="urn:microsoft.com/office/officeart/2005/8/layout/hierarchy2"/>
    <dgm:cxn modelId="{F908BC43-4519-4715-8487-E892874A071E}" type="presParOf" srcId="{A8CBEA1C-6C9E-400A-A918-D76177F86B4E}" destId="{CDD371DC-D0BC-4954-A371-CB39CD74D682}" srcOrd="1" destOrd="0" presId="urn:microsoft.com/office/officeart/2005/8/layout/hierarchy2"/>
    <dgm:cxn modelId="{9D533304-CA6C-4D48-A747-3715FE994981}" type="presParOf" srcId="{CDD371DC-D0BC-4954-A371-CB39CD74D682}" destId="{B599AA7D-022D-40B3-8907-B8AE15D64CFF}" srcOrd="0" destOrd="0" presId="urn:microsoft.com/office/officeart/2005/8/layout/hierarchy2"/>
    <dgm:cxn modelId="{32A055DA-F708-490F-B5CC-1DA943E60861}" type="presParOf" srcId="{B599AA7D-022D-40B3-8907-B8AE15D64CFF}" destId="{89A72583-3A49-4DA9-96F7-6019DC3EF87B}" srcOrd="0" destOrd="0" presId="urn:microsoft.com/office/officeart/2005/8/layout/hierarchy2"/>
    <dgm:cxn modelId="{718991B6-1DE0-4317-A35D-A4146A0A9149}" type="presParOf" srcId="{CDD371DC-D0BC-4954-A371-CB39CD74D682}" destId="{FDE55BE4-B897-4493-BF6D-C8415BF7DB48}" srcOrd="1" destOrd="0" presId="urn:microsoft.com/office/officeart/2005/8/layout/hierarchy2"/>
    <dgm:cxn modelId="{EC257C5A-0C38-4E29-88E9-DEB930E16A22}" type="presParOf" srcId="{FDE55BE4-B897-4493-BF6D-C8415BF7DB48}" destId="{C656E599-363C-4DD2-B981-B69DB51E00A9}" srcOrd="0" destOrd="0" presId="urn:microsoft.com/office/officeart/2005/8/layout/hierarchy2"/>
    <dgm:cxn modelId="{644720E3-D6E0-4604-87AE-B84A3C037AE0}" type="presParOf" srcId="{FDE55BE4-B897-4493-BF6D-C8415BF7DB48}" destId="{23F03AD5-B694-4A51-8367-E31BCC8C831A}" srcOrd="1" destOrd="0" presId="urn:microsoft.com/office/officeart/2005/8/layout/hierarchy2"/>
    <dgm:cxn modelId="{72650686-445B-40DC-A406-9BB53ACBB2EA}" type="presParOf" srcId="{CDD371DC-D0BC-4954-A371-CB39CD74D682}" destId="{77698EA6-73A2-41A5-9072-C4D2CBCC2C14}" srcOrd="2" destOrd="0" presId="urn:microsoft.com/office/officeart/2005/8/layout/hierarchy2"/>
    <dgm:cxn modelId="{76D0C96C-746C-404F-92B8-4991036979A0}" type="presParOf" srcId="{77698EA6-73A2-41A5-9072-C4D2CBCC2C14}" destId="{7B7540EB-A1D9-4478-ADF6-3FD65633A146}" srcOrd="0" destOrd="0" presId="urn:microsoft.com/office/officeart/2005/8/layout/hierarchy2"/>
    <dgm:cxn modelId="{ED23E4B7-C0B4-4729-AF0E-C54A0B6F899B}" type="presParOf" srcId="{CDD371DC-D0BC-4954-A371-CB39CD74D682}" destId="{CF48E413-2E51-41F8-BFD7-4C7085F4C51D}" srcOrd="3" destOrd="0" presId="urn:microsoft.com/office/officeart/2005/8/layout/hierarchy2"/>
    <dgm:cxn modelId="{B1ECF249-BA96-4754-8BCF-3CFCF99B3B4F}" type="presParOf" srcId="{CF48E413-2E51-41F8-BFD7-4C7085F4C51D}" destId="{3E85BD61-AFE0-43A0-830A-41892F033385}" srcOrd="0" destOrd="0" presId="urn:microsoft.com/office/officeart/2005/8/layout/hierarchy2"/>
    <dgm:cxn modelId="{AFF22BC3-5D2C-439B-8FB1-0D723A321ACD}" type="presParOf" srcId="{CF48E413-2E51-41F8-BFD7-4C7085F4C51D}" destId="{FAC0E9DD-DE4D-44E1-8AAC-268B2DA17EB8}" srcOrd="1" destOrd="0" presId="urn:microsoft.com/office/officeart/2005/8/layout/hierarchy2"/>
    <dgm:cxn modelId="{3D9C30A7-31D6-4FB8-87DC-CCB25690CF16}" type="presParOf" srcId="{9B8E0BBB-2A45-478D-A296-4E24E19433D1}" destId="{BA3211B8-4005-4C4C-8319-580F011EA0C8}" srcOrd="2" destOrd="0" presId="urn:microsoft.com/office/officeart/2005/8/layout/hierarchy2"/>
    <dgm:cxn modelId="{9062F545-C893-416D-8F3F-05DC8F7853D9}" type="presParOf" srcId="{BA3211B8-4005-4C4C-8319-580F011EA0C8}" destId="{040EDF5A-9EC7-4C4C-BAC6-F70B8A879D8A}" srcOrd="0" destOrd="0" presId="urn:microsoft.com/office/officeart/2005/8/layout/hierarchy2"/>
    <dgm:cxn modelId="{951C525C-2B58-466E-98EA-44798DC3E42B}" type="presParOf" srcId="{9B8E0BBB-2A45-478D-A296-4E24E19433D1}" destId="{07E25329-0A11-4125-A527-B81C964863CB}" srcOrd="3" destOrd="0" presId="urn:microsoft.com/office/officeart/2005/8/layout/hierarchy2"/>
    <dgm:cxn modelId="{2437E719-F140-4AE7-8856-533CE265DF61}" type="presParOf" srcId="{07E25329-0A11-4125-A527-B81C964863CB}" destId="{D2C633B8-92A6-485A-805B-D52645B545BB}" srcOrd="0" destOrd="0" presId="urn:microsoft.com/office/officeart/2005/8/layout/hierarchy2"/>
    <dgm:cxn modelId="{C78F9B82-AE27-480D-B01F-7157AEFEBB12}" type="presParOf" srcId="{07E25329-0A11-4125-A527-B81C964863CB}" destId="{904EAA75-0D4E-4517-A6E2-285060F50F0B}" srcOrd="1" destOrd="0" presId="urn:microsoft.com/office/officeart/2005/8/layout/hierarchy2"/>
    <dgm:cxn modelId="{506F275F-C88B-478E-911D-1F7D58B3738E}" type="presParOf" srcId="{904EAA75-0D4E-4517-A6E2-285060F50F0B}" destId="{CC3B4D66-E6AC-4651-B63E-9FDAB8DC82E2}" srcOrd="0" destOrd="0" presId="urn:microsoft.com/office/officeart/2005/8/layout/hierarchy2"/>
    <dgm:cxn modelId="{CC1107E3-FD21-465D-BF52-5D0D27845253}" type="presParOf" srcId="{CC3B4D66-E6AC-4651-B63E-9FDAB8DC82E2}" destId="{89443D3B-1EF9-48EC-9F5C-54FB9122F86D}" srcOrd="0" destOrd="0" presId="urn:microsoft.com/office/officeart/2005/8/layout/hierarchy2"/>
    <dgm:cxn modelId="{AFDB53B0-4760-428B-8470-D840F11D61A2}" type="presParOf" srcId="{904EAA75-0D4E-4517-A6E2-285060F50F0B}" destId="{43ACFF43-E86B-4219-8D22-1F07A197A11B}" srcOrd="1" destOrd="0" presId="urn:microsoft.com/office/officeart/2005/8/layout/hierarchy2"/>
    <dgm:cxn modelId="{1ED188B2-372D-457D-B0E1-348F809B30FB}" type="presParOf" srcId="{43ACFF43-E86B-4219-8D22-1F07A197A11B}" destId="{EF42A055-A6E9-49F0-A180-E5CE46F29350}" srcOrd="0" destOrd="0" presId="urn:microsoft.com/office/officeart/2005/8/layout/hierarchy2"/>
    <dgm:cxn modelId="{27C594C3-5F6F-4CE7-967A-B0D76BC5B035}" type="presParOf" srcId="{43ACFF43-E86B-4219-8D22-1F07A197A11B}" destId="{55469BC6-C815-4FE6-B5E6-2AD3069C260B}"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7DAE5F-0275-4AB6-B2CB-8C13BC34A8CD}">
      <dsp:nvSpPr>
        <dsp:cNvPr id="0" name=""/>
        <dsp:cNvSpPr/>
      </dsp:nvSpPr>
      <dsp:spPr>
        <a:xfrm>
          <a:off x="0" y="3316545"/>
          <a:ext cx="7903219" cy="669746"/>
        </a:xfrm>
        <a:prstGeom prst="rect">
          <a:avLst/>
        </a:prstGeom>
        <a:solidFill>
          <a:srgbClr val="00B0F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GB" sz="1600" b="1" kern="1200" dirty="0">
              <a:solidFill>
                <a:schemeClr val="tx1"/>
              </a:solidFill>
            </a:rPr>
            <a:t>Infectious period = from 48 hours prior to symptom onset (or date of swab) to 7 days after</a:t>
          </a:r>
        </a:p>
      </dsp:txBody>
      <dsp:txXfrm>
        <a:off x="0" y="3316545"/>
        <a:ext cx="7903219" cy="669746"/>
      </dsp:txXfrm>
    </dsp:sp>
    <dsp:sp modelId="{984ED06B-DD62-4ECF-9A8C-35D7BC4A29A3}">
      <dsp:nvSpPr>
        <dsp:cNvPr id="0" name=""/>
        <dsp:cNvSpPr/>
      </dsp:nvSpPr>
      <dsp:spPr>
        <a:xfrm rot="10800000">
          <a:off x="0" y="2041084"/>
          <a:ext cx="7903219" cy="1285507"/>
        </a:xfrm>
        <a:prstGeom prst="upArrowCallout">
          <a:avLst/>
        </a:prstGeom>
        <a:solidFill>
          <a:srgbClr val="00B0F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GB" sz="1600" b="1" kern="1200" dirty="0">
              <a:solidFill>
                <a:schemeClr val="tx1"/>
              </a:solidFill>
            </a:rPr>
            <a:t>Incubation Period = </a:t>
          </a:r>
        </a:p>
        <a:p>
          <a:pPr marL="0" lvl="0" indent="0" algn="ctr" defTabSz="711200">
            <a:lnSpc>
              <a:spcPct val="90000"/>
            </a:lnSpc>
            <a:spcBef>
              <a:spcPct val="0"/>
            </a:spcBef>
            <a:spcAft>
              <a:spcPct val="35000"/>
            </a:spcAft>
            <a:buNone/>
          </a:pPr>
          <a:r>
            <a:rPr lang="en-GB" sz="1600" b="1" kern="1200" dirty="0">
              <a:solidFill>
                <a:schemeClr val="tx1"/>
              </a:solidFill>
            </a:rPr>
            <a:t>time between exposure to the virus and developing symptoms </a:t>
          </a:r>
        </a:p>
        <a:p>
          <a:pPr marL="0" lvl="0" indent="0" algn="ctr" defTabSz="711200">
            <a:lnSpc>
              <a:spcPct val="90000"/>
            </a:lnSpc>
            <a:spcBef>
              <a:spcPct val="0"/>
            </a:spcBef>
            <a:spcAft>
              <a:spcPct val="35000"/>
            </a:spcAft>
            <a:buNone/>
          </a:pPr>
          <a:r>
            <a:rPr lang="en-GB" sz="1600" b="1" kern="1200" dirty="0">
              <a:solidFill>
                <a:schemeClr val="tx1"/>
              </a:solidFill>
            </a:rPr>
            <a:t>= up to 14 days (most likely shorter)</a:t>
          </a:r>
        </a:p>
      </dsp:txBody>
      <dsp:txXfrm rot="10800000">
        <a:off x="0" y="2041084"/>
        <a:ext cx="7903219" cy="835284"/>
      </dsp:txXfrm>
    </dsp:sp>
    <dsp:sp modelId="{91734311-1DC8-4A5E-AC6F-7613F343CB54}">
      <dsp:nvSpPr>
        <dsp:cNvPr id="0" name=""/>
        <dsp:cNvSpPr/>
      </dsp:nvSpPr>
      <dsp:spPr>
        <a:xfrm rot="10800000">
          <a:off x="0" y="1021060"/>
          <a:ext cx="7903219" cy="1030070"/>
        </a:xfrm>
        <a:prstGeom prst="upArrowCallout">
          <a:avLst/>
        </a:prstGeom>
        <a:solidFill>
          <a:schemeClr val="accent3">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GB" sz="1600" b="1" kern="1200" dirty="0">
              <a:solidFill>
                <a:schemeClr val="tx1"/>
              </a:solidFill>
            </a:rPr>
            <a:t>People with a positive test = confirmed case</a:t>
          </a:r>
        </a:p>
      </dsp:txBody>
      <dsp:txXfrm rot="-10800000">
        <a:off x="0" y="1021060"/>
        <a:ext cx="7903219" cy="361554"/>
      </dsp:txXfrm>
    </dsp:sp>
    <dsp:sp modelId="{11D38658-2512-489A-A706-7E0DDA79221E}">
      <dsp:nvSpPr>
        <dsp:cNvPr id="0" name=""/>
        <dsp:cNvSpPr/>
      </dsp:nvSpPr>
      <dsp:spPr>
        <a:xfrm>
          <a:off x="0" y="1382615"/>
          <a:ext cx="3951609" cy="307991"/>
        </a:xfrm>
        <a:prstGeom prst="rect">
          <a:avLst/>
        </a:prstGeom>
        <a:solidFill>
          <a:schemeClr val="accent3">
            <a:lumMod val="20000"/>
            <a:lumOff val="80000"/>
            <a:alpha val="9000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24130" rIns="135128" bIns="24130" numCol="1" spcCol="1270" anchor="ctr" anchorCtr="0">
          <a:noAutofit/>
        </a:bodyPr>
        <a:lstStyle/>
        <a:p>
          <a:pPr marL="0" lvl="0" indent="0" algn="ctr" defTabSz="844550">
            <a:lnSpc>
              <a:spcPct val="90000"/>
            </a:lnSpc>
            <a:spcBef>
              <a:spcPct val="0"/>
            </a:spcBef>
            <a:spcAft>
              <a:spcPct val="35000"/>
            </a:spcAft>
            <a:buNone/>
          </a:pPr>
          <a:r>
            <a:rPr lang="en-GB" sz="1900" kern="1200" dirty="0"/>
            <a:t>Isolate the case</a:t>
          </a:r>
        </a:p>
      </dsp:txBody>
      <dsp:txXfrm>
        <a:off x="0" y="1382615"/>
        <a:ext cx="3951609" cy="307991"/>
      </dsp:txXfrm>
    </dsp:sp>
    <dsp:sp modelId="{3058BE89-E2B0-4722-8895-BDF500857AAD}">
      <dsp:nvSpPr>
        <dsp:cNvPr id="0" name=""/>
        <dsp:cNvSpPr/>
      </dsp:nvSpPr>
      <dsp:spPr>
        <a:xfrm>
          <a:off x="3951609" y="1382615"/>
          <a:ext cx="3951609" cy="307991"/>
        </a:xfrm>
        <a:prstGeom prst="rect">
          <a:avLst/>
        </a:prstGeom>
        <a:solidFill>
          <a:schemeClr val="accent2">
            <a:lumMod val="20000"/>
            <a:lumOff val="80000"/>
            <a:alpha val="9000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24130" rIns="135128" bIns="24130" numCol="1" spcCol="1270" anchor="ctr" anchorCtr="0">
          <a:noAutofit/>
        </a:bodyPr>
        <a:lstStyle/>
        <a:p>
          <a:pPr marL="0" lvl="0" indent="0" algn="ctr" defTabSz="844550">
            <a:lnSpc>
              <a:spcPct val="90000"/>
            </a:lnSpc>
            <a:spcBef>
              <a:spcPct val="0"/>
            </a:spcBef>
            <a:spcAft>
              <a:spcPct val="35000"/>
            </a:spcAft>
            <a:buNone/>
          </a:pPr>
          <a:r>
            <a:rPr lang="en-GB" sz="1900" kern="1200" dirty="0"/>
            <a:t>Contacts isolate for 14 days</a:t>
          </a:r>
        </a:p>
      </dsp:txBody>
      <dsp:txXfrm>
        <a:off x="3951609" y="1382615"/>
        <a:ext cx="3951609" cy="307991"/>
      </dsp:txXfrm>
    </dsp:sp>
    <dsp:sp modelId="{4E90C5B3-1E6E-4B3B-A410-2CFA9A8AD878}">
      <dsp:nvSpPr>
        <dsp:cNvPr id="0" name=""/>
        <dsp:cNvSpPr/>
      </dsp:nvSpPr>
      <dsp:spPr>
        <a:xfrm rot="10800000">
          <a:off x="0" y="1036"/>
          <a:ext cx="7903219" cy="1030070"/>
        </a:xfrm>
        <a:prstGeom prst="upArrowCallou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GB" sz="1600" b="1" kern="1200" dirty="0"/>
            <a:t>People with symptoms = possible case</a:t>
          </a:r>
        </a:p>
      </dsp:txBody>
      <dsp:txXfrm rot="-10800000">
        <a:off x="0" y="1036"/>
        <a:ext cx="7903219" cy="361554"/>
      </dsp:txXfrm>
    </dsp:sp>
    <dsp:sp modelId="{08AC24C0-F7C1-4C23-B542-20EE617B81CB}">
      <dsp:nvSpPr>
        <dsp:cNvPr id="0" name=""/>
        <dsp:cNvSpPr/>
      </dsp:nvSpPr>
      <dsp:spPr>
        <a:xfrm>
          <a:off x="0" y="362591"/>
          <a:ext cx="3951609" cy="307991"/>
        </a:xfrm>
        <a:prstGeom prst="rect">
          <a:avLst/>
        </a:prstGeom>
        <a:solidFill>
          <a:schemeClr val="accent5">
            <a:lumMod val="20000"/>
            <a:lumOff val="80000"/>
            <a:alpha val="9000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24130" rIns="135128" bIns="24130" numCol="1" spcCol="1270" anchor="ctr" anchorCtr="0">
          <a:noAutofit/>
        </a:bodyPr>
        <a:lstStyle/>
        <a:p>
          <a:pPr marL="0" lvl="0" indent="0" algn="ctr" defTabSz="844550">
            <a:lnSpc>
              <a:spcPct val="90000"/>
            </a:lnSpc>
            <a:spcBef>
              <a:spcPct val="0"/>
            </a:spcBef>
            <a:spcAft>
              <a:spcPct val="35000"/>
            </a:spcAft>
            <a:buNone/>
          </a:pPr>
          <a:r>
            <a:rPr lang="en-GB" sz="1900" kern="1200" dirty="0"/>
            <a:t>Isolate- do not come to setting!</a:t>
          </a:r>
        </a:p>
      </dsp:txBody>
      <dsp:txXfrm>
        <a:off x="0" y="362591"/>
        <a:ext cx="3951609" cy="307991"/>
      </dsp:txXfrm>
    </dsp:sp>
    <dsp:sp modelId="{5EBDBD55-71AC-476F-841A-DADF9B3D6785}">
      <dsp:nvSpPr>
        <dsp:cNvPr id="0" name=""/>
        <dsp:cNvSpPr/>
      </dsp:nvSpPr>
      <dsp:spPr>
        <a:xfrm>
          <a:off x="3951609" y="362591"/>
          <a:ext cx="3951609" cy="307991"/>
        </a:xfrm>
        <a:prstGeom prst="rect">
          <a:avLst/>
        </a:prstGeom>
        <a:solidFill>
          <a:schemeClr val="tx2">
            <a:lumMod val="20000"/>
            <a:lumOff val="80000"/>
            <a:alpha val="9000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24130" rIns="135128" bIns="24130" numCol="1" spcCol="1270" anchor="ctr" anchorCtr="0">
          <a:noAutofit/>
        </a:bodyPr>
        <a:lstStyle/>
        <a:p>
          <a:pPr marL="0" lvl="0" indent="0" algn="ctr" defTabSz="844550">
            <a:lnSpc>
              <a:spcPct val="90000"/>
            </a:lnSpc>
            <a:spcBef>
              <a:spcPct val="0"/>
            </a:spcBef>
            <a:spcAft>
              <a:spcPct val="35000"/>
            </a:spcAft>
            <a:buNone/>
          </a:pPr>
          <a:r>
            <a:rPr lang="en-GB" sz="1900" kern="1200" dirty="0"/>
            <a:t>Get tested- NHS portal/ 119</a:t>
          </a:r>
        </a:p>
      </dsp:txBody>
      <dsp:txXfrm>
        <a:off x="3951609" y="362591"/>
        <a:ext cx="3951609" cy="30799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FE2D3B-592C-439A-A65D-9CCF741B9C3F}">
      <dsp:nvSpPr>
        <dsp:cNvPr id="0" name=""/>
        <dsp:cNvSpPr/>
      </dsp:nvSpPr>
      <dsp:spPr>
        <a:xfrm>
          <a:off x="0" y="537"/>
          <a:ext cx="8029575" cy="82649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GB" sz="2300" kern="1200" dirty="0"/>
            <a:t>Cleaners: gloves and aprons</a:t>
          </a:r>
        </a:p>
      </dsp:txBody>
      <dsp:txXfrm>
        <a:off x="1688564" y="537"/>
        <a:ext cx="6341010" cy="826492"/>
      </dsp:txXfrm>
    </dsp:sp>
    <dsp:sp modelId="{759CFFD7-DFC5-42B4-9021-9A871A96D09B}">
      <dsp:nvSpPr>
        <dsp:cNvPr id="0" name=""/>
        <dsp:cNvSpPr/>
      </dsp:nvSpPr>
      <dsp:spPr>
        <a:xfrm>
          <a:off x="82649" y="82649"/>
          <a:ext cx="1605915" cy="661193"/>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31000" b="-31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DDD0604-1E12-48F3-B5BC-5DA8210074EF}">
      <dsp:nvSpPr>
        <dsp:cNvPr id="0" name=""/>
        <dsp:cNvSpPr/>
      </dsp:nvSpPr>
      <dsp:spPr>
        <a:xfrm>
          <a:off x="0" y="909141"/>
          <a:ext cx="8029575" cy="82649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GB" sz="2300" kern="1200" dirty="0"/>
            <a:t>Accompanying/ caring for suspected/ confirmed case: gloves, aprons, masks +/- eye protection</a:t>
          </a:r>
        </a:p>
      </dsp:txBody>
      <dsp:txXfrm>
        <a:off x="1688564" y="909141"/>
        <a:ext cx="6341010" cy="826492"/>
      </dsp:txXfrm>
    </dsp:sp>
    <dsp:sp modelId="{54260B0D-9B5B-497A-8685-17319D52CDE5}">
      <dsp:nvSpPr>
        <dsp:cNvPr id="0" name=""/>
        <dsp:cNvSpPr/>
      </dsp:nvSpPr>
      <dsp:spPr>
        <a:xfrm>
          <a:off x="486400" y="1131887"/>
          <a:ext cx="497721" cy="380999"/>
        </a:xfrm>
        <a:prstGeom prst="roundRect">
          <a:avLst>
            <a:gd name="adj" fmla="val 10000"/>
          </a:avLst>
        </a:prstGeom>
        <a:solidFill>
          <a:schemeClr val="bg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7D8C334-7B07-484C-AFFC-89A8B422BB81}">
      <dsp:nvSpPr>
        <dsp:cNvPr id="0" name=""/>
        <dsp:cNvSpPr/>
      </dsp:nvSpPr>
      <dsp:spPr>
        <a:xfrm>
          <a:off x="0" y="1818282"/>
          <a:ext cx="8029575" cy="82649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GB" sz="2300" kern="1200" dirty="0"/>
            <a:t>Risk assess need for eye protection: Splashes? Coughing? Vomiting? Spitting?</a:t>
          </a:r>
        </a:p>
      </dsp:txBody>
      <dsp:txXfrm>
        <a:off x="1688564" y="1818282"/>
        <a:ext cx="6341010" cy="826492"/>
      </dsp:txXfrm>
    </dsp:sp>
    <dsp:sp modelId="{1AAF8865-0D0B-4FA3-8578-6ED7F9DC2A43}">
      <dsp:nvSpPr>
        <dsp:cNvPr id="0" name=""/>
        <dsp:cNvSpPr/>
      </dsp:nvSpPr>
      <dsp:spPr>
        <a:xfrm>
          <a:off x="82649" y="1900932"/>
          <a:ext cx="1605915" cy="661193"/>
        </a:xfrm>
        <a:prstGeom prst="roundRect">
          <a:avLst>
            <a:gd name="adj" fmla="val 1000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31000" b="-31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FF98611-AB7D-426B-AD6B-8D8C365912A6}">
      <dsp:nvSpPr>
        <dsp:cNvPr id="0" name=""/>
        <dsp:cNvSpPr/>
      </dsp:nvSpPr>
      <dsp:spPr>
        <a:xfrm>
          <a:off x="0" y="2727424"/>
          <a:ext cx="8029575" cy="82649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GB" sz="2300" kern="1200" dirty="0"/>
            <a:t>Safe removal of PPE and thorough handwashing after removal</a:t>
          </a:r>
        </a:p>
      </dsp:txBody>
      <dsp:txXfrm>
        <a:off x="1688564" y="2727424"/>
        <a:ext cx="6341010" cy="826492"/>
      </dsp:txXfrm>
    </dsp:sp>
    <dsp:sp modelId="{E51778BB-1936-4FEE-BE04-DAA5D0BB90C2}">
      <dsp:nvSpPr>
        <dsp:cNvPr id="0" name=""/>
        <dsp:cNvSpPr/>
      </dsp:nvSpPr>
      <dsp:spPr>
        <a:xfrm>
          <a:off x="82649" y="2810073"/>
          <a:ext cx="1605915" cy="661193"/>
        </a:xfrm>
        <a:prstGeom prst="roundRect">
          <a:avLst>
            <a:gd name="adj" fmla="val 10000"/>
          </a:avLst>
        </a:prstGeom>
        <a:blipFill>
          <a:blip xmlns:r="http://schemas.openxmlformats.org/officeDocument/2006/relationships" r:embed="rId3"/>
          <a:srcRect/>
          <a:stretch>
            <a:fillRect t="-135000" b="-13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12EDB9-EBAE-458C-A7E2-81D4D0EE6247}">
      <dsp:nvSpPr>
        <dsp:cNvPr id="0" name=""/>
        <dsp:cNvSpPr/>
      </dsp:nvSpPr>
      <dsp:spPr>
        <a:xfrm>
          <a:off x="1587" y="1644476"/>
          <a:ext cx="1603374" cy="801687"/>
        </a:xfrm>
        <a:prstGeom prst="roundRect">
          <a:avLst>
            <a:gd name="adj" fmla="val 10000"/>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GB" sz="1300" b="1" kern="1200" dirty="0"/>
            <a:t>Father of child confirmed with COVID-19 </a:t>
          </a:r>
        </a:p>
      </dsp:txBody>
      <dsp:txXfrm>
        <a:off x="25068" y="1667957"/>
        <a:ext cx="1556412" cy="754725"/>
      </dsp:txXfrm>
    </dsp:sp>
    <dsp:sp modelId="{9E094A46-3D97-480F-95AC-1D8BA27C3887}">
      <dsp:nvSpPr>
        <dsp:cNvPr id="0" name=""/>
        <dsp:cNvSpPr/>
      </dsp:nvSpPr>
      <dsp:spPr>
        <a:xfrm rot="19410983">
          <a:off x="1526801" y="1790420"/>
          <a:ext cx="797672" cy="35507"/>
        </a:xfrm>
        <a:custGeom>
          <a:avLst/>
          <a:gdLst/>
          <a:ahLst/>
          <a:cxnLst/>
          <a:rect l="0" t="0" r="0" b="0"/>
          <a:pathLst>
            <a:path>
              <a:moveTo>
                <a:pt x="0" y="17753"/>
              </a:moveTo>
              <a:lnTo>
                <a:pt x="797672" y="17753"/>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1905695" y="1788233"/>
        <a:ext cx="39883" cy="39883"/>
      </dsp:txXfrm>
    </dsp:sp>
    <dsp:sp modelId="{949BF5E3-B85E-49E4-82A2-A8910DDCDFE8}">
      <dsp:nvSpPr>
        <dsp:cNvPr id="0" name=""/>
        <dsp:cNvSpPr/>
      </dsp:nvSpPr>
      <dsp:spPr>
        <a:xfrm>
          <a:off x="2246312" y="735855"/>
          <a:ext cx="1584166" cy="1670347"/>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GB" sz="1300" kern="1200" dirty="0"/>
            <a:t>Whole household has to isolate (including children coming to your setting</a:t>
          </a:r>
        </a:p>
      </dsp:txBody>
      <dsp:txXfrm>
        <a:off x="2292711" y="782254"/>
        <a:ext cx="1491368" cy="1577549"/>
      </dsp:txXfrm>
    </dsp:sp>
    <dsp:sp modelId="{B599AA7D-022D-40B3-8907-B8AE15D64CFF}">
      <dsp:nvSpPr>
        <dsp:cNvPr id="0" name=""/>
        <dsp:cNvSpPr/>
      </dsp:nvSpPr>
      <dsp:spPr>
        <a:xfrm rot="19457599">
          <a:off x="3756241" y="1322790"/>
          <a:ext cx="789824" cy="35507"/>
        </a:xfrm>
        <a:custGeom>
          <a:avLst/>
          <a:gdLst/>
          <a:ahLst/>
          <a:cxnLst/>
          <a:rect l="0" t="0" r="0" b="0"/>
          <a:pathLst>
            <a:path>
              <a:moveTo>
                <a:pt x="0" y="17753"/>
              </a:moveTo>
              <a:lnTo>
                <a:pt x="789824" y="17753"/>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4131408" y="1320798"/>
        <a:ext cx="39491" cy="39491"/>
      </dsp:txXfrm>
    </dsp:sp>
    <dsp:sp modelId="{C656E599-363C-4DD2-B981-B69DB51E00A9}">
      <dsp:nvSpPr>
        <dsp:cNvPr id="0" name=""/>
        <dsp:cNvSpPr/>
      </dsp:nvSpPr>
      <dsp:spPr>
        <a:xfrm>
          <a:off x="4471829" y="709215"/>
          <a:ext cx="1603374" cy="801687"/>
        </a:xfrm>
        <a:prstGeom prst="roundRect">
          <a:avLst>
            <a:gd name="adj" fmla="val 10000"/>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GB" sz="1300" kern="1200" dirty="0"/>
            <a:t>People in setting have not had contact with the father</a:t>
          </a:r>
        </a:p>
      </dsp:txBody>
      <dsp:txXfrm>
        <a:off x="4495310" y="732696"/>
        <a:ext cx="1556412" cy="754725"/>
      </dsp:txXfrm>
    </dsp:sp>
    <dsp:sp modelId="{77698EA6-73A2-41A5-9072-C4D2CBCC2C14}">
      <dsp:nvSpPr>
        <dsp:cNvPr id="0" name=""/>
        <dsp:cNvSpPr/>
      </dsp:nvSpPr>
      <dsp:spPr>
        <a:xfrm rot="2142401">
          <a:off x="3756241" y="1783760"/>
          <a:ext cx="789824" cy="35507"/>
        </a:xfrm>
        <a:custGeom>
          <a:avLst/>
          <a:gdLst/>
          <a:ahLst/>
          <a:cxnLst/>
          <a:rect l="0" t="0" r="0" b="0"/>
          <a:pathLst>
            <a:path>
              <a:moveTo>
                <a:pt x="0" y="17753"/>
              </a:moveTo>
              <a:lnTo>
                <a:pt x="789824" y="17753"/>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4131408" y="1781769"/>
        <a:ext cx="39491" cy="39491"/>
      </dsp:txXfrm>
    </dsp:sp>
    <dsp:sp modelId="{3E85BD61-AFE0-43A0-830A-41892F033385}">
      <dsp:nvSpPr>
        <dsp:cNvPr id="0" name=""/>
        <dsp:cNvSpPr/>
      </dsp:nvSpPr>
      <dsp:spPr>
        <a:xfrm>
          <a:off x="4471829" y="1631156"/>
          <a:ext cx="1603374" cy="801687"/>
        </a:xfrm>
        <a:prstGeom prst="roundRect">
          <a:avLst>
            <a:gd name="adj" fmla="val 10000"/>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GB" sz="1300" kern="1200" dirty="0"/>
            <a:t>Therefore they do NOT need to isolate</a:t>
          </a:r>
        </a:p>
      </dsp:txBody>
      <dsp:txXfrm>
        <a:off x="4495310" y="1654637"/>
        <a:ext cx="1556412" cy="754725"/>
      </dsp:txXfrm>
    </dsp:sp>
    <dsp:sp modelId="{BA3211B8-4005-4C4C-8319-580F011EA0C8}">
      <dsp:nvSpPr>
        <dsp:cNvPr id="0" name=""/>
        <dsp:cNvSpPr/>
      </dsp:nvSpPr>
      <dsp:spPr>
        <a:xfrm rot="3287018">
          <a:off x="1369552" y="2481876"/>
          <a:ext cx="1112169" cy="35507"/>
        </a:xfrm>
        <a:custGeom>
          <a:avLst/>
          <a:gdLst/>
          <a:ahLst/>
          <a:cxnLst/>
          <a:rect l="0" t="0" r="0" b="0"/>
          <a:pathLst>
            <a:path>
              <a:moveTo>
                <a:pt x="0" y="17753"/>
              </a:moveTo>
              <a:lnTo>
                <a:pt x="1112169" y="17753"/>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1897833" y="2471826"/>
        <a:ext cx="55608" cy="55608"/>
      </dsp:txXfrm>
    </dsp:sp>
    <dsp:sp modelId="{D2C633B8-92A6-485A-805B-D52645B545BB}">
      <dsp:nvSpPr>
        <dsp:cNvPr id="0" name=""/>
        <dsp:cNvSpPr/>
      </dsp:nvSpPr>
      <dsp:spPr>
        <a:xfrm>
          <a:off x="2246312" y="2553096"/>
          <a:ext cx="1603374" cy="801687"/>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GB" sz="1300" kern="1200" dirty="0"/>
            <a:t>Other close contacts have to isolate</a:t>
          </a:r>
        </a:p>
      </dsp:txBody>
      <dsp:txXfrm>
        <a:off x="2269793" y="2576577"/>
        <a:ext cx="1556412" cy="754725"/>
      </dsp:txXfrm>
    </dsp:sp>
    <dsp:sp modelId="{CC3B4D66-E6AC-4651-B63E-9FDAB8DC82E2}">
      <dsp:nvSpPr>
        <dsp:cNvPr id="0" name=""/>
        <dsp:cNvSpPr/>
      </dsp:nvSpPr>
      <dsp:spPr>
        <a:xfrm>
          <a:off x="3849687" y="2936186"/>
          <a:ext cx="641350" cy="35507"/>
        </a:xfrm>
        <a:custGeom>
          <a:avLst/>
          <a:gdLst/>
          <a:ahLst/>
          <a:cxnLst/>
          <a:rect l="0" t="0" r="0" b="0"/>
          <a:pathLst>
            <a:path>
              <a:moveTo>
                <a:pt x="0" y="17753"/>
              </a:moveTo>
              <a:lnTo>
                <a:pt x="641350" y="17753"/>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4154328" y="2937906"/>
        <a:ext cx="32067" cy="32067"/>
      </dsp:txXfrm>
    </dsp:sp>
    <dsp:sp modelId="{EF42A055-A6E9-49F0-A180-E5CE46F29350}">
      <dsp:nvSpPr>
        <dsp:cNvPr id="0" name=""/>
        <dsp:cNvSpPr/>
      </dsp:nvSpPr>
      <dsp:spPr>
        <a:xfrm>
          <a:off x="4491037" y="2553096"/>
          <a:ext cx="1603374" cy="801687"/>
        </a:xfrm>
        <a:prstGeom prst="roundRect">
          <a:avLst>
            <a:gd name="adj" fmla="val 10000"/>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GB" sz="1300" kern="1200" dirty="0"/>
            <a:t>People who have </a:t>
          </a:r>
          <a:r>
            <a:rPr lang="en-GB" sz="1300" kern="1200" dirty="0">
              <a:solidFill>
                <a:prstClr val="white"/>
              </a:solidFill>
              <a:latin typeface="Arial"/>
              <a:ea typeface="+mn-ea"/>
              <a:cs typeface="+mn-cs"/>
            </a:rPr>
            <a:t>been</a:t>
          </a:r>
          <a:r>
            <a:rPr lang="en-GB" sz="1300" kern="1200" dirty="0"/>
            <a:t> in contact with contact- do not isolate</a:t>
          </a:r>
        </a:p>
      </dsp:txBody>
      <dsp:txXfrm>
        <a:off x="4514518" y="2576577"/>
        <a:ext cx="1556412" cy="754725"/>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ea typeface="+mn-ea"/>
                <a:cs typeface="+mn-cs"/>
              </a:defRPr>
            </a:lvl1pPr>
          </a:lstStyle>
          <a:p>
            <a:pPr>
              <a:defRPr/>
            </a:pPr>
            <a:fld id="{6949E6C6-4B8F-4672-8CF4-FB16948CBE13}" type="datetimeFigureOut">
              <a:rPr lang="en-US"/>
              <a:pPr>
                <a:defRPr/>
              </a:pPr>
              <a:t>8/4/2020</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ea typeface="+mn-ea"/>
                <a:cs typeface="+mn-cs"/>
              </a:defRPr>
            </a:lvl1pPr>
          </a:lstStyle>
          <a:p>
            <a:pPr>
              <a:defRPr/>
            </a:pPr>
            <a:fld id="{9AE0CBF3-2A0A-4409-B599-FEFEAF974B88}" type="slidenum">
              <a:rPr lang="en-US"/>
              <a:pPr>
                <a:defRPr/>
              </a:pPr>
              <a:t>‹#›</a:t>
            </a:fld>
            <a:endParaRPr lang="en-US" dirty="0"/>
          </a:p>
        </p:txBody>
      </p:sp>
    </p:spTree>
    <p:extLst>
      <p:ext uri="{BB962C8B-B14F-4D97-AF65-F5344CB8AC3E}">
        <p14:creationId xmlns:p14="http://schemas.microsoft.com/office/powerpoint/2010/main" val="325517103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ヒラギノ角ゴ Pro W3" pitchFamily="84" charset="-128"/>
        <a:cs typeface="ヒラギノ角ゴ Pro W3" pitchFamily="84" charset="-128"/>
      </a:defRPr>
    </a:lvl1pPr>
    <a:lvl2pPr marL="457200" algn="l" rtl="0" eaLnBrk="0" fontAlgn="base" hangingPunct="0">
      <a:spcBef>
        <a:spcPct val="30000"/>
      </a:spcBef>
      <a:spcAft>
        <a:spcPct val="0"/>
      </a:spcAft>
      <a:defRPr sz="1200" kern="1200">
        <a:solidFill>
          <a:schemeClr val="tx1"/>
        </a:solidFill>
        <a:latin typeface="+mn-lt"/>
        <a:ea typeface="ヒラギノ角ゴ Pro W3" pitchFamily="84" charset="-128"/>
        <a:cs typeface="+mn-cs"/>
      </a:defRPr>
    </a:lvl2pPr>
    <a:lvl3pPr marL="914400" algn="l" rtl="0" eaLnBrk="0" fontAlgn="base" hangingPunct="0">
      <a:spcBef>
        <a:spcPct val="30000"/>
      </a:spcBef>
      <a:spcAft>
        <a:spcPct val="0"/>
      </a:spcAft>
      <a:defRPr sz="1200" kern="1200">
        <a:solidFill>
          <a:schemeClr val="tx1"/>
        </a:solidFill>
        <a:latin typeface="+mn-lt"/>
        <a:ea typeface="ヒラギノ角ゴ Pro W3" pitchFamily="84" charset="-128"/>
        <a:cs typeface="+mn-cs"/>
      </a:defRPr>
    </a:lvl3pPr>
    <a:lvl4pPr marL="1371600" algn="l" rtl="0" eaLnBrk="0" fontAlgn="base" hangingPunct="0">
      <a:spcBef>
        <a:spcPct val="30000"/>
      </a:spcBef>
      <a:spcAft>
        <a:spcPct val="0"/>
      </a:spcAft>
      <a:defRPr sz="1200" kern="1200">
        <a:solidFill>
          <a:schemeClr val="tx1"/>
        </a:solidFill>
        <a:latin typeface="+mn-lt"/>
        <a:ea typeface="ヒラギノ角ゴ Pro W3" pitchFamily="84" charset="-128"/>
        <a:cs typeface="+mn-cs"/>
      </a:defRPr>
    </a:lvl4pPr>
    <a:lvl5pPr marL="1828800" algn="l" rtl="0" eaLnBrk="0" fontAlgn="base" hangingPunct="0">
      <a:spcBef>
        <a:spcPct val="30000"/>
      </a:spcBef>
      <a:spcAft>
        <a:spcPct val="0"/>
      </a:spcAft>
      <a:defRPr sz="1200" kern="1200">
        <a:solidFill>
          <a:schemeClr val="tx1"/>
        </a:solidFill>
        <a:latin typeface="+mn-lt"/>
        <a:ea typeface="ヒラギノ角ゴ Pro W3" pitchFamily="8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5575" y="574675"/>
            <a:ext cx="6621463" cy="37242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DFED875-7CA7-4683-B586-34E1A4A09D12}" type="slidenum">
              <a:rPr lang="en-US" smtClean="0"/>
              <a:t>1</a:t>
            </a:fld>
            <a:endParaRPr lang="en-US" dirty="0"/>
          </a:p>
        </p:txBody>
      </p:sp>
    </p:spTree>
    <p:extLst>
      <p:ext uri="{BB962C8B-B14F-4D97-AF65-F5344CB8AC3E}">
        <p14:creationId xmlns:p14="http://schemas.microsoft.com/office/powerpoint/2010/main" val="38733911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As a minimum, disposable gloves and aprons should be worn during cleaning. </a:t>
            </a:r>
          </a:p>
          <a:p>
            <a:r>
              <a:rPr lang="en-GB" dirty="0"/>
              <a:t>•	Adults who accompany/ care for a suspected or confirmed child in isolation and coming within 2 m distance of the child should wear gloves, aprons and masks.</a:t>
            </a:r>
          </a:p>
          <a:p>
            <a:r>
              <a:rPr lang="en-GB" dirty="0"/>
              <a:t>•	.	 </a:t>
            </a:r>
          </a:p>
          <a:p>
            <a:r>
              <a:rPr lang="en-GB" dirty="0"/>
              <a:t>•	If a risk assessment of the setting indicates that a higher level of virus may be present (for example, where unwell individuals have slept such as a boarding school dormitory) or there is visible contamination with body fluids, then the need for additional PPE to protect the cleaner’s eyes, mouth and nose might be necessary. Eye, mouth and nose protection may be required when coming into close contact with a person who is vomiting/ coughing/ spitting. Again, these situations need to be risk assessed. </a:t>
            </a:r>
          </a:p>
          <a:p>
            <a:r>
              <a:rPr lang="en-GB" dirty="0"/>
              <a:t>•	The local Public Health England (PHE) Health Protection Team (HPT) can advise on risk assessing complex scenarios. </a:t>
            </a:r>
          </a:p>
          <a:p>
            <a:r>
              <a:rPr lang="en-GB" dirty="0"/>
              <a:t>It is important that staff know how to safely remove PPE – videos explaining this can be found online</a:t>
            </a:r>
          </a:p>
          <a:p>
            <a:r>
              <a:rPr lang="en-GB" dirty="0"/>
              <a:t>Really important for staff to thoroughly wash their hands after removal of PPE</a:t>
            </a:r>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13</a:t>
            </a:fld>
            <a:endParaRPr lang="en-US" dirty="0"/>
          </a:p>
        </p:txBody>
      </p:sp>
    </p:spTree>
    <p:extLst>
      <p:ext uri="{BB962C8B-B14F-4D97-AF65-F5344CB8AC3E}">
        <p14:creationId xmlns:p14="http://schemas.microsoft.com/office/powerpoint/2010/main" val="17246939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www.gov.uk/government/publications/coronavirus-covid-19-implementing-protective-measures-in-education-and-childcare-settings/coronavirus-covid-19-implementing-protective-measures-in-education-and-childcare-settings#personal-protective-equipment-ppe-including-face-coverings-and-face-masks</a:t>
            </a:r>
          </a:p>
          <a:p>
            <a:endParaRPr lang="en-GB" dirty="0"/>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14</a:t>
            </a:fld>
            <a:endParaRPr lang="en-US" dirty="0"/>
          </a:p>
        </p:txBody>
      </p:sp>
    </p:spTree>
    <p:extLst>
      <p:ext uri="{BB962C8B-B14F-4D97-AF65-F5344CB8AC3E}">
        <p14:creationId xmlns:p14="http://schemas.microsoft.com/office/powerpoint/2010/main" val="34525710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Images from CDC PHIL </a:t>
            </a:r>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17</a:t>
            </a:fld>
            <a:endParaRPr lang="en-US" dirty="0"/>
          </a:p>
        </p:txBody>
      </p:sp>
    </p:spTree>
    <p:extLst>
      <p:ext uri="{BB962C8B-B14F-4D97-AF65-F5344CB8AC3E}">
        <p14:creationId xmlns:p14="http://schemas.microsoft.com/office/powerpoint/2010/main" val="5732206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When we use the term vulnerable we are using this in a clinical sense rather than a safe guarding sense</a:t>
            </a:r>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22</a:t>
            </a:fld>
            <a:endParaRPr lang="en-US" dirty="0"/>
          </a:p>
        </p:txBody>
      </p:sp>
    </p:spTree>
    <p:extLst>
      <p:ext uri="{BB962C8B-B14F-4D97-AF65-F5344CB8AC3E}">
        <p14:creationId xmlns:p14="http://schemas.microsoft.com/office/powerpoint/2010/main" val="19417186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p>
          <a:p>
            <a:endParaRPr lang="en-GB" dirty="0"/>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26</a:t>
            </a:fld>
            <a:endParaRPr lang="en-US" dirty="0"/>
          </a:p>
        </p:txBody>
      </p:sp>
    </p:spTree>
    <p:extLst>
      <p:ext uri="{BB962C8B-B14F-4D97-AF65-F5344CB8AC3E}">
        <p14:creationId xmlns:p14="http://schemas.microsoft.com/office/powerpoint/2010/main" val="18373671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5575" y="574675"/>
            <a:ext cx="6621463" cy="37242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r>
              <a:rPr lang="en-US" dirty="0"/>
              <a:t>Notes view: </a:t>
            </a:r>
            <a:fld id="{128CEAFE-FA94-43E5-B0FF-D47E1CCDD1B4}" type="slidenum">
              <a:rPr lang="en-US" smtClean="0"/>
              <a:pPr/>
              <a:t>2</a:t>
            </a:fld>
            <a:endParaRPr lang="en-US" dirty="0"/>
          </a:p>
        </p:txBody>
      </p:sp>
    </p:spTree>
    <p:extLst>
      <p:ext uri="{BB962C8B-B14F-4D97-AF65-F5344CB8AC3E}">
        <p14:creationId xmlns:p14="http://schemas.microsoft.com/office/powerpoint/2010/main" val="29246081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5575" y="574675"/>
            <a:ext cx="6621463" cy="37242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r>
              <a:rPr lang="en-US" dirty="0"/>
              <a:t>Notes view: </a:t>
            </a:r>
            <a:fld id="{128CEAFE-FA94-43E5-B0FF-D47E1CCDD1B4}" type="slidenum">
              <a:rPr lang="en-US" smtClean="0"/>
              <a:pPr/>
              <a:t>3</a:t>
            </a:fld>
            <a:endParaRPr lang="en-US" dirty="0"/>
          </a:p>
        </p:txBody>
      </p:sp>
    </p:spTree>
    <p:extLst>
      <p:ext uri="{BB962C8B-B14F-4D97-AF65-F5344CB8AC3E}">
        <p14:creationId xmlns:p14="http://schemas.microsoft.com/office/powerpoint/2010/main" val="13703968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5575" y="574675"/>
            <a:ext cx="6621463" cy="37242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r>
              <a:rPr lang="en-US" dirty="0"/>
              <a:t>Notes view: </a:t>
            </a:r>
            <a:fld id="{128CEAFE-FA94-43E5-B0FF-D47E1CCDD1B4}" type="slidenum">
              <a:rPr lang="en-US" smtClean="0"/>
              <a:pPr/>
              <a:t>4</a:t>
            </a:fld>
            <a:endParaRPr lang="en-US" dirty="0"/>
          </a:p>
        </p:txBody>
      </p:sp>
    </p:spTree>
    <p:extLst>
      <p:ext uri="{BB962C8B-B14F-4D97-AF65-F5344CB8AC3E}">
        <p14:creationId xmlns:p14="http://schemas.microsoft.com/office/powerpoint/2010/main" val="38459466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5</a:t>
            </a:fld>
            <a:endParaRPr lang="en-US" dirty="0"/>
          </a:p>
        </p:txBody>
      </p:sp>
    </p:spTree>
    <p:extLst>
      <p:ext uri="{BB962C8B-B14F-4D97-AF65-F5344CB8AC3E}">
        <p14:creationId xmlns:p14="http://schemas.microsoft.com/office/powerpoint/2010/main" val="13827575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6</a:t>
            </a:fld>
            <a:endParaRPr lang="en-US" dirty="0"/>
          </a:p>
        </p:txBody>
      </p:sp>
    </p:spTree>
    <p:extLst>
      <p:ext uri="{BB962C8B-B14F-4D97-AF65-F5344CB8AC3E}">
        <p14:creationId xmlns:p14="http://schemas.microsoft.com/office/powerpoint/2010/main" val="10255729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GB" sz="1200" b="0" i="0" u="none" strike="noStrike" kern="1200" baseline="0" dirty="0">
                <a:solidFill>
                  <a:schemeClr val="tx1"/>
                </a:solidFill>
                <a:latin typeface="+mn-lt"/>
                <a:ea typeface="ヒラギノ角ゴ Pro W3" pitchFamily="84" charset="-128"/>
                <a:cs typeface="ヒラギノ角ゴ Pro W3" pitchFamily="84" charset="-128"/>
              </a:rPr>
              <a:t>Droplets &lt; 5um can:</a:t>
            </a:r>
          </a:p>
          <a:p>
            <a:r>
              <a:rPr lang="en-GB" sz="1200" b="0" i="0" u="none" strike="noStrike" kern="1200" baseline="0" dirty="0">
                <a:solidFill>
                  <a:schemeClr val="tx1"/>
                </a:solidFill>
                <a:latin typeface="+mn-lt"/>
                <a:ea typeface="ヒラギノ角ゴ Pro W3" pitchFamily="84" charset="-128"/>
                <a:cs typeface="ヒラギノ角ゴ Pro W3" pitchFamily="84" charset="-128"/>
              </a:rPr>
              <a:t>*enter the airways</a:t>
            </a:r>
          </a:p>
          <a:p>
            <a:r>
              <a:rPr lang="en-GB" sz="1200" b="0" i="0" u="none" strike="noStrike" kern="1200" baseline="0" dirty="0">
                <a:solidFill>
                  <a:schemeClr val="tx1"/>
                </a:solidFill>
                <a:latin typeface="+mn-lt"/>
                <a:ea typeface="ヒラギノ角ゴ Pro W3" pitchFamily="84" charset="-128"/>
                <a:cs typeface="ヒラギノ角ゴ Pro W3" pitchFamily="84" charset="-128"/>
              </a:rPr>
              <a:t>•can reach deep lung</a:t>
            </a:r>
          </a:p>
          <a:p>
            <a:r>
              <a:rPr lang="en-GB" sz="1200" b="0" i="0" u="none" strike="noStrike" kern="1200" baseline="0" dirty="0">
                <a:solidFill>
                  <a:schemeClr val="tx1"/>
                </a:solidFill>
                <a:latin typeface="+mn-lt"/>
                <a:ea typeface="ヒラギノ角ゴ Pro W3" pitchFamily="84" charset="-128"/>
                <a:cs typeface="ヒラギノ角ゴ Pro W3" pitchFamily="84" charset="-128"/>
              </a:rPr>
              <a:t>•may remain suspended in air</a:t>
            </a:r>
          </a:p>
          <a:p>
            <a:endParaRPr lang="en-GB" sz="1200" b="0" i="0" u="none" strike="noStrike" kern="1200" baseline="0" dirty="0">
              <a:solidFill>
                <a:schemeClr val="tx1"/>
              </a:solidFill>
              <a:latin typeface="+mn-lt"/>
              <a:ea typeface="ヒラギノ角ゴ Pro W3" pitchFamily="84" charset="-128"/>
              <a:cs typeface="ヒラギノ角ゴ Pro W3" pitchFamily="84" charset="-128"/>
            </a:endParaRPr>
          </a:p>
          <a:p>
            <a:endParaRPr lang="en-GB" sz="1200" b="0" i="0" u="none" strike="noStrike" kern="1200" baseline="0" dirty="0">
              <a:solidFill>
                <a:schemeClr val="tx1"/>
              </a:solidFill>
              <a:latin typeface="+mn-lt"/>
              <a:ea typeface="ヒラギノ角ゴ Pro W3" pitchFamily="84" charset="-128"/>
              <a:cs typeface="ヒラギノ角ゴ Pro W3" pitchFamily="84" charset="-128"/>
            </a:endParaRPr>
          </a:p>
          <a:p>
            <a:r>
              <a:rPr lang="en-GB" sz="1200" b="0" i="0" u="none" strike="noStrike" kern="1200" baseline="0" dirty="0">
                <a:solidFill>
                  <a:schemeClr val="tx1"/>
                </a:solidFill>
                <a:latin typeface="+mn-lt"/>
                <a:ea typeface="ヒラギノ角ゴ Pro W3" pitchFamily="84" charset="-128"/>
                <a:cs typeface="ヒラギノ角ゴ Pro W3" pitchFamily="84" charset="-128"/>
              </a:rPr>
              <a:t>order of production of highest prevalence of large particles is </a:t>
            </a:r>
          </a:p>
          <a:p>
            <a:r>
              <a:rPr lang="en-GB" sz="1200" b="0" i="0" u="none" strike="noStrike" kern="1200" baseline="0" dirty="0">
                <a:solidFill>
                  <a:schemeClr val="tx1"/>
                </a:solidFill>
                <a:latin typeface="+mn-lt"/>
                <a:ea typeface="ヒラギノ角ゴ Pro W3" pitchFamily="84" charset="-128"/>
                <a:cs typeface="ヒラギノ角ゴ Pro W3" pitchFamily="84" charset="-128"/>
              </a:rPr>
              <a:t>•</a:t>
            </a:r>
            <a:r>
              <a:rPr lang="en-GB" sz="1200" b="0" i="1" u="none" strike="noStrike" kern="1200" baseline="0" dirty="0">
                <a:solidFill>
                  <a:schemeClr val="tx1"/>
                </a:solidFill>
                <a:latin typeface="+mn-lt"/>
                <a:ea typeface="ヒラギノ角ゴ Pro W3" pitchFamily="84" charset="-128"/>
                <a:cs typeface="ヒラギノ角ゴ Pro W3" pitchFamily="84" charset="-128"/>
              </a:rPr>
              <a:t>coughing</a:t>
            </a:r>
            <a:endParaRPr lang="en-GB" sz="1200" b="0" i="0" u="none" strike="noStrike" kern="1200" baseline="0" dirty="0">
              <a:solidFill>
                <a:schemeClr val="tx1"/>
              </a:solidFill>
              <a:latin typeface="+mn-lt"/>
              <a:ea typeface="ヒラギノ角ゴ Pro W3" pitchFamily="84" charset="-128"/>
              <a:cs typeface="ヒラギノ角ゴ Pro W3" pitchFamily="84" charset="-128"/>
            </a:endParaRPr>
          </a:p>
          <a:p>
            <a:r>
              <a:rPr lang="en-GB" sz="1200" b="0" i="0" u="none" strike="noStrike" kern="1200" baseline="0" dirty="0">
                <a:solidFill>
                  <a:schemeClr val="tx1"/>
                </a:solidFill>
                <a:latin typeface="+mn-lt"/>
                <a:ea typeface="ヒラギノ角ゴ Pro W3" pitchFamily="84" charset="-128"/>
                <a:cs typeface="ヒラギノ角ゴ Pro W3" pitchFamily="84" charset="-128"/>
              </a:rPr>
              <a:t>•</a:t>
            </a:r>
            <a:r>
              <a:rPr lang="en-GB" sz="1200" b="0" i="1" u="none" strike="noStrike" kern="1200" baseline="0" dirty="0">
                <a:solidFill>
                  <a:schemeClr val="tx1"/>
                </a:solidFill>
                <a:latin typeface="+mn-lt"/>
                <a:ea typeface="ヒラギノ角ゴ Pro W3" pitchFamily="84" charset="-128"/>
                <a:cs typeface="ヒラギノ角ゴ Pro W3" pitchFamily="84" charset="-128"/>
              </a:rPr>
              <a:t>speaking</a:t>
            </a:r>
            <a:endParaRPr lang="en-GB" sz="1200" b="0" i="0" u="none" strike="noStrike" kern="1200" baseline="0" dirty="0">
              <a:solidFill>
                <a:schemeClr val="tx1"/>
              </a:solidFill>
              <a:latin typeface="+mn-lt"/>
              <a:ea typeface="ヒラギノ角ゴ Pro W3" pitchFamily="84" charset="-128"/>
              <a:cs typeface="ヒラギノ角ゴ Pro W3" pitchFamily="84" charset="-128"/>
            </a:endParaRPr>
          </a:p>
          <a:p>
            <a:r>
              <a:rPr lang="en-GB" sz="1200" b="0" i="0" u="none" strike="noStrike" kern="1200" baseline="0" dirty="0">
                <a:solidFill>
                  <a:schemeClr val="tx1"/>
                </a:solidFill>
                <a:latin typeface="+mn-lt"/>
                <a:ea typeface="ヒラギノ角ゴ Pro W3" pitchFamily="84" charset="-128"/>
                <a:cs typeface="ヒラギノ角ゴ Pro W3" pitchFamily="84" charset="-128"/>
              </a:rPr>
              <a:t>•</a:t>
            </a:r>
            <a:r>
              <a:rPr lang="en-GB" sz="1200" b="0" i="1" u="none" strike="noStrike" kern="1200" baseline="0" dirty="0">
                <a:solidFill>
                  <a:schemeClr val="tx1"/>
                </a:solidFill>
                <a:latin typeface="+mn-lt"/>
                <a:ea typeface="ヒラギノ角ゴ Pro W3" pitchFamily="84" charset="-128"/>
                <a:cs typeface="ヒラギノ角ゴ Pro W3" pitchFamily="84" charset="-128"/>
              </a:rPr>
              <a:t>breathing</a:t>
            </a:r>
            <a:endParaRPr lang="en-GB" sz="1200" b="0" i="0" u="none" strike="noStrike" kern="1200" baseline="0" dirty="0">
              <a:solidFill>
                <a:schemeClr val="tx1"/>
              </a:solidFill>
              <a:latin typeface="+mn-lt"/>
              <a:ea typeface="ヒラギノ角ゴ Pro W3" pitchFamily="84" charset="-128"/>
              <a:cs typeface="ヒラギノ角ゴ Pro W3" pitchFamily="84" charset="-128"/>
            </a:endParaRPr>
          </a:p>
          <a:p>
            <a:r>
              <a:rPr lang="en-GB" sz="1200" b="0" i="0" u="none" strike="noStrike" kern="1200" baseline="0" dirty="0">
                <a:solidFill>
                  <a:schemeClr val="tx1"/>
                </a:solidFill>
                <a:latin typeface="+mn-lt"/>
                <a:ea typeface="ヒラギノ角ゴ Pro W3" pitchFamily="84" charset="-128"/>
                <a:cs typeface="ヒラギノ角ゴ Pro W3" pitchFamily="84" charset="-128"/>
              </a:rPr>
              <a:t>•based upon ejection velocity</a:t>
            </a:r>
          </a:p>
          <a:p>
            <a:r>
              <a:rPr lang="en-GB" sz="1200" b="0" i="0" u="none" strike="noStrike" kern="1200" baseline="0" dirty="0">
                <a:solidFill>
                  <a:schemeClr val="tx1"/>
                </a:solidFill>
                <a:latin typeface="+mn-lt"/>
                <a:ea typeface="ヒラギノ角ゴ Pro W3" pitchFamily="84" charset="-128"/>
                <a:cs typeface="ヒラギノ角ゴ Pro W3" pitchFamily="84" charset="-128"/>
              </a:rPr>
              <a:t>•</a:t>
            </a:r>
            <a:r>
              <a:rPr lang="en-GB" sz="1200" b="0" i="1" u="none" strike="noStrike" kern="1200" baseline="0" dirty="0">
                <a:solidFill>
                  <a:schemeClr val="tx1"/>
                </a:solidFill>
                <a:latin typeface="+mn-lt"/>
                <a:ea typeface="ヒラギノ角ゴ Pro W3" pitchFamily="84" charset="-128"/>
                <a:cs typeface="ヒラギノ角ゴ Pro W3" pitchFamily="84" charset="-128"/>
              </a:rPr>
              <a:t>speaking droplets can reach 2-10 m/s (&lt;1m range)</a:t>
            </a:r>
            <a:endParaRPr lang="en-GB" sz="1200" b="0" i="0" u="none" strike="noStrike" kern="1200" baseline="0" dirty="0">
              <a:solidFill>
                <a:schemeClr val="tx1"/>
              </a:solidFill>
              <a:latin typeface="+mn-lt"/>
              <a:ea typeface="ヒラギノ角ゴ Pro W3" pitchFamily="84" charset="-128"/>
              <a:cs typeface="ヒラギノ角ゴ Pro W3" pitchFamily="84" charset="-128"/>
            </a:endParaRPr>
          </a:p>
          <a:p>
            <a:r>
              <a:rPr lang="en-GB" sz="1200" b="0" i="0" u="none" strike="noStrike" kern="1200" baseline="0" dirty="0">
                <a:solidFill>
                  <a:schemeClr val="tx1"/>
                </a:solidFill>
                <a:latin typeface="+mn-lt"/>
                <a:ea typeface="ヒラギノ角ゴ Pro W3" pitchFamily="84" charset="-128"/>
                <a:cs typeface="ヒラギノ角ゴ Pro W3" pitchFamily="84" charset="-128"/>
              </a:rPr>
              <a:t>•</a:t>
            </a:r>
            <a:r>
              <a:rPr lang="en-GB" sz="1200" b="0" i="1" u="none" strike="noStrike" kern="1200" baseline="0" dirty="0">
                <a:solidFill>
                  <a:schemeClr val="tx1"/>
                </a:solidFill>
                <a:latin typeface="+mn-lt"/>
                <a:ea typeface="ヒラギノ角ゴ Pro W3" pitchFamily="84" charset="-128"/>
                <a:cs typeface="ヒラギノ角ゴ Pro W3" pitchFamily="84" charset="-128"/>
              </a:rPr>
              <a:t>coughing 10-20 m/s (&lt;2m range)</a:t>
            </a:r>
            <a:endParaRPr lang="en-GB" sz="1200" b="0" i="0" u="none" strike="noStrike" kern="1200" baseline="0" dirty="0">
              <a:solidFill>
                <a:schemeClr val="tx1"/>
              </a:solidFill>
              <a:latin typeface="+mn-lt"/>
              <a:ea typeface="ヒラギノ角ゴ Pro W3" pitchFamily="84" charset="-128"/>
              <a:cs typeface="ヒラギノ角ゴ Pro W3" pitchFamily="84" charset="-128"/>
            </a:endParaRPr>
          </a:p>
          <a:p>
            <a:endParaRPr lang="en-GB" sz="1200" b="0" i="0" u="none" strike="noStrike" kern="1200" baseline="0" dirty="0">
              <a:solidFill>
                <a:schemeClr val="tx1"/>
              </a:solidFill>
              <a:latin typeface="+mn-lt"/>
              <a:ea typeface="ヒラギノ角ゴ Pro W3" pitchFamily="84" charset="-128"/>
              <a:cs typeface="ヒラギノ角ゴ Pro W3" pitchFamily="84" charset="-128"/>
            </a:endParaRPr>
          </a:p>
          <a:p>
            <a:endParaRPr lang="en-GB" sz="1200" b="0" i="0" u="none" strike="noStrike" kern="1200" baseline="0" dirty="0">
              <a:solidFill>
                <a:schemeClr val="tx1"/>
              </a:solidFill>
              <a:latin typeface="+mn-lt"/>
              <a:ea typeface="ヒラギノ角ゴ Pro W3" pitchFamily="84" charset="-128"/>
              <a:cs typeface="ヒラギノ角ゴ Pro W3" pitchFamily="84" charset="-128"/>
            </a:endParaRPr>
          </a:p>
          <a:p>
            <a:endParaRPr lang="en-GB" sz="1200" b="0" i="0" u="none" strike="noStrike" kern="1200" baseline="0" dirty="0">
              <a:solidFill>
                <a:schemeClr val="tx1"/>
              </a:solidFill>
              <a:latin typeface="+mn-lt"/>
              <a:ea typeface="ヒラギノ角ゴ Pro W3" pitchFamily="84" charset="-128"/>
              <a:cs typeface="ヒラギノ角ゴ Pro W3" pitchFamily="84" charset="-128"/>
            </a:endParaRPr>
          </a:p>
          <a:p>
            <a:endParaRPr lang="en-GB" sz="1200" b="0" i="0" u="none" strike="noStrike" kern="1200" baseline="0" dirty="0">
              <a:solidFill>
                <a:schemeClr val="tx1"/>
              </a:solidFill>
              <a:latin typeface="+mn-lt"/>
              <a:ea typeface="ヒラギノ角ゴ Pro W3" pitchFamily="84" charset="-128"/>
              <a:cs typeface="ヒラギノ角ゴ Pro W3" pitchFamily="84" charset="-128"/>
            </a:endParaRPr>
          </a:p>
          <a:p>
            <a:endParaRPr lang="en-GB" sz="1200" b="0" i="0" u="none" strike="noStrike" kern="1200" baseline="0" dirty="0">
              <a:solidFill>
                <a:schemeClr val="tx1"/>
              </a:solidFill>
              <a:latin typeface="+mn-lt"/>
              <a:ea typeface="ヒラギノ角ゴ Pro W3" pitchFamily="84" charset="-128"/>
              <a:cs typeface="ヒラギノ角ゴ Pro W3" pitchFamily="84" charset="-128"/>
            </a:endParaRPr>
          </a:p>
          <a:p>
            <a:r>
              <a:rPr lang="en-GB" sz="1200" b="0" i="0" u="none" strike="noStrike" kern="1200" baseline="0" dirty="0">
                <a:solidFill>
                  <a:schemeClr val="tx1"/>
                </a:solidFill>
                <a:latin typeface="+mn-lt"/>
                <a:ea typeface="ヒラギノ角ゴ Pro W3" pitchFamily="84" charset="-128"/>
                <a:cs typeface="ヒラギノ角ゴ Pro W3" pitchFamily="84" charset="-128"/>
              </a:rPr>
              <a:t>	</a:t>
            </a:r>
          </a:p>
          <a:p>
            <a:endParaRPr lang="en-GB" dirty="0"/>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9</a:t>
            </a:fld>
            <a:endParaRPr lang="en-US" dirty="0"/>
          </a:p>
        </p:txBody>
      </p:sp>
    </p:spTree>
    <p:extLst>
      <p:ext uri="{BB962C8B-B14F-4D97-AF65-F5344CB8AC3E}">
        <p14:creationId xmlns:p14="http://schemas.microsoft.com/office/powerpoint/2010/main" val="10468518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CONTACTS ISOLATE FOR 14 DAYS – whether they get a negative result or not.</a:t>
            </a:r>
          </a:p>
          <a:p>
            <a:endParaRPr lang="en-GB" dirty="0"/>
          </a:p>
          <a:p>
            <a:r>
              <a:rPr lang="en-GB" dirty="0"/>
              <a:t>POSSIBLE CASES- GET TESTED- IF TEST NEGATIVE AND THE CASE IS WELL- CAN RETURN TO SCHOOL AND HOUSEHOLD STOP ISOLATING</a:t>
            </a:r>
          </a:p>
          <a:p>
            <a:r>
              <a:rPr lang="en-GB" dirty="0"/>
              <a:t>If case remains unwell and has symptoms of COVID need to assess the case/ situation= ?False negative test </a:t>
            </a:r>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11</a:t>
            </a:fld>
            <a:endParaRPr lang="en-US" dirty="0"/>
          </a:p>
        </p:txBody>
      </p:sp>
    </p:spTree>
    <p:extLst>
      <p:ext uri="{BB962C8B-B14F-4D97-AF65-F5344CB8AC3E}">
        <p14:creationId xmlns:p14="http://schemas.microsoft.com/office/powerpoint/2010/main" val="1756690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r>
              <a:rPr lang="en-GB" dirty="0"/>
              <a:t>Outbreak suggests spread of infection within the school</a:t>
            </a:r>
          </a:p>
          <a:p>
            <a:r>
              <a:rPr lang="en-GB" dirty="0"/>
              <a:t>Cluster- more likely to be community spread</a:t>
            </a:r>
          </a:p>
          <a:p>
            <a:endParaRPr lang="en-GB" dirty="0"/>
          </a:p>
          <a:p>
            <a:r>
              <a:rPr lang="en-GB" dirty="0"/>
              <a:t>A case is defined as ……</a:t>
            </a:r>
          </a:p>
          <a:p>
            <a:endParaRPr lang="en-GB" dirty="0"/>
          </a:p>
          <a:p>
            <a:r>
              <a:rPr lang="en-GB" dirty="0"/>
              <a:t>An outbreak is defined as …….</a:t>
            </a:r>
          </a:p>
          <a:p>
            <a:r>
              <a:rPr lang="en-GB" dirty="0"/>
              <a:t>Outbreak definition</a:t>
            </a:r>
          </a:p>
          <a:p>
            <a:r>
              <a:rPr lang="en-GB" dirty="0"/>
              <a:t>“Two or more confirmed cases of COVID-19 among students or staff who are direct close contacts, proximity contacts or in the same cohort or ‘bubble’* in the school/college within 14 days”. </a:t>
            </a:r>
          </a:p>
          <a:p>
            <a:r>
              <a:rPr lang="en-GB" dirty="0"/>
              <a:t>* a cohort or ‘bubble’ might be a class, year group or other defined group within the school/college. This definition aims to distinguish between transmission occurring in the community versus transmission occurring within the school/college setting.</a:t>
            </a:r>
          </a:p>
          <a:p>
            <a:r>
              <a:rPr lang="en-GB" dirty="0"/>
              <a:t>Cluster definition </a:t>
            </a:r>
          </a:p>
          <a:p>
            <a:r>
              <a:rPr lang="en-GB" dirty="0"/>
              <a:t>“Two or more confirmed cases of COVID-19 among students or staff in a school/college within 14 days”</a:t>
            </a:r>
          </a:p>
          <a:p>
            <a:r>
              <a:rPr lang="en-GB" dirty="0"/>
              <a:t>or</a:t>
            </a:r>
          </a:p>
          <a:p>
            <a:r>
              <a:rPr lang="en-GB" dirty="0"/>
              <a:t>“Increase in background rate of absence due to suspected or confirmed cases of COVID-19 (does not include absence rate due to individuals shielding or self-isolating as contacts of cases)”.</a:t>
            </a:r>
          </a:p>
          <a:p>
            <a:endParaRPr lang="en-GB" dirty="0"/>
          </a:p>
          <a:p>
            <a:endParaRPr lang="en-GB" dirty="0"/>
          </a:p>
          <a:p>
            <a:r>
              <a:rPr lang="en-GB" dirty="0"/>
              <a:t>It’s really important to isolate suspected cases early</a:t>
            </a:r>
          </a:p>
          <a:p>
            <a:r>
              <a:rPr lang="en-GB" dirty="0"/>
              <a:t>This helps to prevent the spread of infection within the school</a:t>
            </a:r>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12</a:t>
            </a:fld>
            <a:endParaRPr lang="en-US" dirty="0"/>
          </a:p>
        </p:txBody>
      </p:sp>
    </p:spTree>
    <p:extLst>
      <p:ext uri="{BB962C8B-B14F-4D97-AF65-F5344CB8AC3E}">
        <p14:creationId xmlns:p14="http://schemas.microsoft.com/office/powerpoint/2010/main" val="10358386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ags" Target="../tags/tag4.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hyperlink" Target="mailto:publications@phe.gov.uk" TargetMode="External"/><Relationship Id="rId2" Type="http://schemas.openxmlformats.org/officeDocument/2006/relationships/slideMaster" Target="../slideMasters/slideMaster1.xml"/><Relationship Id="rId1" Type="http://schemas.openxmlformats.org/officeDocument/2006/relationships/tags" Target="../tags/tag5.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7.xml"/><Relationship Id="rId7" Type="http://schemas.openxmlformats.org/officeDocument/2006/relationships/image" Target="../media/image4.emf"/><Relationship Id="rId2" Type="http://schemas.openxmlformats.org/officeDocument/2006/relationships/tags" Target="../tags/tag6.xml"/><Relationship Id="rId1" Type="http://schemas.openxmlformats.org/officeDocument/2006/relationships/vmlDrawing" Target="../drawings/vmlDrawing2.vml"/><Relationship Id="rId6" Type="http://schemas.openxmlformats.org/officeDocument/2006/relationships/oleObject" Target="../embeddings/oleObject2.bin"/><Relationship Id="rId5" Type="http://schemas.openxmlformats.org/officeDocument/2006/relationships/slideMaster" Target="../slideMasters/slideMaster1.xml"/><Relationship Id="rId4" Type="http://schemas.openxmlformats.org/officeDocument/2006/relationships/tags" Target="../tags/tag8.xml"/></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tags" Target="../tags/tag10.xml"/><Relationship Id="rId7" Type="http://schemas.openxmlformats.org/officeDocument/2006/relationships/image" Target="../media/image6.png"/><Relationship Id="rId2" Type="http://schemas.openxmlformats.org/officeDocument/2006/relationships/tags" Target="../tags/tag9.xml"/><Relationship Id="rId1" Type="http://schemas.openxmlformats.org/officeDocument/2006/relationships/vmlDrawing" Target="../drawings/vmlDrawing3.vml"/><Relationship Id="rId6" Type="http://schemas.openxmlformats.org/officeDocument/2006/relationships/image" Target="../media/image5.emf"/><Relationship Id="rId5" Type="http://schemas.openxmlformats.org/officeDocument/2006/relationships/oleObject" Target="../embeddings/oleObject3.bin"/><Relationship Id="rId4" Type="http://schemas.openxmlformats.org/officeDocument/2006/relationships/slideMaster" Target="../slideMasters/slideMaster1.xml"/><Relationship Id="rId9"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12.xml"/><Relationship Id="rId7" Type="http://schemas.openxmlformats.org/officeDocument/2006/relationships/image" Target="../media/image9.png"/><Relationship Id="rId2" Type="http://schemas.openxmlformats.org/officeDocument/2006/relationships/tags" Target="../tags/tag11.xml"/><Relationship Id="rId1" Type="http://schemas.openxmlformats.org/officeDocument/2006/relationships/vmlDrawing" Target="../drawings/vmlDrawing4.vml"/><Relationship Id="rId6" Type="http://schemas.openxmlformats.org/officeDocument/2006/relationships/image" Target="../media/image8.emf"/><Relationship Id="rId5" Type="http://schemas.openxmlformats.org/officeDocument/2006/relationships/oleObject" Target="../embeddings/oleObject4.bin"/><Relationship Id="rId4"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Rectangle 3"/>
          <p:cNvSpPr/>
          <p:nvPr userDrawn="1"/>
        </p:nvSpPr>
        <p:spPr>
          <a:xfrm>
            <a:off x="0" y="1404491"/>
            <a:ext cx="9144000" cy="3739009"/>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dirty="0"/>
          </a:p>
        </p:txBody>
      </p:sp>
      <p:sp>
        <p:nvSpPr>
          <p:cNvPr id="5" name="Rectangle 4"/>
          <p:cNvSpPr>
            <a:spLocks noChangeArrowheads="1"/>
          </p:cNvSpPr>
          <p:nvPr userDrawn="1"/>
        </p:nvSpPr>
        <p:spPr bwMode="auto">
          <a:xfrm>
            <a:off x="0" y="1296144"/>
            <a:ext cx="9144000" cy="108347"/>
          </a:xfrm>
          <a:prstGeom prst="rect">
            <a:avLst/>
          </a:prstGeom>
          <a:solidFill>
            <a:srgbClr val="00AE9E"/>
          </a:solidFill>
          <a:ln w="9525">
            <a:noFill/>
            <a:miter lim="800000"/>
            <a:headEnd/>
            <a:tailEnd/>
          </a:ln>
        </p:spPr>
        <p:txBody>
          <a:bodyPr anchor="ctr">
            <a:prstTxWarp prst="textNoShape">
              <a:avLst/>
            </a:prstTxWarp>
          </a:bodyPr>
          <a:lstStyle/>
          <a:p>
            <a:pPr algn="ctr" fontAlgn="auto">
              <a:spcBef>
                <a:spcPts val="0"/>
              </a:spcBef>
              <a:spcAft>
                <a:spcPts val="0"/>
              </a:spcAft>
              <a:defRPr/>
            </a:pPr>
            <a:endParaRPr lang="en-US" sz="1800" dirty="0">
              <a:solidFill>
                <a:schemeClr val="lt1"/>
              </a:solidFill>
              <a:latin typeface="+mn-lt"/>
              <a:ea typeface="+mn-ea"/>
              <a:cs typeface="+mn-cs"/>
            </a:endParaRPr>
          </a:p>
        </p:txBody>
      </p:sp>
      <p:sp>
        <p:nvSpPr>
          <p:cNvPr id="2" name="Title 1"/>
          <p:cNvSpPr>
            <a:spLocks noGrp="1"/>
          </p:cNvSpPr>
          <p:nvPr>
            <p:ph type="ctrTitle"/>
          </p:nvPr>
        </p:nvSpPr>
        <p:spPr>
          <a:xfrm>
            <a:off x="395536" y="1674186"/>
            <a:ext cx="8424936" cy="1293377"/>
          </a:xfrm>
          <a:ln>
            <a:noFill/>
          </a:ln>
        </p:spPr>
        <p:txBody>
          <a:bodyPr anchor="t">
            <a:noAutofit/>
          </a:bodyPr>
          <a:lstStyle>
            <a:lvl1pPr algn="l">
              <a:defRPr sz="4000" baseline="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395536" y="4320478"/>
            <a:ext cx="8424936" cy="267496"/>
          </a:xfrm>
        </p:spPr>
        <p:txBody>
          <a:bodyPr anchor="b">
            <a:normAutofit/>
          </a:bodyPr>
          <a:lstStyle>
            <a:lvl1pPr marL="0" indent="0" algn="l">
              <a:spcBef>
                <a:spcPts val="0"/>
              </a:spcBef>
              <a:buNone/>
              <a:defRPr sz="2000" b="0" i="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pic>
        <p:nvPicPr>
          <p:cNvPr id="7" name="Picture 6" descr="\\colhpafil004\Colindale_Data\HQ Group and LARS\Group Data\Design\Branding and logos\PHE logos with strapline\Small without Old French text\PHE small logo for A4.jpg"/>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0" y="1"/>
            <a:ext cx="2483768" cy="1225142"/>
          </a:xfrm>
          <a:prstGeom prst="rect">
            <a:avLst/>
          </a:prstGeom>
          <a:noFill/>
          <a:ln>
            <a:noFill/>
          </a:ln>
        </p:spPr>
      </p:pic>
      <p:pic>
        <p:nvPicPr>
          <p:cNvPr id="8" name="Picture 7">
            <a:extLst>
              <a:ext uri="{FF2B5EF4-FFF2-40B4-BE49-F238E27FC236}">
                <a16:creationId xmlns:a16="http://schemas.microsoft.com/office/drawing/2014/main" id="{4DAA5898-72E9-4B07-A256-8653CD0F1C43}"/>
              </a:ext>
            </a:extLst>
          </p:cNvPr>
          <p:cNvPicPr>
            <a:picLocks noChangeAspect="1"/>
          </p:cNvPicPr>
          <p:nvPr userDrawn="1">
            <p:custDataLst>
              <p:tags r:id="rId1"/>
            </p:custDataLst>
          </p:nvPr>
        </p:nvPicPr>
        <p:blipFill>
          <a:blip r:embed="rId4"/>
          <a:stretch>
            <a:fillRect/>
          </a:stretch>
        </p:blipFill>
        <p:spPr>
          <a:xfrm>
            <a:off x="5473520" y="6666227"/>
            <a:ext cx="1225296" cy="191773"/>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1 lin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62702" y="411510"/>
            <a:ext cx="8028000" cy="486054"/>
          </a:xfrm>
        </p:spPr>
        <p:txBody>
          <a:bodyPr anchor="t" anchorCtr="0">
            <a:noAutofit/>
          </a:bodyPr>
          <a:lstStyle>
            <a:lvl1pPr>
              <a:defRPr sz="3200" baseline="0">
                <a:solidFill>
                  <a:srgbClr val="00AE9E"/>
                </a:solidFill>
                <a:latin typeface="Arial" pitchFamily="34" charset="0"/>
              </a:defRPr>
            </a:lvl1pPr>
          </a:lstStyle>
          <a:p>
            <a:r>
              <a:rPr lang="en-US" dirty="0"/>
              <a:t>Click to edit Master title style</a:t>
            </a:r>
          </a:p>
        </p:txBody>
      </p:sp>
      <p:sp>
        <p:nvSpPr>
          <p:cNvPr id="3" name="Content Placeholder 2"/>
          <p:cNvSpPr>
            <a:spLocks noGrp="1"/>
          </p:cNvSpPr>
          <p:nvPr>
            <p:ph idx="1" hasCustomPrompt="1"/>
          </p:nvPr>
        </p:nvSpPr>
        <p:spPr>
          <a:xfrm>
            <a:off x="558000" y="1059583"/>
            <a:ext cx="8028000" cy="3554759"/>
          </a:xfrm>
        </p:spPr>
        <p:txBody>
          <a:bodyPr/>
          <a:lstStyle>
            <a:lvl1pPr marL="4763" indent="-4763">
              <a:lnSpc>
                <a:spcPct val="114000"/>
              </a:lnSpc>
              <a:spcBef>
                <a:spcPts val="0"/>
              </a:spcBef>
              <a:defRPr sz="1800" b="0" baseline="0">
                <a:solidFill>
                  <a:schemeClr val="tx1"/>
                </a:solidFill>
              </a:defRPr>
            </a:lvl1pPr>
          </a:lstStyle>
          <a:p>
            <a:pPr lvl="0"/>
            <a:r>
              <a:rPr lang="en-US" dirty="0"/>
              <a:t>Text should be 12-18pt Arial. Do not use other fonts.</a:t>
            </a:r>
          </a:p>
          <a:p>
            <a:pPr lvl="0"/>
            <a:endParaRPr lang="en-US" b="1" dirty="0">
              <a:latin typeface="Arial" pitchFamily="84" charset="0"/>
            </a:endParaRPr>
          </a:p>
          <a:p>
            <a:pPr lvl="0"/>
            <a:r>
              <a:rPr lang="en-US" b="1" dirty="0">
                <a:latin typeface="Arial" pitchFamily="84" charset="0"/>
              </a:rPr>
              <a:t>Note</a:t>
            </a:r>
          </a:p>
          <a:p>
            <a:pPr lvl="0"/>
            <a:r>
              <a:rPr lang="en-US" dirty="0">
                <a:latin typeface="Arial" pitchFamily="84" charset="0"/>
              </a:rPr>
              <a:t>This template should NOT be used to create publications, as this may mean</a:t>
            </a:r>
          </a:p>
          <a:p>
            <a:pPr lvl="0"/>
            <a:r>
              <a:rPr lang="en-US" dirty="0">
                <a:latin typeface="Arial" pitchFamily="84" charset="0"/>
              </a:rPr>
              <a:t>publication on GOV.UK will not be possible. </a:t>
            </a:r>
          </a:p>
          <a:p>
            <a:pPr lvl="0"/>
            <a:endParaRPr lang="en-US" dirty="0">
              <a:latin typeface="Arial" pitchFamily="84" charset="0"/>
            </a:endParaRPr>
          </a:p>
          <a:p>
            <a:pPr lvl="0"/>
            <a:r>
              <a:rPr lang="en-US" dirty="0">
                <a:latin typeface="Arial" pitchFamily="84" charset="0"/>
              </a:rPr>
              <a:t>Please contact </a:t>
            </a:r>
            <a:r>
              <a:rPr lang="en-US" dirty="0">
                <a:latin typeface="Arial" pitchFamily="84" charset="0"/>
                <a:hlinkClick r:id="rId3"/>
              </a:rPr>
              <a:t>publications@phe.gov.uk</a:t>
            </a:r>
            <a:r>
              <a:rPr lang="en-US" dirty="0">
                <a:latin typeface="Arial" pitchFamily="84" charset="0"/>
              </a:rPr>
              <a:t> for more details</a:t>
            </a:r>
          </a:p>
          <a:p>
            <a:pPr lvl="0"/>
            <a:endParaRPr lang="en-US" dirty="0"/>
          </a:p>
        </p:txBody>
      </p:sp>
      <p:sp>
        <p:nvSpPr>
          <p:cNvPr id="5" name="Slide Number Placeholder 5"/>
          <p:cNvSpPr>
            <a:spLocks noGrp="1"/>
          </p:cNvSpPr>
          <p:nvPr>
            <p:ph type="sldNum" sz="quarter" idx="10"/>
          </p:nvPr>
        </p:nvSpPr>
        <p:spPr>
          <a:xfrm>
            <a:off x="0" y="4731544"/>
            <a:ext cx="9144000" cy="411956"/>
          </a:xfrm>
        </p:spPr>
        <p:txBody>
          <a:bodyPr/>
          <a:lstStyle>
            <a:lvl1pPr>
              <a:defRPr/>
            </a:lvl1pPr>
          </a:lstStyle>
          <a:p>
            <a:pPr marL="531813">
              <a:defRPr/>
            </a:pPr>
            <a:r>
              <a:rPr lang="en-US" dirty="0"/>
              <a:t>  </a:t>
            </a:r>
            <a:fld id="{2565FA6D-D4C8-4C4C-AC4B-3269734D34D8}" type="slidenum">
              <a:rPr lang="en-US" smtClean="0"/>
              <a:pPr marL="531813">
                <a:defRPr/>
              </a:pPr>
              <a:t>‹#›</a:t>
            </a:fld>
            <a:endParaRPr lang="en-US" dirty="0"/>
          </a:p>
        </p:txBody>
      </p:sp>
      <p:sp>
        <p:nvSpPr>
          <p:cNvPr id="6" name="Footer Placeholder 5"/>
          <p:cNvSpPr>
            <a:spLocks noGrp="1"/>
          </p:cNvSpPr>
          <p:nvPr>
            <p:ph type="ftr" sz="quarter" idx="11"/>
          </p:nvPr>
        </p:nvSpPr>
        <p:spPr/>
        <p:txBody>
          <a:bodyPr/>
          <a:lstStyle>
            <a:lvl1pPr marL="173038" indent="0" algn="l">
              <a:defRPr sz="1200" baseline="0">
                <a:solidFill>
                  <a:schemeClr val="bg1"/>
                </a:solidFill>
                <a:latin typeface="Arial" pitchFamily="34" charset="0"/>
              </a:defRPr>
            </a:lvl1pPr>
          </a:lstStyle>
          <a:p>
            <a:pPr>
              <a:defRPr/>
            </a:pPr>
            <a:r>
              <a:rPr lang="en-US" dirty="0"/>
              <a:t>COVID-19 Educational Settings</a:t>
            </a:r>
          </a:p>
        </p:txBody>
      </p:sp>
      <p:pic>
        <p:nvPicPr>
          <p:cNvPr id="7" name="Picture 6">
            <a:extLst>
              <a:ext uri="{FF2B5EF4-FFF2-40B4-BE49-F238E27FC236}">
                <a16:creationId xmlns:a16="http://schemas.microsoft.com/office/drawing/2014/main" id="{6BCABE8B-147F-471F-A31B-1595181C7501}"/>
              </a:ext>
            </a:extLst>
          </p:cNvPr>
          <p:cNvPicPr>
            <a:picLocks noChangeAspect="1"/>
          </p:cNvPicPr>
          <p:nvPr userDrawn="1">
            <p:custDataLst>
              <p:tags r:id="rId1"/>
            </p:custDataLst>
          </p:nvPr>
        </p:nvPicPr>
        <p:blipFill>
          <a:blip r:embed="rId4"/>
          <a:stretch>
            <a:fillRect/>
          </a:stretch>
        </p:blipFill>
        <p:spPr>
          <a:xfrm>
            <a:off x="5473520" y="6666227"/>
            <a:ext cx="1225296" cy="191773"/>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D. 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spid="_x0000_s3078"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1" y="1191"/>
                        <a:ext cx="1191" cy="1191"/>
                      </a:xfrm>
                      <a:prstGeom prst="rect">
                        <a:avLst/>
                      </a:prstGeom>
                    </p:spPr>
                  </p:pic>
                </p:oleObj>
              </mc:Fallback>
            </mc:AlternateContent>
          </a:graphicData>
        </a:graphic>
      </p:graphicFrame>
      <p:sp>
        <p:nvSpPr>
          <p:cNvPr id="2" name="Rectangle 1" hidden="1"/>
          <p:cNvSpPr/>
          <p:nvPr userDrawn="1">
            <p:custDataLst>
              <p:tags r:id="rId3"/>
            </p:custDataLst>
          </p:nvPr>
        </p:nvSpPr>
        <p:spPr>
          <a:xfrm>
            <a:off x="0" y="0"/>
            <a:ext cx="119063" cy="119063"/>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1800" b="1" i="0" baseline="0" dirty="0">
              <a:solidFill>
                <a:srgbClr val="FFFFFF"/>
              </a:solidFill>
              <a:latin typeface="Arial" panose="020B0604020202020204" pitchFamily="34" charset="0"/>
              <a:ea typeface="+mj-ea"/>
              <a:cs typeface="+mj-cs"/>
              <a:sym typeface="Arial" panose="020B0604020202020204" pitchFamily="34" charset="0"/>
            </a:endParaRPr>
          </a:p>
        </p:txBody>
      </p:sp>
      <p:sp>
        <p:nvSpPr>
          <p:cNvPr id="7" name="Copyright" hidden="1"/>
          <p:cNvSpPr txBox="1"/>
          <p:nvPr userDrawn="1"/>
        </p:nvSpPr>
        <p:spPr>
          <a:xfrm rot="16200000">
            <a:off x="7115176" y="2941873"/>
            <a:ext cx="3850481" cy="72712"/>
          </a:xfrm>
          <a:prstGeom prst="rect">
            <a:avLst/>
          </a:prstGeom>
          <a:noFill/>
        </p:spPr>
        <p:txBody>
          <a:bodyPr wrap="square" lIns="0" tIns="0" rIns="0" bIns="0" rtlCol="0" anchor="t">
            <a:spAutoFit/>
          </a:bodyPr>
          <a:lstStyle/>
          <a:p>
            <a:pPr>
              <a:lnSpc>
                <a:spcPct val="90000"/>
              </a:lnSpc>
              <a:spcAft>
                <a:spcPts val="450"/>
              </a:spcAft>
            </a:pPr>
            <a:r>
              <a:rPr lang="en-GB" sz="525">
                <a:solidFill>
                  <a:schemeClr val="bg1">
                    <a:lumMod val="50000"/>
                  </a:schemeClr>
                </a:solidFill>
                <a:latin typeface="+mn-lt"/>
                <a:ea typeface="+mn-ea"/>
                <a:cs typeface="+mn-cs"/>
                <a:sym typeface="+mn-lt"/>
              </a:rPr>
              <a:t>Copyright © 2020 by Boston Consulting Group. All rights reserved.</a:t>
            </a:r>
            <a:endParaRPr lang="en-US" sz="525" dirty="0">
              <a:solidFill>
                <a:schemeClr val="bg1">
                  <a:lumMod val="50000"/>
                </a:schemeClr>
              </a:solidFill>
              <a:latin typeface="+mn-lt"/>
              <a:ea typeface="+mn-ea"/>
              <a:cs typeface="+mn-cs"/>
              <a:sym typeface="+mn-lt"/>
            </a:endParaRPr>
          </a:p>
        </p:txBody>
      </p:sp>
      <p:sp>
        <p:nvSpPr>
          <p:cNvPr id="8" name="Title 7"/>
          <p:cNvSpPr>
            <a:spLocks noGrp="1"/>
          </p:cNvSpPr>
          <p:nvPr>
            <p:ph type="title" hasCustomPrompt="1"/>
          </p:nvPr>
        </p:nvSpPr>
        <p:spPr>
          <a:xfrm>
            <a:off x="472500" y="467099"/>
            <a:ext cx="8199900" cy="353174"/>
          </a:xfrm>
        </p:spPr>
        <p:txBody>
          <a:bodyPr lIns="0" tIns="0" rIns="0" bIns="0"/>
          <a:lstStyle>
            <a:lvl1pPr>
              <a:defRPr>
                <a:latin typeface="+mj-lt"/>
                <a:ea typeface="+mj-ea"/>
                <a:cs typeface="+mj-cs"/>
                <a:sym typeface="+mj-lt"/>
              </a:defRPr>
            </a:lvl1pPr>
          </a:lstStyle>
          <a:p>
            <a:r>
              <a:rPr lang="en-US" dirty="0"/>
              <a:t>Click to add title</a:t>
            </a:r>
          </a:p>
        </p:txBody>
      </p:sp>
      <p:pic>
        <p:nvPicPr>
          <p:cNvPr id="6" name="Picture 5">
            <a:extLst>
              <a:ext uri="{FF2B5EF4-FFF2-40B4-BE49-F238E27FC236}">
                <a16:creationId xmlns:a16="http://schemas.microsoft.com/office/drawing/2014/main" id="{BAE13906-2C0E-4DA4-8610-9E4C3DE15D35}"/>
              </a:ext>
            </a:extLst>
          </p:cNvPr>
          <p:cNvPicPr>
            <a:picLocks noChangeAspect="1"/>
          </p:cNvPicPr>
          <p:nvPr userDrawn="1">
            <p:custDataLst>
              <p:tags r:id="rId4"/>
            </p:custDataLst>
          </p:nvPr>
        </p:nvPicPr>
        <p:blipFill>
          <a:blip r:embed="rId8"/>
          <a:stretch>
            <a:fillRect/>
          </a:stretch>
        </p:blipFill>
        <p:spPr>
          <a:xfrm>
            <a:off x="5473520" y="6666227"/>
            <a:ext cx="1225296" cy="191773"/>
          </a:xfrm>
          <a:prstGeom prst="rect">
            <a:avLst/>
          </a:prstGeom>
        </p:spPr>
      </p:pic>
    </p:spTree>
    <p:extLst>
      <p:ext uri="{BB962C8B-B14F-4D97-AF65-F5344CB8AC3E}">
        <p14:creationId xmlns:p14="http://schemas.microsoft.com/office/powerpoint/2010/main" val="63767144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mod="1">
    <p:ext uri="{DCECCB84-F9BA-43D5-87BE-67443E8EF086}">
      <p15:sldGuideLst xmlns:p15="http://schemas.microsoft.com/office/powerpoint/2012/main">
        <p15:guide id="1" orient="horz" pos="432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userDrawn="1">
  <p:cSld name="D. Green arrow one third">
    <p:bg>
      <p:bgPr>
        <a:solidFill>
          <a:srgbClr val="FFFFFF"/>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spid="_x0000_s10245"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1" y="1191"/>
                        <a:ext cx="1191" cy="1191"/>
                      </a:xfrm>
                      <a:prstGeom prst="rect">
                        <a:avLst/>
                      </a:prstGeom>
                    </p:spPr>
                  </p:pic>
                </p:oleObj>
              </mc:Fallback>
            </mc:AlternateContent>
          </a:graphicData>
        </a:graphic>
      </p:graphicFrame>
      <p:sp>
        <p:nvSpPr>
          <p:cNvPr id="19" name="Pentagon 3"/>
          <p:cNvSpPr/>
          <p:nvPr userDrawn="1"/>
        </p:nvSpPr>
        <p:spPr bwMode="white">
          <a:xfrm>
            <a:off x="1" y="0"/>
            <a:ext cx="4070190" cy="5143500"/>
          </a:xfrm>
          <a:prstGeom prst="homePlate">
            <a:avLst>
              <a:gd name="adj" fmla="val 12939"/>
            </a:avLst>
          </a:prstGeom>
          <a:gradFill flip="none" rotWithShape="1">
            <a:gsLst>
              <a:gs pos="0">
                <a:srgbClr val="009F86"/>
              </a:gs>
              <a:gs pos="100000">
                <a:srgbClr val="006453"/>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750"/>
              </a:spcAft>
            </a:pPr>
            <a:endParaRPr lang="en-US" sz="900" dirty="0">
              <a:solidFill>
                <a:prstClr val="white"/>
              </a:solidFill>
              <a:latin typeface="Arial" panose="020B0604020202020204" pitchFamily="34" charset="0"/>
              <a:cs typeface="Arial" panose="020B0604020202020204" pitchFamily="34" charset="0"/>
              <a:sym typeface="Arial" panose="020B0604020202020204" pitchFamily="34" charset="0"/>
            </a:endParaRPr>
          </a:p>
        </p:txBody>
      </p:sp>
      <p:sp>
        <p:nvSpPr>
          <p:cNvPr id="20" name="Title 1"/>
          <p:cNvSpPr>
            <a:spLocks noGrp="1"/>
          </p:cNvSpPr>
          <p:nvPr>
            <p:ph type="title" hasCustomPrompt="1"/>
          </p:nvPr>
        </p:nvSpPr>
        <p:spPr>
          <a:xfrm>
            <a:off x="472501" y="1339200"/>
            <a:ext cx="3046676" cy="2465100"/>
          </a:xfrm>
          <a:prstGeom prst="rect">
            <a:avLst/>
          </a:prstGeom>
        </p:spPr>
        <p:txBody>
          <a:bodyPr anchor="ctr">
            <a:noAutofit/>
          </a:bodyPr>
          <a:lstStyle>
            <a:lvl1pPr>
              <a:defRPr sz="3300" b="1">
                <a:solidFill>
                  <a:srgbClr val="FFFFFF"/>
                </a:solidFill>
                <a:latin typeface="Arial" panose="020B0604020202020204" pitchFamily="34" charset="0"/>
                <a:cs typeface="Arial" panose="020B0604020202020204" pitchFamily="34" charset="0"/>
                <a:sym typeface="Arial" panose="020B0604020202020204" pitchFamily="34" charset="0"/>
              </a:defRPr>
            </a:lvl1pPr>
          </a:lstStyle>
          <a:p>
            <a:r>
              <a:rPr lang="en-US" dirty="0"/>
              <a:t>Click to add title</a:t>
            </a:r>
          </a:p>
        </p:txBody>
      </p:sp>
      <p:sp>
        <p:nvSpPr>
          <p:cNvPr id="15" name="Copyright" hidden="1"/>
          <p:cNvSpPr txBox="1"/>
          <p:nvPr userDrawn="1"/>
        </p:nvSpPr>
        <p:spPr>
          <a:xfrm rot="16200000">
            <a:off x="7115176" y="2941873"/>
            <a:ext cx="3850481"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lumMod val="50000"/>
                  </a:schemeClr>
                </a:solidFill>
                <a:latin typeface="Arial" panose="020B0604020202020204" pitchFamily="34" charset="0"/>
                <a:cs typeface="Arial" panose="020B0604020202020204" pitchFamily="34" charset="0"/>
                <a:sym typeface="Arial" panose="020B0604020202020204" pitchFamily="34" charset="0"/>
              </a:rPr>
              <a:t>Copyright © 2020 by Boston Consulting Group. All rights reserved.</a:t>
            </a:r>
            <a:endParaRPr lang="en-US" sz="525" dirty="0">
              <a:solidFill>
                <a:schemeClr val="bg1">
                  <a:lumMod val="50000"/>
                </a:schemeClr>
              </a:solidFill>
              <a:latin typeface="Arial" panose="020B0604020202020204" pitchFamily="34" charset="0"/>
              <a:cs typeface="Arial" panose="020B0604020202020204" pitchFamily="34" charset="0"/>
              <a:sym typeface="Arial" panose="020B0604020202020204" pitchFamily="34" charset="0"/>
            </a:endParaRPr>
          </a:p>
        </p:txBody>
      </p:sp>
      <p:pic>
        <p:nvPicPr>
          <p:cNvPr id="9" name="Picture 8"/>
          <p:cNvPicPr>
            <a:picLocks noChangeAspect="1"/>
          </p:cNvPicPr>
          <p:nvPr userDrawn="1"/>
        </p:nvPicPr>
        <p:blipFill rotWithShape="1">
          <a:blip r:embed="rId7">
            <a:extLst>
              <a:ext uri="{28A0092B-C50C-407E-A947-70E740481C1C}">
                <a14:useLocalDpi xmlns:a14="http://schemas.microsoft.com/office/drawing/2010/main" val="0"/>
              </a:ext>
            </a:extLst>
          </a:blip>
          <a:srcRect t="7562" b="6867"/>
          <a:stretch/>
        </p:blipFill>
        <p:spPr>
          <a:xfrm>
            <a:off x="2683544" y="2562225"/>
            <a:ext cx="2021000" cy="2581275"/>
          </a:xfrm>
          <a:custGeom>
            <a:avLst/>
            <a:gdLst>
              <a:gd name="connsiteX0" fmla="*/ 2040063 w 2694666"/>
              <a:gd name="connsiteY0" fmla="*/ 0 h 3441700"/>
              <a:gd name="connsiteX1" fmla="*/ 2694666 w 2694666"/>
              <a:gd name="connsiteY1" fmla="*/ 0 h 3441700"/>
              <a:gd name="connsiteX2" fmla="*/ 2694666 w 2694666"/>
              <a:gd name="connsiteY2" fmla="*/ 3441700 h 3441700"/>
              <a:gd name="connsiteX3" fmla="*/ 1510783 w 2694666"/>
              <a:gd name="connsiteY3" fmla="*/ 3441700 h 3441700"/>
              <a:gd name="connsiteX4" fmla="*/ 1816742 w 2694666"/>
              <a:gd name="connsiteY4" fmla="*/ 365420 h 3441700"/>
              <a:gd name="connsiteX5" fmla="*/ 2022641 w 2694666"/>
              <a:gd name="connsiteY5" fmla="*/ 379413 h 3441700"/>
              <a:gd name="connsiteX6" fmla="*/ 0 w 2694666"/>
              <a:gd name="connsiteY6" fmla="*/ 0 h 3441700"/>
              <a:gd name="connsiteX7" fmla="*/ 1846270 w 2694666"/>
              <a:gd name="connsiteY7" fmla="*/ 0 h 3441700"/>
              <a:gd name="connsiteX8" fmla="*/ 1848810 w 2694666"/>
              <a:gd name="connsiteY8" fmla="*/ 12700 h 3441700"/>
              <a:gd name="connsiteX9" fmla="*/ 1777372 w 2694666"/>
              <a:gd name="connsiteY9" fmla="*/ 362744 h 3441700"/>
              <a:gd name="connsiteX10" fmla="*/ 1780172 w 2694666"/>
              <a:gd name="connsiteY10" fmla="*/ 362934 h 3441700"/>
              <a:gd name="connsiteX11" fmla="*/ 1144340 w 2694666"/>
              <a:gd name="connsiteY11" fmla="*/ 3441700 h 3441700"/>
              <a:gd name="connsiteX12" fmla="*/ 0 w 2694666"/>
              <a:gd name="connsiteY12" fmla="*/ 3441700 h 344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4666" h="3441700">
                <a:moveTo>
                  <a:pt x="2040063" y="0"/>
                </a:moveTo>
                <a:lnTo>
                  <a:pt x="2694666" y="0"/>
                </a:lnTo>
                <a:lnTo>
                  <a:pt x="2694666" y="3441700"/>
                </a:lnTo>
                <a:lnTo>
                  <a:pt x="1510783" y="3441700"/>
                </a:lnTo>
                <a:lnTo>
                  <a:pt x="1816742" y="365420"/>
                </a:lnTo>
                <a:lnTo>
                  <a:pt x="2022641" y="379413"/>
                </a:lnTo>
                <a:close/>
                <a:moveTo>
                  <a:pt x="0" y="0"/>
                </a:moveTo>
                <a:lnTo>
                  <a:pt x="1846270" y="0"/>
                </a:lnTo>
                <a:lnTo>
                  <a:pt x="1848810" y="12700"/>
                </a:lnTo>
                <a:lnTo>
                  <a:pt x="1777372" y="362744"/>
                </a:lnTo>
                <a:lnTo>
                  <a:pt x="1780172" y="362934"/>
                </a:lnTo>
                <a:lnTo>
                  <a:pt x="1144340" y="3441700"/>
                </a:lnTo>
                <a:lnTo>
                  <a:pt x="0" y="3441700"/>
                </a:lnTo>
                <a:close/>
              </a:path>
            </a:pathLst>
          </a:custGeom>
        </p:spPr>
      </p:pic>
      <p:sp>
        <p:nvSpPr>
          <p:cNvPr id="17" name="TextBox 16"/>
          <p:cNvSpPr txBox="1"/>
          <p:nvPr userDrawn="1"/>
        </p:nvSpPr>
        <p:spPr>
          <a:xfrm>
            <a:off x="6158205" y="4774645"/>
            <a:ext cx="1960559" cy="273844"/>
          </a:xfrm>
          <a:prstGeom prst="rect">
            <a:avLst/>
          </a:prstGeom>
          <a:noFill/>
          <a:ln>
            <a:noFill/>
          </a:ln>
          <a:extLst/>
        </p:spPr>
        <p:txBody>
          <a:bodyPr spcFirstLastPara="1" wrap="square" lIns="68569" tIns="27000" rIns="68569" bIns="27000" anchor="b" anchorCtr="0">
            <a:noAutofit/>
          </a:bodyPr>
          <a:lstStyle>
            <a:defPPr>
              <a:defRPr lang="en-US"/>
            </a:defPPr>
            <a:lvl1pPr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GB" sz="900" dirty="0">
                <a:latin typeface="Arial" panose="020B0604020202020204" pitchFamily="34" charset="0"/>
                <a:cs typeface="Arial" panose="020B0604020202020204" pitchFamily="34" charset="0"/>
                <a:sym typeface="Arial" panose="020B0604020202020204" pitchFamily="34" charset="0"/>
              </a:rPr>
              <a:t>OFFICIAL: SENSITIVE</a:t>
            </a:r>
          </a:p>
        </p:txBody>
      </p:sp>
      <p:pic>
        <p:nvPicPr>
          <p:cNvPr id="18" name="Picture 1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472500" y="4730647"/>
            <a:ext cx="790360" cy="310460"/>
          </a:xfrm>
          <a:prstGeom prst="rect">
            <a:avLst/>
          </a:prstGeom>
        </p:spPr>
      </p:pic>
      <p:sp>
        <p:nvSpPr>
          <p:cNvPr id="21" name="TextBox 20"/>
          <p:cNvSpPr txBox="1"/>
          <p:nvPr userDrawn="1"/>
        </p:nvSpPr>
        <p:spPr>
          <a:xfrm>
            <a:off x="8283286" y="4774645"/>
            <a:ext cx="569768" cy="273844"/>
          </a:xfrm>
          <a:prstGeom prst="rect">
            <a:avLst/>
          </a:prstGeom>
          <a:noFill/>
          <a:ln>
            <a:noFill/>
          </a:ln>
        </p:spPr>
        <p:txBody>
          <a:bodyPr spcFirstLastPara="1" wrap="square" lIns="68569" tIns="27000" rIns="68569" bIns="27000" anchor="b" anchorCtr="0">
            <a:noAutofit/>
          </a:bodyPr>
          <a:lstStyle>
            <a:defPPr>
              <a:defRPr lang="en-US"/>
            </a:defPPr>
            <a:lvl1pPr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defRPr>
            </a:lvl1pPr>
          </a:lstStyle>
          <a:p>
            <a:pPr lvl="0"/>
            <a:fld id="{DFCF27A5-1A5B-48D3-A060-2758FFBB1ADD}" type="slidenum">
              <a:rPr lang="en-US" sz="900" smtClean="0">
                <a:latin typeface="Arial" panose="020B0604020202020204" pitchFamily="34" charset="0"/>
                <a:cs typeface="Arial" panose="020B0604020202020204" pitchFamily="34" charset="0"/>
                <a:sym typeface="Arial" panose="020B0604020202020204" pitchFamily="34" charset="0"/>
              </a:rPr>
              <a:pPr lvl="0"/>
              <a:t>‹#›</a:t>
            </a:fld>
            <a:endParaRPr lang="en-US" sz="900" dirty="0">
              <a:latin typeface="Arial" panose="020B0604020202020204" pitchFamily="34" charset="0"/>
              <a:cs typeface="Arial" panose="020B0604020202020204" pitchFamily="34" charset="0"/>
              <a:sym typeface="Arial" panose="020B0604020202020204" pitchFamily="34" charset="0"/>
            </a:endParaRPr>
          </a:p>
        </p:txBody>
      </p:sp>
      <p:pic>
        <p:nvPicPr>
          <p:cNvPr id="12" name="Picture 11">
            <a:extLst>
              <a:ext uri="{FF2B5EF4-FFF2-40B4-BE49-F238E27FC236}">
                <a16:creationId xmlns:a16="http://schemas.microsoft.com/office/drawing/2014/main" id="{314F11BC-A8E7-4195-A6AF-E077D847F5B9}"/>
              </a:ext>
            </a:extLst>
          </p:cNvPr>
          <p:cNvPicPr>
            <a:picLocks noChangeAspect="1"/>
          </p:cNvPicPr>
          <p:nvPr userDrawn="1">
            <p:custDataLst>
              <p:tags r:id="rId3"/>
            </p:custDataLst>
          </p:nvPr>
        </p:nvPicPr>
        <p:blipFill>
          <a:blip r:embed="rId9"/>
          <a:stretch>
            <a:fillRect/>
          </a:stretch>
        </p:blipFill>
        <p:spPr>
          <a:xfrm>
            <a:off x="5473520" y="6666227"/>
            <a:ext cx="1225296" cy="191773"/>
          </a:xfrm>
          <a:prstGeom prst="rect">
            <a:avLst/>
          </a:prstGeom>
        </p:spPr>
      </p:pic>
    </p:spTree>
    <p:extLst>
      <p:ext uri="{BB962C8B-B14F-4D97-AF65-F5344CB8AC3E}">
        <p14:creationId xmlns:p14="http://schemas.microsoft.com/office/powerpoint/2010/main" val="6834046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1825033788"/>
              </p:ext>
            </p:ext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spid="_x0000_s11269" name="think-cell Slide" r:id="rId5" imgW="384" imgH="384" progId="TCLayout.ActiveDocument.1">
                  <p:embed/>
                </p:oleObj>
              </mc:Choice>
              <mc:Fallback>
                <p:oleObj name="think-cell Slide" r:id="rId5" imgW="384" imgH="384" progId="TCLayout.ActiveDocument.1">
                  <p:embed/>
                  <p:pic>
                    <p:nvPicPr>
                      <p:cNvPr id="4" name="Object 3" hidden="1"/>
                      <p:cNvPicPr/>
                      <p:nvPr/>
                    </p:nvPicPr>
                    <p:blipFill>
                      <a:blip r:embed="rId6"/>
                      <a:stretch>
                        <a:fillRect/>
                      </a:stretch>
                    </p:blipFill>
                    <p:spPr>
                      <a:xfrm>
                        <a:off x="1191" y="1191"/>
                        <a:ext cx="1191" cy="1191"/>
                      </a:xfrm>
                      <a:prstGeom prst="rect">
                        <a:avLst/>
                      </a:prstGeom>
                    </p:spPr>
                  </p:pic>
                </p:oleObj>
              </mc:Fallback>
            </mc:AlternateContent>
          </a:graphicData>
        </a:graphic>
      </p:graphicFrame>
      <p:sp>
        <p:nvSpPr>
          <p:cNvPr id="30" name="Arc 29">
            <a:extLst>
              <a:ext uri="{FF2B5EF4-FFF2-40B4-BE49-F238E27FC236}">
                <a16:creationId xmlns:a16="http://schemas.microsoft.com/office/drawing/2014/main" id="{E095A30D-B644-4682-87D0-F50FE27C79E1}"/>
              </a:ext>
            </a:extLst>
          </p:cNvPr>
          <p:cNvSpPr/>
          <p:nvPr userDrawn="1"/>
        </p:nvSpPr>
        <p:spPr>
          <a:xfrm>
            <a:off x="0" y="3285661"/>
            <a:ext cx="9144000" cy="714080"/>
          </a:xfrm>
          <a:prstGeom prst="arc">
            <a:avLst>
              <a:gd name="adj1" fmla="val 15033598"/>
              <a:gd name="adj2" fmla="val 0"/>
            </a:avLst>
          </a:prstGeom>
          <a:ln w="19050" cap="rnd" cmpd="sng" algn="ctr">
            <a:solidFill>
              <a:srgbClr val="3EAD9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800" dirty="0">
              <a:latin typeface="Arial" panose="020B0604020202020204" pitchFamily="34" charset="0"/>
              <a:cs typeface="Arial" panose="020B0604020202020204" pitchFamily="34" charset="0"/>
              <a:sym typeface="Arial" panose="020B0604020202020204" pitchFamily="34" charset="0"/>
            </a:endParaRPr>
          </a:p>
        </p:txBody>
      </p:sp>
      <p:sp>
        <p:nvSpPr>
          <p:cNvPr id="31" name="TextBox 30">
            <a:extLst>
              <a:ext uri="{FF2B5EF4-FFF2-40B4-BE49-F238E27FC236}">
                <a16:creationId xmlns:a16="http://schemas.microsoft.com/office/drawing/2014/main" id="{C60F8F62-6FEA-4AB2-A9F3-EC46694A8F84}"/>
              </a:ext>
            </a:extLst>
          </p:cNvPr>
          <p:cNvSpPr txBox="1"/>
          <p:nvPr userDrawn="1"/>
        </p:nvSpPr>
        <p:spPr>
          <a:xfrm>
            <a:off x="427996" y="320587"/>
            <a:ext cx="3158395" cy="823171"/>
          </a:xfrm>
          <a:prstGeom prst="rect">
            <a:avLst/>
          </a:prstGeom>
          <a:solidFill>
            <a:srgbClr val="E71C57"/>
          </a:solidFill>
          <a:ln w="9525" cap="rnd">
            <a:noFill/>
            <a:prstDash val="solid"/>
            <a:round/>
          </a:ln>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800" dirty="0">
                <a:solidFill>
                  <a:srgbClr val="FFFFFF"/>
                </a:solidFill>
                <a:latin typeface="Arial" panose="020B0604020202020204" pitchFamily="34" charset="0"/>
                <a:cs typeface="Arial" panose="020B0604020202020204" pitchFamily="34" charset="0"/>
                <a:sym typeface="Arial" panose="020B0604020202020204" pitchFamily="34" charset="0"/>
              </a:rPr>
              <a:t>Draft document for discussion purposes only – not government policy</a:t>
            </a:r>
          </a:p>
        </p:txBody>
      </p:sp>
      <p:sp>
        <p:nvSpPr>
          <p:cNvPr id="32" name="Google Shape;142;p28">
            <a:extLst>
              <a:ext uri="{FF2B5EF4-FFF2-40B4-BE49-F238E27FC236}">
                <a16:creationId xmlns:a16="http://schemas.microsoft.com/office/drawing/2014/main" id="{19410E50-83F3-4C0F-8103-A3596B27A947}"/>
              </a:ext>
            </a:extLst>
          </p:cNvPr>
          <p:cNvSpPr txBox="1">
            <a:spLocks/>
          </p:cNvSpPr>
          <p:nvPr userDrawn="1"/>
        </p:nvSpPr>
        <p:spPr>
          <a:xfrm>
            <a:off x="3591721" y="48001"/>
            <a:ext cx="1960559" cy="273844"/>
          </a:xfrm>
          <a:prstGeom prst="rect">
            <a:avLst/>
          </a:prstGeom>
          <a:noFill/>
          <a:ln>
            <a:noFill/>
          </a:ln>
        </p:spPr>
        <p:txBody>
          <a:bodyPr spcFirstLastPara="1" wrap="square" lIns="68569" tIns="27000" rIns="68569" bIns="27000" anchor="b"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buClr>
                <a:srgbClr val="888888"/>
              </a:buClr>
              <a:buSzPts val="1200"/>
              <a:buFont typeface="Arial"/>
              <a:buNone/>
            </a:pPr>
            <a:r>
              <a:rPr lang="en-GB" sz="900" dirty="0">
                <a:solidFill>
                  <a:srgbClr val="888888"/>
                </a:solidFill>
                <a:latin typeface="Arial" panose="020B0604020202020204" pitchFamily="34" charset="0"/>
                <a:ea typeface="Arial"/>
                <a:cs typeface="Arial" panose="020B0604020202020204" pitchFamily="34" charset="0"/>
                <a:sym typeface="Arial" panose="020B0604020202020204" pitchFamily="34" charset="0"/>
              </a:rPr>
              <a:t>OFFICIAL: SENSITIVE</a:t>
            </a:r>
            <a:endParaRPr lang="en-GB" sz="1350" dirty="0">
              <a:latin typeface="Arial" panose="020B0604020202020204" pitchFamily="34" charset="0"/>
              <a:cs typeface="Arial" panose="020B0604020202020204" pitchFamily="34" charset="0"/>
              <a:sym typeface="Arial" panose="020B0604020202020204" pitchFamily="34" charset="0"/>
            </a:endParaRPr>
          </a:p>
        </p:txBody>
      </p:sp>
      <p:sp>
        <p:nvSpPr>
          <p:cNvPr id="34" name="Title 1"/>
          <p:cNvSpPr>
            <a:spLocks noGrp="1"/>
          </p:cNvSpPr>
          <p:nvPr>
            <p:ph type="ctrTitle" hasCustomPrompt="1"/>
          </p:nvPr>
        </p:nvSpPr>
        <p:spPr bwMode="ltGray">
          <a:xfrm>
            <a:off x="427996" y="2510307"/>
            <a:ext cx="5151600" cy="484748"/>
          </a:xfrm>
          <a:prstGeom prst="rect">
            <a:avLst/>
          </a:prstGeom>
        </p:spPr>
        <p:txBody>
          <a:bodyPr lIns="0" tIns="45720" rIns="0" bIns="45720">
            <a:noAutofit/>
          </a:bodyPr>
          <a:lstStyle>
            <a:lvl1pPr>
              <a:defRPr lang="en-US" sz="3000" b="0" cap="all" baseline="0" dirty="0">
                <a:solidFill>
                  <a:srgbClr val="575757"/>
                </a:solidFill>
                <a:latin typeface="Arial" panose="020B0604020202020204" pitchFamily="34" charset="0"/>
                <a:cs typeface="Arial" panose="020B0604020202020204" pitchFamily="34" charset="0"/>
                <a:sym typeface="Arial" panose="020B0604020202020204" pitchFamily="34" charset="0"/>
              </a:defRPr>
            </a:lvl1pPr>
          </a:lstStyle>
          <a:p>
            <a:pPr marL="0" lvl="0"/>
            <a:r>
              <a:rPr lang="en-US" dirty="0"/>
              <a:t>TITLE</a:t>
            </a:r>
          </a:p>
        </p:txBody>
      </p:sp>
      <p:sp>
        <p:nvSpPr>
          <p:cNvPr id="35" name="Text Placeholder 6"/>
          <p:cNvSpPr>
            <a:spLocks noGrp="1"/>
          </p:cNvSpPr>
          <p:nvPr>
            <p:ph type="body" sz="quarter" idx="12" hasCustomPrompt="1"/>
          </p:nvPr>
        </p:nvSpPr>
        <p:spPr bwMode="black">
          <a:xfrm>
            <a:off x="427996" y="4385836"/>
            <a:ext cx="5151600" cy="245361"/>
          </a:xfrm>
          <a:prstGeom prst="rect">
            <a:avLst/>
          </a:prstGeom>
        </p:spPr>
        <p:txBody>
          <a:bodyPr/>
          <a:lstStyle>
            <a:lvl1pPr>
              <a:defRPr lang="en-US" sz="1200" dirty="0">
                <a:latin typeface="Arial" panose="020B0604020202020204" pitchFamily="34" charset="0"/>
                <a:cs typeface="Arial" panose="020B0604020202020204" pitchFamily="34" charset="0"/>
                <a:sym typeface="Arial" panose="020B0604020202020204" pitchFamily="34" charset="0"/>
              </a:defRPr>
            </a:lvl1pPr>
          </a:lstStyle>
          <a:p>
            <a:pPr lvl="0"/>
            <a:r>
              <a:rPr lang="en-US" dirty="0"/>
              <a:t>Click to add date</a:t>
            </a:r>
          </a:p>
        </p:txBody>
      </p:sp>
      <p:sp>
        <p:nvSpPr>
          <p:cNvPr id="36" name="Subtitle 2"/>
          <p:cNvSpPr>
            <a:spLocks noGrp="1"/>
          </p:cNvSpPr>
          <p:nvPr>
            <p:ph type="subTitle" idx="1" hasCustomPrompt="1"/>
          </p:nvPr>
        </p:nvSpPr>
        <p:spPr bwMode="white">
          <a:xfrm>
            <a:off x="427995" y="3933802"/>
            <a:ext cx="5151600" cy="327146"/>
          </a:xfrm>
          <a:prstGeom prst="rect">
            <a:avLst/>
          </a:prstGeom>
        </p:spPr>
        <p:txBody>
          <a:bodyPr/>
          <a:lstStyle>
            <a:lvl1pPr>
              <a:defRPr lang="en-US" sz="1200" cap="all" baseline="0" dirty="0">
                <a:latin typeface="Arial" panose="020B0604020202020204" pitchFamily="34" charset="0"/>
                <a:cs typeface="Arial" panose="020B0604020202020204" pitchFamily="34" charset="0"/>
                <a:sym typeface="Arial" panose="020B0604020202020204" pitchFamily="34" charset="0"/>
              </a:defRPr>
            </a:lvl1pPr>
          </a:lstStyle>
          <a:p>
            <a:pPr lvl="0"/>
            <a:r>
              <a:rPr lang="en-US" dirty="0"/>
              <a:t>SUBTITLE</a:t>
            </a:r>
          </a:p>
        </p:txBody>
      </p:sp>
      <p:pic>
        <p:nvPicPr>
          <p:cNvPr id="38" name="Picture 2">
            <a:extLst>
              <a:ext uri="{FF2B5EF4-FFF2-40B4-BE49-F238E27FC236}">
                <a16:creationId xmlns:a16="http://schemas.microsoft.com/office/drawing/2014/main" id="{3B97149E-8767-434D-B782-29EA61AD66B2}"/>
              </a:ext>
            </a:extLst>
          </p:cNvPr>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6712485" y="576262"/>
            <a:ext cx="1585913" cy="62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p:cNvPicPr>
            <a:picLocks noChangeAspect="1"/>
          </p:cNvPicPr>
          <p:nvPr userDrawn="1">
            <p:custDataLst>
              <p:tags r:id="rId3"/>
            </p:custDataLst>
          </p:nvPr>
        </p:nvPicPr>
        <p:blipFill>
          <a:blip r:embed="rId8"/>
          <a:stretch>
            <a:fillRect/>
          </a:stretch>
        </p:blipFill>
        <p:spPr>
          <a:xfrm>
            <a:off x="4105140" y="4999671"/>
            <a:ext cx="918972" cy="143830"/>
          </a:xfrm>
          <a:prstGeom prst="rect">
            <a:avLst/>
          </a:prstGeom>
        </p:spPr>
      </p:pic>
    </p:spTree>
    <p:extLst>
      <p:ext uri="{BB962C8B-B14F-4D97-AF65-F5344CB8AC3E}">
        <p14:creationId xmlns:p14="http://schemas.microsoft.com/office/powerpoint/2010/main" val="122631521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vmlDrawing" Target="../drawings/vmlDrawing1.v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11" Type="http://schemas.openxmlformats.org/officeDocument/2006/relationships/image" Target="../media/image1.emf"/><Relationship Id="rId5" Type="http://schemas.openxmlformats.org/officeDocument/2006/relationships/slideLayout" Target="../slideLayouts/slideLayout5.xml"/><Relationship Id="rId10" Type="http://schemas.openxmlformats.org/officeDocument/2006/relationships/oleObject" Target="../embeddings/oleObject1.bin"/><Relationship Id="rId4" Type="http://schemas.openxmlformats.org/officeDocument/2006/relationships/slideLayout" Target="../slideLayouts/slideLayout4.xml"/><Relationship Id="rId9" Type="http://schemas.openxmlformats.org/officeDocument/2006/relationships/tags" Target="../tags/tag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4F909B40-2B42-4AEA-93F5-60A3245657B8}"/>
              </a:ext>
            </a:extLst>
          </p:cNvPr>
          <p:cNvGraphicFramePr>
            <a:graphicFrameLocks noChangeAspect="1"/>
          </p:cNvGraphicFramePr>
          <p:nvPr userDrawn="1">
            <p:custDataLst>
              <p:tags r:id="rId8"/>
            </p:custDataLst>
            <p:extLst>
              <p:ext uri="{D42A27DB-BD31-4B8C-83A1-F6EECF244321}">
                <p14:modId xmlns:p14="http://schemas.microsoft.com/office/powerpoint/2010/main" val="341333912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30" name="think-cell Slide" r:id="rId10" imgW="395" imgH="394" progId="TCLayout.ActiveDocument.1">
                  <p:embed/>
                </p:oleObj>
              </mc:Choice>
              <mc:Fallback>
                <p:oleObj name="think-cell Slide" r:id="rId10" imgW="395" imgH="394" progId="TCLayout.ActiveDocument.1">
                  <p:embed/>
                  <p:pic>
                    <p:nvPicPr>
                      <p:cNvPr id="0" name=""/>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9597C003-5516-4743-9020-B52B1C7DE1F7}"/>
              </a:ext>
            </a:extLst>
          </p:cNvPr>
          <p:cNvSpPr/>
          <p:nvPr userDrawn="1">
            <p:custDataLst>
              <p:tags r:id="rId9"/>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3200" b="0" i="0" baseline="0" dirty="0">
              <a:latin typeface="Arial" panose="020B0604020202020204" pitchFamily="34" charset="0"/>
              <a:ea typeface="ヒラギノ角ゴ Pro W3"/>
              <a:sym typeface="Arial" panose="020B0604020202020204" pitchFamily="34" charset="0"/>
            </a:endParaRPr>
          </a:p>
        </p:txBody>
      </p:sp>
      <p:sp>
        <p:nvSpPr>
          <p:cNvPr id="2" name="Title Placeholder 1"/>
          <p:cNvSpPr>
            <a:spLocks noGrp="1"/>
          </p:cNvSpPr>
          <p:nvPr>
            <p:ph type="title"/>
          </p:nvPr>
        </p:nvSpPr>
        <p:spPr>
          <a:xfrm>
            <a:off x="557214" y="205979"/>
            <a:ext cx="8029575" cy="857250"/>
          </a:xfrm>
          <a:prstGeom prst="rect">
            <a:avLst/>
          </a:prstGeom>
        </p:spPr>
        <p:txBody>
          <a:bodyPr vert="horz" lIns="0" tIns="0" rIns="0" bIns="0" rtlCol="0" anchor="ctr">
            <a:normAutofit/>
          </a:bodyPr>
          <a:lstStyle/>
          <a:p>
            <a:r>
              <a:rPr lang="en-US" dirty="0"/>
              <a:t>Click to edit Master title style</a:t>
            </a:r>
          </a:p>
        </p:txBody>
      </p:sp>
      <p:sp>
        <p:nvSpPr>
          <p:cNvPr id="1027" name="Text Placeholder 2"/>
          <p:cNvSpPr>
            <a:spLocks noGrp="1"/>
          </p:cNvSpPr>
          <p:nvPr>
            <p:ph type="body" idx="1"/>
          </p:nvPr>
        </p:nvSpPr>
        <p:spPr bwMode="auto">
          <a:xfrm>
            <a:off x="557214" y="1200151"/>
            <a:ext cx="8029575" cy="339447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3"/>
            <a:r>
              <a:rPr lang="en-US" dirty="0"/>
              <a:t>Third level</a:t>
            </a:r>
          </a:p>
          <a:p>
            <a:pPr lvl="4"/>
            <a:r>
              <a:rPr lang="en-US" dirty="0"/>
              <a:t>Fourth level</a:t>
            </a:r>
          </a:p>
          <a:p>
            <a:pPr lvl="5"/>
            <a:r>
              <a:rPr lang="en-US" dirty="0"/>
              <a:t>Fifth level</a:t>
            </a:r>
          </a:p>
        </p:txBody>
      </p:sp>
      <p:sp>
        <p:nvSpPr>
          <p:cNvPr id="7" name="Slide Number Placeholder 5"/>
          <p:cNvSpPr>
            <a:spLocks noGrp="1"/>
          </p:cNvSpPr>
          <p:nvPr>
            <p:ph type="sldNum" sz="quarter" idx="4"/>
          </p:nvPr>
        </p:nvSpPr>
        <p:spPr>
          <a:xfrm>
            <a:off x="0" y="4731544"/>
            <a:ext cx="9144000" cy="411956"/>
          </a:xfrm>
          <a:prstGeom prst="rect">
            <a:avLst/>
          </a:prstGeom>
          <a:solidFill>
            <a:schemeClr val="bg2"/>
          </a:solidFill>
        </p:spPr>
        <p:txBody>
          <a:bodyPr vert="horz" wrap="square" lIns="0" tIns="0" rIns="91440" bIns="0" numCol="1" anchor="ctr" anchorCtr="0" compatLnSpc="1">
            <a:prstTxWarp prst="textNoShape">
              <a:avLst/>
            </a:prstTxWarp>
          </a:bodyPr>
          <a:lstStyle>
            <a:lvl1pPr>
              <a:defRPr sz="1200">
                <a:solidFill>
                  <a:schemeClr val="bg1"/>
                </a:solidFill>
              </a:defRPr>
            </a:lvl1pPr>
          </a:lstStyle>
          <a:p>
            <a:pPr>
              <a:defRPr/>
            </a:pPr>
            <a:r>
              <a:rPr lang="en-US" dirty="0"/>
              <a:t>  </a:t>
            </a:r>
            <a:fld id="{45F8D313-CCBE-49D6-A3BC-57B1848DFB52}" type="slidenum">
              <a:rPr lang="en-US" smtClean="0"/>
              <a:pPr>
                <a:defRPr/>
              </a:pPr>
              <a:t>‹#›</a:t>
            </a:fld>
            <a:r>
              <a:rPr lang="en-US" dirty="0"/>
              <a:t> </a:t>
            </a:r>
          </a:p>
        </p:txBody>
      </p:sp>
      <p:sp>
        <p:nvSpPr>
          <p:cNvPr id="6" name="Footer Placeholder 5"/>
          <p:cNvSpPr>
            <a:spLocks noGrp="1"/>
          </p:cNvSpPr>
          <p:nvPr>
            <p:ph type="ftr" sz="quarter" idx="3"/>
          </p:nvPr>
        </p:nvSpPr>
        <p:spPr>
          <a:xfrm>
            <a:off x="900114" y="4731544"/>
            <a:ext cx="8064375" cy="411956"/>
          </a:xfrm>
          <a:prstGeom prst="rect">
            <a:avLst/>
          </a:prstGeom>
        </p:spPr>
        <p:txBody>
          <a:bodyPr vert="horz" lIns="0" tIns="0" rIns="0" bIns="0" rtlCol="0" anchor="ctr"/>
          <a:lstStyle>
            <a:lvl1pPr algn="l" fontAlgn="auto">
              <a:spcBef>
                <a:spcPts val="0"/>
              </a:spcBef>
              <a:spcAft>
                <a:spcPts val="0"/>
              </a:spcAft>
              <a:defRPr sz="1200" baseline="0">
                <a:solidFill>
                  <a:schemeClr val="bg1"/>
                </a:solidFill>
                <a:latin typeface="Arial" pitchFamily="34" charset="0"/>
                <a:ea typeface="+mn-ea"/>
                <a:cs typeface="+mn-cs"/>
              </a:defRPr>
            </a:lvl1pPr>
          </a:lstStyle>
          <a:p>
            <a:pPr>
              <a:defRPr/>
            </a:pPr>
            <a:r>
              <a:rPr lang="en-US" dirty="0"/>
              <a:t>COVID-19 Educational Settings</a:t>
            </a:r>
          </a:p>
        </p:txBody>
      </p:sp>
    </p:spTree>
  </p:cSld>
  <p:clrMap bg1="lt1" tx1="dk1" bg2="lt2" tx2="dk2" accent1="accent1" accent2="accent2" accent3="accent3" accent4="accent4" accent5="accent5" accent6="accent6" hlink="hlink" folHlink="folHlink"/>
  <p:sldLayoutIdLst>
    <p:sldLayoutId id="2147483754" r:id="rId1"/>
    <p:sldLayoutId id="2147483755" r:id="rId2"/>
    <p:sldLayoutId id="2147483757" r:id="rId3"/>
    <p:sldLayoutId id="2147483758" r:id="rId4"/>
    <p:sldLayoutId id="2147483759" r:id="rId5"/>
  </p:sldLayoutIdLst>
  <p:hf hdr="0" dt="0"/>
  <p:txStyles>
    <p:titleStyle>
      <a:lvl1pPr algn="l" rtl="0" eaLnBrk="0" fontAlgn="base" hangingPunct="0">
        <a:spcBef>
          <a:spcPct val="0"/>
        </a:spcBef>
        <a:spcAft>
          <a:spcPct val="0"/>
        </a:spcAft>
        <a:defRPr sz="3200" kern="1200" spc="0">
          <a:solidFill>
            <a:srgbClr val="00AE9E"/>
          </a:solidFill>
          <a:latin typeface="+mj-lt"/>
          <a:ea typeface="ヒラギノ角ゴ Pro W3" pitchFamily="84" charset="-128"/>
          <a:cs typeface="ヒラギノ角ゴ Pro W3" pitchFamily="84" charset="-128"/>
        </a:defRPr>
      </a:lvl1pPr>
      <a:lvl2pPr algn="l" rtl="0" eaLnBrk="0" fontAlgn="base" hangingPunct="0">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2pPr>
      <a:lvl3pPr algn="l" rtl="0" eaLnBrk="0" fontAlgn="base" hangingPunct="0">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3pPr>
      <a:lvl4pPr algn="l" rtl="0" eaLnBrk="0" fontAlgn="base" hangingPunct="0">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4pPr>
      <a:lvl5pPr algn="l" rtl="0" eaLnBrk="0" fontAlgn="base" hangingPunct="0">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5pPr>
      <a:lvl6pPr marL="457200" algn="l" rtl="0" fontAlgn="base">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6pPr>
      <a:lvl7pPr marL="914400" algn="l" rtl="0" fontAlgn="base">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7pPr>
      <a:lvl8pPr marL="1371600" algn="l" rtl="0" fontAlgn="base">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8pPr>
      <a:lvl9pPr marL="1828800" algn="l" rtl="0" fontAlgn="base">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9pPr>
    </p:titleStyle>
    <p:bodyStyle>
      <a:lvl1pPr marL="342900" indent="-342900" algn="l" rtl="0" eaLnBrk="0" fontAlgn="base" hangingPunct="0">
        <a:spcBef>
          <a:spcPts val="1200"/>
        </a:spcBef>
        <a:spcAft>
          <a:spcPct val="0"/>
        </a:spcAft>
        <a:buFont typeface="Arial" pitchFamily="84" charset="0"/>
        <a:defRPr kern="1200" baseline="0">
          <a:solidFill>
            <a:srgbClr val="00AE9E"/>
          </a:solidFill>
          <a:latin typeface="Arial" pitchFamily="34" charset="0"/>
          <a:ea typeface="ヒラギノ角ゴ Pro W3" pitchFamily="84" charset="-128"/>
          <a:cs typeface="ヒラギノ角ゴ Pro W3" pitchFamily="84" charset="-128"/>
        </a:defRPr>
      </a:lvl1pPr>
      <a:lvl2pPr marL="354013" indent="-176213" algn="l" rtl="0" eaLnBrk="0" fontAlgn="base" hangingPunct="0">
        <a:spcBef>
          <a:spcPts val="600"/>
        </a:spcBef>
        <a:spcAft>
          <a:spcPct val="0"/>
        </a:spcAft>
        <a:defRPr kern="1200" baseline="0">
          <a:solidFill>
            <a:schemeClr val="tx1"/>
          </a:solidFill>
          <a:latin typeface="Arial" pitchFamily="34" charset="0"/>
          <a:ea typeface="ヒラギノ角ゴ Pro W3" pitchFamily="84" charset="-128"/>
          <a:cs typeface="+mn-cs"/>
        </a:defRPr>
      </a:lvl2pPr>
      <a:lvl3pPr marL="215900" indent="-215900" algn="l" rtl="0" eaLnBrk="0" fontAlgn="base" hangingPunct="0">
        <a:spcBef>
          <a:spcPts val="600"/>
        </a:spcBef>
        <a:spcAft>
          <a:spcPct val="0"/>
        </a:spcAft>
        <a:buFont typeface="Arial" pitchFamily="84" charset="0"/>
        <a:buChar char="•"/>
        <a:defRPr kern="1200">
          <a:solidFill>
            <a:schemeClr val="tx1"/>
          </a:solidFill>
          <a:latin typeface="Arial" pitchFamily="34" charset="0"/>
          <a:ea typeface="ヒラギノ角ゴ Pro W3" pitchFamily="84" charset="-128"/>
          <a:cs typeface="+mn-cs"/>
        </a:defRPr>
      </a:lvl3pPr>
      <a:lvl4pPr marL="625475" indent="-190500" algn="l" rtl="0" eaLnBrk="0" fontAlgn="base" hangingPunct="0">
        <a:spcBef>
          <a:spcPts val="600"/>
        </a:spcBef>
        <a:spcAft>
          <a:spcPct val="0"/>
        </a:spcAft>
        <a:buFont typeface="Arial" pitchFamily="34" charset="0"/>
        <a:buChar char="•"/>
        <a:defRPr sz="1600" kern="1200">
          <a:solidFill>
            <a:schemeClr val="tx1"/>
          </a:solidFill>
          <a:latin typeface="Arial" pitchFamily="34" charset="0"/>
          <a:ea typeface="ヒラギノ角ゴ Pro W3" pitchFamily="84" charset="-128"/>
          <a:cs typeface="+mn-cs"/>
        </a:defRPr>
      </a:lvl4pPr>
      <a:lvl5pPr marL="1073150" indent="-177800" algn="l" rtl="0" eaLnBrk="0" fontAlgn="base" hangingPunct="0">
        <a:spcBef>
          <a:spcPct val="20000"/>
        </a:spcBef>
        <a:spcAft>
          <a:spcPct val="0"/>
        </a:spcAft>
        <a:buFont typeface="Arial" pitchFamily="34" charset="0"/>
        <a:buChar char="•"/>
        <a:defRPr sz="1500" kern="1200">
          <a:solidFill>
            <a:schemeClr val="tx1"/>
          </a:solidFill>
          <a:latin typeface="Arial" pitchFamily="34" charset="0"/>
          <a:ea typeface="ヒラギノ角ゴ Pro W3" pitchFamily="84" charset="-128"/>
          <a:cs typeface="+mn-cs"/>
        </a:defRPr>
      </a:lvl5pPr>
      <a:lvl6pPr marL="1520825" indent="-187325" algn="l" defTabSz="914400" rtl="0" eaLnBrk="1" latinLnBrk="0" hangingPunct="1">
        <a:spcBef>
          <a:spcPct val="20000"/>
        </a:spcBef>
        <a:buFontTx/>
        <a:buNone/>
        <a:defRPr sz="1400" kern="1200" baseline="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14.xml"/><Relationship Id="rId7" Type="http://schemas.openxmlformats.org/officeDocument/2006/relationships/image" Target="../media/image5.emf"/><Relationship Id="rId2" Type="http://schemas.openxmlformats.org/officeDocument/2006/relationships/tags" Target="../tags/tag13.xml"/><Relationship Id="rId1" Type="http://schemas.openxmlformats.org/officeDocument/2006/relationships/vmlDrawing" Target="../drawings/vmlDrawing5.vml"/><Relationship Id="rId6" Type="http://schemas.openxmlformats.org/officeDocument/2006/relationships/oleObject" Target="../embeddings/oleObject5.bin"/><Relationship Id="rId5" Type="http://schemas.openxmlformats.org/officeDocument/2006/relationships/notesSlide" Target="../notesSlides/notesSlide1.xml"/><Relationship Id="rId4"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13.jp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image" Target="../media/image16.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17.jp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3.xml"/><Relationship Id="rId11" Type="http://schemas.openxmlformats.org/officeDocument/2006/relationships/image" Target="../media/image20.jpg"/><Relationship Id="rId5" Type="http://schemas.openxmlformats.org/officeDocument/2006/relationships/diagramQuickStyle" Target="../diagrams/quickStyle3.xml"/><Relationship Id="rId10" Type="http://schemas.openxmlformats.org/officeDocument/2006/relationships/image" Target="../media/image19.jpg"/><Relationship Id="rId4" Type="http://schemas.openxmlformats.org/officeDocument/2006/relationships/diagramLayout" Target="../diagrams/layout3.xml"/><Relationship Id="rId9" Type="http://schemas.openxmlformats.org/officeDocument/2006/relationships/image" Target="../media/image18.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hyperlink" Target="mailto:Chaamala.Klinger@phe.gov.uk" TargetMode="External"/><Relationship Id="rId3" Type="http://schemas.openxmlformats.org/officeDocument/2006/relationships/tags" Target="../tags/tag16.xml"/><Relationship Id="rId7" Type="http://schemas.openxmlformats.org/officeDocument/2006/relationships/image" Target="../media/image5.emf"/><Relationship Id="rId2" Type="http://schemas.openxmlformats.org/officeDocument/2006/relationships/tags" Target="../tags/tag15.xml"/><Relationship Id="rId1" Type="http://schemas.openxmlformats.org/officeDocument/2006/relationships/vmlDrawing" Target="../drawings/vmlDrawing6.vml"/><Relationship Id="rId6" Type="http://schemas.openxmlformats.org/officeDocument/2006/relationships/oleObject" Target="../embeddings/oleObject6.bin"/><Relationship Id="rId5" Type="http://schemas.openxmlformats.org/officeDocument/2006/relationships/notesSlide" Target="../notesSlides/notesSlide2.xml"/><Relationship Id="rId4"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www.rcog.org.uk/globalassets/documents/guidelines/2020-04-27-occupational--health--advice--for--employers-and--pregnant-women.pdf"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hyperlink" Target="https://www.gov.uk/government/publications/coronavirus-covid-19-guidance-on-vulnerable-children-and-young-people/coronavirus-covid-19-guidance-on-vulnerable-children-and-young-people" TargetMode="External"/><Relationship Id="rId4" Type="http://schemas.openxmlformats.org/officeDocument/2006/relationships/hyperlink" Target="https://www.gov.uk/government/publications/guidance-on-shielding-and-protecting-extremely-vulnerable-persons-from-covid-19/guidance-on-shielding-and-protecting-extremely-vulnerable-persons-from-covid-19"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s://www.youtube.com/watch?v=S9VjeIWLnEg" TargetMode="External"/><Relationship Id="rId2" Type="http://schemas.openxmlformats.org/officeDocument/2006/relationships/hyperlink" Target="https://www.youtube.com/watch?v=4ij1I0OB2hk" TargetMode="External"/><Relationship Id="rId1" Type="http://schemas.openxmlformats.org/officeDocument/2006/relationships/slideLayout" Target="../slideLayouts/slideLayout2.xml"/><Relationship Id="rId6" Type="http://schemas.openxmlformats.org/officeDocument/2006/relationships/hyperlink" Target="https://www.powtoon.com/c/bBEyP5CIpEt/1/m" TargetMode="External"/><Relationship Id="rId5" Type="http://schemas.openxmlformats.org/officeDocument/2006/relationships/hyperlink" Target="https://e-bug.eu/" TargetMode="External"/><Relationship Id="rId4" Type="http://schemas.openxmlformats.org/officeDocument/2006/relationships/hyperlink" Target="https://www.youtube.com/watch?v=iMR3WPCRuAI" TargetMode="External"/></Relationships>
</file>

<file path=ppt/slides/_rels/slide24.xml.rels><?xml version="1.0" encoding="UTF-8" standalone="yes"?>
<Relationships xmlns="http://schemas.openxmlformats.org/package/2006/relationships"><Relationship Id="rId2" Type="http://schemas.openxmlformats.org/officeDocument/2006/relationships/hyperlink" Target="mailto:swhpt@phe.gov.uk"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tags" Target="../tags/tag18.xml"/><Relationship Id="rId7" Type="http://schemas.openxmlformats.org/officeDocument/2006/relationships/oleObject" Target="../embeddings/oleObject7.bin"/><Relationship Id="rId2" Type="http://schemas.openxmlformats.org/officeDocument/2006/relationships/tags" Target="../tags/tag17.xml"/><Relationship Id="rId1" Type="http://schemas.openxmlformats.org/officeDocument/2006/relationships/vmlDrawing" Target="../drawings/vmlDrawing7.vml"/><Relationship Id="rId6" Type="http://schemas.openxmlformats.org/officeDocument/2006/relationships/notesSlide" Target="../notesSlides/notesSlide3.xml"/><Relationship Id="rId5" Type="http://schemas.openxmlformats.org/officeDocument/2006/relationships/slideLayout" Target="../slideLayouts/slideLayout3.xml"/><Relationship Id="rId4" Type="http://schemas.openxmlformats.org/officeDocument/2006/relationships/tags" Target="../tags/tag19.xml"/></Relationships>
</file>

<file path=ppt/slides/_rels/slide4.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tags" Target="../tags/tag21.xml"/><Relationship Id="rId7" Type="http://schemas.openxmlformats.org/officeDocument/2006/relationships/oleObject" Target="../embeddings/oleObject8.bin"/><Relationship Id="rId2" Type="http://schemas.openxmlformats.org/officeDocument/2006/relationships/tags" Target="../tags/tag20.xml"/><Relationship Id="rId1" Type="http://schemas.openxmlformats.org/officeDocument/2006/relationships/vmlDrawing" Target="../drawings/vmlDrawing8.vml"/><Relationship Id="rId6" Type="http://schemas.openxmlformats.org/officeDocument/2006/relationships/notesSlide" Target="../notesSlides/notesSlide4.xml"/><Relationship Id="rId5" Type="http://schemas.openxmlformats.org/officeDocument/2006/relationships/slideLayout" Target="../slideLayouts/slideLayout3.xml"/><Relationship Id="rId4" Type="http://schemas.openxmlformats.org/officeDocument/2006/relationships/tags" Target="../tags/tag2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2"/>
            </p:custDataLst>
            <p:extLst>
              <p:ext uri="{D42A27DB-BD31-4B8C-83A1-F6EECF244321}">
                <p14:modId xmlns:p14="http://schemas.microsoft.com/office/powerpoint/2010/main" val="1746724106"/>
              </p:ext>
            </p:ext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spid="_x0000_s13317" name="think-cell Slide" r:id="rId6" imgW="286" imgH="286" progId="TCLayout.ActiveDocument.1">
                  <p:embed/>
                </p:oleObj>
              </mc:Choice>
              <mc:Fallback>
                <p:oleObj name="think-cell Slide" r:id="rId6" imgW="286" imgH="286" progId="TCLayout.ActiveDocument.1">
                  <p:embed/>
                  <p:pic>
                    <p:nvPicPr>
                      <p:cNvPr id="2" name="Object 1" hidden="1"/>
                      <p:cNvPicPr/>
                      <p:nvPr/>
                    </p:nvPicPr>
                    <p:blipFill>
                      <a:blip r:embed="rId7"/>
                      <a:stretch>
                        <a:fillRect/>
                      </a:stretch>
                    </p:blipFill>
                    <p:spPr>
                      <a:xfrm>
                        <a:off x="1191" y="1191"/>
                        <a:ext cx="1191" cy="1191"/>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6346D11E-440A-4B4B-AC67-A218A2C7B2F0}"/>
              </a:ext>
            </a:extLst>
          </p:cNvPr>
          <p:cNvSpPr/>
          <p:nvPr>
            <p:custDataLst>
              <p:tags r:id="rId3"/>
            </p:custDataLst>
          </p:nvPr>
        </p:nvSpPr>
        <p:spPr>
          <a:xfrm>
            <a:off x="0" y="0"/>
            <a:ext cx="119063" cy="119063"/>
          </a:xfrm>
          <a:prstGeom prst="rect">
            <a:avLst/>
          </a:prstGeom>
          <a:solidFill>
            <a:srgbClr val="009F86"/>
          </a:solidFill>
          <a:ln w="9525" cap="rnd" cmpd="sng" algn="ctr">
            <a:solidFill>
              <a:srgbClr val="009F8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lang="en-GB" sz="3000" dirty="0">
              <a:solidFill>
                <a:srgbClr val="FFFFFF"/>
              </a:solidFill>
              <a:latin typeface="Arial" panose="020B0604020202020204" pitchFamily="34" charset="0"/>
              <a:ea typeface="ヒラギノ角ゴ Pro W3"/>
              <a:cs typeface="Arial" panose="020B0604020202020204" pitchFamily="34" charset="0"/>
              <a:sym typeface="Arial" panose="020B0604020202020204" pitchFamily="34" charset="0"/>
            </a:endParaRPr>
          </a:p>
        </p:txBody>
      </p:sp>
      <p:sp>
        <p:nvSpPr>
          <p:cNvPr id="8" name="Title 7"/>
          <p:cNvSpPr>
            <a:spLocks noGrp="1"/>
          </p:cNvSpPr>
          <p:nvPr>
            <p:ph type="ctrTitle"/>
          </p:nvPr>
        </p:nvSpPr>
        <p:spPr>
          <a:xfrm>
            <a:off x="427996" y="2510307"/>
            <a:ext cx="5151600" cy="484748"/>
          </a:xfrm>
        </p:spPr>
        <p:txBody>
          <a:bodyPr/>
          <a:lstStyle/>
          <a:p>
            <a:r>
              <a:rPr lang="en-GB" cap="none" dirty="0"/>
              <a:t>Materials for a Webinar on COVID-19 in Educational and Childcare Settings</a:t>
            </a:r>
            <a:br>
              <a:rPr lang="en-GB" cap="none" dirty="0"/>
            </a:br>
            <a:endParaRPr lang="en-US" cap="none" dirty="0"/>
          </a:p>
        </p:txBody>
      </p:sp>
      <p:sp>
        <p:nvSpPr>
          <p:cNvPr id="10" name="Text Placeholder 9"/>
          <p:cNvSpPr>
            <a:spLocks noGrp="1"/>
          </p:cNvSpPr>
          <p:nvPr>
            <p:ph type="body" sz="quarter" idx="12"/>
          </p:nvPr>
        </p:nvSpPr>
        <p:spPr/>
        <p:txBody>
          <a:bodyPr/>
          <a:lstStyle/>
          <a:p>
            <a:r>
              <a:rPr lang="en-US" dirty="0"/>
              <a:t>04/08/2020</a:t>
            </a:r>
          </a:p>
        </p:txBody>
      </p:sp>
      <p:sp>
        <p:nvSpPr>
          <p:cNvPr id="9" name="Subtitle 8"/>
          <p:cNvSpPr>
            <a:spLocks noGrp="1"/>
          </p:cNvSpPr>
          <p:nvPr>
            <p:ph type="subTitle" idx="1"/>
          </p:nvPr>
        </p:nvSpPr>
        <p:spPr>
          <a:xfrm>
            <a:off x="427994" y="3933802"/>
            <a:ext cx="5656173" cy="327146"/>
          </a:xfrm>
        </p:spPr>
        <p:txBody>
          <a:bodyPr/>
          <a:lstStyle/>
          <a:p>
            <a:pPr marL="0" indent="0">
              <a:spcBef>
                <a:spcPts val="0"/>
              </a:spcBef>
              <a:spcAft>
                <a:spcPts val="0"/>
              </a:spcAft>
              <a:buClr>
                <a:srgbClr val="009F86">
                  <a:lumMod val="100000"/>
                </a:srgbClr>
              </a:buClr>
              <a:buSzPct val="100000"/>
              <a:buFont typeface="Trebuchet MS" panose="020B0603020202020204" pitchFamily="34" charset="0"/>
              <a:buChar char="​"/>
            </a:pPr>
            <a:r>
              <a:rPr lang="en-GB" cap="none" dirty="0">
                <a:solidFill>
                  <a:srgbClr val="009F86"/>
                </a:solidFill>
              </a:rPr>
              <a:t>Delivered by the south west health protection team information correct on 13</a:t>
            </a:r>
            <a:r>
              <a:rPr lang="en-GB" cap="none" baseline="30000" dirty="0">
                <a:solidFill>
                  <a:srgbClr val="009F86"/>
                </a:solidFill>
              </a:rPr>
              <a:t>th</a:t>
            </a:r>
            <a:r>
              <a:rPr lang="en-GB" cap="none" dirty="0">
                <a:solidFill>
                  <a:srgbClr val="009F86"/>
                </a:solidFill>
              </a:rPr>
              <a:t> June 2020</a:t>
            </a:r>
          </a:p>
          <a:p>
            <a:endParaRPr lang="en-US" dirty="0"/>
          </a:p>
        </p:txBody>
      </p:sp>
    </p:spTree>
    <p:extLst>
      <p:ext uri="{BB962C8B-B14F-4D97-AF65-F5344CB8AC3E}">
        <p14:creationId xmlns:p14="http://schemas.microsoft.com/office/powerpoint/2010/main" val="36583095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1"/>
          <p:cNvPicPr>
            <a:picLocks noChangeAspect="1"/>
          </p:cNvPicPr>
          <p:nvPr/>
        </p:nvPicPr>
        <p:blipFill>
          <a:blip r:embed="rId2" cstate="print"/>
          <a:stretch>
            <a:fillRect/>
          </a:stretch>
        </p:blipFill>
        <p:spPr>
          <a:xfrm>
            <a:off x="0" y="0"/>
            <a:ext cx="9144000" cy="5143500"/>
          </a:xfrm>
          <a:prstGeom prst="rect">
            <a:avLst/>
          </a:prstGeom>
        </p:spPr>
      </p:pic>
    </p:spTree>
    <p:extLst>
      <p:ext uri="{BB962C8B-B14F-4D97-AF65-F5344CB8AC3E}">
        <p14:creationId xmlns:p14="http://schemas.microsoft.com/office/powerpoint/2010/main" val="37115916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24C6A7-9E24-4575-AD0A-7AD98831675F}"/>
              </a:ext>
            </a:extLst>
          </p:cNvPr>
          <p:cNvSpPr>
            <a:spLocks noGrp="1"/>
          </p:cNvSpPr>
          <p:nvPr>
            <p:ph type="title"/>
          </p:nvPr>
        </p:nvSpPr>
        <p:spPr>
          <a:xfrm>
            <a:off x="107504" y="42583"/>
            <a:ext cx="8028000" cy="486054"/>
          </a:xfrm>
        </p:spPr>
        <p:txBody>
          <a:bodyPr/>
          <a:lstStyle/>
          <a:p>
            <a:r>
              <a:rPr lang="en-GB" dirty="0"/>
              <a:t>Principles</a:t>
            </a:r>
          </a:p>
        </p:txBody>
      </p:sp>
      <p:graphicFrame>
        <p:nvGraphicFramePr>
          <p:cNvPr id="8" name="Content Placeholder 7">
            <a:extLst>
              <a:ext uri="{FF2B5EF4-FFF2-40B4-BE49-F238E27FC236}">
                <a16:creationId xmlns:a16="http://schemas.microsoft.com/office/drawing/2014/main" id="{DDFF0DB5-4CFA-4CDE-920A-56363DCBB467}"/>
              </a:ext>
            </a:extLst>
          </p:cNvPr>
          <p:cNvGraphicFramePr>
            <a:graphicFrameLocks noGrp="1"/>
          </p:cNvGraphicFramePr>
          <p:nvPr>
            <p:ph idx="1"/>
            <p:extLst>
              <p:ext uri="{D42A27DB-BD31-4B8C-83A1-F6EECF244321}">
                <p14:modId xmlns:p14="http://schemas.microsoft.com/office/powerpoint/2010/main" val="4032274290"/>
              </p:ext>
            </p:extLst>
          </p:nvPr>
        </p:nvGraphicFramePr>
        <p:xfrm>
          <a:off x="557213" y="627534"/>
          <a:ext cx="7903219" cy="398732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a16="http://schemas.microsoft.com/office/drawing/2014/main" id="{6D661762-2B2D-4A37-ACE2-AB8139A6D300}"/>
              </a:ext>
            </a:extLst>
          </p:cNvPr>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11</a:t>
            </a:fld>
            <a:endParaRPr lang="en-US" dirty="0"/>
          </a:p>
        </p:txBody>
      </p:sp>
      <p:sp>
        <p:nvSpPr>
          <p:cNvPr id="5" name="Footer Placeholder 4">
            <a:extLst>
              <a:ext uri="{FF2B5EF4-FFF2-40B4-BE49-F238E27FC236}">
                <a16:creationId xmlns:a16="http://schemas.microsoft.com/office/drawing/2014/main" id="{175B37A6-6681-4252-926A-6613BC08B5C2}"/>
              </a:ext>
            </a:extLst>
          </p:cNvPr>
          <p:cNvSpPr>
            <a:spLocks noGrp="1"/>
          </p:cNvSpPr>
          <p:nvPr>
            <p:ph type="ftr" sz="quarter" idx="11"/>
          </p:nvPr>
        </p:nvSpPr>
        <p:spPr/>
        <p:txBody>
          <a:bodyPr/>
          <a:lstStyle/>
          <a:p>
            <a:pPr>
              <a:defRPr/>
            </a:pPr>
            <a:r>
              <a:rPr lang="en-US" dirty="0"/>
              <a:t>COVID-19 Educational Settings</a:t>
            </a:r>
          </a:p>
        </p:txBody>
      </p:sp>
    </p:spTree>
    <p:extLst>
      <p:ext uri="{BB962C8B-B14F-4D97-AF65-F5344CB8AC3E}">
        <p14:creationId xmlns:p14="http://schemas.microsoft.com/office/powerpoint/2010/main" val="39544951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9C5EE8-DFED-4A50-BC7F-FA1371EBCC55}"/>
              </a:ext>
            </a:extLst>
          </p:cNvPr>
          <p:cNvSpPr>
            <a:spLocks noGrp="1"/>
          </p:cNvSpPr>
          <p:nvPr>
            <p:ph type="title"/>
          </p:nvPr>
        </p:nvSpPr>
        <p:spPr>
          <a:xfrm>
            <a:off x="2699792" y="-11151"/>
            <a:ext cx="8028000" cy="486054"/>
          </a:xfrm>
        </p:spPr>
        <p:txBody>
          <a:bodyPr/>
          <a:lstStyle/>
          <a:p>
            <a:r>
              <a:rPr lang="en-GB" sz="2800" dirty="0"/>
              <a:t>A few definitions!</a:t>
            </a:r>
          </a:p>
        </p:txBody>
      </p:sp>
      <p:sp>
        <p:nvSpPr>
          <p:cNvPr id="3" name="Content Placeholder 2">
            <a:extLst>
              <a:ext uri="{FF2B5EF4-FFF2-40B4-BE49-F238E27FC236}">
                <a16:creationId xmlns:a16="http://schemas.microsoft.com/office/drawing/2014/main" id="{5EC92164-4A7D-407D-80F1-EFFF97775FAC}"/>
              </a:ext>
            </a:extLst>
          </p:cNvPr>
          <p:cNvSpPr>
            <a:spLocks noGrp="1"/>
          </p:cNvSpPr>
          <p:nvPr>
            <p:ph idx="1"/>
          </p:nvPr>
        </p:nvSpPr>
        <p:spPr>
          <a:xfrm>
            <a:off x="122103" y="555526"/>
            <a:ext cx="8842386" cy="4535036"/>
          </a:xfrm>
        </p:spPr>
        <p:txBody>
          <a:bodyPr/>
          <a:lstStyle/>
          <a:p>
            <a:r>
              <a:rPr lang="en-GB" b="1" dirty="0">
                <a:solidFill>
                  <a:srgbClr val="FF0000"/>
                </a:solidFill>
              </a:rPr>
              <a:t>Case (possible vs confirmed case)</a:t>
            </a:r>
          </a:p>
          <a:p>
            <a:r>
              <a:rPr lang="en-US" sz="1600" dirty="0"/>
              <a:t>COVID-19 Case Definition: (as of 18/05/20)• A high temperature• A new, continuous cough• </a:t>
            </a:r>
          </a:p>
          <a:p>
            <a:r>
              <a:rPr lang="en-US" sz="1600" dirty="0"/>
              <a:t>A loss of, or change to, your sense of smell or taste</a:t>
            </a:r>
            <a:endParaRPr lang="en-GB" sz="1600" dirty="0"/>
          </a:p>
          <a:p>
            <a:r>
              <a:rPr lang="en-GB" b="1" dirty="0">
                <a:solidFill>
                  <a:srgbClr val="FF0000"/>
                </a:solidFill>
              </a:rPr>
              <a:t>Contact </a:t>
            </a:r>
          </a:p>
          <a:p>
            <a:r>
              <a:rPr lang="en-GB" sz="1600" b="1" dirty="0"/>
              <a:t>Direct close contacts:</a:t>
            </a:r>
            <a:r>
              <a:rPr lang="en-GB" sz="1600" dirty="0"/>
              <a:t> Face to face contact with a case for any length of time within 1m </a:t>
            </a:r>
          </a:p>
          <a:p>
            <a:r>
              <a:rPr lang="en-GB" sz="1600" dirty="0"/>
              <a:t>eg being coughed on, a face to face conversation, unprotected physical contact (skin to skin) </a:t>
            </a:r>
          </a:p>
          <a:p>
            <a:r>
              <a:rPr lang="en-GB" sz="1600" dirty="0"/>
              <a:t>This includes exposure within 1 metre for 1 minute or longer</a:t>
            </a:r>
          </a:p>
          <a:p>
            <a:r>
              <a:rPr lang="en-GB" sz="1600" b="1" dirty="0"/>
              <a:t>For educational settings, children and staff within the class and or bubble will fall into this category</a:t>
            </a:r>
            <a:endParaRPr lang="en-GB" sz="1600" dirty="0"/>
          </a:p>
          <a:p>
            <a:r>
              <a:rPr lang="en-GB" sz="1600" b="1" dirty="0"/>
              <a:t>Proximity contacts:</a:t>
            </a:r>
            <a:r>
              <a:rPr lang="en-GB" sz="1600" dirty="0"/>
              <a:t> Extended close contact (within 2m for more than 15 minutes) with a case</a:t>
            </a:r>
          </a:p>
          <a:p>
            <a:r>
              <a:rPr lang="en-GB" sz="1600" dirty="0"/>
              <a:t>Travelled in a small vehicle with a case</a:t>
            </a:r>
          </a:p>
          <a:p>
            <a:r>
              <a:rPr lang="en-GB" sz="1600" b="1" dirty="0"/>
              <a:t>Household of CONTACTS do not need to isolate</a:t>
            </a:r>
            <a:endParaRPr lang="en-GB" b="1" dirty="0"/>
          </a:p>
          <a:p>
            <a:r>
              <a:rPr lang="en-GB" b="1" dirty="0">
                <a:solidFill>
                  <a:srgbClr val="FF0000"/>
                </a:solidFill>
              </a:rPr>
              <a:t>Outbreak</a:t>
            </a:r>
          </a:p>
          <a:p>
            <a:r>
              <a:rPr lang="en-GB" sz="1600" b="1" dirty="0">
                <a:solidFill>
                  <a:srgbClr val="FF0000"/>
                </a:solidFill>
              </a:rPr>
              <a:t> </a:t>
            </a:r>
            <a:r>
              <a:rPr lang="en-US" sz="1600" dirty="0"/>
              <a:t>2 or more CONFIRMED cases in the same group or class </a:t>
            </a:r>
          </a:p>
          <a:p>
            <a:r>
              <a:rPr lang="en-US" b="1" dirty="0">
                <a:solidFill>
                  <a:srgbClr val="FF0000"/>
                </a:solidFill>
              </a:rPr>
              <a:t>Cluster</a:t>
            </a:r>
          </a:p>
          <a:p>
            <a:r>
              <a:rPr lang="en-GB" sz="1600" dirty="0"/>
              <a:t>2 or more confirmed cases among students or staff in the same setting within 14 days</a:t>
            </a:r>
          </a:p>
        </p:txBody>
      </p:sp>
    </p:spTree>
    <p:extLst>
      <p:ext uri="{BB962C8B-B14F-4D97-AF65-F5344CB8AC3E}">
        <p14:creationId xmlns:p14="http://schemas.microsoft.com/office/powerpoint/2010/main" val="1378174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380A13-4452-43DA-9A68-B7D550F74115}"/>
              </a:ext>
            </a:extLst>
          </p:cNvPr>
          <p:cNvSpPr>
            <a:spLocks noGrp="1"/>
          </p:cNvSpPr>
          <p:nvPr>
            <p:ph type="title"/>
          </p:nvPr>
        </p:nvSpPr>
        <p:spPr>
          <a:xfrm>
            <a:off x="557213" y="273377"/>
            <a:ext cx="8028000" cy="486054"/>
          </a:xfrm>
        </p:spPr>
        <p:txBody>
          <a:bodyPr/>
          <a:lstStyle/>
          <a:p>
            <a:r>
              <a:rPr lang="en-GB" dirty="0"/>
              <a:t>PPE</a:t>
            </a:r>
          </a:p>
        </p:txBody>
      </p:sp>
      <p:graphicFrame>
        <p:nvGraphicFramePr>
          <p:cNvPr id="7" name="Content Placeholder 6">
            <a:extLst>
              <a:ext uri="{FF2B5EF4-FFF2-40B4-BE49-F238E27FC236}">
                <a16:creationId xmlns:a16="http://schemas.microsoft.com/office/drawing/2014/main" id="{E0C80D82-8F3F-4946-908F-72EA4BA640DF}"/>
              </a:ext>
            </a:extLst>
          </p:cNvPr>
          <p:cNvGraphicFramePr>
            <a:graphicFrameLocks noGrp="1"/>
          </p:cNvGraphicFramePr>
          <p:nvPr>
            <p:ph idx="1"/>
            <p:extLst>
              <p:ext uri="{D42A27DB-BD31-4B8C-83A1-F6EECF244321}">
                <p14:modId xmlns:p14="http://schemas.microsoft.com/office/powerpoint/2010/main" val="2522105655"/>
              </p:ext>
            </p:extLst>
          </p:nvPr>
        </p:nvGraphicFramePr>
        <p:xfrm>
          <a:off x="539776" y="956052"/>
          <a:ext cx="8029575" cy="3556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a16="http://schemas.microsoft.com/office/drawing/2014/main" id="{D10C784C-A757-43C2-BDB7-66BFFD41FADE}"/>
              </a:ext>
            </a:extLst>
          </p:cNvPr>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13</a:t>
            </a:fld>
            <a:endParaRPr lang="en-US" dirty="0"/>
          </a:p>
        </p:txBody>
      </p:sp>
      <p:sp>
        <p:nvSpPr>
          <p:cNvPr id="5" name="Footer Placeholder 4">
            <a:extLst>
              <a:ext uri="{FF2B5EF4-FFF2-40B4-BE49-F238E27FC236}">
                <a16:creationId xmlns:a16="http://schemas.microsoft.com/office/drawing/2014/main" id="{0AB210CF-3C02-4821-852F-4C39B4C00428}"/>
              </a:ext>
            </a:extLst>
          </p:cNvPr>
          <p:cNvSpPr>
            <a:spLocks noGrp="1"/>
          </p:cNvSpPr>
          <p:nvPr>
            <p:ph type="ftr" sz="quarter" idx="11"/>
          </p:nvPr>
        </p:nvSpPr>
        <p:spPr/>
        <p:txBody>
          <a:bodyPr/>
          <a:lstStyle/>
          <a:p>
            <a:pPr>
              <a:defRPr/>
            </a:pPr>
            <a:r>
              <a:rPr lang="en-US" dirty="0"/>
              <a:t>COVID-19 Educational Settings</a:t>
            </a:r>
          </a:p>
        </p:txBody>
      </p:sp>
      <p:sp>
        <p:nvSpPr>
          <p:cNvPr id="8" name="Rounded Rectangle 7"/>
          <p:cNvSpPr/>
          <p:nvPr/>
        </p:nvSpPr>
        <p:spPr>
          <a:xfrm>
            <a:off x="611560" y="1923678"/>
            <a:ext cx="1605915" cy="661193"/>
          </a:xfrm>
          <a:prstGeom prst="roundRect">
            <a:avLst>
              <a:gd name="adj" fmla="val 10000"/>
            </a:avLst>
          </a:prstGeom>
          <a:blipFill>
            <a:blip r:embed="rId8">
              <a:extLst>
                <a:ext uri="{28A0092B-C50C-407E-A947-70E740481C1C}">
                  <a14:useLocalDpi xmlns:a14="http://schemas.microsoft.com/office/drawing/2010/main" val="0"/>
                </a:ext>
              </a:extLst>
            </a:blip>
            <a:srcRect/>
            <a:stretch>
              <a:fillRect t="-31000" b="-31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pic>
        <p:nvPicPr>
          <p:cNvPr id="9" name="Picture 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11561" y="1934846"/>
            <a:ext cx="1605914" cy="636041"/>
          </a:xfrm>
          <a:prstGeom prst="rect">
            <a:avLst/>
          </a:prstGeom>
        </p:spPr>
      </p:pic>
    </p:spTree>
    <p:extLst>
      <p:ext uri="{BB962C8B-B14F-4D97-AF65-F5344CB8AC3E}">
        <p14:creationId xmlns:p14="http://schemas.microsoft.com/office/powerpoint/2010/main" val="36591150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AA1616-B75D-4BEB-A7F8-A7FCC823A355}"/>
              </a:ext>
            </a:extLst>
          </p:cNvPr>
          <p:cNvSpPr>
            <a:spLocks noGrp="1"/>
          </p:cNvSpPr>
          <p:nvPr>
            <p:ph type="title"/>
          </p:nvPr>
        </p:nvSpPr>
        <p:spPr>
          <a:xfrm>
            <a:off x="179512" y="18703"/>
            <a:ext cx="8028000" cy="486054"/>
          </a:xfrm>
        </p:spPr>
        <p:txBody>
          <a:bodyPr/>
          <a:lstStyle/>
          <a:p>
            <a:r>
              <a:rPr lang="en-GB" sz="2800" dirty="0">
                <a:latin typeface="Calibri" panose="020F0502020204030204" pitchFamily="34" charset="0"/>
                <a:ea typeface="Calibri" panose="020F0502020204030204" pitchFamily="34" charset="0"/>
              </a:rPr>
              <a:t>Scenario 1- what would you do?         …/1</a:t>
            </a:r>
            <a:br>
              <a:rPr lang="en-GB" dirty="0">
                <a:latin typeface="Calibri" panose="020F0502020204030204" pitchFamily="34" charset="0"/>
                <a:ea typeface="Calibri" panose="020F0502020204030204" pitchFamily="34" charset="0"/>
              </a:rPr>
            </a:br>
            <a:endParaRPr lang="en-GB" dirty="0"/>
          </a:p>
        </p:txBody>
      </p:sp>
      <p:sp>
        <p:nvSpPr>
          <p:cNvPr id="3" name="Content Placeholder 2">
            <a:extLst>
              <a:ext uri="{FF2B5EF4-FFF2-40B4-BE49-F238E27FC236}">
                <a16:creationId xmlns:a16="http://schemas.microsoft.com/office/drawing/2014/main" id="{ACC63E41-80D2-4CF1-BC01-0DEE3939CF1C}"/>
              </a:ext>
            </a:extLst>
          </p:cNvPr>
          <p:cNvSpPr>
            <a:spLocks noGrp="1"/>
          </p:cNvSpPr>
          <p:nvPr>
            <p:ph idx="1"/>
          </p:nvPr>
        </p:nvSpPr>
        <p:spPr>
          <a:xfrm>
            <a:off x="178793" y="411510"/>
            <a:ext cx="8712968" cy="864095"/>
          </a:xfrm>
        </p:spPr>
        <p:txBody>
          <a:bodyPr/>
          <a:lstStyle/>
          <a:p>
            <a:pPr>
              <a:spcAft>
                <a:spcPts val="0"/>
              </a:spcAft>
            </a:pPr>
            <a:r>
              <a:rPr lang="en-GB" sz="2000" dirty="0">
                <a:latin typeface="Calibri" panose="020F0502020204030204" pitchFamily="34" charset="0"/>
                <a:ea typeface="Calibri" panose="020F0502020204030204" pitchFamily="34" charset="0"/>
              </a:rPr>
              <a:t> </a:t>
            </a:r>
            <a:r>
              <a:rPr lang="en-GB" sz="2000" dirty="0">
                <a:solidFill>
                  <a:schemeClr val="accent5"/>
                </a:solidFill>
                <a:latin typeface="Calibri" panose="020F0502020204030204" pitchFamily="34" charset="0"/>
                <a:ea typeface="Calibri" panose="020F0502020204030204" pitchFamily="34" charset="0"/>
              </a:rPr>
              <a:t>A child becomes unwell whilst at the setting and is displaying COVID symptoms and their parents can’t collect them straight away</a:t>
            </a:r>
            <a:endParaRPr lang="en-GB" sz="2000" dirty="0">
              <a:latin typeface="Calibri" panose="020F0502020204030204" pitchFamily="34" charset="0"/>
              <a:ea typeface="Calibri" panose="020F0502020204030204" pitchFamily="34" charset="0"/>
            </a:endParaRPr>
          </a:p>
          <a:p>
            <a:pPr marL="285750" indent="-285750">
              <a:spcAft>
                <a:spcPts val="0"/>
              </a:spcAft>
              <a:buFont typeface="Arial" panose="020B0604020202020204" pitchFamily="34" charset="0"/>
              <a:buChar char="•"/>
            </a:pPr>
            <a:r>
              <a:rPr lang="en-GB" sz="1900" b="1" dirty="0">
                <a:latin typeface="Calibri" panose="020F0502020204030204" pitchFamily="34" charset="0"/>
                <a:ea typeface="Calibri" panose="020F0502020204030204" pitchFamily="34" charset="0"/>
              </a:rPr>
              <a:t>Isolate the child in a room </a:t>
            </a:r>
            <a:r>
              <a:rPr lang="en-GB" sz="1900" dirty="0">
                <a:latin typeface="Calibri" panose="020F0502020204030204" pitchFamily="34" charset="0"/>
                <a:ea typeface="Calibri" panose="020F0502020204030204" pitchFamily="34" charset="0"/>
              </a:rPr>
              <a:t>behind closed doors until collected by parent/guardians/carers </a:t>
            </a:r>
          </a:p>
          <a:p>
            <a:pPr marL="285750" indent="-285750">
              <a:spcAft>
                <a:spcPts val="0"/>
              </a:spcAft>
              <a:buFont typeface="Arial" panose="020B0604020202020204" pitchFamily="34" charset="0"/>
              <a:buChar char="•"/>
            </a:pPr>
            <a:r>
              <a:rPr lang="en-GB" sz="1900" dirty="0">
                <a:latin typeface="Calibri" panose="020F0502020204030204" pitchFamily="34" charset="0"/>
                <a:ea typeface="Calibri" panose="020F0502020204030204" pitchFamily="34" charset="0"/>
              </a:rPr>
              <a:t>Young people who can make their own way home can do so but should avoid using public transport or coming into contact with others</a:t>
            </a:r>
          </a:p>
          <a:p>
            <a:pPr marL="285750" indent="-285750">
              <a:spcAft>
                <a:spcPts val="0"/>
              </a:spcAft>
              <a:buFont typeface="Arial" panose="020B0604020202020204" pitchFamily="34" charset="0"/>
              <a:buChar char="•"/>
            </a:pPr>
            <a:r>
              <a:rPr lang="en-GB" sz="1900" b="1" dirty="0">
                <a:latin typeface="Calibri" panose="020F0502020204030204" pitchFamily="34" charset="0"/>
                <a:ea typeface="Calibri" panose="020F0502020204030204" pitchFamily="34" charset="0"/>
              </a:rPr>
              <a:t>If isolation is not possible, </a:t>
            </a:r>
            <a:r>
              <a:rPr lang="en-GB" sz="1900" dirty="0">
                <a:latin typeface="Calibri" panose="020F0502020204030204" pitchFamily="34" charset="0"/>
                <a:ea typeface="Calibri" panose="020F0502020204030204" pitchFamily="34" charset="0"/>
              </a:rPr>
              <a:t>they should be moved to an area at least 2 metres from other people</a:t>
            </a:r>
          </a:p>
          <a:p>
            <a:pPr marL="285750" indent="-285750">
              <a:spcAft>
                <a:spcPts val="0"/>
              </a:spcAft>
              <a:buFont typeface="Arial" panose="020B0604020202020204" pitchFamily="34" charset="0"/>
              <a:buChar char="•"/>
            </a:pPr>
            <a:r>
              <a:rPr lang="en-GB" sz="1900" dirty="0">
                <a:latin typeface="Calibri" panose="020F0502020204030204" pitchFamily="34" charset="0"/>
                <a:ea typeface="Calibri" panose="020F0502020204030204" pitchFamily="34" charset="0"/>
              </a:rPr>
              <a:t>If adult needs to accompany to child and needs to come </a:t>
            </a:r>
            <a:r>
              <a:rPr lang="en-GB" sz="1900" b="1" dirty="0">
                <a:latin typeface="Calibri" panose="020F0502020204030204" pitchFamily="34" charset="0"/>
                <a:ea typeface="Calibri" panose="020F0502020204030204" pitchFamily="34" charset="0"/>
              </a:rPr>
              <a:t>within 2m of the child </a:t>
            </a:r>
            <a:r>
              <a:rPr lang="en-GB" sz="1900" dirty="0">
                <a:latin typeface="Calibri" panose="020F0502020204030204" pitchFamily="34" charset="0"/>
                <a:ea typeface="Calibri" panose="020F0502020204030204" pitchFamily="34" charset="0"/>
              </a:rPr>
              <a:t>they need to wear PPE- gloves, mask (FRSM), apron +/- eye protection</a:t>
            </a:r>
          </a:p>
          <a:p>
            <a:pPr marL="285750" indent="-285750">
              <a:spcAft>
                <a:spcPts val="0"/>
              </a:spcAft>
              <a:buFont typeface="Arial" panose="020B0604020202020204" pitchFamily="34" charset="0"/>
              <a:buChar char="•"/>
            </a:pPr>
            <a:r>
              <a:rPr lang="en-GB" sz="1900" b="1" dirty="0">
                <a:latin typeface="Calibri" panose="020F0502020204030204" pitchFamily="34" charset="0"/>
                <a:ea typeface="Calibri" panose="020F0502020204030204" pitchFamily="34" charset="0"/>
              </a:rPr>
              <a:t>If child needs to go to the bathroom</a:t>
            </a:r>
            <a:r>
              <a:rPr lang="en-GB" sz="1900" dirty="0">
                <a:latin typeface="Calibri" panose="020F0502020204030204" pitchFamily="34" charset="0"/>
                <a:ea typeface="Calibri" panose="020F0502020204030204" pitchFamily="34" charset="0"/>
              </a:rPr>
              <a:t>, this should be a separate bathroom and the bathroom should be cleaned thoroughly with standard cleaning products before </a:t>
            </a:r>
            <a:r>
              <a:rPr lang="en-GB" sz="2000" dirty="0">
                <a:latin typeface="Calibri" panose="020F0502020204030204" pitchFamily="34" charset="0"/>
                <a:ea typeface="Calibri" panose="020F0502020204030204" pitchFamily="34" charset="0"/>
              </a:rPr>
              <a:t>being used by others					</a:t>
            </a:r>
            <a:r>
              <a:rPr lang="en-GB" sz="2000" i="1" dirty="0">
                <a:latin typeface="Calibri" panose="020F0502020204030204" pitchFamily="34" charset="0"/>
                <a:ea typeface="Calibri" panose="020F0502020204030204" pitchFamily="34" charset="0"/>
              </a:rPr>
              <a:t>cont’d….</a:t>
            </a:r>
          </a:p>
          <a:p>
            <a:pPr marL="285750" indent="-285750">
              <a:spcAft>
                <a:spcPts val="0"/>
              </a:spcAft>
              <a:buFont typeface="Arial" panose="020B0604020202020204" pitchFamily="34" charset="0"/>
              <a:buChar char="•"/>
            </a:pPr>
            <a:endParaRPr lang="en-GB" dirty="0">
              <a:latin typeface="Calibri" panose="020F0502020204030204" pitchFamily="34" charset="0"/>
              <a:ea typeface="Calibri" panose="020F0502020204030204" pitchFamily="34" charset="0"/>
            </a:endParaRPr>
          </a:p>
          <a:p>
            <a:pPr>
              <a:spcAft>
                <a:spcPts val="0"/>
              </a:spcAft>
            </a:pPr>
            <a:endParaRPr lang="en-GB" dirty="0">
              <a:latin typeface="Calibri" panose="020F0502020204030204" pitchFamily="34" charset="0"/>
              <a:ea typeface="Calibri" panose="020F0502020204030204" pitchFamily="34" charset="0"/>
            </a:endParaRPr>
          </a:p>
          <a:p>
            <a:endParaRPr lang="en-GB" dirty="0"/>
          </a:p>
        </p:txBody>
      </p:sp>
      <p:sp>
        <p:nvSpPr>
          <p:cNvPr id="4" name="Slide Number Placeholder 3">
            <a:extLst>
              <a:ext uri="{FF2B5EF4-FFF2-40B4-BE49-F238E27FC236}">
                <a16:creationId xmlns:a16="http://schemas.microsoft.com/office/drawing/2014/main" id="{75A3E8B4-A251-4594-82F7-43FEED960561}"/>
              </a:ext>
            </a:extLst>
          </p:cNvPr>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14</a:t>
            </a:fld>
            <a:endParaRPr lang="en-US" dirty="0"/>
          </a:p>
        </p:txBody>
      </p:sp>
      <p:sp>
        <p:nvSpPr>
          <p:cNvPr id="5" name="Footer Placeholder 4">
            <a:extLst>
              <a:ext uri="{FF2B5EF4-FFF2-40B4-BE49-F238E27FC236}">
                <a16:creationId xmlns:a16="http://schemas.microsoft.com/office/drawing/2014/main" id="{EA745604-13F3-4C75-8F3B-64AFA81A9576}"/>
              </a:ext>
            </a:extLst>
          </p:cNvPr>
          <p:cNvSpPr>
            <a:spLocks noGrp="1"/>
          </p:cNvSpPr>
          <p:nvPr>
            <p:ph type="ftr" sz="quarter" idx="11"/>
          </p:nvPr>
        </p:nvSpPr>
        <p:spPr/>
        <p:txBody>
          <a:bodyPr/>
          <a:lstStyle/>
          <a:p>
            <a:pPr>
              <a:defRPr/>
            </a:pPr>
            <a:r>
              <a:rPr lang="en-US" dirty="0"/>
              <a:t>COVID-19 Educational Settings</a:t>
            </a:r>
          </a:p>
        </p:txBody>
      </p:sp>
    </p:spTree>
    <p:extLst>
      <p:ext uri="{BB962C8B-B14F-4D97-AF65-F5344CB8AC3E}">
        <p14:creationId xmlns:p14="http://schemas.microsoft.com/office/powerpoint/2010/main" val="832993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0"/>
            <a:ext cx="8028000" cy="486054"/>
          </a:xfrm>
        </p:spPr>
        <p:txBody>
          <a:bodyPr/>
          <a:lstStyle/>
          <a:p>
            <a:r>
              <a:rPr lang="en-GB" sz="2800" dirty="0">
                <a:latin typeface="Calibri" panose="020F0502020204030204" pitchFamily="34" charset="0"/>
                <a:ea typeface="Calibri" panose="020F0502020204030204" pitchFamily="34" charset="0"/>
              </a:rPr>
              <a:t>Scenario 1 cont’d…				/2</a:t>
            </a:r>
            <a:endParaRPr lang="en-GB" sz="2800" dirty="0"/>
          </a:p>
        </p:txBody>
      </p:sp>
      <p:sp>
        <p:nvSpPr>
          <p:cNvPr id="3" name="Content Placeholder 2"/>
          <p:cNvSpPr>
            <a:spLocks noGrp="1"/>
          </p:cNvSpPr>
          <p:nvPr>
            <p:ph idx="1"/>
          </p:nvPr>
        </p:nvSpPr>
        <p:spPr>
          <a:xfrm>
            <a:off x="314703" y="411510"/>
            <a:ext cx="9038994" cy="4245490"/>
          </a:xfrm>
        </p:spPr>
        <p:txBody>
          <a:bodyPr/>
          <a:lstStyle/>
          <a:p>
            <a:pPr marL="285750" indent="-285750">
              <a:buFont typeface="Arial" panose="020B0604020202020204" pitchFamily="34" charset="0"/>
              <a:buChar char="•"/>
            </a:pPr>
            <a:r>
              <a:rPr lang="en-GB" b="1" dirty="0"/>
              <a:t>What happens to the other children in the bubble? </a:t>
            </a:r>
          </a:p>
          <a:p>
            <a:pPr marL="349250" lvl="1" indent="0"/>
            <a:r>
              <a:rPr lang="en-GB" b="1" dirty="0"/>
              <a:t>	</a:t>
            </a:r>
            <a:r>
              <a:rPr lang="en-GB" dirty="0"/>
              <a:t>nothing at this point</a:t>
            </a:r>
          </a:p>
          <a:p>
            <a:pPr marL="285750" indent="-285750">
              <a:buFont typeface="Arial" panose="020B0604020202020204" pitchFamily="34" charset="0"/>
              <a:buChar char="•"/>
            </a:pPr>
            <a:r>
              <a:rPr lang="en-GB" b="1" dirty="0"/>
              <a:t>What happens to the teacher in the bubble? </a:t>
            </a:r>
          </a:p>
          <a:p>
            <a:pPr marL="349250" lvl="1" indent="0"/>
            <a:r>
              <a:rPr lang="en-GB" dirty="0"/>
              <a:t>	nothing</a:t>
            </a:r>
          </a:p>
          <a:p>
            <a:pPr marL="285750" indent="-285750">
              <a:buFont typeface="Arial" panose="020B0604020202020204" pitchFamily="34" charset="0"/>
              <a:buChar char="•"/>
            </a:pPr>
            <a:r>
              <a:rPr lang="en-GB" b="1" dirty="0"/>
              <a:t>What happens to the staff member who has assisted the child?</a:t>
            </a:r>
          </a:p>
          <a:p>
            <a:pPr marL="349250" lvl="1" indent="0"/>
            <a:r>
              <a:rPr lang="en-GB" dirty="0"/>
              <a:t>	</a:t>
            </a:r>
            <a:r>
              <a:rPr lang="en-GB"/>
              <a:t>nothing </a:t>
            </a:r>
          </a:p>
          <a:p>
            <a:pPr marL="349250" lvl="1" indent="0"/>
            <a:r>
              <a:rPr lang="en-GB" b="1"/>
              <a:t>If </a:t>
            </a:r>
            <a:r>
              <a:rPr lang="en-GB" b="1" dirty="0"/>
              <a:t>the child’s test is then positive how will they find out?</a:t>
            </a:r>
          </a:p>
          <a:p>
            <a:pPr marL="623888" indent="-177800">
              <a:buFont typeface="Arial" panose="020B0604020202020204" pitchFamily="34" charset="0"/>
              <a:buChar char="•"/>
            </a:pPr>
            <a:r>
              <a:rPr lang="en-GB" dirty="0"/>
              <a:t>parent will get a text message and an email</a:t>
            </a:r>
          </a:p>
          <a:p>
            <a:pPr marL="623888" indent="-177800">
              <a:buFont typeface="Arial" panose="020B0604020202020204" pitchFamily="34" charset="0"/>
              <a:buChar char="•"/>
            </a:pPr>
            <a:r>
              <a:rPr lang="en-GB" dirty="0"/>
              <a:t>asked to complete an email questionnaire describing contacts and activities</a:t>
            </a:r>
          </a:p>
          <a:p>
            <a:pPr marL="623888" indent="-177800">
              <a:buFont typeface="Arial" panose="020B0604020202020204" pitchFamily="34" charset="0"/>
              <a:buChar char="•"/>
            </a:pPr>
            <a:r>
              <a:rPr lang="en-GB" dirty="0"/>
              <a:t>when an educational setting is mentioned it will be flagged to PHE Health Protection Team who will contact the educational setting and the parent</a:t>
            </a:r>
          </a:p>
          <a:p>
            <a:pPr marL="285750" indent="-285750">
              <a:buFont typeface="Arial" panose="020B0604020202020204" pitchFamily="34" charset="0"/>
              <a:buChar char="•"/>
            </a:pPr>
            <a:r>
              <a:rPr lang="en-GB" b="1" dirty="0"/>
              <a:t>What will happen if the child has a positive result? </a:t>
            </a:r>
            <a:endParaRPr lang="en-GB" dirty="0"/>
          </a:p>
          <a:p>
            <a:pPr marL="0" indent="0"/>
            <a:r>
              <a:rPr lang="en-GB" dirty="0"/>
              <a:t>	follow guidance for a confirmed case </a:t>
            </a:r>
            <a:r>
              <a:rPr lang="en-GB" b="1" dirty="0">
                <a:solidFill>
                  <a:srgbClr val="FF0000"/>
                </a:solidFill>
              </a:rPr>
              <a:t>CALL THE HPT ON 0300 303 8162</a:t>
            </a:r>
          </a:p>
          <a:p>
            <a:r>
              <a:rPr lang="en-GB" dirty="0"/>
              <a:t> </a:t>
            </a:r>
          </a:p>
          <a:p>
            <a:endParaRPr lang="en-GB" dirty="0"/>
          </a:p>
        </p:txBody>
      </p:sp>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15</a:t>
            </a:fld>
            <a:endParaRPr lang="en-US" dirty="0"/>
          </a:p>
        </p:txBody>
      </p:sp>
      <p:sp>
        <p:nvSpPr>
          <p:cNvPr id="5" name="Footer Placeholder 4"/>
          <p:cNvSpPr>
            <a:spLocks noGrp="1"/>
          </p:cNvSpPr>
          <p:nvPr>
            <p:ph type="ftr" sz="quarter" idx="11"/>
          </p:nvPr>
        </p:nvSpPr>
        <p:spPr/>
        <p:txBody>
          <a:bodyPr/>
          <a:lstStyle/>
          <a:p>
            <a:pPr>
              <a:defRPr/>
            </a:pPr>
            <a:r>
              <a:rPr lang="en-US" dirty="0"/>
              <a:t>COVID-19 Educational Settings</a:t>
            </a:r>
          </a:p>
        </p:txBody>
      </p:sp>
    </p:spTree>
    <p:extLst>
      <p:ext uri="{BB962C8B-B14F-4D97-AF65-F5344CB8AC3E}">
        <p14:creationId xmlns:p14="http://schemas.microsoft.com/office/powerpoint/2010/main" val="3722259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0FDF8B-9C16-4368-9EFA-65144D24A899}"/>
              </a:ext>
            </a:extLst>
          </p:cNvPr>
          <p:cNvSpPr>
            <a:spLocks noGrp="1"/>
          </p:cNvSpPr>
          <p:nvPr>
            <p:ph type="title"/>
          </p:nvPr>
        </p:nvSpPr>
        <p:spPr>
          <a:xfrm>
            <a:off x="251520" y="267494"/>
            <a:ext cx="8406488" cy="1106934"/>
          </a:xfrm>
        </p:spPr>
        <p:txBody>
          <a:bodyPr/>
          <a:lstStyle/>
          <a:p>
            <a:r>
              <a:rPr lang="en-GB" sz="2600" dirty="0">
                <a:latin typeface="Calibri" panose="020F0502020204030204" pitchFamily="34" charset="0"/>
                <a:cs typeface="Calibri" panose="020F0502020204030204" pitchFamily="34" charset="0"/>
              </a:rPr>
              <a:t>Scenario 2: An immediate family member (who lives in the same household) of a child who attends my setting, has a confirmed case of COVID.</a:t>
            </a:r>
            <a:br>
              <a:rPr lang="en-GB" sz="2400" dirty="0"/>
            </a:br>
            <a:endParaRPr lang="en-GB" sz="2400" dirty="0"/>
          </a:p>
        </p:txBody>
      </p:sp>
      <p:sp>
        <p:nvSpPr>
          <p:cNvPr id="3" name="Content Placeholder 2">
            <a:extLst>
              <a:ext uri="{FF2B5EF4-FFF2-40B4-BE49-F238E27FC236}">
                <a16:creationId xmlns:a16="http://schemas.microsoft.com/office/drawing/2014/main" id="{57E3F422-F577-4AAD-921B-8FBED93CA848}"/>
              </a:ext>
            </a:extLst>
          </p:cNvPr>
          <p:cNvSpPr>
            <a:spLocks noGrp="1"/>
          </p:cNvSpPr>
          <p:nvPr>
            <p:ph idx="1"/>
          </p:nvPr>
        </p:nvSpPr>
        <p:spPr>
          <a:xfrm>
            <a:off x="179512" y="1995686"/>
            <a:ext cx="8478496" cy="2664296"/>
          </a:xfrm>
        </p:spPr>
        <p:txBody>
          <a:bodyPr/>
          <a:lstStyle/>
          <a:p>
            <a:pPr marL="285750" indent="-285750">
              <a:buFont typeface="Arial" panose="020B0604020202020204" pitchFamily="34" charset="0"/>
              <a:buChar char="•"/>
            </a:pPr>
            <a:r>
              <a:rPr lang="en-GB" sz="2000" dirty="0"/>
              <a:t>The child and the household need to self isolate for 14 days and get tested if they develop symptoms</a:t>
            </a:r>
          </a:p>
          <a:p>
            <a:pPr marL="285750" indent="-285750">
              <a:buFont typeface="Arial" panose="020B0604020202020204" pitchFamily="34" charset="0"/>
              <a:buChar char="•"/>
            </a:pPr>
            <a:r>
              <a:rPr lang="en-GB" sz="2000" dirty="0"/>
              <a:t>No action is needed by the setting unless family member has spent time in the setting</a:t>
            </a:r>
          </a:p>
        </p:txBody>
      </p:sp>
      <p:sp>
        <p:nvSpPr>
          <p:cNvPr id="4" name="Slide Number Placeholder 3">
            <a:extLst>
              <a:ext uri="{FF2B5EF4-FFF2-40B4-BE49-F238E27FC236}">
                <a16:creationId xmlns:a16="http://schemas.microsoft.com/office/drawing/2014/main" id="{D21BF0D6-F359-4BBB-943C-2BC401935B2D}"/>
              </a:ext>
            </a:extLst>
          </p:cNvPr>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16</a:t>
            </a:fld>
            <a:endParaRPr lang="en-US" dirty="0"/>
          </a:p>
        </p:txBody>
      </p:sp>
      <p:sp>
        <p:nvSpPr>
          <p:cNvPr id="5" name="Footer Placeholder 4">
            <a:extLst>
              <a:ext uri="{FF2B5EF4-FFF2-40B4-BE49-F238E27FC236}">
                <a16:creationId xmlns:a16="http://schemas.microsoft.com/office/drawing/2014/main" id="{9513B405-ACC3-4D35-9E93-71FCBB068BF2}"/>
              </a:ext>
            </a:extLst>
          </p:cNvPr>
          <p:cNvSpPr>
            <a:spLocks noGrp="1"/>
          </p:cNvSpPr>
          <p:nvPr>
            <p:ph type="ftr" sz="quarter" idx="11"/>
          </p:nvPr>
        </p:nvSpPr>
        <p:spPr/>
        <p:txBody>
          <a:bodyPr/>
          <a:lstStyle/>
          <a:p>
            <a:pPr>
              <a:defRPr/>
            </a:pPr>
            <a:r>
              <a:rPr lang="en-US" dirty="0"/>
              <a:t>COVID-19 Educational Settings</a:t>
            </a:r>
          </a:p>
        </p:txBody>
      </p:sp>
    </p:spTree>
    <p:extLst>
      <p:ext uri="{BB962C8B-B14F-4D97-AF65-F5344CB8AC3E}">
        <p14:creationId xmlns:p14="http://schemas.microsoft.com/office/powerpoint/2010/main" val="3260591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6E388E-61B5-459B-9690-A6A858DA0D66}"/>
              </a:ext>
            </a:extLst>
          </p:cNvPr>
          <p:cNvSpPr>
            <a:spLocks noGrp="1"/>
          </p:cNvSpPr>
          <p:nvPr>
            <p:ph type="title"/>
          </p:nvPr>
        </p:nvSpPr>
        <p:spPr>
          <a:xfrm>
            <a:off x="38540" y="36807"/>
            <a:ext cx="8028000" cy="486054"/>
          </a:xfrm>
        </p:spPr>
        <p:txBody>
          <a:bodyPr/>
          <a:lstStyle/>
          <a:p>
            <a:r>
              <a:rPr lang="en-GB" dirty="0"/>
              <a:t>Contacts of contacts DO NOT </a:t>
            </a:r>
            <a:br>
              <a:rPr lang="en-GB" dirty="0"/>
            </a:br>
            <a:r>
              <a:rPr lang="en-GB" dirty="0"/>
              <a:t>need to isolate</a:t>
            </a:r>
          </a:p>
        </p:txBody>
      </p:sp>
      <p:sp>
        <p:nvSpPr>
          <p:cNvPr id="3" name="Content Placeholder 2">
            <a:extLst>
              <a:ext uri="{FF2B5EF4-FFF2-40B4-BE49-F238E27FC236}">
                <a16:creationId xmlns:a16="http://schemas.microsoft.com/office/drawing/2014/main" id="{51460926-7A1D-47CE-BBC2-14F07979FE73}"/>
              </a:ext>
            </a:extLst>
          </p:cNvPr>
          <p:cNvSpPr>
            <a:spLocks noGrp="1"/>
          </p:cNvSpPr>
          <p:nvPr>
            <p:ph idx="1"/>
          </p:nvPr>
        </p:nvSpPr>
        <p:spPr/>
        <p:txBody>
          <a:bodyPr/>
          <a:lstStyle/>
          <a:p>
            <a:r>
              <a:rPr lang="en-GB" dirty="0"/>
              <a:t>`</a:t>
            </a:r>
          </a:p>
        </p:txBody>
      </p:sp>
      <p:sp>
        <p:nvSpPr>
          <p:cNvPr id="4" name="Slide Number Placeholder 3">
            <a:extLst>
              <a:ext uri="{FF2B5EF4-FFF2-40B4-BE49-F238E27FC236}">
                <a16:creationId xmlns:a16="http://schemas.microsoft.com/office/drawing/2014/main" id="{86A8D611-00A5-4BED-A141-87792C40060F}"/>
              </a:ext>
            </a:extLst>
          </p:cNvPr>
          <p:cNvSpPr>
            <a:spLocks noGrp="1"/>
          </p:cNvSpPr>
          <p:nvPr>
            <p:ph type="sldNum" sz="quarter" idx="10"/>
          </p:nvPr>
        </p:nvSpPr>
        <p:spPr/>
        <p:txBody>
          <a:bodyPr/>
          <a:lstStyle/>
          <a:p>
            <a:pPr marL="531813">
              <a:defRPr/>
            </a:pPr>
            <a:r>
              <a:rPr lang="en-US"/>
              <a:t>  </a:t>
            </a:r>
            <a:fld id="{2565FA6D-D4C8-4C4C-AC4B-3269734D34D8}" type="slidenum">
              <a:rPr lang="en-US" smtClean="0"/>
              <a:pPr marL="531813">
                <a:defRPr/>
              </a:pPr>
              <a:t>17</a:t>
            </a:fld>
            <a:endParaRPr lang="en-US" dirty="0"/>
          </a:p>
        </p:txBody>
      </p:sp>
      <p:sp>
        <p:nvSpPr>
          <p:cNvPr id="5" name="Footer Placeholder 4">
            <a:extLst>
              <a:ext uri="{FF2B5EF4-FFF2-40B4-BE49-F238E27FC236}">
                <a16:creationId xmlns:a16="http://schemas.microsoft.com/office/drawing/2014/main" id="{C779CA93-8F59-4703-A08B-E7C15C4F3B78}"/>
              </a:ext>
            </a:extLst>
          </p:cNvPr>
          <p:cNvSpPr>
            <a:spLocks noGrp="1"/>
          </p:cNvSpPr>
          <p:nvPr>
            <p:ph type="ftr" sz="quarter" idx="11"/>
          </p:nvPr>
        </p:nvSpPr>
        <p:spPr/>
        <p:txBody>
          <a:bodyPr/>
          <a:lstStyle/>
          <a:p>
            <a:pPr>
              <a:defRPr/>
            </a:pPr>
            <a:r>
              <a:rPr lang="en-US"/>
              <a:t>COVID-19 Educational Settings</a:t>
            </a:r>
            <a:endParaRPr lang="en-US" dirty="0"/>
          </a:p>
        </p:txBody>
      </p:sp>
      <p:graphicFrame>
        <p:nvGraphicFramePr>
          <p:cNvPr id="6" name="Diagram 5">
            <a:extLst>
              <a:ext uri="{FF2B5EF4-FFF2-40B4-BE49-F238E27FC236}">
                <a16:creationId xmlns:a16="http://schemas.microsoft.com/office/drawing/2014/main" id="{36E79A27-0045-462A-9AB6-995D893165A5}"/>
              </a:ext>
            </a:extLst>
          </p:cNvPr>
          <p:cNvGraphicFramePr/>
          <p:nvPr>
            <p:extLst>
              <p:ext uri="{D42A27DB-BD31-4B8C-83A1-F6EECF244321}">
                <p14:modId xmlns:p14="http://schemas.microsoft.com/office/powerpoint/2010/main" val="1756569931"/>
              </p:ext>
            </p:extLst>
          </p:nvPr>
        </p:nvGraphicFramePr>
        <p:xfrm>
          <a:off x="1524000" y="53975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Picture 8">
            <a:extLst>
              <a:ext uri="{FF2B5EF4-FFF2-40B4-BE49-F238E27FC236}">
                <a16:creationId xmlns:a16="http://schemas.microsoft.com/office/drawing/2014/main" id="{9CD44B81-5C13-46FE-9A12-07F589EB66A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83568" y="2715766"/>
            <a:ext cx="1143000" cy="1524000"/>
          </a:xfrm>
          <a:prstGeom prst="rect">
            <a:avLst/>
          </a:prstGeom>
        </p:spPr>
      </p:pic>
      <p:pic>
        <p:nvPicPr>
          <p:cNvPr id="12" name="Picture 11">
            <a:extLst>
              <a:ext uri="{FF2B5EF4-FFF2-40B4-BE49-F238E27FC236}">
                <a16:creationId xmlns:a16="http://schemas.microsoft.com/office/drawing/2014/main" id="{AE428CD2-A6CC-4A34-BF6E-3F7F411EF52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219923" y="640063"/>
            <a:ext cx="1424756" cy="949837"/>
          </a:xfrm>
          <a:prstGeom prst="rect">
            <a:avLst/>
          </a:prstGeom>
        </p:spPr>
      </p:pic>
      <p:pic>
        <p:nvPicPr>
          <p:cNvPr id="14" name="Picture 13">
            <a:extLst>
              <a:ext uri="{FF2B5EF4-FFF2-40B4-BE49-F238E27FC236}">
                <a16:creationId xmlns:a16="http://schemas.microsoft.com/office/drawing/2014/main" id="{BABFFF15-29FC-417C-ACA2-68C8803F307D}"/>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915816" y="3723878"/>
            <a:ext cx="1749574" cy="794807"/>
          </a:xfrm>
          <a:prstGeom prst="rect">
            <a:avLst/>
          </a:prstGeom>
        </p:spPr>
      </p:pic>
      <p:pic>
        <p:nvPicPr>
          <p:cNvPr id="16" name="Picture 15">
            <a:extLst>
              <a:ext uri="{FF2B5EF4-FFF2-40B4-BE49-F238E27FC236}">
                <a16:creationId xmlns:a16="http://schemas.microsoft.com/office/drawing/2014/main" id="{919F9A99-4BCF-4C58-9D46-90F667554BDD}"/>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346461" y="624745"/>
            <a:ext cx="1143000" cy="752475"/>
          </a:xfrm>
          <a:prstGeom prst="rect">
            <a:avLst/>
          </a:prstGeom>
        </p:spPr>
      </p:pic>
    </p:spTree>
    <p:extLst>
      <p:ext uri="{BB962C8B-B14F-4D97-AF65-F5344CB8AC3E}">
        <p14:creationId xmlns:p14="http://schemas.microsoft.com/office/powerpoint/2010/main" val="34953167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6C5A04-D4A1-4667-AA55-998DFA6F378C}"/>
              </a:ext>
            </a:extLst>
          </p:cNvPr>
          <p:cNvSpPr>
            <a:spLocks noGrp="1"/>
          </p:cNvSpPr>
          <p:nvPr>
            <p:ph type="title"/>
          </p:nvPr>
        </p:nvSpPr>
        <p:spPr>
          <a:xfrm>
            <a:off x="188690" y="123478"/>
            <a:ext cx="8028000" cy="486054"/>
          </a:xfrm>
        </p:spPr>
        <p:txBody>
          <a:bodyPr/>
          <a:lstStyle/>
          <a:p>
            <a:r>
              <a:rPr lang="en-GB" sz="2800" dirty="0"/>
              <a:t>Scenario 3</a:t>
            </a:r>
          </a:p>
        </p:txBody>
      </p:sp>
      <p:sp>
        <p:nvSpPr>
          <p:cNvPr id="3" name="Content Placeholder 2">
            <a:extLst>
              <a:ext uri="{FF2B5EF4-FFF2-40B4-BE49-F238E27FC236}">
                <a16:creationId xmlns:a16="http://schemas.microsoft.com/office/drawing/2014/main" id="{0D06F4D9-A1F7-4AC1-B637-F559C5425207}"/>
              </a:ext>
            </a:extLst>
          </p:cNvPr>
          <p:cNvSpPr>
            <a:spLocks noGrp="1"/>
          </p:cNvSpPr>
          <p:nvPr>
            <p:ph idx="1"/>
          </p:nvPr>
        </p:nvSpPr>
        <p:spPr>
          <a:xfrm>
            <a:off x="188690" y="592904"/>
            <a:ext cx="8712968" cy="3888432"/>
          </a:xfrm>
        </p:spPr>
        <p:txBody>
          <a:bodyPr/>
          <a:lstStyle/>
          <a:p>
            <a:r>
              <a:rPr lang="en-GB" sz="2200" dirty="0">
                <a:solidFill>
                  <a:schemeClr val="accent5"/>
                </a:solidFill>
              </a:rPr>
              <a:t>A child who attends my setting has become unwell with COVID symptoms. The child travels to my setting on transport with pupils from the same setting who are all in different bubbles and members of the public. </a:t>
            </a:r>
          </a:p>
          <a:p>
            <a:endParaRPr lang="en-GB" sz="1050" dirty="0"/>
          </a:p>
          <a:p>
            <a:pPr marL="285750" indent="-285750">
              <a:buFont typeface="Arial" panose="020B0604020202020204" pitchFamily="34" charset="0"/>
              <a:buChar char="•"/>
            </a:pPr>
            <a:r>
              <a:rPr lang="en-GB" sz="2000" dirty="0"/>
              <a:t>This is a possible case</a:t>
            </a:r>
          </a:p>
          <a:p>
            <a:pPr marL="285750" indent="-285750">
              <a:buFont typeface="Arial" panose="020B0604020202020204" pitchFamily="34" charset="0"/>
              <a:buChar char="•"/>
            </a:pPr>
            <a:r>
              <a:rPr lang="en-GB" sz="2000" dirty="0"/>
              <a:t>Isolate child and advise them to get tested</a:t>
            </a:r>
          </a:p>
          <a:p>
            <a:pPr marL="285750" indent="-285750">
              <a:buFont typeface="Arial" panose="020B0604020202020204" pitchFamily="34" charset="0"/>
              <a:buChar char="•"/>
            </a:pPr>
            <a:r>
              <a:rPr lang="en-GB" sz="2000" dirty="0"/>
              <a:t>Household members need to isolate</a:t>
            </a:r>
          </a:p>
          <a:p>
            <a:pPr marL="285750" indent="-285750">
              <a:buFont typeface="Arial" panose="020B0604020202020204" pitchFamily="34" charset="0"/>
              <a:buChar char="•"/>
            </a:pPr>
            <a:r>
              <a:rPr lang="en-GB" sz="2000" dirty="0"/>
              <a:t>Call PHE Health Protection Team to discuss communications and cleaning</a:t>
            </a:r>
          </a:p>
          <a:p>
            <a:pPr marL="285750" indent="-285750">
              <a:buFont typeface="Arial" panose="020B0604020202020204" pitchFamily="34" charset="0"/>
              <a:buChar char="•"/>
            </a:pPr>
            <a:r>
              <a:rPr lang="en-GB" sz="2000" dirty="0"/>
              <a:t>Bubbles do no isolate </a:t>
            </a:r>
            <a:r>
              <a:rPr lang="en-GB" sz="2000" b="1" i="1" dirty="0"/>
              <a:t>unless </a:t>
            </a:r>
            <a:r>
              <a:rPr lang="en-GB" sz="2000" dirty="0"/>
              <a:t>the case is confirmed</a:t>
            </a:r>
          </a:p>
          <a:p>
            <a:pPr marL="285750" indent="-285750">
              <a:buFont typeface="Arial" panose="020B0604020202020204" pitchFamily="34" charset="0"/>
              <a:buChar char="•"/>
            </a:pPr>
            <a:r>
              <a:rPr lang="en-GB" sz="2000" dirty="0"/>
              <a:t>Official contact tracing </a:t>
            </a:r>
            <a:r>
              <a:rPr lang="en-GB" sz="2000" b="1" dirty="0"/>
              <a:t>will not happen</a:t>
            </a:r>
            <a:r>
              <a:rPr lang="en-GB" sz="2000" dirty="0"/>
              <a:t> until the case tests positive</a:t>
            </a:r>
          </a:p>
          <a:p>
            <a:pPr marL="285750" indent="-285750">
              <a:buFont typeface="Arial" panose="020B0604020202020204" pitchFamily="34" charset="0"/>
              <a:buChar char="•"/>
            </a:pPr>
            <a:endParaRPr lang="en-GB" sz="2000" dirty="0"/>
          </a:p>
          <a:p>
            <a:endParaRPr lang="en-GB" dirty="0"/>
          </a:p>
        </p:txBody>
      </p:sp>
      <p:sp>
        <p:nvSpPr>
          <p:cNvPr id="4" name="Slide Number Placeholder 3">
            <a:extLst>
              <a:ext uri="{FF2B5EF4-FFF2-40B4-BE49-F238E27FC236}">
                <a16:creationId xmlns:a16="http://schemas.microsoft.com/office/drawing/2014/main" id="{4BF2197D-5259-492A-87F5-654082DFFBC3}"/>
              </a:ext>
            </a:extLst>
          </p:cNvPr>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18</a:t>
            </a:fld>
            <a:endParaRPr lang="en-US" dirty="0"/>
          </a:p>
        </p:txBody>
      </p:sp>
      <p:sp>
        <p:nvSpPr>
          <p:cNvPr id="5" name="Footer Placeholder 4">
            <a:extLst>
              <a:ext uri="{FF2B5EF4-FFF2-40B4-BE49-F238E27FC236}">
                <a16:creationId xmlns:a16="http://schemas.microsoft.com/office/drawing/2014/main" id="{5F827939-E503-4A2A-89BE-86FC053F2485}"/>
              </a:ext>
            </a:extLst>
          </p:cNvPr>
          <p:cNvSpPr>
            <a:spLocks noGrp="1"/>
          </p:cNvSpPr>
          <p:nvPr>
            <p:ph type="ftr" sz="quarter" idx="11"/>
          </p:nvPr>
        </p:nvSpPr>
        <p:spPr/>
        <p:txBody>
          <a:bodyPr/>
          <a:lstStyle/>
          <a:p>
            <a:pPr>
              <a:defRPr/>
            </a:pPr>
            <a:r>
              <a:rPr lang="en-US" dirty="0"/>
              <a:t>COVID-19 Educational Settings</a:t>
            </a:r>
          </a:p>
        </p:txBody>
      </p:sp>
    </p:spTree>
    <p:extLst>
      <p:ext uri="{BB962C8B-B14F-4D97-AF65-F5344CB8AC3E}">
        <p14:creationId xmlns:p14="http://schemas.microsoft.com/office/powerpoint/2010/main" val="3366045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E979DD-B90F-454C-A081-104A1DBCA627}"/>
              </a:ext>
            </a:extLst>
          </p:cNvPr>
          <p:cNvSpPr>
            <a:spLocks noGrp="1"/>
          </p:cNvSpPr>
          <p:nvPr>
            <p:ph type="title"/>
          </p:nvPr>
        </p:nvSpPr>
        <p:spPr>
          <a:xfrm>
            <a:off x="251520" y="195486"/>
            <a:ext cx="8028000" cy="486054"/>
          </a:xfrm>
        </p:spPr>
        <p:txBody>
          <a:bodyPr/>
          <a:lstStyle/>
          <a:p>
            <a:r>
              <a:rPr lang="en-GB" sz="2400" dirty="0"/>
              <a:t>Scenario 4: A child who was at setting yesterday became  unwell overnight with COVID symptoms</a:t>
            </a:r>
          </a:p>
        </p:txBody>
      </p:sp>
      <p:sp>
        <p:nvSpPr>
          <p:cNvPr id="3" name="Content Placeholder 2">
            <a:extLst>
              <a:ext uri="{FF2B5EF4-FFF2-40B4-BE49-F238E27FC236}">
                <a16:creationId xmlns:a16="http://schemas.microsoft.com/office/drawing/2014/main" id="{DD43CC8F-C002-4399-B155-56765C99E235}"/>
              </a:ext>
            </a:extLst>
          </p:cNvPr>
          <p:cNvSpPr>
            <a:spLocks noGrp="1"/>
          </p:cNvSpPr>
          <p:nvPr>
            <p:ph idx="1"/>
          </p:nvPr>
        </p:nvSpPr>
        <p:spPr>
          <a:xfrm>
            <a:off x="232858" y="1977948"/>
            <a:ext cx="8731631" cy="2466010"/>
          </a:xfrm>
        </p:spPr>
        <p:txBody>
          <a:bodyPr/>
          <a:lstStyle/>
          <a:p>
            <a:pPr marL="177800" lvl="0" indent="-177800">
              <a:buFont typeface="Arial" panose="020B0604020202020204" pitchFamily="34" charset="0"/>
              <a:buChar char="•"/>
            </a:pPr>
            <a:r>
              <a:rPr lang="en-GB" sz="2000" dirty="0"/>
              <a:t>Possible cases</a:t>
            </a:r>
          </a:p>
          <a:p>
            <a:pPr marL="177800" lvl="0" indent="-177800">
              <a:buFont typeface="Arial" panose="020B0604020202020204" pitchFamily="34" charset="0"/>
              <a:buChar char="•"/>
            </a:pPr>
            <a:r>
              <a:rPr lang="en-GB" sz="2000" dirty="0"/>
              <a:t>Test and isolate those with symptoms</a:t>
            </a:r>
          </a:p>
          <a:p>
            <a:pPr marL="177800" lvl="0" indent="-177800">
              <a:buFont typeface="Arial" panose="020B0604020202020204" pitchFamily="34" charset="0"/>
              <a:buChar char="•"/>
            </a:pPr>
            <a:r>
              <a:rPr lang="en-GB" sz="2000" dirty="0"/>
              <a:t>Don’t need to send anyone else home to isolate unless they are part of the same household as the possible case</a:t>
            </a:r>
          </a:p>
          <a:p>
            <a:pPr marL="177800" indent="-177800">
              <a:buFont typeface="Arial" panose="020B0604020202020204" pitchFamily="34" charset="0"/>
              <a:buChar char="•"/>
            </a:pPr>
            <a:r>
              <a:rPr lang="en-GB" sz="2000" dirty="0"/>
              <a:t>Call PHE Health Protection Team to discuss cleaning and any communications</a:t>
            </a:r>
          </a:p>
          <a:p>
            <a:pPr marL="177800" indent="-177800">
              <a:buFont typeface="Arial" panose="020B0604020202020204" pitchFamily="34" charset="0"/>
              <a:buChar char="•"/>
            </a:pPr>
            <a:r>
              <a:rPr lang="en-GB" sz="2000" dirty="0"/>
              <a:t>Official contact tracing will not happen until the case is confirmed</a:t>
            </a:r>
            <a:endParaRPr lang="en-GB" sz="2600" dirty="0"/>
          </a:p>
          <a:p>
            <a:endParaRPr lang="en-GB" dirty="0"/>
          </a:p>
          <a:p>
            <a:endParaRPr lang="en-GB" dirty="0"/>
          </a:p>
        </p:txBody>
      </p:sp>
      <p:sp>
        <p:nvSpPr>
          <p:cNvPr id="4" name="Slide Number Placeholder 3">
            <a:extLst>
              <a:ext uri="{FF2B5EF4-FFF2-40B4-BE49-F238E27FC236}">
                <a16:creationId xmlns:a16="http://schemas.microsoft.com/office/drawing/2014/main" id="{D894A41E-F19D-4266-BD02-B5DC862CA885}"/>
              </a:ext>
            </a:extLst>
          </p:cNvPr>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19</a:t>
            </a:fld>
            <a:endParaRPr lang="en-US" dirty="0"/>
          </a:p>
        </p:txBody>
      </p:sp>
      <p:sp>
        <p:nvSpPr>
          <p:cNvPr id="5" name="Footer Placeholder 4">
            <a:extLst>
              <a:ext uri="{FF2B5EF4-FFF2-40B4-BE49-F238E27FC236}">
                <a16:creationId xmlns:a16="http://schemas.microsoft.com/office/drawing/2014/main" id="{EC99F804-B4AC-461B-9186-A6AFCC496A5F}"/>
              </a:ext>
            </a:extLst>
          </p:cNvPr>
          <p:cNvSpPr>
            <a:spLocks noGrp="1"/>
          </p:cNvSpPr>
          <p:nvPr>
            <p:ph type="ftr" sz="quarter" idx="11"/>
          </p:nvPr>
        </p:nvSpPr>
        <p:spPr/>
        <p:txBody>
          <a:bodyPr/>
          <a:lstStyle/>
          <a:p>
            <a:pPr>
              <a:defRPr/>
            </a:pPr>
            <a:r>
              <a:rPr lang="en-US" dirty="0"/>
              <a:t>COVID-19 Educational Settings</a:t>
            </a:r>
          </a:p>
        </p:txBody>
      </p:sp>
      <p:sp>
        <p:nvSpPr>
          <p:cNvPr id="6" name="Title 1">
            <a:extLst>
              <a:ext uri="{FF2B5EF4-FFF2-40B4-BE49-F238E27FC236}">
                <a16:creationId xmlns:a16="http://schemas.microsoft.com/office/drawing/2014/main" id="{CAE979DD-B90F-454C-A081-104A1DBCA627}"/>
              </a:ext>
            </a:extLst>
          </p:cNvPr>
          <p:cNvSpPr txBox="1">
            <a:spLocks/>
          </p:cNvSpPr>
          <p:nvPr/>
        </p:nvSpPr>
        <p:spPr>
          <a:xfrm>
            <a:off x="232858" y="987574"/>
            <a:ext cx="8028000" cy="486054"/>
          </a:xfrm>
          <a:prstGeom prst="rect">
            <a:avLst/>
          </a:prstGeom>
        </p:spPr>
        <p:txBody>
          <a:bodyPr vert="horz" lIns="0" tIns="0" rIns="0" bIns="0" rtlCol="0" anchor="t" anchorCtr="0">
            <a:noAutofit/>
          </a:bodyPr>
          <a:lstStyle>
            <a:lvl1pPr algn="l" rtl="0" eaLnBrk="0" fontAlgn="base" hangingPunct="0">
              <a:spcBef>
                <a:spcPct val="0"/>
              </a:spcBef>
              <a:spcAft>
                <a:spcPct val="0"/>
              </a:spcAft>
              <a:defRPr sz="3200" kern="1200" spc="0" baseline="0">
                <a:solidFill>
                  <a:srgbClr val="00AE9E"/>
                </a:solidFill>
                <a:latin typeface="Arial" pitchFamily="34" charset="0"/>
                <a:ea typeface="ヒラギノ角ゴ Pro W3" pitchFamily="84" charset="-128"/>
                <a:cs typeface="ヒラギノ角ゴ Pro W3" pitchFamily="84" charset="-128"/>
              </a:defRPr>
            </a:lvl1pPr>
            <a:lvl2pPr algn="l" rtl="0" eaLnBrk="0" fontAlgn="base" hangingPunct="0">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2pPr>
            <a:lvl3pPr algn="l" rtl="0" eaLnBrk="0" fontAlgn="base" hangingPunct="0">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3pPr>
            <a:lvl4pPr algn="l" rtl="0" eaLnBrk="0" fontAlgn="base" hangingPunct="0">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4pPr>
            <a:lvl5pPr algn="l" rtl="0" eaLnBrk="0" fontAlgn="base" hangingPunct="0">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5pPr>
            <a:lvl6pPr marL="457200" algn="l" rtl="0" fontAlgn="base">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6pPr>
            <a:lvl7pPr marL="914400" algn="l" rtl="0" fontAlgn="base">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7pPr>
            <a:lvl8pPr marL="1371600" algn="l" rtl="0" fontAlgn="base">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8pPr>
            <a:lvl9pPr marL="1828800" algn="l" rtl="0" fontAlgn="base">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9pPr>
          </a:lstStyle>
          <a:p>
            <a:r>
              <a:rPr lang="en-GB" sz="2400" dirty="0"/>
              <a:t>Scenario 5: A staff member has COVID symptoms while at setting</a:t>
            </a:r>
          </a:p>
        </p:txBody>
      </p:sp>
    </p:spTree>
    <p:extLst>
      <p:ext uri="{BB962C8B-B14F-4D97-AF65-F5344CB8AC3E}">
        <p14:creationId xmlns:p14="http://schemas.microsoft.com/office/powerpoint/2010/main" val="1042406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2"/>
            </p:custDataLst>
            <p:extLst>
              <p:ext uri="{D42A27DB-BD31-4B8C-83A1-F6EECF244321}">
                <p14:modId xmlns:p14="http://schemas.microsoft.com/office/powerpoint/2010/main" val="2490938304"/>
              </p:ext>
            </p:ext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spid="_x0000_s14341" name="think-cell Slide" r:id="rId6" imgW="286" imgH="286" progId="TCLayout.ActiveDocument.1">
                  <p:embed/>
                </p:oleObj>
              </mc:Choice>
              <mc:Fallback>
                <p:oleObj name="think-cell Slide" r:id="rId6" imgW="286" imgH="286" progId="TCLayout.ActiveDocument.1">
                  <p:embed/>
                  <p:pic>
                    <p:nvPicPr>
                      <p:cNvPr id="2" name="Object 1" hidden="1"/>
                      <p:cNvPicPr/>
                      <p:nvPr/>
                    </p:nvPicPr>
                    <p:blipFill>
                      <a:blip r:embed="rId7"/>
                      <a:stretch>
                        <a:fillRect/>
                      </a:stretch>
                    </p:blipFill>
                    <p:spPr>
                      <a:xfrm>
                        <a:off x="1191" y="1191"/>
                        <a:ext cx="1191" cy="1191"/>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D5C170D6-E2CA-489D-B5C0-FD0B2AB2505D}"/>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3300" b="1" dirty="0">
              <a:latin typeface="Arial" panose="020B0604020202020204" pitchFamily="34" charset="0"/>
              <a:ea typeface="ヒラギノ角ゴ Pro W3"/>
              <a:cs typeface="Arial" panose="020B0604020202020204" pitchFamily="34" charset="0"/>
              <a:sym typeface="Arial" panose="020B0604020202020204" pitchFamily="34" charset="0"/>
            </a:endParaRPr>
          </a:p>
        </p:txBody>
      </p:sp>
      <p:sp>
        <p:nvSpPr>
          <p:cNvPr id="3" name="Title 2"/>
          <p:cNvSpPr>
            <a:spLocks noGrp="1"/>
          </p:cNvSpPr>
          <p:nvPr>
            <p:ph type="title"/>
          </p:nvPr>
        </p:nvSpPr>
        <p:spPr/>
        <p:txBody>
          <a:bodyPr/>
          <a:lstStyle/>
          <a:p>
            <a:r>
              <a:rPr lang="en-US" dirty="0"/>
              <a:t>Key info</a:t>
            </a:r>
          </a:p>
        </p:txBody>
      </p:sp>
      <p:sp>
        <p:nvSpPr>
          <p:cNvPr id="4" name="Text Placeholder 3">
            <a:extLst>
              <a:ext uri="{FF2B5EF4-FFF2-40B4-BE49-F238E27FC236}">
                <a16:creationId xmlns:a16="http://schemas.microsoft.com/office/drawing/2014/main" id="{1820E5D2-47EB-4233-A400-973DBA70848F}"/>
              </a:ext>
            </a:extLst>
          </p:cNvPr>
          <p:cNvSpPr txBox="1">
            <a:spLocks/>
          </p:cNvSpPr>
          <p:nvPr/>
        </p:nvSpPr>
        <p:spPr>
          <a:xfrm>
            <a:off x="4572000" y="1339200"/>
            <a:ext cx="4100513" cy="1943633"/>
          </a:xfrm>
          <a:prstGeom prst="rect">
            <a:avLst/>
          </a:prstGeom>
        </p:spPr>
        <p:txBody>
          <a:bodyPr/>
          <a:lstStyle>
            <a:lvl1pPr marL="342900" indent="-342900" algn="l" rtl="0" eaLnBrk="0" fontAlgn="base" hangingPunct="0">
              <a:spcBef>
                <a:spcPts val="1200"/>
              </a:spcBef>
              <a:spcAft>
                <a:spcPct val="0"/>
              </a:spcAft>
              <a:buFont typeface="Arial" pitchFamily="84" charset="0"/>
              <a:defRPr kern="1200" baseline="0">
                <a:solidFill>
                  <a:srgbClr val="00AE9E"/>
                </a:solidFill>
                <a:latin typeface="Arial" pitchFamily="34" charset="0"/>
                <a:ea typeface="ヒラギノ角ゴ Pro W3" pitchFamily="84" charset="-128"/>
                <a:cs typeface="ヒラギノ角ゴ Pro W3" pitchFamily="84" charset="-128"/>
              </a:defRPr>
            </a:lvl1pPr>
            <a:lvl2pPr marL="354013" indent="-176213" algn="l" rtl="0" eaLnBrk="0" fontAlgn="base" hangingPunct="0">
              <a:spcBef>
                <a:spcPts val="600"/>
              </a:spcBef>
              <a:spcAft>
                <a:spcPct val="0"/>
              </a:spcAft>
              <a:defRPr kern="1200" baseline="0">
                <a:solidFill>
                  <a:schemeClr val="tx1"/>
                </a:solidFill>
                <a:latin typeface="Arial" pitchFamily="34" charset="0"/>
                <a:ea typeface="ヒラギノ角ゴ Pro W3" pitchFamily="84" charset="-128"/>
                <a:cs typeface="+mn-cs"/>
              </a:defRPr>
            </a:lvl2pPr>
            <a:lvl3pPr marL="215900" indent="-215900" algn="l" rtl="0" eaLnBrk="0" fontAlgn="base" hangingPunct="0">
              <a:spcBef>
                <a:spcPts val="600"/>
              </a:spcBef>
              <a:spcAft>
                <a:spcPct val="0"/>
              </a:spcAft>
              <a:buFont typeface="Arial" pitchFamily="84" charset="0"/>
              <a:buChar char="•"/>
              <a:defRPr kern="1200">
                <a:solidFill>
                  <a:schemeClr val="tx1"/>
                </a:solidFill>
                <a:latin typeface="Arial" pitchFamily="34" charset="0"/>
                <a:ea typeface="ヒラギノ角ゴ Pro W3" pitchFamily="84" charset="-128"/>
                <a:cs typeface="+mn-cs"/>
              </a:defRPr>
            </a:lvl3pPr>
            <a:lvl4pPr marL="625475" indent="-190500" algn="l" rtl="0" eaLnBrk="0" fontAlgn="base" hangingPunct="0">
              <a:spcBef>
                <a:spcPts val="600"/>
              </a:spcBef>
              <a:spcAft>
                <a:spcPct val="0"/>
              </a:spcAft>
              <a:buFont typeface="Arial" pitchFamily="34" charset="0"/>
              <a:buChar char="•"/>
              <a:defRPr sz="1600" kern="1200">
                <a:solidFill>
                  <a:schemeClr val="tx1"/>
                </a:solidFill>
                <a:latin typeface="Arial" pitchFamily="34" charset="0"/>
                <a:ea typeface="ヒラギノ角ゴ Pro W3" pitchFamily="84" charset="-128"/>
                <a:cs typeface="+mn-cs"/>
              </a:defRPr>
            </a:lvl4pPr>
            <a:lvl5pPr marL="1073150" indent="-177800" algn="l" rtl="0" eaLnBrk="0" fontAlgn="base" hangingPunct="0">
              <a:spcBef>
                <a:spcPct val="20000"/>
              </a:spcBef>
              <a:spcAft>
                <a:spcPct val="0"/>
              </a:spcAft>
              <a:buFont typeface="Arial" pitchFamily="34" charset="0"/>
              <a:buChar char="•"/>
              <a:defRPr sz="1500" kern="1200">
                <a:solidFill>
                  <a:schemeClr val="tx1"/>
                </a:solidFill>
                <a:latin typeface="Arial" pitchFamily="34" charset="0"/>
                <a:ea typeface="ヒラギノ角ゴ Pro W3" pitchFamily="84" charset="-128"/>
                <a:cs typeface="+mn-cs"/>
              </a:defRPr>
            </a:lvl5pPr>
            <a:lvl6pPr marL="1520825" indent="-187325" algn="l" defTabSz="914400" rtl="0" eaLnBrk="1" latinLnBrk="0" hangingPunct="1">
              <a:spcBef>
                <a:spcPct val="20000"/>
              </a:spcBef>
              <a:buFontTx/>
              <a:buNone/>
              <a:defRPr sz="1400" kern="1200" baseline="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Clr>
                <a:srgbClr val="009F86">
                  <a:lumMod val="100000"/>
                </a:srgbClr>
              </a:buClr>
              <a:buSzPct val="100000"/>
              <a:buFont typeface="Trebuchet MS" panose="020B0603020202020204" pitchFamily="34" charset="0"/>
              <a:buChar char="​"/>
            </a:pPr>
            <a:r>
              <a:rPr lang="en-US" sz="1800" dirty="0">
                <a:solidFill>
                  <a:srgbClr val="575757">
                    <a:lumMod val="100000"/>
                  </a:srgbClr>
                </a:solidFill>
              </a:rPr>
              <a:t>These webinar materials were compiled by the South West Health Protection Team</a:t>
            </a:r>
            <a:endParaRPr lang="en-US" sz="1800" dirty="0"/>
          </a:p>
          <a:p>
            <a:pPr marL="0" indent="0">
              <a:buClr>
                <a:srgbClr val="009F86">
                  <a:lumMod val="100000"/>
                </a:srgbClr>
              </a:buClr>
              <a:buSzPct val="100000"/>
              <a:buFont typeface="Trebuchet MS" panose="020B0603020202020204" pitchFamily="34" charset="0"/>
              <a:buChar char="​"/>
            </a:pPr>
            <a:r>
              <a:rPr lang="en-US" sz="1800" dirty="0">
                <a:solidFill>
                  <a:srgbClr val="575757">
                    <a:lumMod val="100000"/>
                  </a:srgbClr>
                </a:solidFill>
              </a:rPr>
              <a:t>Please include an acknowledgement of the SW HPT in any use</a:t>
            </a:r>
          </a:p>
          <a:p>
            <a:pPr marL="0" indent="0">
              <a:buClr>
                <a:srgbClr val="009F86">
                  <a:lumMod val="100000"/>
                </a:srgbClr>
              </a:buClr>
              <a:buSzPct val="100000"/>
              <a:buFont typeface="Trebuchet MS" panose="020B0603020202020204" pitchFamily="34" charset="0"/>
              <a:buChar char="​"/>
            </a:pPr>
            <a:r>
              <a:rPr lang="en-US" sz="1800" dirty="0">
                <a:solidFill>
                  <a:srgbClr val="575757">
                    <a:lumMod val="100000"/>
                  </a:srgbClr>
                </a:solidFill>
              </a:rPr>
              <a:t>If you have any questions on the content of the webinar, please contact Chaamala Klinger </a:t>
            </a:r>
            <a:r>
              <a:rPr lang="en-US" sz="1800" dirty="0">
                <a:solidFill>
                  <a:srgbClr val="575757">
                    <a:lumMod val="100000"/>
                  </a:srgbClr>
                </a:solidFill>
                <a:hlinkClick r:id="rId8"/>
              </a:rPr>
              <a:t>Chaamala.Klinger@phe.gov.uk</a:t>
            </a:r>
            <a:r>
              <a:rPr lang="en-US" sz="1800" dirty="0">
                <a:solidFill>
                  <a:srgbClr val="575757">
                    <a:lumMod val="100000"/>
                  </a:srgbClr>
                </a:solidFill>
              </a:rPr>
              <a:t> </a:t>
            </a:r>
          </a:p>
        </p:txBody>
      </p:sp>
    </p:spTree>
    <p:extLst>
      <p:ext uri="{BB962C8B-B14F-4D97-AF65-F5344CB8AC3E}">
        <p14:creationId xmlns:p14="http://schemas.microsoft.com/office/powerpoint/2010/main" val="74405291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A28B9E-0AF0-4E15-AE65-B2DB989D002E}"/>
              </a:ext>
            </a:extLst>
          </p:cNvPr>
          <p:cNvSpPr>
            <a:spLocks noGrp="1"/>
          </p:cNvSpPr>
          <p:nvPr>
            <p:ph type="title"/>
          </p:nvPr>
        </p:nvSpPr>
        <p:spPr>
          <a:xfrm>
            <a:off x="323528" y="267494"/>
            <a:ext cx="8028000" cy="486054"/>
          </a:xfrm>
        </p:spPr>
        <p:txBody>
          <a:bodyPr/>
          <a:lstStyle/>
          <a:p>
            <a:r>
              <a:rPr lang="en-GB" sz="2600" dirty="0"/>
              <a:t>Scenario 6</a:t>
            </a:r>
            <a:br>
              <a:rPr lang="en-GB" sz="2600" dirty="0"/>
            </a:br>
            <a:r>
              <a:rPr lang="en-GB" sz="2400" dirty="0"/>
              <a:t>A child who attends after school club has tested positive – impact for all the bubbles of the other children who attend after school provision? </a:t>
            </a:r>
            <a:endParaRPr lang="en-GB" sz="2600" dirty="0"/>
          </a:p>
        </p:txBody>
      </p:sp>
      <p:sp>
        <p:nvSpPr>
          <p:cNvPr id="3" name="Content Placeholder 2">
            <a:extLst>
              <a:ext uri="{FF2B5EF4-FFF2-40B4-BE49-F238E27FC236}">
                <a16:creationId xmlns:a16="http://schemas.microsoft.com/office/drawing/2014/main" id="{6EEC3C3A-CBE2-456C-BEB8-1F445670ED2D}"/>
              </a:ext>
            </a:extLst>
          </p:cNvPr>
          <p:cNvSpPr>
            <a:spLocks noGrp="1"/>
          </p:cNvSpPr>
          <p:nvPr>
            <p:ph idx="1"/>
          </p:nvPr>
        </p:nvSpPr>
        <p:spPr>
          <a:xfrm>
            <a:off x="291902" y="2067694"/>
            <a:ext cx="8028000" cy="2520280"/>
          </a:xfrm>
        </p:spPr>
        <p:txBody>
          <a:bodyPr/>
          <a:lstStyle/>
          <a:p>
            <a:pPr lvl="0"/>
            <a:r>
              <a:rPr lang="en-GB" sz="2000" dirty="0"/>
              <a:t>Key actions:</a:t>
            </a:r>
          </a:p>
          <a:p>
            <a:pPr marL="0" lvl="0" indent="0"/>
            <a:r>
              <a:rPr lang="en-GB" sz="3200" dirty="0">
                <a:solidFill>
                  <a:srgbClr val="FF0000"/>
                </a:solidFill>
              </a:rPr>
              <a:t>Call the HPT on 0300 303 8162</a:t>
            </a:r>
          </a:p>
          <a:p>
            <a:pPr marL="285750" lvl="0" indent="-285750">
              <a:buFont typeface="Arial" panose="020B0604020202020204" pitchFamily="34" charset="0"/>
              <a:buChar char="•"/>
            </a:pPr>
            <a:r>
              <a:rPr lang="en-GB" sz="2000" dirty="0"/>
              <a:t>Identify and isolate of contacts </a:t>
            </a:r>
          </a:p>
          <a:p>
            <a:pPr marL="285750" lvl="0" indent="-285750">
              <a:buFont typeface="Arial" panose="020B0604020202020204" pitchFamily="34" charset="0"/>
              <a:buChar char="•"/>
            </a:pPr>
            <a:r>
              <a:rPr lang="en-GB" sz="2000" dirty="0"/>
              <a:t>Test those with symptoms</a:t>
            </a:r>
          </a:p>
          <a:p>
            <a:pPr marL="285750" lvl="0" indent="-285750">
              <a:buFont typeface="Arial" panose="020B0604020202020204" pitchFamily="34" charset="0"/>
              <a:buChar char="•"/>
            </a:pPr>
            <a:r>
              <a:rPr lang="en-GB" sz="2000" dirty="0"/>
              <a:t>Clean any ‘contaminated’ areas</a:t>
            </a:r>
          </a:p>
          <a:p>
            <a:pPr marL="285750" lvl="0" indent="-285750">
              <a:buFont typeface="Arial" panose="020B0604020202020204" pitchFamily="34" charset="0"/>
              <a:buChar char="•"/>
            </a:pPr>
            <a:r>
              <a:rPr lang="en-GB" sz="2000" dirty="0"/>
              <a:t>Communicate with parents/ others</a:t>
            </a:r>
          </a:p>
          <a:p>
            <a:endParaRPr lang="en-GB" dirty="0"/>
          </a:p>
        </p:txBody>
      </p:sp>
      <p:sp>
        <p:nvSpPr>
          <p:cNvPr id="4" name="Slide Number Placeholder 3">
            <a:extLst>
              <a:ext uri="{FF2B5EF4-FFF2-40B4-BE49-F238E27FC236}">
                <a16:creationId xmlns:a16="http://schemas.microsoft.com/office/drawing/2014/main" id="{B52F332D-F47E-49E6-9ECD-BB99E92B3957}"/>
              </a:ext>
            </a:extLst>
          </p:cNvPr>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20</a:t>
            </a:fld>
            <a:endParaRPr lang="en-US" dirty="0"/>
          </a:p>
        </p:txBody>
      </p:sp>
      <p:sp>
        <p:nvSpPr>
          <p:cNvPr id="5" name="Footer Placeholder 4">
            <a:extLst>
              <a:ext uri="{FF2B5EF4-FFF2-40B4-BE49-F238E27FC236}">
                <a16:creationId xmlns:a16="http://schemas.microsoft.com/office/drawing/2014/main" id="{BC830509-AA80-475F-937E-9763F4EC9484}"/>
              </a:ext>
            </a:extLst>
          </p:cNvPr>
          <p:cNvSpPr>
            <a:spLocks noGrp="1"/>
          </p:cNvSpPr>
          <p:nvPr>
            <p:ph type="ftr" sz="quarter" idx="11"/>
          </p:nvPr>
        </p:nvSpPr>
        <p:spPr/>
        <p:txBody>
          <a:bodyPr/>
          <a:lstStyle/>
          <a:p>
            <a:pPr>
              <a:defRPr/>
            </a:pPr>
            <a:r>
              <a:rPr lang="en-US" dirty="0"/>
              <a:t>COVID-19 Educational Settings</a:t>
            </a:r>
          </a:p>
        </p:txBody>
      </p:sp>
    </p:spTree>
    <p:extLst>
      <p:ext uri="{BB962C8B-B14F-4D97-AF65-F5344CB8AC3E}">
        <p14:creationId xmlns:p14="http://schemas.microsoft.com/office/powerpoint/2010/main" val="2500266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0EDE01-88C3-4D52-A83E-B887D333228B}"/>
              </a:ext>
            </a:extLst>
          </p:cNvPr>
          <p:cNvSpPr>
            <a:spLocks noGrp="1"/>
          </p:cNvSpPr>
          <p:nvPr>
            <p:ph type="title"/>
          </p:nvPr>
        </p:nvSpPr>
        <p:spPr>
          <a:xfrm>
            <a:off x="467544" y="321461"/>
            <a:ext cx="8028000" cy="486054"/>
          </a:xfrm>
        </p:spPr>
        <p:txBody>
          <a:bodyPr/>
          <a:lstStyle/>
          <a:p>
            <a:r>
              <a:rPr lang="en-GB" dirty="0"/>
              <a:t>Communications and media handling</a:t>
            </a:r>
          </a:p>
        </p:txBody>
      </p:sp>
      <p:sp>
        <p:nvSpPr>
          <p:cNvPr id="3" name="Content Placeholder 2">
            <a:extLst>
              <a:ext uri="{FF2B5EF4-FFF2-40B4-BE49-F238E27FC236}">
                <a16:creationId xmlns:a16="http://schemas.microsoft.com/office/drawing/2014/main" id="{1FC04AE9-8D95-4C9B-B3AF-55323A8C2183}"/>
              </a:ext>
            </a:extLst>
          </p:cNvPr>
          <p:cNvSpPr>
            <a:spLocks noGrp="1"/>
          </p:cNvSpPr>
          <p:nvPr>
            <p:ph idx="1"/>
          </p:nvPr>
        </p:nvSpPr>
        <p:spPr>
          <a:xfrm>
            <a:off x="510704" y="931043"/>
            <a:ext cx="4816071" cy="3554759"/>
          </a:xfrm>
        </p:spPr>
        <p:txBody>
          <a:bodyPr/>
          <a:lstStyle/>
          <a:p>
            <a:r>
              <a:rPr lang="en-GB" sz="1200" b="1" dirty="0">
                <a:solidFill>
                  <a:srgbClr val="00AE9E"/>
                </a:solidFill>
                <a:latin typeface="Calibri" panose="020F0502020204030204" pitchFamily="34" charset="0"/>
                <a:ea typeface="Times New Roman" panose="02020603050405020304" pitchFamily="18" charset="0"/>
                <a:cs typeface="Times New Roman" panose="02020603050405020304" pitchFamily="18" charset="0"/>
              </a:rPr>
              <a:t>The process</a:t>
            </a:r>
          </a:p>
          <a:p>
            <a:pPr marL="128588" indent="-128588">
              <a:buFont typeface="Arial" panose="020B0604020202020204" pitchFamily="34" charset="0"/>
              <a:buChar char="•"/>
            </a:pPr>
            <a:r>
              <a:rPr lang="en-GB" sz="1050" dirty="0"/>
              <a:t>Local authority comms to lead on local comms - will receive regular updates from PHE comms about cases and outbreaks in education settings. </a:t>
            </a:r>
          </a:p>
          <a:p>
            <a:pPr marL="128588" indent="-128588">
              <a:buFont typeface="Arial" panose="020B0604020202020204" pitchFamily="34" charset="0"/>
              <a:buChar char="•"/>
            </a:pPr>
            <a:r>
              <a:rPr lang="en-GB" sz="1050" dirty="0"/>
              <a:t>LA comms will always involve setting staff in signing off any reactive statements they are working on (or the comms lead if a university or part of an academy) as well as PHE comms. </a:t>
            </a:r>
          </a:p>
          <a:p>
            <a:endParaRPr lang="en-GB" sz="1050" dirty="0"/>
          </a:p>
          <a:p>
            <a:r>
              <a:rPr lang="en-GB" sz="1200" b="1" dirty="0">
                <a:solidFill>
                  <a:srgbClr val="00AE9E"/>
                </a:solidFill>
                <a:latin typeface="Calibri" panose="020F0502020204030204" pitchFamily="34" charset="0"/>
                <a:cs typeface="Times New Roman" panose="02020603050405020304" pitchFamily="18" charset="0"/>
              </a:rPr>
              <a:t>Dealing with media approaches</a:t>
            </a:r>
          </a:p>
          <a:p>
            <a:pPr marL="128588" indent="-128588">
              <a:buFont typeface="Arial" panose="020B0604020202020204" pitchFamily="34" charset="0"/>
              <a:buChar char="•"/>
            </a:pPr>
            <a:r>
              <a:rPr lang="en-GB" sz="1050" dirty="0">
                <a:solidFill>
                  <a:prstClr val="black"/>
                </a:solidFill>
              </a:rPr>
              <a:t>Settings </a:t>
            </a:r>
            <a:r>
              <a:rPr lang="en-GB" sz="1050" b="1" u="sng" dirty="0">
                <a:solidFill>
                  <a:prstClr val="black"/>
                </a:solidFill>
              </a:rPr>
              <a:t>do not </a:t>
            </a:r>
            <a:r>
              <a:rPr lang="en-GB" sz="1050" dirty="0">
                <a:solidFill>
                  <a:prstClr val="black"/>
                </a:solidFill>
              </a:rPr>
              <a:t>need to speak to the media – please contact your LA comms team for support. </a:t>
            </a:r>
          </a:p>
          <a:p>
            <a:pPr marL="128588" indent="-128588">
              <a:buFont typeface="Arial" panose="020B0604020202020204" pitchFamily="34" charset="0"/>
              <a:buChar char="•"/>
            </a:pPr>
            <a:r>
              <a:rPr lang="en-GB" sz="1050" dirty="0">
                <a:solidFill>
                  <a:prstClr val="black"/>
                </a:solidFill>
              </a:rPr>
              <a:t>If you do take a call from a journalist, avoid giving away too much detail or mentioning numbers of staff / pupils affected as this risks disclosing patient-identifiable information. </a:t>
            </a:r>
          </a:p>
          <a:p>
            <a:pPr marL="128588" indent="-128588">
              <a:buFont typeface="Arial" panose="020B0604020202020204" pitchFamily="34" charset="0"/>
              <a:buChar char="•"/>
            </a:pPr>
            <a:r>
              <a:rPr lang="en-GB" sz="1050" dirty="0"/>
              <a:t>If media persist in contacting you, either in person, via phone or email, then the best course of action is to look to the Police for support.</a:t>
            </a:r>
          </a:p>
          <a:p>
            <a:pPr marL="128588" indent="-128588">
              <a:buFont typeface="Arial" panose="020B0604020202020204" pitchFamily="34" charset="0"/>
              <a:buChar char="•"/>
            </a:pPr>
            <a:endParaRPr lang="en-GB" sz="1050" dirty="0"/>
          </a:p>
          <a:p>
            <a:pPr lvl="0"/>
            <a:r>
              <a:rPr lang="en-GB" sz="1200" b="1" dirty="0">
                <a:solidFill>
                  <a:srgbClr val="00AE9E"/>
                </a:solidFill>
                <a:latin typeface="Calibri" panose="020F0502020204030204" pitchFamily="34" charset="0"/>
                <a:cs typeface="Times New Roman" panose="02020603050405020304" pitchFamily="18" charset="0"/>
              </a:rPr>
              <a:t>Academies</a:t>
            </a:r>
          </a:p>
          <a:p>
            <a:pPr marL="128588" indent="-128588">
              <a:buFont typeface="Arial" panose="020B0604020202020204" pitchFamily="34" charset="0"/>
              <a:buChar char="•"/>
            </a:pPr>
            <a:r>
              <a:rPr lang="en-GB" sz="1050" dirty="0"/>
              <a:t>If academies have their own comms teams, please make sure to link up with the LA and PHE comms team before issuing any statements. </a:t>
            </a:r>
          </a:p>
          <a:p>
            <a:endParaRPr lang="en-GB" sz="1050" dirty="0"/>
          </a:p>
          <a:p>
            <a:endParaRPr lang="en-GB" sz="1050" dirty="0"/>
          </a:p>
        </p:txBody>
      </p:sp>
      <p:sp>
        <p:nvSpPr>
          <p:cNvPr id="4" name="Slide Number Placeholder 3">
            <a:extLst>
              <a:ext uri="{FF2B5EF4-FFF2-40B4-BE49-F238E27FC236}">
                <a16:creationId xmlns:a16="http://schemas.microsoft.com/office/drawing/2014/main" id="{3915D178-94BD-4216-8B2B-858C70D47271}"/>
              </a:ext>
            </a:extLst>
          </p:cNvPr>
          <p:cNvSpPr>
            <a:spLocks noGrp="1"/>
          </p:cNvSpPr>
          <p:nvPr>
            <p:ph type="sldNum" sz="quarter" idx="10"/>
          </p:nvPr>
        </p:nvSpPr>
        <p:spPr/>
        <p:txBody>
          <a:bodyPr/>
          <a:lstStyle/>
          <a:p>
            <a:pPr marL="531800" defTabSz="914378">
              <a:defRPr/>
            </a:pPr>
            <a:r>
              <a:rPr lang="en-US" dirty="0">
                <a:solidFill>
                  <a:prstClr val="white"/>
                </a:solidFill>
                <a:latin typeface="Arial" pitchFamily="84" charset="0"/>
                <a:ea typeface="ヒラギノ角ゴ Pro W3" pitchFamily="84" charset="-128"/>
              </a:rPr>
              <a:t>  </a:t>
            </a:r>
            <a:fld id="{2565FA6D-D4C8-4C4C-AC4B-3269734D34D8}" type="slidenum">
              <a:rPr lang="en-US">
                <a:solidFill>
                  <a:prstClr val="white"/>
                </a:solidFill>
                <a:latin typeface="Arial" pitchFamily="84" charset="0"/>
                <a:ea typeface="ヒラギノ角ゴ Pro W3" pitchFamily="84" charset="-128"/>
              </a:rPr>
              <a:pPr marL="531800" defTabSz="914378">
                <a:defRPr/>
              </a:pPr>
              <a:t>21</a:t>
            </a:fld>
            <a:endParaRPr lang="en-US" dirty="0">
              <a:solidFill>
                <a:prstClr val="white"/>
              </a:solidFill>
              <a:latin typeface="Arial" pitchFamily="84" charset="0"/>
              <a:ea typeface="ヒラギノ角ゴ Pro W3" pitchFamily="84" charset="-128"/>
            </a:endParaRPr>
          </a:p>
        </p:txBody>
      </p:sp>
      <p:sp>
        <p:nvSpPr>
          <p:cNvPr id="5" name="Footer Placeholder 4">
            <a:extLst>
              <a:ext uri="{FF2B5EF4-FFF2-40B4-BE49-F238E27FC236}">
                <a16:creationId xmlns:a16="http://schemas.microsoft.com/office/drawing/2014/main" id="{60886F74-92E3-4D4D-8C6A-8A70C90532AB}"/>
              </a:ext>
            </a:extLst>
          </p:cNvPr>
          <p:cNvSpPr>
            <a:spLocks noGrp="1"/>
          </p:cNvSpPr>
          <p:nvPr>
            <p:ph type="ftr" sz="quarter" idx="11"/>
          </p:nvPr>
        </p:nvSpPr>
        <p:spPr/>
        <p:txBody>
          <a:bodyPr/>
          <a:lstStyle/>
          <a:p>
            <a:pPr defTabSz="914378">
              <a:defRPr/>
            </a:pPr>
            <a:r>
              <a:rPr lang="en-US" dirty="0">
                <a:solidFill>
                  <a:prstClr val="white"/>
                </a:solidFill>
              </a:rPr>
              <a:t>COVID-19 Educational Settings</a:t>
            </a:r>
          </a:p>
        </p:txBody>
      </p:sp>
      <p:pic>
        <p:nvPicPr>
          <p:cNvPr id="7" name="Picture 6">
            <a:extLst>
              <a:ext uri="{FF2B5EF4-FFF2-40B4-BE49-F238E27FC236}">
                <a16:creationId xmlns:a16="http://schemas.microsoft.com/office/drawing/2014/main" id="{798BD517-BC61-4059-B0C2-DECFBA5AADE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21100" y="1109918"/>
            <a:ext cx="2348524" cy="3130142"/>
          </a:xfrm>
          <a:prstGeom prst="rect">
            <a:avLst/>
          </a:prstGeom>
        </p:spPr>
      </p:pic>
    </p:spTree>
    <p:extLst>
      <p:ext uri="{BB962C8B-B14F-4D97-AF65-F5344CB8AC3E}">
        <p14:creationId xmlns:p14="http://schemas.microsoft.com/office/powerpoint/2010/main" val="36102405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4797" y="195486"/>
            <a:ext cx="8028000" cy="486054"/>
          </a:xfrm>
        </p:spPr>
        <p:txBody>
          <a:bodyPr>
            <a:normAutofit fontScale="90000"/>
          </a:bodyPr>
          <a:lstStyle/>
          <a:p>
            <a:r>
              <a:rPr lang="en-GB" dirty="0"/>
              <a:t>Clinically vulnerable groups</a:t>
            </a:r>
            <a:br>
              <a:rPr lang="en-GB" dirty="0"/>
            </a:br>
            <a:br>
              <a:rPr lang="en-GB" dirty="0"/>
            </a:br>
            <a:endParaRPr lang="en-GB" dirty="0"/>
          </a:p>
        </p:txBody>
      </p:sp>
      <p:sp>
        <p:nvSpPr>
          <p:cNvPr id="3" name="Content Placeholder 2"/>
          <p:cNvSpPr>
            <a:spLocks noGrp="1"/>
          </p:cNvSpPr>
          <p:nvPr>
            <p:ph idx="1"/>
          </p:nvPr>
        </p:nvSpPr>
        <p:spPr>
          <a:xfrm>
            <a:off x="318592" y="843558"/>
            <a:ext cx="8064896" cy="3996351"/>
          </a:xfrm>
        </p:spPr>
        <p:txBody>
          <a:bodyPr/>
          <a:lstStyle/>
          <a:p>
            <a:pPr marL="0" lvl="0" indent="0">
              <a:lnSpc>
                <a:spcPct val="150000"/>
              </a:lnSpc>
              <a:spcAft>
                <a:spcPts val="600"/>
              </a:spcAft>
            </a:pPr>
            <a:r>
              <a:rPr lang="en-GB" sz="2000" b="1" dirty="0">
                <a:ea typeface="Times New Roman" panose="02020603050405020304" pitchFamily="18" charset="0"/>
              </a:rPr>
              <a:t>Pregnant members of staff</a:t>
            </a:r>
          </a:p>
          <a:p>
            <a:pPr lvl="0">
              <a:lnSpc>
                <a:spcPct val="150000"/>
              </a:lnSpc>
              <a:spcAft>
                <a:spcPts val="600"/>
              </a:spcAft>
            </a:pPr>
            <a:r>
              <a:rPr lang="en-GB" sz="1400" dirty="0">
                <a:hlinkClick r:id="rId3"/>
              </a:rPr>
              <a:t>https://www.rcog.org.uk/globalassets/documents/guidelines/2020-04-27-occupational--health--advice--for--employers-and--pregnant-women.pdf</a:t>
            </a:r>
            <a:endParaRPr lang="en-GB" sz="1400" dirty="0">
              <a:ea typeface="Times New Roman" panose="02020603050405020304" pitchFamily="18" charset="0"/>
            </a:endParaRPr>
          </a:p>
          <a:p>
            <a:pPr lvl="0"/>
            <a:r>
              <a:rPr lang="en-US" sz="2000" b="1" dirty="0"/>
              <a:t>Extremely clinically vulnerable</a:t>
            </a:r>
          </a:p>
          <a:p>
            <a:pPr lvl="0"/>
            <a:r>
              <a:rPr lang="en-US" sz="1400" dirty="0">
                <a:hlinkClick r:id="rId4"/>
              </a:rPr>
              <a:t>https://www.gov.uk/government/publications/guidance-on-shielding-and-protecting-extremely-vulnerable-persons-from-covid-19/guidance-on-shielding-and-protecting-extremely-vulnerable-persons-from-covid-19</a:t>
            </a:r>
            <a:r>
              <a:rPr lang="en-US" sz="1400" dirty="0"/>
              <a:t> </a:t>
            </a:r>
          </a:p>
          <a:p>
            <a:r>
              <a:rPr lang="en-GB" b="1" dirty="0">
                <a:ea typeface="Times New Roman" panose="02020603050405020304" pitchFamily="18" charset="0"/>
              </a:rPr>
              <a:t>Clinically vulnerable</a:t>
            </a:r>
          </a:p>
          <a:p>
            <a:pPr lvl="0"/>
            <a:r>
              <a:rPr lang="en-US" sz="1400" dirty="0">
                <a:hlinkClick r:id="rId5"/>
              </a:rPr>
              <a:t>https://www.gov.uk/government/publications/coronavirus-covid-19-guidance-on-vulnerable-children-and-young-people/coronavirus-covid-19-guidance-on-vulnerable-children-and-young-people</a:t>
            </a:r>
            <a:r>
              <a:rPr lang="en-US" sz="1400" dirty="0"/>
              <a:t> </a:t>
            </a:r>
          </a:p>
          <a:p>
            <a:pPr lvl="0"/>
            <a:r>
              <a:rPr lang="en-US" sz="1400" dirty="0">
                <a:latin typeface="Arial" pitchFamily="84" charset="0"/>
              </a:rPr>
              <a:t>https://www.gov.uk/government/publications/preparing-for-the-wider-opening-of-schools-from-1-june/planning-guide-for-primary-schools</a:t>
            </a:r>
          </a:p>
          <a:p>
            <a:pPr lvl="0"/>
            <a:endParaRPr lang="en-US" dirty="0">
              <a:solidFill>
                <a:srgbClr val="FF0000"/>
              </a:solidFill>
              <a:latin typeface="Arial" pitchFamily="84" charset="0"/>
            </a:endParaRPr>
          </a:p>
          <a:p>
            <a:pPr lvl="0"/>
            <a:endParaRPr lang="en-US" dirty="0"/>
          </a:p>
          <a:p>
            <a:endParaRPr lang="en-GB" dirty="0"/>
          </a:p>
        </p:txBody>
      </p:sp>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22</a:t>
            </a:fld>
            <a:endParaRPr lang="en-US" dirty="0"/>
          </a:p>
        </p:txBody>
      </p:sp>
      <p:sp>
        <p:nvSpPr>
          <p:cNvPr id="5" name="Footer Placeholder 4"/>
          <p:cNvSpPr>
            <a:spLocks noGrp="1"/>
          </p:cNvSpPr>
          <p:nvPr>
            <p:ph type="ftr" sz="quarter" idx="11"/>
          </p:nvPr>
        </p:nvSpPr>
        <p:spPr/>
        <p:txBody>
          <a:bodyPr/>
          <a:lstStyle/>
          <a:p>
            <a:pPr>
              <a:defRPr/>
            </a:pPr>
            <a:r>
              <a:rPr lang="en-US" dirty="0"/>
              <a:t>COVID-19 Educational Settings</a:t>
            </a:r>
          </a:p>
        </p:txBody>
      </p:sp>
    </p:spTree>
    <p:extLst>
      <p:ext uri="{BB962C8B-B14F-4D97-AF65-F5344CB8AC3E}">
        <p14:creationId xmlns:p14="http://schemas.microsoft.com/office/powerpoint/2010/main" val="4754725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0EDE01-88C3-4D52-A83E-B887D333228B}"/>
              </a:ext>
            </a:extLst>
          </p:cNvPr>
          <p:cNvSpPr>
            <a:spLocks noGrp="1"/>
          </p:cNvSpPr>
          <p:nvPr>
            <p:ph type="title"/>
          </p:nvPr>
        </p:nvSpPr>
        <p:spPr>
          <a:xfrm>
            <a:off x="467544" y="321461"/>
            <a:ext cx="8028000" cy="486054"/>
          </a:xfrm>
        </p:spPr>
        <p:txBody>
          <a:bodyPr/>
          <a:lstStyle/>
          <a:p>
            <a:r>
              <a:rPr lang="en-GB" dirty="0"/>
              <a:t>Resources</a:t>
            </a:r>
          </a:p>
        </p:txBody>
      </p:sp>
      <p:sp>
        <p:nvSpPr>
          <p:cNvPr id="3" name="Content Placeholder 2">
            <a:extLst>
              <a:ext uri="{FF2B5EF4-FFF2-40B4-BE49-F238E27FC236}">
                <a16:creationId xmlns:a16="http://schemas.microsoft.com/office/drawing/2014/main" id="{1FC04AE9-8D95-4C9B-B3AF-55323A8C2183}"/>
              </a:ext>
            </a:extLst>
          </p:cNvPr>
          <p:cNvSpPr>
            <a:spLocks noGrp="1"/>
          </p:cNvSpPr>
          <p:nvPr>
            <p:ph idx="1"/>
          </p:nvPr>
        </p:nvSpPr>
        <p:spPr/>
        <p:txBody>
          <a:bodyPr/>
          <a:lstStyle/>
          <a:p>
            <a:pPr>
              <a:lnSpc>
                <a:spcPct val="107000"/>
              </a:lnSpc>
              <a:spcAft>
                <a:spcPts val="0"/>
              </a:spcAft>
            </a:pPr>
            <a:r>
              <a:rPr lang="en-GB" b="1" dirty="0">
                <a:latin typeface="Calibri" panose="020F0502020204030204" pitchFamily="34" charset="0"/>
                <a:ea typeface="Times New Roman" panose="02020603050405020304" pitchFamily="18" charset="0"/>
                <a:cs typeface="Times New Roman" panose="02020603050405020304" pitchFamily="18" charset="0"/>
              </a:rPr>
              <a:t>NHS Resources and videos </a:t>
            </a:r>
            <a:endParaRPr lang="en-GB"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Wingdings" panose="05000000000000000000" pitchFamily="2" charset="2"/>
              <a:buChar char=""/>
            </a:pPr>
            <a:r>
              <a:rPr lang="en-GB" u="sng" dirty="0">
                <a:solidFill>
                  <a:srgbClr val="0563C1"/>
                </a:solidFill>
                <a:latin typeface="Calibri" panose="020F0502020204030204" pitchFamily="34" charset="0"/>
                <a:ea typeface="Times New Roman" panose="02020603050405020304" pitchFamily="18" charset="0"/>
                <a:cs typeface="Times New Roman" panose="02020603050405020304" pitchFamily="18" charset="0"/>
                <a:hlinkClick r:id="rId2"/>
              </a:rPr>
              <a:t>Handwashing for teachers</a:t>
            </a:r>
            <a:endParaRPr lang="en-GB" dirty="0">
              <a:latin typeface="Symbol" panose="05050102010706020507" pitchFamily="18" charset="2"/>
              <a:ea typeface="Calibri" panose="020F0502020204030204" pitchFamily="34" charset="0"/>
              <a:cs typeface="Times New Roman" panose="02020603050405020304" pitchFamily="18" charset="0"/>
            </a:endParaRPr>
          </a:p>
          <a:p>
            <a:pPr marL="342900" lvl="0" indent="-342900">
              <a:lnSpc>
                <a:spcPct val="107000"/>
              </a:lnSpc>
              <a:spcAft>
                <a:spcPts val="0"/>
              </a:spcAft>
              <a:buFont typeface="Wingdings" panose="05000000000000000000" pitchFamily="2" charset="2"/>
              <a:buChar char=""/>
            </a:pPr>
            <a:r>
              <a:rPr lang="en-GB" u="sng" dirty="0">
                <a:solidFill>
                  <a:srgbClr val="0563C1"/>
                </a:solidFill>
                <a:latin typeface="Calibri" panose="020F0502020204030204" pitchFamily="34" charset="0"/>
                <a:ea typeface="Times New Roman" panose="02020603050405020304" pitchFamily="18" charset="0"/>
                <a:cs typeface="Times New Roman" panose="02020603050405020304" pitchFamily="18" charset="0"/>
                <a:hlinkClick r:id="rId3"/>
              </a:rPr>
              <a:t>Handwashing for children</a:t>
            </a:r>
            <a:endParaRPr lang="en-GB" dirty="0">
              <a:latin typeface="Symbol" panose="05050102010706020507" pitchFamily="18" charset="2"/>
              <a:ea typeface="Calibri" panose="020F0502020204030204" pitchFamily="34" charset="0"/>
              <a:cs typeface="Times New Roman" panose="02020603050405020304" pitchFamily="18" charset="0"/>
            </a:endParaRPr>
          </a:p>
          <a:p>
            <a:pPr marL="342900" lvl="0" indent="-342900">
              <a:lnSpc>
                <a:spcPct val="107000"/>
              </a:lnSpc>
              <a:spcAft>
                <a:spcPts val="0"/>
              </a:spcAft>
              <a:buFont typeface="Wingdings" panose="05000000000000000000" pitchFamily="2" charset="2"/>
              <a:buChar char=""/>
            </a:pPr>
            <a:r>
              <a:rPr lang="en-GB" u="sng" dirty="0">
                <a:solidFill>
                  <a:srgbClr val="0563C1"/>
                </a:solidFill>
                <a:latin typeface="Calibri" panose="020F0502020204030204" pitchFamily="34" charset="0"/>
                <a:ea typeface="Times New Roman" panose="02020603050405020304" pitchFamily="18" charset="0"/>
                <a:cs typeface="Times New Roman" panose="02020603050405020304" pitchFamily="18" charset="0"/>
                <a:hlinkClick r:id="rId4"/>
              </a:rPr>
              <a:t>Coronavirus factsheet for kids</a:t>
            </a:r>
            <a:endParaRPr lang="en-GB" dirty="0">
              <a:latin typeface="Symbol" panose="05050102010706020507" pitchFamily="18" charset="2"/>
              <a:ea typeface="Calibri" panose="020F0502020204030204" pitchFamily="34" charset="0"/>
              <a:cs typeface="Times New Roman" panose="02020603050405020304" pitchFamily="18" charset="0"/>
            </a:endParaRPr>
          </a:p>
          <a:p>
            <a:endParaRPr lang="en-GB" dirty="0"/>
          </a:p>
          <a:p>
            <a:r>
              <a:rPr lang="en-GB" dirty="0"/>
              <a:t>eBug</a:t>
            </a:r>
          </a:p>
          <a:p>
            <a:r>
              <a:rPr lang="en-GB" dirty="0">
                <a:hlinkClick r:id="rId5"/>
              </a:rPr>
              <a:t>https://e-bug.eu/</a:t>
            </a:r>
            <a:endParaRPr lang="en-GB" dirty="0"/>
          </a:p>
          <a:p>
            <a:pPr>
              <a:lnSpc>
                <a:spcPct val="107000"/>
              </a:lnSpc>
              <a:spcAft>
                <a:spcPts val="0"/>
              </a:spcAft>
            </a:pPr>
            <a:endParaRPr lang="en-GB" b="1" dirty="0">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0"/>
              </a:spcAft>
            </a:pPr>
            <a:r>
              <a:rPr lang="en-GB" b="1" dirty="0">
                <a:latin typeface="Calibri" panose="020F0502020204030204" pitchFamily="34" charset="0"/>
                <a:ea typeface="Times New Roman" panose="02020603050405020304" pitchFamily="18" charset="0"/>
                <a:cs typeface="Times New Roman" panose="02020603050405020304" pitchFamily="18" charset="0"/>
              </a:rPr>
              <a:t>PHE webcasts for all professionals working in educational settings</a:t>
            </a:r>
            <a:endParaRPr lang="en-GB"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GB" u="sng" dirty="0">
                <a:solidFill>
                  <a:srgbClr val="0563C1"/>
                </a:solidFill>
                <a:latin typeface="Calibri" panose="020F0502020204030204" pitchFamily="34" charset="0"/>
                <a:ea typeface="Times New Roman" panose="02020603050405020304" pitchFamily="18" charset="0"/>
                <a:cs typeface="Times New Roman" panose="02020603050405020304" pitchFamily="18" charset="0"/>
                <a:hlinkClick r:id="rId6"/>
              </a:rPr>
              <a:t>Breaking the chain of infection</a:t>
            </a:r>
            <a:endParaRPr lang="en-GB" dirty="0">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a:extLst>
              <a:ext uri="{FF2B5EF4-FFF2-40B4-BE49-F238E27FC236}">
                <a16:creationId xmlns:a16="http://schemas.microsoft.com/office/drawing/2014/main" id="{3915D178-94BD-4216-8B2B-858C70D47271}"/>
              </a:ext>
            </a:extLst>
          </p:cNvPr>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23</a:t>
            </a:fld>
            <a:endParaRPr lang="en-US" dirty="0"/>
          </a:p>
        </p:txBody>
      </p:sp>
      <p:sp>
        <p:nvSpPr>
          <p:cNvPr id="5" name="Footer Placeholder 4">
            <a:extLst>
              <a:ext uri="{FF2B5EF4-FFF2-40B4-BE49-F238E27FC236}">
                <a16:creationId xmlns:a16="http://schemas.microsoft.com/office/drawing/2014/main" id="{60886F74-92E3-4D4D-8C6A-8A70C90532AB}"/>
              </a:ext>
            </a:extLst>
          </p:cNvPr>
          <p:cNvSpPr>
            <a:spLocks noGrp="1"/>
          </p:cNvSpPr>
          <p:nvPr>
            <p:ph type="ftr" sz="quarter" idx="11"/>
          </p:nvPr>
        </p:nvSpPr>
        <p:spPr/>
        <p:txBody>
          <a:bodyPr/>
          <a:lstStyle/>
          <a:p>
            <a:pPr>
              <a:defRPr/>
            </a:pPr>
            <a:r>
              <a:rPr lang="en-US" dirty="0"/>
              <a:t>COVID-19 Educational Settings</a:t>
            </a:r>
          </a:p>
        </p:txBody>
      </p:sp>
    </p:spTree>
    <p:extLst>
      <p:ext uri="{BB962C8B-B14F-4D97-AF65-F5344CB8AC3E}">
        <p14:creationId xmlns:p14="http://schemas.microsoft.com/office/powerpoint/2010/main" val="25176741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AB13D-EBB1-4221-A70A-EBD33A8F30C6}"/>
              </a:ext>
            </a:extLst>
          </p:cNvPr>
          <p:cNvSpPr>
            <a:spLocks noGrp="1"/>
          </p:cNvSpPr>
          <p:nvPr>
            <p:ph type="title"/>
          </p:nvPr>
        </p:nvSpPr>
        <p:spPr/>
        <p:txBody>
          <a:bodyPr/>
          <a:lstStyle/>
          <a:p>
            <a:r>
              <a:rPr lang="en-GB" dirty="0"/>
              <a:t>Any questions?</a:t>
            </a:r>
            <a:br>
              <a:rPr lang="en-GB" dirty="0"/>
            </a:br>
            <a:endParaRPr lang="en-GB" dirty="0"/>
          </a:p>
        </p:txBody>
      </p:sp>
      <p:sp>
        <p:nvSpPr>
          <p:cNvPr id="3" name="Content Placeholder 2">
            <a:extLst>
              <a:ext uri="{FF2B5EF4-FFF2-40B4-BE49-F238E27FC236}">
                <a16:creationId xmlns:a16="http://schemas.microsoft.com/office/drawing/2014/main" id="{8E1BF1C8-CEBA-473B-AE9C-A231978FBDFF}"/>
              </a:ext>
            </a:extLst>
          </p:cNvPr>
          <p:cNvSpPr>
            <a:spLocks noGrp="1"/>
          </p:cNvSpPr>
          <p:nvPr>
            <p:ph idx="1"/>
          </p:nvPr>
        </p:nvSpPr>
        <p:spPr>
          <a:xfrm>
            <a:off x="620784" y="1347614"/>
            <a:ext cx="7902432" cy="3240359"/>
          </a:xfrm>
        </p:spPr>
        <p:txBody>
          <a:bodyPr/>
          <a:lstStyle/>
          <a:p>
            <a:r>
              <a:rPr lang="en-GB" sz="2400" dirty="0"/>
              <a:t>Please contact the health protection team:</a:t>
            </a:r>
          </a:p>
          <a:p>
            <a:r>
              <a:rPr lang="en-GB" sz="2400" dirty="0">
                <a:hlinkClick r:id="rId2"/>
              </a:rPr>
              <a:t>swhpt@phe.gov.uk</a:t>
            </a:r>
            <a:endParaRPr lang="en-GB" sz="2400" dirty="0"/>
          </a:p>
          <a:p>
            <a:endParaRPr lang="en-GB" sz="2400" dirty="0"/>
          </a:p>
          <a:p>
            <a:r>
              <a:rPr lang="en-GB" sz="2400" dirty="0"/>
              <a:t>Tel: 0300 303 8162</a:t>
            </a:r>
          </a:p>
          <a:p>
            <a:endParaRPr lang="en-GB" dirty="0"/>
          </a:p>
          <a:p>
            <a:endParaRPr lang="en-GB" dirty="0"/>
          </a:p>
        </p:txBody>
      </p:sp>
      <p:sp>
        <p:nvSpPr>
          <p:cNvPr id="4" name="Slide Number Placeholder 3">
            <a:extLst>
              <a:ext uri="{FF2B5EF4-FFF2-40B4-BE49-F238E27FC236}">
                <a16:creationId xmlns:a16="http://schemas.microsoft.com/office/drawing/2014/main" id="{B55CD5FA-5CFC-43B0-B04C-B23C35BD7830}"/>
              </a:ext>
            </a:extLst>
          </p:cNvPr>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24</a:t>
            </a:fld>
            <a:endParaRPr lang="en-US" dirty="0"/>
          </a:p>
        </p:txBody>
      </p:sp>
      <p:sp>
        <p:nvSpPr>
          <p:cNvPr id="5" name="Footer Placeholder 4">
            <a:extLst>
              <a:ext uri="{FF2B5EF4-FFF2-40B4-BE49-F238E27FC236}">
                <a16:creationId xmlns:a16="http://schemas.microsoft.com/office/drawing/2014/main" id="{1E27B592-A435-48F7-A872-A41EFA19E2AB}"/>
              </a:ext>
            </a:extLst>
          </p:cNvPr>
          <p:cNvSpPr>
            <a:spLocks noGrp="1"/>
          </p:cNvSpPr>
          <p:nvPr>
            <p:ph type="ftr" sz="quarter" idx="11"/>
          </p:nvPr>
        </p:nvSpPr>
        <p:spPr/>
        <p:txBody>
          <a:bodyPr/>
          <a:lstStyle/>
          <a:p>
            <a:pPr>
              <a:defRPr/>
            </a:pPr>
            <a:r>
              <a:rPr lang="en-US" dirty="0"/>
              <a:t>COVID-19 Educational Settings</a:t>
            </a:r>
          </a:p>
        </p:txBody>
      </p:sp>
    </p:spTree>
    <p:extLst>
      <p:ext uri="{BB962C8B-B14F-4D97-AF65-F5344CB8AC3E}">
        <p14:creationId xmlns:p14="http://schemas.microsoft.com/office/powerpoint/2010/main" val="35866472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7AA5096-FAE9-4023-BFFB-CE484BE66B0F}"/>
              </a:ext>
            </a:extLst>
          </p:cNvPr>
          <p:cNvSpPr>
            <a:spLocks noGrp="1"/>
          </p:cNvSpPr>
          <p:nvPr>
            <p:ph type="ctrTitle"/>
          </p:nvPr>
        </p:nvSpPr>
        <p:spPr/>
        <p:txBody>
          <a:bodyPr/>
          <a:lstStyle/>
          <a:p>
            <a:r>
              <a:rPr lang="en-GB" dirty="0"/>
              <a:t>Extra information</a:t>
            </a:r>
          </a:p>
        </p:txBody>
      </p:sp>
      <p:sp>
        <p:nvSpPr>
          <p:cNvPr id="4" name="Slide Number Placeholder 3">
            <a:extLst>
              <a:ext uri="{FF2B5EF4-FFF2-40B4-BE49-F238E27FC236}">
                <a16:creationId xmlns:a16="http://schemas.microsoft.com/office/drawing/2014/main" id="{387430CA-07AB-4BDA-8DA2-A24121C526A8}"/>
              </a:ext>
            </a:extLst>
          </p:cNvPr>
          <p:cNvSpPr>
            <a:spLocks noGrp="1"/>
          </p:cNvSpPr>
          <p:nvPr>
            <p:ph type="sldNum" sz="quarter" idx="4294967295"/>
          </p:nvPr>
        </p:nvSpPr>
        <p:spPr>
          <a:xfrm>
            <a:off x="0" y="4732338"/>
            <a:ext cx="9144000" cy="411162"/>
          </a:xfrm>
        </p:spPr>
        <p:txBody>
          <a:bodyPr/>
          <a:lstStyle/>
          <a:p>
            <a:pPr marL="531813">
              <a:defRPr/>
            </a:pPr>
            <a:r>
              <a:rPr lang="en-US" dirty="0"/>
              <a:t>  </a:t>
            </a:r>
            <a:fld id="{2565FA6D-D4C8-4C4C-AC4B-3269734D34D8}" type="slidenum">
              <a:rPr lang="en-US" smtClean="0"/>
              <a:pPr marL="531813">
                <a:defRPr/>
              </a:pPr>
              <a:t>25</a:t>
            </a:fld>
            <a:endParaRPr lang="en-US" dirty="0"/>
          </a:p>
        </p:txBody>
      </p:sp>
      <p:sp>
        <p:nvSpPr>
          <p:cNvPr id="5" name="Footer Placeholder 4">
            <a:extLst>
              <a:ext uri="{FF2B5EF4-FFF2-40B4-BE49-F238E27FC236}">
                <a16:creationId xmlns:a16="http://schemas.microsoft.com/office/drawing/2014/main" id="{9D2441D2-A2A6-4E6D-9EDD-C410F80E6D78}"/>
              </a:ext>
            </a:extLst>
          </p:cNvPr>
          <p:cNvSpPr>
            <a:spLocks noGrp="1"/>
          </p:cNvSpPr>
          <p:nvPr>
            <p:ph type="ftr" sz="quarter" idx="4294967295"/>
          </p:nvPr>
        </p:nvSpPr>
        <p:spPr>
          <a:xfrm>
            <a:off x="1079500" y="4732338"/>
            <a:ext cx="8064500" cy="411162"/>
          </a:xfrm>
        </p:spPr>
        <p:txBody>
          <a:bodyPr/>
          <a:lstStyle/>
          <a:p>
            <a:pPr>
              <a:defRPr/>
            </a:pPr>
            <a:r>
              <a:rPr lang="en-US" dirty="0"/>
              <a:t>COVID-19 Educational Settings</a:t>
            </a:r>
          </a:p>
        </p:txBody>
      </p:sp>
    </p:spTree>
    <p:extLst>
      <p:ext uri="{BB962C8B-B14F-4D97-AF65-F5344CB8AC3E}">
        <p14:creationId xmlns:p14="http://schemas.microsoft.com/office/powerpoint/2010/main" val="21293643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07A94-F569-4E54-8E85-39E25D74327C}"/>
              </a:ext>
            </a:extLst>
          </p:cNvPr>
          <p:cNvSpPr>
            <a:spLocks noGrp="1"/>
          </p:cNvSpPr>
          <p:nvPr>
            <p:ph type="title"/>
          </p:nvPr>
        </p:nvSpPr>
        <p:spPr/>
        <p:txBody>
          <a:bodyPr/>
          <a:lstStyle/>
          <a:p>
            <a:r>
              <a:rPr lang="en-GB" dirty="0"/>
              <a:t>Laundry</a:t>
            </a:r>
          </a:p>
        </p:txBody>
      </p:sp>
      <p:sp>
        <p:nvSpPr>
          <p:cNvPr id="3" name="Content Placeholder 2">
            <a:extLst>
              <a:ext uri="{FF2B5EF4-FFF2-40B4-BE49-F238E27FC236}">
                <a16:creationId xmlns:a16="http://schemas.microsoft.com/office/drawing/2014/main" id="{FE6A53F0-B8BB-431A-B9A2-E4EB75EE2DD6}"/>
              </a:ext>
            </a:extLst>
          </p:cNvPr>
          <p:cNvSpPr>
            <a:spLocks noGrp="1"/>
          </p:cNvSpPr>
          <p:nvPr>
            <p:ph idx="1"/>
          </p:nvPr>
        </p:nvSpPr>
        <p:spPr>
          <a:xfrm>
            <a:off x="467544" y="1037174"/>
            <a:ext cx="8028000" cy="3554759"/>
          </a:xfrm>
        </p:spPr>
        <p:txBody>
          <a:bodyPr/>
          <a:lstStyle/>
          <a:p>
            <a:pPr marL="0" lvl="0" indent="0">
              <a:lnSpc>
                <a:spcPct val="100000"/>
              </a:lnSpc>
              <a:spcBef>
                <a:spcPct val="30000"/>
              </a:spcBef>
              <a:defRPr/>
            </a:pPr>
            <a:endParaRPr lang="en-GB" dirty="0"/>
          </a:p>
          <a:p>
            <a:pPr marL="285750" lvl="0" indent="-285750">
              <a:lnSpc>
                <a:spcPct val="100000"/>
              </a:lnSpc>
              <a:spcBef>
                <a:spcPct val="30000"/>
              </a:spcBef>
              <a:buFont typeface="Arial" panose="020B0604020202020204" pitchFamily="34" charset="0"/>
              <a:buChar char="•"/>
              <a:defRPr/>
            </a:pPr>
            <a:r>
              <a:rPr lang="en-GB" dirty="0"/>
              <a:t>Use the warmest water setting and dry items completely. Dirty laundry that has been in contact with an unwell person can be washed with other people’s items.</a:t>
            </a:r>
          </a:p>
          <a:p>
            <a:pPr marL="285750" lvl="0" indent="-285750">
              <a:lnSpc>
                <a:spcPct val="100000"/>
              </a:lnSpc>
              <a:spcBef>
                <a:spcPct val="30000"/>
              </a:spcBef>
              <a:buFont typeface="Arial" panose="020B0604020202020204" pitchFamily="34" charset="0"/>
              <a:buChar char="•"/>
              <a:defRPr/>
            </a:pPr>
            <a:r>
              <a:rPr lang="en-GB" dirty="0"/>
              <a:t>Do not shake dirty laundry, this minimises the possibility of dispersing virus through the air.</a:t>
            </a:r>
          </a:p>
          <a:p>
            <a:pPr marL="285750" lvl="0" indent="-285750">
              <a:lnSpc>
                <a:spcPct val="100000"/>
              </a:lnSpc>
              <a:spcBef>
                <a:spcPct val="30000"/>
              </a:spcBef>
              <a:buFont typeface="Arial" panose="020B0604020202020204" pitchFamily="34" charset="0"/>
              <a:buChar char="•"/>
              <a:defRPr/>
            </a:pPr>
            <a:r>
              <a:rPr lang="en-GB" dirty="0"/>
              <a:t>Clean and disinfect anything used for transporting laundry with your usual products, in line with the cleaning guidance above.</a:t>
            </a:r>
          </a:p>
          <a:p>
            <a:pPr marL="285750" lvl="0" indent="-285750">
              <a:lnSpc>
                <a:spcPct val="100000"/>
              </a:lnSpc>
              <a:spcBef>
                <a:spcPct val="30000"/>
              </a:spcBef>
              <a:buFont typeface="Arial" panose="020B0604020202020204" pitchFamily="34" charset="0"/>
              <a:buChar char="•"/>
              <a:defRPr/>
            </a:pPr>
            <a:r>
              <a:rPr lang="en-GB" dirty="0"/>
              <a:t>People dealing with laundry from a suspected/ confirmed case should wear gloves and aprons when handling the laundry</a:t>
            </a:r>
          </a:p>
          <a:p>
            <a:pPr marL="0" lvl="0" indent="0">
              <a:lnSpc>
                <a:spcPct val="100000"/>
              </a:lnSpc>
              <a:spcBef>
                <a:spcPct val="30000"/>
              </a:spcBef>
              <a:defRPr/>
            </a:pPr>
            <a:endParaRPr lang="en-GB" dirty="0"/>
          </a:p>
          <a:p>
            <a:endParaRPr lang="en-GB" dirty="0"/>
          </a:p>
        </p:txBody>
      </p:sp>
      <p:sp>
        <p:nvSpPr>
          <p:cNvPr id="4" name="Slide Number Placeholder 3">
            <a:extLst>
              <a:ext uri="{FF2B5EF4-FFF2-40B4-BE49-F238E27FC236}">
                <a16:creationId xmlns:a16="http://schemas.microsoft.com/office/drawing/2014/main" id="{C1ACA048-163C-4544-8382-73F88F7768B1}"/>
              </a:ext>
            </a:extLst>
          </p:cNvPr>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26</a:t>
            </a:fld>
            <a:endParaRPr lang="en-US" dirty="0"/>
          </a:p>
        </p:txBody>
      </p:sp>
      <p:sp>
        <p:nvSpPr>
          <p:cNvPr id="5" name="Footer Placeholder 4">
            <a:extLst>
              <a:ext uri="{FF2B5EF4-FFF2-40B4-BE49-F238E27FC236}">
                <a16:creationId xmlns:a16="http://schemas.microsoft.com/office/drawing/2014/main" id="{58772D5C-B8A4-4E24-B14C-CB2A06365965}"/>
              </a:ext>
            </a:extLst>
          </p:cNvPr>
          <p:cNvSpPr>
            <a:spLocks noGrp="1"/>
          </p:cNvSpPr>
          <p:nvPr>
            <p:ph type="ftr" sz="quarter" idx="11"/>
          </p:nvPr>
        </p:nvSpPr>
        <p:spPr/>
        <p:txBody>
          <a:bodyPr/>
          <a:lstStyle/>
          <a:p>
            <a:pPr>
              <a:defRPr/>
            </a:pPr>
            <a:r>
              <a:rPr lang="en-US" dirty="0"/>
              <a:t>COVID-19 Educational Settings</a:t>
            </a:r>
          </a:p>
        </p:txBody>
      </p:sp>
    </p:spTree>
    <p:extLst>
      <p:ext uri="{BB962C8B-B14F-4D97-AF65-F5344CB8AC3E}">
        <p14:creationId xmlns:p14="http://schemas.microsoft.com/office/powerpoint/2010/main" val="1664620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Waste</a:t>
            </a:r>
          </a:p>
        </p:txBody>
      </p:sp>
      <p:sp>
        <p:nvSpPr>
          <p:cNvPr id="3" name="Content Placeholder 2"/>
          <p:cNvSpPr>
            <a:spLocks noGrp="1"/>
          </p:cNvSpPr>
          <p:nvPr>
            <p:ph idx="1"/>
          </p:nvPr>
        </p:nvSpPr>
        <p:spPr/>
        <p:txBody>
          <a:bodyPr/>
          <a:lstStyle/>
          <a:p>
            <a:pPr lvl="0"/>
            <a:r>
              <a:rPr lang="en-GB" b="1" dirty="0"/>
              <a:t>Waste from people with symptoms of COVID-19, waste from cleaning of areas where they have been (including disposable cloths and tissues): </a:t>
            </a:r>
          </a:p>
          <a:p>
            <a:pPr lvl="0"/>
            <a:endParaRPr lang="en-GB" sz="1050" b="1" dirty="0"/>
          </a:p>
          <a:p>
            <a:pPr marL="285750" lvl="0" indent="-285750">
              <a:buFont typeface="Arial" panose="020B0604020202020204" pitchFamily="34" charset="0"/>
              <a:buChar char="•"/>
            </a:pPr>
            <a:r>
              <a:rPr lang="en-GB" dirty="0"/>
              <a:t>should be put in a plastic rubbish bag and tied when full</a:t>
            </a:r>
          </a:p>
          <a:p>
            <a:pPr marL="0" lvl="0" indent="0"/>
            <a:endParaRPr lang="en-GB" sz="1000" b="1" dirty="0"/>
          </a:p>
          <a:p>
            <a:pPr marL="285750" lvl="0" indent="-285750">
              <a:buFont typeface="Arial" panose="020B0604020202020204" pitchFamily="34" charset="0"/>
              <a:buChar char="•"/>
            </a:pPr>
            <a:r>
              <a:rPr lang="en-GB" dirty="0"/>
              <a:t>the plastic bag should then be placed in a second bin bag and tied</a:t>
            </a:r>
          </a:p>
          <a:p>
            <a:pPr marL="0" lvl="0" indent="0"/>
            <a:endParaRPr lang="en-GB" sz="1000" b="1" dirty="0"/>
          </a:p>
          <a:p>
            <a:pPr marL="285750" lvl="0" indent="-285750">
              <a:buFont typeface="Arial" panose="020B0604020202020204" pitchFamily="34" charset="0"/>
              <a:buChar char="•"/>
            </a:pPr>
            <a:r>
              <a:rPr lang="en-GB" dirty="0"/>
              <a:t>it should be put in a suitable and secure place and marked for </a:t>
            </a:r>
          </a:p>
          <a:p>
            <a:pPr marL="266700" lvl="0" indent="0"/>
            <a:r>
              <a:rPr lang="en-GB" dirty="0"/>
              <a:t>storage for 72 hours. Waste should be stored safely and securely </a:t>
            </a:r>
          </a:p>
          <a:p>
            <a:pPr marL="266700" lvl="0" indent="0"/>
            <a:r>
              <a:rPr lang="en-GB" dirty="0"/>
              <a:t>kept away from children</a:t>
            </a:r>
          </a:p>
          <a:p>
            <a:pPr marL="266700" lvl="0" indent="-266700">
              <a:buFont typeface="Arial" panose="020B0604020202020204" pitchFamily="34" charset="0"/>
              <a:buChar char="•"/>
            </a:pPr>
            <a:r>
              <a:rPr lang="en-GB" dirty="0"/>
              <a:t>You should not put your waste in communal waste areas until the waste has </a:t>
            </a:r>
          </a:p>
          <a:p>
            <a:pPr marL="0" lvl="0" indent="0"/>
            <a:r>
              <a:rPr lang="en-GB" dirty="0"/>
              <a:t>     been stored for at least 72 hours. Storing for 72 hours saves unnecessary </a:t>
            </a:r>
          </a:p>
          <a:p>
            <a:pPr marL="0" lvl="0" indent="0"/>
            <a:r>
              <a:rPr lang="en-GB" dirty="0"/>
              <a:t>     waste movements and minimises the risk to waste operatives</a:t>
            </a:r>
            <a:endParaRPr lang="en-GB" b="1" dirty="0"/>
          </a:p>
          <a:p>
            <a:pPr marL="285750" indent="-285750">
              <a:buFont typeface="Arial" panose="020B0604020202020204" pitchFamily="34" charset="0"/>
              <a:buChar char="•"/>
            </a:pPr>
            <a:endParaRPr lang="en-GB" dirty="0"/>
          </a:p>
          <a:p>
            <a:pPr lvl="0"/>
            <a:endParaRPr lang="en-US" b="1" dirty="0">
              <a:latin typeface="Arial" pitchFamily="84" charset="0"/>
            </a:endParaRPr>
          </a:p>
          <a:p>
            <a:pPr lvl="0"/>
            <a:endParaRPr lang="en-US" dirty="0">
              <a:solidFill>
                <a:srgbClr val="FF0000"/>
              </a:solidFill>
              <a:latin typeface="Arial" pitchFamily="84" charset="0"/>
            </a:endParaRPr>
          </a:p>
          <a:p>
            <a:pPr lvl="0"/>
            <a:endParaRPr lang="en-US" dirty="0"/>
          </a:p>
          <a:p>
            <a:endParaRPr lang="en-GB" dirty="0"/>
          </a:p>
        </p:txBody>
      </p:sp>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27</a:t>
            </a:fld>
            <a:endParaRPr lang="en-US" dirty="0"/>
          </a:p>
        </p:txBody>
      </p:sp>
      <p:sp>
        <p:nvSpPr>
          <p:cNvPr id="5" name="Footer Placeholder 4"/>
          <p:cNvSpPr>
            <a:spLocks noGrp="1"/>
          </p:cNvSpPr>
          <p:nvPr>
            <p:ph type="ftr" sz="quarter" idx="11"/>
          </p:nvPr>
        </p:nvSpPr>
        <p:spPr/>
        <p:txBody>
          <a:bodyPr/>
          <a:lstStyle/>
          <a:p>
            <a:pPr>
              <a:defRPr/>
            </a:pPr>
            <a:r>
              <a:rPr lang="en-US" dirty="0"/>
              <a:t>COVID-19 Educational Settings</a:t>
            </a:r>
          </a:p>
        </p:txBody>
      </p:sp>
      <p:pic>
        <p:nvPicPr>
          <p:cNvPr id="6" name="Picture 5">
            <a:extLst>
              <a:ext uri="{FF2B5EF4-FFF2-40B4-BE49-F238E27FC236}">
                <a16:creationId xmlns:a16="http://schemas.microsoft.com/office/drawing/2014/main" id="{07B93D3B-955C-4A86-B3DB-1513F085E2E0}"/>
              </a:ext>
            </a:extLst>
          </p:cNvPr>
          <p:cNvPicPr>
            <a:picLocks noChangeAspect="1"/>
          </p:cNvPicPr>
          <p:nvPr/>
        </p:nvPicPr>
        <p:blipFill>
          <a:blip r:embed="rId2"/>
          <a:stretch>
            <a:fillRect/>
          </a:stretch>
        </p:blipFill>
        <p:spPr>
          <a:xfrm>
            <a:off x="7781137" y="1707654"/>
            <a:ext cx="1362863" cy="1927362"/>
          </a:xfrm>
          <a:prstGeom prst="rect">
            <a:avLst/>
          </a:prstGeom>
        </p:spPr>
      </p:pic>
    </p:spTree>
    <p:extLst>
      <p:ext uri="{BB962C8B-B14F-4D97-AF65-F5344CB8AC3E}">
        <p14:creationId xmlns:p14="http://schemas.microsoft.com/office/powerpoint/2010/main" val="23050570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ext uri="{D42A27DB-BD31-4B8C-83A1-F6EECF244321}">
                <p14:modId xmlns:p14="http://schemas.microsoft.com/office/powerpoint/2010/main" val="3212653340"/>
              </p:ext>
            </p:ext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spid="_x0000_s15365" name="think-cell Slide" r:id="rId7" imgW="395" imgH="394" progId="TCLayout.ActiveDocument.1">
                  <p:embed/>
                </p:oleObj>
              </mc:Choice>
              <mc:Fallback>
                <p:oleObj name="think-cell Slide" r:id="rId7" imgW="395" imgH="394" progId="TCLayout.ActiveDocument.1">
                  <p:embed/>
                  <p:pic>
                    <p:nvPicPr>
                      <p:cNvPr id="4" name="Object 3" hidden="1"/>
                      <p:cNvPicPr/>
                      <p:nvPr/>
                    </p:nvPicPr>
                    <p:blipFill>
                      <a:blip r:embed="rId8"/>
                      <a:stretch>
                        <a:fillRect/>
                      </a:stretch>
                    </p:blipFill>
                    <p:spPr>
                      <a:xfrm>
                        <a:off x="1191" y="1191"/>
                        <a:ext cx="1191" cy="1191"/>
                      </a:xfrm>
                      <a:prstGeom prst="rect">
                        <a:avLst/>
                      </a:prstGeom>
                    </p:spPr>
                  </p:pic>
                </p:oleObj>
              </mc:Fallback>
            </mc:AlternateContent>
          </a:graphicData>
        </a:graphic>
      </p:graphicFrame>
      <p:sp>
        <p:nvSpPr>
          <p:cNvPr id="3" name="Rectangle 2" hidden="1"/>
          <p:cNvSpPr/>
          <p:nvPr>
            <p:custDataLst>
              <p:tags r:id="rId4"/>
            </p:custDataLst>
          </p:nvPr>
        </p:nvSpPr>
        <p:spPr>
          <a:xfrm>
            <a:off x="0" y="0"/>
            <a:ext cx="119063" cy="119063"/>
          </a:xfrm>
          <a:prstGeom prst="rect">
            <a:avLst/>
          </a:prstGeom>
          <a:solidFill>
            <a:srgbClr val="009F86"/>
          </a:solidFill>
          <a:ln w="9525" cap="rnd" cmpd="sng" algn="ctr">
            <a:solidFill>
              <a:srgbClr val="009F8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lang="en-US" dirty="0">
              <a:solidFill>
                <a:srgbClr val="FFFFFF"/>
              </a:solidFill>
              <a:latin typeface="Arial" panose="020B0604020202020204" pitchFamily="34" charset="0"/>
              <a:ea typeface="+mj-ea"/>
              <a:cs typeface="+mj-cs"/>
              <a:sym typeface="Arial" panose="020B0604020202020204" pitchFamily="34" charset="0"/>
            </a:endParaRPr>
          </a:p>
        </p:txBody>
      </p:sp>
      <p:sp>
        <p:nvSpPr>
          <p:cNvPr id="2" name="Title 1"/>
          <p:cNvSpPr>
            <a:spLocks noGrp="1"/>
          </p:cNvSpPr>
          <p:nvPr>
            <p:ph type="title"/>
          </p:nvPr>
        </p:nvSpPr>
        <p:spPr>
          <a:xfrm>
            <a:off x="472500" y="467100"/>
            <a:ext cx="8199900" cy="249299"/>
          </a:xfrm>
        </p:spPr>
        <p:txBody>
          <a:bodyPr>
            <a:noAutofit/>
          </a:bodyPr>
          <a:lstStyle/>
          <a:p>
            <a:r>
              <a:rPr lang="en-US" sz="2400" dirty="0"/>
              <a:t>Comments on running the webinar, by Chaamala Klinger (I)</a:t>
            </a:r>
          </a:p>
        </p:txBody>
      </p:sp>
      <p:graphicFrame>
        <p:nvGraphicFramePr>
          <p:cNvPr id="6" name="Table 5"/>
          <p:cNvGraphicFramePr>
            <a:graphicFrameLocks noGrp="1"/>
          </p:cNvGraphicFramePr>
          <p:nvPr>
            <p:extLst>
              <p:ext uri="{D42A27DB-BD31-4B8C-83A1-F6EECF244321}">
                <p14:modId xmlns:p14="http://schemas.microsoft.com/office/powerpoint/2010/main" val="3554544133"/>
              </p:ext>
            </p:extLst>
          </p:nvPr>
        </p:nvGraphicFramePr>
        <p:xfrm>
          <a:off x="472500" y="1053121"/>
          <a:ext cx="8199900" cy="3369996"/>
        </p:xfrm>
        <a:graphic>
          <a:graphicData uri="http://schemas.openxmlformats.org/drawingml/2006/table">
            <a:tbl>
              <a:tblPr firstRow="1" firstCol="1" bandRow="1">
                <a:tableStyleId>{5C22544A-7EE6-4342-B048-85BDC9FD1C3A}</a:tableStyleId>
              </a:tblPr>
              <a:tblGrid>
                <a:gridCol w="1268429">
                  <a:extLst>
                    <a:ext uri="{9D8B030D-6E8A-4147-A177-3AD203B41FA5}">
                      <a16:colId xmlns:a16="http://schemas.microsoft.com/office/drawing/2014/main" val="20001"/>
                    </a:ext>
                  </a:extLst>
                </a:gridCol>
                <a:gridCol w="6931471">
                  <a:extLst>
                    <a:ext uri="{9D8B030D-6E8A-4147-A177-3AD203B41FA5}">
                      <a16:colId xmlns:a16="http://schemas.microsoft.com/office/drawing/2014/main" val="20002"/>
                    </a:ext>
                  </a:extLst>
                </a:gridCol>
              </a:tblGrid>
              <a:tr h="229835">
                <a:tc>
                  <a:txBody>
                    <a:bodyPr/>
                    <a:lstStyle/>
                    <a:p>
                      <a:pPr marL="0" algn="l" defTabSz="914400" rtl="0" eaLnBrk="1" latinLnBrk="0" hangingPunct="1">
                        <a:lnSpc>
                          <a:spcPct val="107000"/>
                        </a:lnSpc>
                        <a:spcAft>
                          <a:spcPts val="0"/>
                        </a:spcAft>
                      </a:pPr>
                      <a:r>
                        <a:rPr lang="en-GB" sz="1300" b="1" kern="1200" dirty="0">
                          <a:solidFill>
                            <a:srgbClr val="009F86"/>
                          </a:solidFill>
                          <a:effectLst/>
                          <a:latin typeface="+mj-lt"/>
                          <a:ea typeface="Calibri" panose="020F0502020204030204" pitchFamily="34" charset="0"/>
                          <a:cs typeface="Times New Roman" panose="02020603050405020304" pitchFamily="18" charset="0"/>
                        </a:rPr>
                        <a:t>Question</a:t>
                      </a:r>
                    </a:p>
                  </a:txBody>
                  <a:tcPr marL="51435" marR="51435" marT="50400" marB="50400" anchor="ctr">
                    <a:lnB w="6350" cap="flat" cmpd="sng" algn="ctr">
                      <a:solidFill>
                        <a:schemeClr val="tx1"/>
                      </a:solidFill>
                      <a:prstDash val="sysDash"/>
                      <a:round/>
                      <a:headEnd type="none" w="med" len="med"/>
                      <a:tailEnd type="none" w="med" len="med"/>
                    </a:lnB>
                    <a:solidFill>
                      <a:srgbClr val="DEDEE0"/>
                    </a:solidFill>
                  </a:tcPr>
                </a:tc>
                <a:tc>
                  <a:txBody>
                    <a:bodyPr/>
                    <a:lstStyle/>
                    <a:p>
                      <a:pPr marL="0" lvl="0" indent="0">
                        <a:lnSpc>
                          <a:spcPct val="107000"/>
                        </a:lnSpc>
                        <a:spcAft>
                          <a:spcPts val="0"/>
                        </a:spcAft>
                        <a:buFont typeface="Symbol" panose="05050102010706020507" pitchFamily="18" charset="2"/>
                        <a:buNone/>
                      </a:pPr>
                      <a:r>
                        <a:rPr lang="en-GB" sz="1300" b="1" i="0" dirty="0">
                          <a:solidFill>
                            <a:srgbClr val="009F86"/>
                          </a:solidFill>
                          <a:effectLst/>
                          <a:latin typeface="+mj-lt"/>
                          <a:ea typeface="Calibri" panose="020F0502020204030204" pitchFamily="34" charset="0"/>
                          <a:cs typeface="Times New Roman" panose="02020603050405020304" pitchFamily="18" charset="0"/>
                        </a:rPr>
                        <a:t>Answer</a:t>
                      </a:r>
                    </a:p>
                  </a:txBody>
                  <a:tcPr marL="51435" marR="51435" marT="50400" marB="50400" anchor="ctr">
                    <a:lnB w="6350" cap="flat" cmpd="sng" algn="ctr">
                      <a:solidFill>
                        <a:schemeClr val="tx1"/>
                      </a:solidFill>
                      <a:prstDash val="sysDash"/>
                      <a:round/>
                      <a:headEnd type="none" w="med" len="med"/>
                      <a:tailEnd type="none" w="med" len="med"/>
                    </a:lnB>
                    <a:solidFill>
                      <a:srgbClr val="DEDEE0"/>
                    </a:solidFill>
                  </a:tcPr>
                </a:tc>
                <a:extLst>
                  <a:ext uri="{0D108BD9-81ED-4DB2-BD59-A6C34878D82A}">
                    <a16:rowId xmlns:a16="http://schemas.microsoft.com/office/drawing/2014/main" val="10000"/>
                  </a:ext>
                </a:extLst>
              </a:tr>
              <a:tr h="503605">
                <a:tc>
                  <a:txBody>
                    <a:bodyPr/>
                    <a:lstStyle/>
                    <a:p>
                      <a:pPr marL="0" algn="l" defTabSz="914400" rtl="0" eaLnBrk="1" latinLnBrk="0" hangingPunct="1">
                        <a:lnSpc>
                          <a:spcPct val="107000"/>
                        </a:lnSpc>
                        <a:spcAft>
                          <a:spcPts val="0"/>
                        </a:spcAft>
                      </a:pPr>
                      <a:endParaRPr lang="en-GB" sz="1300" kern="1200" dirty="0">
                        <a:solidFill>
                          <a:srgbClr val="575757"/>
                        </a:solidFill>
                        <a:effectLst/>
                        <a:latin typeface="+mj-lt"/>
                        <a:ea typeface="+mn-ea"/>
                        <a:cs typeface="+mn-cs"/>
                      </a:endParaRPr>
                    </a:p>
                    <a:p>
                      <a:pPr marL="0" algn="l" defTabSz="914400" rtl="0" eaLnBrk="1" latinLnBrk="0" hangingPunct="1">
                        <a:lnSpc>
                          <a:spcPct val="107000"/>
                        </a:lnSpc>
                        <a:spcAft>
                          <a:spcPts val="0"/>
                        </a:spcAft>
                      </a:pPr>
                      <a:r>
                        <a:rPr lang="en-GB" sz="1300" kern="1200" dirty="0">
                          <a:solidFill>
                            <a:srgbClr val="575757"/>
                          </a:solidFill>
                          <a:effectLst/>
                          <a:latin typeface="+mj-lt"/>
                          <a:ea typeface="+mn-ea"/>
                          <a:cs typeface="+mn-cs"/>
                        </a:rPr>
                        <a:t>Who attended?</a:t>
                      </a:r>
                    </a:p>
                    <a:p>
                      <a:pPr marL="0" algn="l" defTabSz="914400" rtl="0" eaLnBrk="1" latinLnBrk="0" hangingPunct="1">
                        <a:lnSpc>
                          <a:spcPct val="107000"/>
                        </a:lnSpc>
                        <a:spcAft>
                          <a:spcPts val="0"/>
                        </a:spcAft>
                      </a:pPr>
                      <a:r>
                        <a:rPr lang="en-GB" sz="1300" kern="1200" dirty="0">
                          <a:solidFill>
                            <a:srgbClr val="575757"/>
                          </a:solidFill>
                          <a:effectLst/>
                          <a:latin typeface="+mj-lt"/>
                          <a:ea typeface="+mn-ea"/>
                          <a:cs typeface="+mn-cs"/>
                        </a:rPr>
                        <a:t>And how did you invite them?</a:t>
                      </a:r>
                      <a:endParaRPr lang="en-GB" sz="1300" b="0" kern="1200" dirty="0">
                        <a:solidFill>
                          <a:srgbClr val="575757"/>
                        </a:solidFill>
                        <a:effectLst/>
                        <a:latin typeface="+mj-lt"/>
                        <a:ea typeface="Calibri" panose="020F0502020204030204" pitchFamily="34" charset="0"/>
                        <a:cs typeface="Times New Roman" panose="02020603050405020304" pitchFamily="18" charset="0"/>
                      </a:endParaRPr>
                    </a:p>
                  </a:txBody>
                  <a:tcPr marL="51435" marR="51435" marT="50400" marB="50400">
                    <a:lnT w="6350" cap="flat" cmpd="sng" algn="ctr">
                      <a:solidFill>
                        <a:schemeClr val="tx1"/>
                      </a:solidFill>
                      <a:prstDash val="sysDash"/>
                      <a:round/>
                      <a:headEnd type="none" w="med" len="med"/>
                      <a:tailEnd type="none" w="med" len="med"/>
                    </a:lnT>
                    <a:lnB w="6350" cap="flat" cmpd="sng" algn="ctr">
                      <a:solidFill>
                        <a:schemeClr val="tx1"/>
                      </a:solidFill>
                      <a:prstDash val="sysDash"/>
                      <a:round/>
                      <a:headEnd type="none" w="med" len="med"/>
                      <a:tailEnd type="none" w="med" len="med"/>
                    </a:lnB>
                    <a:noFill/>
                  </a:tcPr>
                </a:tc>
                <a:tc>
                  <a:txBody>
                    <a:bodyPr/>
                    <a:lstStyle/>
                    <a:p>
                      <a:pPr marL="351000" lvl="1" indent="-234000" algn="l" defTabSz="914400" rtl="0" eaLnBrk="1" latinLnBrk="0" hangingPunct="1">
                        <a:lnSpc>
                          <a:spcPct val="100000"/>
                        </a:lnSpc>
                        <a:spcBef>
                          <a:spcPts val="0"/>
                        </a:spcBef>
                        <a:spcAft>
                          <a:spcPts val="0"/>
                        </a:spcAft>
                        <a:buClr>
                          <a:srgbClr val="009F86">
                            <a:lumMod val="100000"/>
                          </a:srgbClr>
                        </a:buClr>
                        <a:buSzPct val="100000"/>
                        <a:buFont typeface="Trebuchet MS" panose="020B0603020202020204" pitchFamily="34" charset="0"/>
                        <a:buChar char="•"/>
                      </a:pPr>
                      <a:r>
                        <a:rPr lang="en-GB" sz="1300" b="0" i="0" u="none" kern="1200" spc="0" dirty="0">
                          <a:solidFill>
                            <a:srgbClr val="575757">
                              <a:lumMod val="100000"/>
                            </a:srgbClr>
                          </a:solidFill>
                          <a:effectLst/>
                          <a:latin typeface="+mj-lt"/>
                          <a:ea typeface="+mn-ea"/>
                          <a:cs typeface="+mn-cs"/>
                        </a:rPr>
                        <a:t>The webinars were initially attended by children’s leads and public health leads in local authorities and then by teachers and child care managers. I also ran a specific session for school nurses. </a:t>
                      </a:r>
                    </a:p>
                    <a:p>
                      <a:pPr marL="351000" lvl="1" indent="-234000" algn="l" defTabSz="914400" rtl="0" eaLnBrk="1" latinLnBrk="0" hangingPunct="1">
                        <a:lnSpc>
                          <a:spcPct val="100000"/>
                        </a:lnSpc>
                        <a:spcBef>
                          <a:spcPts val="0"/>
                        </a:spcBef>
                        <a:spcAft>
                          <a:spcPts val="0"/>
                        </a:spcAft>
                        <a:buClr>
                          <a:srgbClr val="009F86">
                            <a:lumMod val="100000"/>
                          </a:srgbClr>
                        </a:buClr>
                        <a:buSzPct val="100000"/>
                        <a:buFont typeface="Trebuchet MS" panose="020B0603020202020204" pitchFamily="34" charset="0"/>
                        <a:buChar char="•"/>
                      </a:pPr>
                      <a:r>
                        <a:rPr lang="en-GB" sz="1300" b="0" i="0" u="none" kern="1200" spc="0" dirty="0">
                          <a:solidFill>
                            <a:srgbClr val="575757">
                              <a:lumMod val="100000"/>
                            </a:srgbClr>
                          </a:solidFill>
                          <a:effectLst/>
                          <a:latin typeface="+mj-lt"/>
                          <a:ea typeface="+mn-ea"/>
                          <a:cs typeface="+mn-cs"/>
                        </a:rPr>
                        <a:t>We ran webinars every Tuesday, Wednesday and Thursday at 1600-1700. One of my colleagues created an Eventbrite system for people to book themselves into the webinars. This ensured that the skype system did not get overloaded as we limited the number of attendees to 100 per session.</a:t>
                      </a:r>
                    </a:p>
                    <a:p>
                      <a:pPr marL="351000" lvl="1" indent="-234000" algn="l" defTabSz="914400" rtl="0" eaLnBrk="1" latinLnBrk="0" hangingPunct="1">
                        <a:lnSpc>
                          <a:spcPct val="100000"/>
                        </a:lnSpc>
                        <a:spcBef>
                          <a:spcPts val="0"/>
                        </a:spcBef>
                        <a:spcAft>
                          <a:spcPts val="0"/>
                        </a:spcAft>
                        <a:buClr>
                          <a:srgbClr val="009F86">
                            <a:lumMod val="100000"/>
                          </a:srgbClr>
                        </a:buClr>
                        <a:buSzPct val="100000"/>
                        <a:buFont typeface="Trebuchet MS" panose="020B0603020202020204" pitchFamily="34" charset="0"/>
                        <a:buChar char="•"/>
                      </a:pPr>
                      <a:r>
                        <a:rPr lang="en-GB" sz="1300" b="0" i="0" u="none" kern="1200" spc="0" dirty="0">
                          <a:solidFill>
                            <a:srgbClr val="575757">
                              <a:lumMod val="100000"/>
                            </a:srgbClr>
                          </a:solidFill>
                          <a:effectLst/>
                          <a:latin typeface="+mj-lt"/>
                          <a:ea typeface="+mn-ea"/>
                          <a:cs typeface="+mn-cs"/>
                        </a:rPr>
                        <a:t>On the day of the webinar, my colleague sent a PDF of the slides to the people attending on the day (emails were sent to us from the Eventbrite system). </a:t>
                      </a:r>
                    </a:p>
                    <a:p>
                      <a:r>
                        <a:rPr lang="en-GB" sz="1300" kern="1200" dirty="0">
                          <a:solidFill>
                            <a:srgbClr val="575757"/>
                          </a:solidFill>
                          <a:effectLst/>
                          <a:latin typeface="+mj-lt"/>
                          <a:ea typeface="+mn-ea"/>
                          <a:cs typeface="+mn-cs"/>
                        </a:rPr>
                        <a:t> </a:t>
                      </a:r>
                    </a:p>
                    <a:p>
                      <a:r>
                        <a:rPr lang="en-GB" sz="1300" kern="1200" dirty="0">
                          <a:solidFill>
                            <a:srgbClr val="575757"/>
                          </a:solidFill>
                          <a:effectLst/>
                          <a:latin typeface="+mj-lt"/>
                          <a:ea typeface="+mn-ea"/>
                          <a:cs typeface="+mn-cs"/>
                        </a:rPr>
                        <a:t>We found our audience in two ways</a:t>
                      </a:r>
                    </a:p>
                    <a:p>
                      <a:pPr marL="342900" lvl="0" indent="-342900">
                        <a:buFont typeface="+mj-lt"/>
                        <a:buAutoNum type="arabicPeriod"/>
                      </a:pPr>
                      <a:r>
                        <a:rPr lang="en-GB" sz="1300" kern="1200" dirty="0">
                          <a:solidFill>
                            <a:srgbClr val="575757"/>
                          </a:solidFill>
                          <a:effectLst/>
                          <a:latin typeface="+mj-lt"/>
                          <a:ea typeface="+mn-ea"/>
                          <a:cs typeface="+mn-cs"/>
                        </a:rPr>
                        <a:t>Every time an educational setting called the Health Protection Team, the webinar website was sent.</a:t>
                      </a:r>
                    </a:p>
                    <a:p>
                      <a:pPr marL="342900" lvl="0" indent="-342900">
                        <a:buFont typeface="+mj-lt"/>
                        <a:buAutoNum type="arabicPeriod"/>
                      </a:pPr>
                      <a:r>
                        <a:rPr lang="en-GB" sz="1300" kern="1200" dirty="0">
                          <a:solidFill>
                            <a:srgbClr val="575757"/>
                          </a:solidFill>
                          <a:effectLst/>
                          <a:latin typeface="+mj-lt"/>
                          <a:ea typeface="+mn-ea"/>
                          <a:cs typeface="+mn-cs"/>
                        </a:rPr>
                        <a:t>The webinar website was shared with all public health teams in local authorities and this was cascaded</a:t>
                      </a:r>
                    </a:p>
                  </a:txBody>
                  <a:tcPr marL="51435" marR="51435" marT="50400" marB="50400">
                    <a:lnT w="6350" cap="flat" cmpd="sng" algn="ctr">
                      <a:solidFill>
                        <a:schemeClr val="tx1"/>
                      </a:solidFill>
                      <a:prstDash val="sysDash"/>
                      <a:round/>
                      <a:headEnd type="none" w="med" len="med"/>
                      <a:tailEnd type="none" w="med" len="med"/>
                    </a:lnT>
                    <a:lnB w="6350" cap="flat" cmpd="sng" algn="ctr">
                      <a:solidFill>
                        <a:schemeClr val="tx1"/>
                      </a:solidFill>
                      <a:prstDash val="sysDash"/>
                      <a:round/>
                      <a:headEnd type="none" w="med" len="med"/>
                      <a:tailEnd type="none" w="med" len="med"/>
                    </a:lnB>
                    <a:noFill/>
                  </a:tcPr>
                </a:tc>
                <a:extLst>
                  <a:ext uri="{0D108BD9-81ED-4DB2-BD59-A6C34878D82A}">
                    <a16:rowId xmlns:a16="http://schemas.microsoft.com/office/drawing/2014/main" val="10001"/>
                  </a:ext>
                </a:extLst>
              </a:tr>
            </a:tbl>
          </a:graphicData>
        </a:graphic>
      </p:graphicFrame>
    </p:spTree>
    <p:custDataLst>
      <p:tags r:id="rId2"/>
    </p:custDataLst>
    <p:extLst>
      <p:ext uri="{BB962C8B-B14F-4D97-AF65-F5344CB8AC3E}">
        <p14:creationId xmlns:p14="http://schemas.microsoft.com/office/powerpoint/2010/main" val="89282280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ext uri="{D42A27DB-BD31-4B8C-83A1-F6EECF244321}">
                <p14:modId xmlns:p14="http://schemas.microsoft.com/office/powerpoint/2010/main" val="4152726562"/>
              </p:ext>
            </p:ext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spid="_x0000_s5126" name="think-cell Slide" r:id="rId7" imgW="395" imgH="394" progId="TCLayout.ActiveDocument.1">
                  <p:embed/>
                </p:oleObj>
              </mc:Choice>
              <mc:Fallback>
                <p:oleObj name="think-cell Slide" r:id="rId7" imgW="395" imgH="394" progId="TCLayout.ActiveDocument.1">
                  <p:embed/>
                  <p:pic>
                    <p:nvPicPr>
                      <p:cNvPr id="4" name="Object 3" hidden="1"/>
                      <p:cNvPicPr/>
                      <p:nvPr/>
                    </p:nvPicPr>
                    <p:blipFill>
                      <a:blip r:embed="rId8"/>
                      <a:stretch>
                        <a:fillRect/>
                      </a:stretch>
                    </p:blipFill>
                    <p:spPr>
                      <a:xfrm>
                        <a:off x="1191" y="1191"/>
                        <a:ext cx="1191" cy="1191"/>
                      </a:xfrm>
                      <a:prstGeom prst="rect">
                        <a:avLst/>
                      </a:prstGeom>
                    </p:spPr>
                  </p:pic>
                </p:oleObj>
              </mc:Fallback>
            </mc:AlternateContent>
          </a:graphicData>
        </a:graphic>
      </p:graphicFrame>
      <p:sp>
        <p:nvSpPr>
          <p:cNvPr id="3" name="Rectangle 2" hidden="1"/>
          <p:cNvSpPr/>
          <p:nvPr>
            <p:custDataLst>
              <p:tags r:id="rId4"/>
            </p:custDataLst>
          </p:nvPr>
        </p:nvSpPr>
        <p:spPr>
          <a:xfrm>
            <a:off x="0" y="0"/>
            <a:ext cx="119063" cy="119063"/>
          </a:xfrm>
          <a:prstGeom prst="rect">
            <a:avLst/>
          </a:prstGeom>
          <a:solidFill>
            <a:srgbClr val="009F86"/>
          </a:solidFill>
          <a:ln w="9525" cap="rnd" cmpd="sng" algn="ctr">
            <a:solidFill>
              <a:srgbClr val="009F8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lang="en-US" dirty="0">
              <a:solidFill>
                <a:srgbClr val="FFFFFF"/>
              </a:solidFill>
              <a:latin typeface="Arial" panose="020B0604020202020204" pitchFamily="34" charset="0"/>
              <a:ea typeface="+mj-ea"/>
              <a:cs typeface="+mj-cs"/>
              <a:sym typeface="Arial" panose="020B0604020202020204" pitchFamily="34" charset="0"/>
            </a:endParaRPr>
          </a:p>
        </p:txBody>
      </p:sp>
      <p:sp>
        <p:nvSpPr>
          <p:cNvPr id="2" name="Title 1"/>
          <p:cNvSpPr>
            <a:spLocks noGrp="1"/>
          </p:cNvSpPr>
          <p:nvPr>
            <p:ph type="title"/>
          </p:nvPr>
        </p:nvSpPr>
        <p:spPr>
          <a:xfrm>
            <a:off x="472500" y="467100"/>
            <a:ext cx="8199900" cy="249299"/>
          </a:xfrm>
        </p:spPr>
        <p:txBody>
          <a:bodyPr>
            <a:noAutofit/>
          </a:bodyPr>
          <a:lstStyle/>
          <a:p>
            <a:r>
              <a:rPr lang="en-US" sz="2400" dirty="0"/>
              <a:t>Comments on running the webinar, by Chaamala Klinger (II) </a:t>
            </a:r>
          </a:p>
        </p:txBody>
      </p:sp>
      <p:graphicFrame>
        <p:nvGraphicFramePr>
          <p:cNvPr id="6" name="Table 5"/>
          <p:cNvGraphicFramePr>
            <a:graphicFrameLocks noGrp="1"/>
          </p:cNvGraphicFramePr>
          <p:nvPr>
            <p:extLst>
              <p:ext uri="{D42A27DB-BD31-4B8C-83A1-F6EECF244321}">
                <p14:modId xmlns:p14="http://schemas.microsoft.com/office/powerpoint/2010/main" val="855408753"/>
              </p:ext>
            </p:extLst>
          </p:nvPr>
        </p:nvGraphicFramePr>
        <p:xfrm>
          <a:off x="472500" y="975925"/>
          <a:ext cx="8199900" cy="3701908"/>
        </p:xfrm>
        <a:graphic>
          <a:graphicData uri="http://schemas.openxmlformats.org/drawingml/2006/table">
            <a:tbl>
              <a:tblPr firstRow="1" firstCol="1" bandRow="1">
                <a:tableStyleId>{5C22544A-7EE6-4342-B048-85BDC9FD1C3A}</a:tableStyleId>
              </a:tblPr>
              <a:tblGrid>
                <a:gridCol w="1268429">
                  <a:extLst>
                    <a:ext uri="{9D8B030D-6E8A-4147-A177-3AD203B41FA5}">
                      <a16:colId xmlns:a16="http://schemas.microsoft.com/office/drawing/2014/main" val="20001"/>
                    </a:ext>
                  </a:extLst>
                </a:gridCol>
                <a:gridCol w="6931471">
                  <a:extLst>
                    <a:ext uri="{9D8B030D-6E8A-4147-A177-3AD203B41FA5}">
                      <a16:colId xmlns:a16="http://schemas.microsoft.com/office/drawing/2014/main" val="20002"/>
                    </a:ext>
                  </a:extLst>
                </a:gridCol>
              </a:tblGrid>
              <a:tr h="229835">
                <a:tc>
                  <a:txBody>
                    <a:bodyPr/>
                    <a:lstStyle/>
                    <a:p>
                      <a:pPr marL="0" algn="l" defTabSz="914400" rtl="0" eaLnBrk="1" latinLnBrk="0" hangingPunct="1">
                        <a:lnSpc>
                          <a:spcPct val="107000"/>
                        </a:lnSpc>
                        <a:spcAft>
                          <a:spcPts val="0"/>
                        </a:spcAft>
                      </a:pPr>
                      <a:r>
                        <a:rPr lang="en-GB" sz="1300" b="1" kern="1200" dirty="0">
                          <a:solidFill>
                            <a:srgbClr val="009F86"/>
                          </a:solidFill>
                          <a:effectLst/>
                          <a:latin typeface="+mj-lt"/>
                          <a:ea typeface="Calibri" panose="020F0502020204030204" pitchFamily="34" charset="0"/>
                          <a:cs typeface="Times New Roman" panose="02020603050405020304" pitchFamily="18" charset="0"/>
                        </a:rPr>
                        <a:t>Question</a:t>
                      </a:r>
                    </a:p>
                  </a:txBody>
                  <a:tcPr marL="51435" marR="51435" marT="50400" marB="50400" anchor="ctr">
                    <a:lnB w="6350" cap="flat" cmpd="sng" algn="ctr">
                      <a:solidFill>
                        <a:schemeClr val="tx1"/>
                      </a:solidFill>
                      <a:prstDash val="sysDash"/>
                      <a:round/>
                      <a:headEnd type="none" w="med" len="med"/>
                      <a:tailEnd type="none" w="med" len="med"/>
                    </a:lnB>
                    <a:solidFill>
                      <a:srgbClr val="DEDEE0"/>
                    </a:solidFill>
                  </a:tcPr>
                </a:tc>
                <a:tc>
                  <a:txBody>
                    <a:bodyPr/>
                    <a:lstStyle/>
                    <a:p>
                      <a:pPr marL="0" lvl="0" indent="0" algn="l" defTabSz="914400" rtl="0" eaLnBrk="1" latinLnBrk="0" hangingPunct="1">
                        <a:lnSpc>
                          <a:spcPct val="107000"/>
                        </a:lnSpc>
                        <a:spcAft>
                          <a:spcPts val="0"/>
                        </a:spcAft>
                        <a:buFont typeface="Symbol" panose="05050102010706020507" pitchFamily="18" charset="2"/>
                        <a:buNone/>
                      </a:pPr>
                      <a:r>
                        <a:rPr lang="en-GB" sz="1300" b="1" kern="1200" dirty="0">
                          <a:solidFill>
                            <a:srgbClr val="009F86"/>
                          </a:solidFill>
                          <a:effectLst/>
                          <a:latin typeface="+mj-lt"/>
                          <a:ea typeface="Calibri" panose="020F0502020204030204" pitchFamily="34" charset="0"/>
                          <a:cs typeface="Times New Roman" panose="02020603050405020304" pitchFamily="18" charset="0"/>
                        </a:rPr>
                        <a:t>Answer</a:t>
                      </a:r>
                    </a:p>
                  </a:txBody>
                  <a:tcPr marL="51435" marR="51435" marT="0" marB="0" anchor="ctr">
                    <a:lnB w="6350" cap="flat" cmpd="sng" algn="ctr">
                      <a:solidFill>
                        <a:schemeClr val="tx1"/>
                      </a:solidFill>
                      <a:prstDash val="sysDash"/>
                      <a:round/>
                      <a:headEnd type="none" w="med" len="med"/>
                      <a:tailEnd type="none" w="med" len="med"/>
                    </a:lnB>
                    <a:solidFill>
                      <a:srgbClr val="DEDEE0"/>
                    </a:solidFill>
                  </a:tcPr>
                </a:tc>
                <a:extLst>
                  <a:ext uri="{0D108BD9-81ED-4DB2-BD59-A6C34878D82A}">
                    <a16:rowId xmlns:a16="http://schemas.microsoft.com/office/drawing/2014/main" val="10000"/>
                  </a:ext>
                </a:extLst>
              </a:tr>
              <a:tr h="503605">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300" b="1" kern="1200" dirty="0">
                          <a:solidFill>
                            <a:srgbClr val="575757"/>
                          </a:solidFill>
                          <a:effectLst/>
                          <a:latin typeface="+mj-lt"/>
                          <a:ea typeface="+mn-ea"/>
                          <a:cs typeface="+mn-cs"/>
                        </a:rPr>
                        <a:t>How did you run the presentation?</a:t>
                      </a:r>
                    </a:p>
                  </a:txBody>
                  <a:tcPr marL="51435" marR="51435" marT="50400" marB="50400">
                    <a:lnT w="6350" cap="flat" cmpd="sng" algn="ctr">
                      <a:solidFill>
                        <a:schemeClr val="tx1"/>
                      </a:solidFill>
                      <a:prstDash val="sysDash"/>
                      <a:round/>
                      <a:headEnd type="none" w="med" len="med"/>
                      <a:tailEnd type="none" w="med" len="med"/>
                    </a:lnT>
                    <a:lnB w="6350" cap="flat" cmpd="sng" algn="ctr">
                      <a:solidFill>
                        <a:schemeClr val="tx1"/>
                      </a:solidFill>
                      <a:prstDash val="sysDash"/>
                      <a:round/>
                      <a:headEnd type="none" w="med" len="med"/>
                      <a:tailEnd type="none" w="med" len="med"/>
                    </a:lnB>
                    <a:noFill/>
                  </a:tcPr>
                </a:tc>
                <a:tc>
                  <a:txBody>
                    <a:bodyPr/>
                    <a:lstStyle/>
                    <a:p>
                      <a:pPr marL="351000" lvl="1" indent="-234000" algn="l" defTabSz="914400" rtl="0" eaLnBrk="1" latinLnBrk="0" hangingPunct="1">
                        <a:lnSpc>
                          <a:spcPct val="100000"/>
                        </a:lnSpc>
                        <a:spcBef>
                          <a:spcPts val="0"/>
                        </a:spcBef>
                        <a:spcAft>
                          <a:spcPts val="0"/>
                        </a:spcAft>
                        <a:buClr>
                          <a:srgbClr val="009F86">
                            <a:lumMod val="100000"/>
                          </a:srgbClr>
                        </a:buClr>
                        <a:buSzPct val="100000"/>
                        <a:buFont typeface="Trebuchet MS" panose="020B0603020202020204" pitchFamily="34" charset="0"/>
                        <a:buChar char="•"/>
                      </a:pPr>
                      <a:r>
                        <a:rPr lang="en-GB" sz="1300" b="0" i="0" u="none" kern="1200" spc="0" dirty="0">
                          <a:solidFill>
                            <a:srgbClr val="575757">
                              <a:lumMod val="100000"/>
                            </a:srgbClr>
                          </a:solidFill>
                          <a:effectLst/>
                          <a:latin typeface="+mj-lt"/>
                          <a:ea typeface="+mn-ea"/>
                          <a:cs typeface="+mn-cs"/>
                        </a:rPr>
                        <a:t>We always had a presenter and a buddy- just in case one person didn’t know the answer to any questions. Buddy also helped with technical glitches and kept an eye on the chat box which sometimes had questions. </a:t>
                      </a:r>
                    </a:p>
                    <a:p>
                      <a:pPr marL="351000" lvl="1" indent="-234000" algn="l" defTabSz="914400" rtl="0" eaLnBrk="1" latinLnBrk="0" hangingPunct="1">
                        <a:lnSpc>
                          <a:spcPct val="100000"/>
                        </a:lnSpc>
                        <a:spcBef>
                          <a:spcPts val="0"/>
                        </a:spcBef>
                        <a:spcAft>
                          <a:spcPts val="0"/>
                        </a:spcAft>
                        <a:buClr>
                          <a:srgbClr val="009F86">
                            <a:lumMod val="100000"/>
                          </a:srgbClr>
                        </a:buClr>
                        <a:buSzPct val="100000"/>
                        <a:buFont typeface="Trebuchet MS" panose="020B0603020202020204" pitchFamily="34" charset="0"/>
                        <a:buChar char="•"/>
                      </a:pPr>
                      <a:r>
                        <a:rPr lang="en-GB" sz="1300" b="0" i="0" u="none" kern="1200" spc="0" dirty="0">
                          <a:solidFill>
                            <a:srgbClr val="575757">
                              <a:lumMod val="100000"/>
                            </a:srgbClr>
                          </a:solidFill>
                          <a:effectLst/>
                          <a:latin typeface="+mj-lt"/>
                          <a:ea typeface="+mn-ea"/>
                          <a:cs typeface="+mn-cs"/>
                        </a:rPr>
                        <a:t>We paused at the end of most slides to check to understanding and questions. </a:t>
                      </a:r>
                    </a:p>
                    <a:p>
                      <a:pPr marL="351000" lvl="1" indent="-234000" algn="l" defTabSz="914400" rtl="0" eaLnBrk="1" latinLnBrk="0" hangingPunct="1">
                        <a:lnSpc>
                          <a:spcPct val="100000"/>
                        </a:lnSpc>
                        <a:spcBef>
                          <a:spcPts val="0"/>
                        </a:spcBef>
                        <a:spcAft>
                          <a:spcPts val="0"/>
                        </a:spcAft>
                        <a:buClr>
                          <a:srgbClr val="009F86">
                            <a:lumMod val="100000"/>
                          </a:srgbClr>
                        </a:buClr>
                        <a:buSzPct val="100000"/>
                        <a:buFont typeface="Trebuchet MS" panose="020B0603020202020204" pitchFamily="34" charset="0"/>
                        <a:buChar char="•"/>
                      </a:pPr>
                      <a:r>
                        <a:rPr lang="en-GB" sz="1300" b="0" i="0" u="none" kern="1200" spc="0" dirty="0">
                          <a:solidFill>
                            <a:srgbClr val="575757">
                              <a:lumMod val="100000"/>
                            </a:srgbClr>
                          </a:solidFill>
                          <a:effectLst/>
                          <a:latin typeface="+mj-lt"/>
                          <a:ea typeface="+mn-ea"/>
                          <a:cs typeface="+mn-cs"/>
                        </a:rPr>
                        <a:t>For the scenarios slides we would pause and ask for audience interaction</a:t>
                      </a:r>
                    </a:p>
                    <a:p>
                      <a:endParaRPr lang="en-GB" sz="1300" kern="1200" dirty="0">
                        <a:solidFill>
                          <a:srgbClr val="575757"/>
                        </a:solidFill>
                        <a:effectLst/>
                        <a:latin typeface="+mj-lt"/>
                        <a:ea typeface="+mn-ea"/>
                        <a:cs typeface="+mn-cs"/>
                      </a:endParaRPr>
                    </a:p>
                  </a:txBody>
                  <a:tcPr marL="51435" marR="51435" marT="50400" marB="50400">
                    <a:lnT w="6350" cap="flat" cmpd="sng" algn="ctr">
                      <a:solidFill>
                        <a:schemeClr val="tx1"/>
                      </a:solidFill>
                      <a:prstDash val="sysDash"/>
                      <a:round/>
                      <a:headEnd type="none" w="med" len="med"/>
                      <a:tailEnd type="none" w="med" len="med"/>
                    </a:lnT>
                    <a:lnB w="6350" cap="flat" cmpd="sng" algn="ctr">
                      <a:solidFill>
                        <a:schemeClr val="tx1"/>
                      </a:solidFill>
                      <a:prstDash val="sysDash"/>
                      <a:round/>
                      <a:headEnd type="none" w="med" len="med"/>
                      <a:tailEnd type="none" w="med" len="med"/>
                    </a:lnB>
                    <a:noFill/>
                  </a:tcPr>
                </a:tc>
                <a:extLst>
                  <a:ext uri="{0D108BD9-81ED-4DB2-BD59-A6C34878D82A}">
                    <a16:rowId xmlns:a16="http://schemas.microsoft.com/office/drawing/2014/main" val="368976868"/>
                  </a:ext>
                </a:extLst>
              </a:tr>
              <a:tr h="757781">
                <a:tc>
                  <a:txBody>
                    <a:bodyPr/>
                    <a:lstStyle/>
                    <a:p>
                      <a:pPr marL="0" algn="l" defTabSz="914400" rtl="0" eaLnBrk="1" latinLnBrk="0" hangingPunct="1">
                        <a:lnSpc>
                          <a:spcPct val="107000"/>
                        </a:lnSpc>
                        <a:spcAft>
                          <a:spcPts val="0"/>
                        </a:spcAft>
                      </a:pPr>
                      <a:r>
                        <a:rPr lang="en-GB" sz="1300" b="1" kern="1200" dirty="0">
                          <a:solidFill>
                            <a:srgbClr val="575757"/>
                          </a:solidFill>
                          <a:effectLst/>
                          <a:latin typeface="+mj-lt"/>
                          <a:ea typeface="+mn-ea"/>
                          <a:cs typeface="+mn-cs"/>
                        </a:rPr>
                        <a:t>Do you have any advice or tips?</a:t>
                      </a:r>
                    </a:p>
                  </a:txBody>
                  <a:tcPr marL="51435" marR="51435" marT="50400" marB="50400">
                    <a:lnT w="6350" cap="flat" cmpd="sng" algn="ctr">
                      <a:solidFill>
                        <a:schemeClr val="tx1"/>
                      </a:solidFill>
                      <a:prstDash val="sysDash"/>
                      <a:round/>
                      <a:headEnd type="none" w="med" len="med"/>
                      <a:tailEnd type="none" w="med" len="med"/>
                    </a:lnT>
                    <a:lnB w="6350" cap="flat" cmpd="sng" algn="ctr">
                      <a:solidFill>
                        <a:schemeClr val="tx1"/>
                      </a:solidFill>
                      <a:prstDash val="sysDash"/>
                      <a:round/>
                      <a:headEnd type="none" w="med" len="med"/>
                      <a:tailEnd type="none" w="med" len="med"/>
                    </a:lnB>
                    <a:noFill/>
                  </a:tcPr>
                </a:tc>
                <a:tc>
                  <a:txBody>
                    <a:bodyPr/>
                    <a:lstStyle/>
                    <a:p>
                      <a:pPr marL="351000" marR="0" lvl="1" indent="-234000" algn="l" defTabSz="914400" rtl="0" eaLnBrk="1" fontAlgn="auto" latinLnBrk="0" hangingPunct="1">
                        <a:lnSpc>
                          <a:spcPct val="100000"/>
                        </a:lnSpc>
                        <a:spcBef>
                          <a:spcPts val="0"/>
                        </a:spcBef>
                        <a:spcAft>
                          <a:spcPts val="0"/>
                        </a:spcAft>
                        <a:buClr>
                          <a:srgbClr val="009F86">
                            <a:lumMod val="100000"/>
                          </a:srgbClr>
                        </a:buClr>
                        <a:buSzPct val="100000"/>
                        <a:buFont typeface="Trebuchet MS" panose="020B0603020202020204" pitchFamily="34" charset="0"/>
                        <a:buChar char="•"/>
                        <a:tabLst/>
                        <a:defRPr/>
                      </a:pPr>
                      <a:r>
                        <a:rPr lang="en-GB" sz="1300" b="0" i="0" u="none" kern="1200" spc="0" dirty="0">
                          <a:solidFill>
                            <a:srgbClr val="575757">
                              <a:lumMod val="100000"/>
                            </a:srgbClr>
                          </a:solidFill>
                          <a:effectLst/>
                          <a:latin typeface="+mj-lt"/>
                          <a:ea typeface="+mn-ea"/>
                          <a:cs typeface="+mn-cs"/>
                        </a:rPr>
                        <a:t>Make sure the audience understands your role and your power / or lack of power! (see comments below)</a:t>
                      </a:r>
                    </a:p>
                  </a:txBody>
                  <a:tcPr marL="51435" marR="51435" marT="50400" marB="50400">
                    <a:lnT w="6350" cap="flat" cmpd="sng" algn="ctr">
                      <a:solidFill>
                        <a:schemeClr val="tx1"/>
                      </a:solidFill>
                      <a:prstDash val="sysDash"/>
                      <a:round/>
                      <a:headEnd type="none" w="med" len="med"/>
                      <a:tailEnd type="none" w="med" len="med"/>
                    </a:lnT>
                    <a:lnB w="6350" cap="flat" cmpd="sng" algn="ctr">
                      <a:solidFill>
                        <a:schemeClr val="tx1"/>
                      </a:solidFill>
                      <a:prstDash val="sysDash"/>
                      <a:round/>
                      <a:headEnd type="none" w="med" len="med"/>
                      <a:tailEnd type="none" w="med" len="med"/>
                    </a:lnB>
                    <a:noFill/>
                  </a:tcPr>
                </a:tc>
                <a:extLst>
                  <a:ext uri="{0D108BD9-81ED-4DB2-BD59-A6C34878D82A}">
                    <a16:rowId xmlns:a16="http://schemas.microsoft.com/office/drawing/2014/main" val="3408314459"/>
                  </a:ext>
                </a:extLst>
              </a:tr>
              <a:tr h="503605">
                <a:tc>
                  <a:txBody>
                    <a:bodyPr/>
                    <a:lstStyle/>
                    <a:p>
                      <a:pPr marL="0" algn="l" defTabSz="914400" rtl="0" eaLnBrk="1" latinLnBrk="0" hangingPunct="1">
                        <a:lnSpc>
                          <a:spcPct val="107000"/>
                        </a:lnSpc>
                        <a:spcAft>
                          <a:spcPts val="0"/>
                        </a:spcAft>
                      </a:pPr>
                      <a:r>
                        <a:rPr lang="en-GB" sz="1300" b="1" kern="1200" dirty="0">
                          <a:solidFill>
                            <a:srgbClr val="575757"/>
                          </a:solidFill>
                          <a:effectLst/>
                          <a:latin typeface="+mj-lt"/>
                          <a:ea typeface="+mn-ea"/>
                          <a:cs typeface="+mn-cs"/>
                        </a:rPr>
                        <a:t>Did you encounter any challenges? How did you overcome them?</a:t>
                      </a:r>
                    </a:p>
                  </a:txBody>
                  <a:tcPr marL="51435" marR="51435" marT="50400" marB="50400">
                    <a:lnT w="6350" cap="flat" cmpd="sng" algn="ctr">
                      <a:solidFill>
                        <a:schemeClr val="tx1"/>
                      </a:solidFill>
                      <a:prstDash val="sysDash"/>
                      <a:round/>
                      <a:headEnd type="none" w="med" len="med"/>
                      <a:tailEnd type="none" w="med" len="med"/>
                    </a:lnT>
                    <a:lnB w="6350" cap="flat" cmpd="sng" algn="ctr">
                      <a:solidFill>
                        <a:schemeClr val="tx1"/>
                      </a:solidFill>
                      <a:prstDash val="sysDash"/>
                      <a:round/>
                      <a:headEnd type="none" w="med" len="med"/>
                      <a:tailEnd type="none" w="med" len="med"/>
                    </a:lnB>
                    <a:noFill/>
                  </a:tcPr>
                </a:tc>
                <a:tc>
                  <a:txBody>
                    <a:bodyPr/>
                    <a:lstStyle/>
                    <a:p>
                      <a:pPr marL="351000" lvl="1" indent="-234000" algn="l" defTabSz="914400" rtl="0" eaLnBrk="1" latinLnBrk="0" hangingPunct="1">
                        <a:lnSpc>
                          <a:spcPct val="100000"/>
                        </a:lnSpc>
                        <a:spcBef>
                          <a:spcPts val="0"/>
                        </a:spcBef>
                        <a:spcAft>
                          <a:spcPts val="0"/>
                        </a:spcAft>
                        <a:buClr>
                          <a:srgbClr val="009F86">
                            <a:lumMod val="100000"/>
                          </a:srgbClr>
                        </a:buClr>
                        <a:buSzPct val="100000"/>
                        <a:buFont typeface="Trebuchet MS" panose="020B0603020202020204" pitchFamily="34" charset="0"/>
                        <a:buChar char="•"/>
                      </a:pPr>
                      <a:r>
                        <a:rPr lang="en-GB" sz="1300" b="0" i="0" u="none" kern="1200" spc="0" dirty="0">
                          <a:solidFill>
                            <a:srgbClr val="575757">
                              <a:lumMod val="100000"/>
                            </a:srgbClr>
                          </a:solidFill>
                          <a:effectLst/>
                          <a:latin typeface="+mj-lt"/>
                          <a:ea typeface="+mn-ea"/>
                          <a:cs typeface="+mn-cs"/>
                        </a:rPr>
                        <a:t>It’s important to note that we don’t have all the answers. We are just trying to make the guidelines more accessible. We don’t have a say over the guidelines- they come from the government and have been decided by people much higher up than us. </a:t>
                      </a:r>
                    </a:p>
                    <a:p>
                      <a:pPr marL="351000" lvl="1" indent="-234000" algn="l" defTabSz="914400" rtl="0" eaLnBrk="1" latinLnBrk="0" hangingPunct="1">
                        <a:lnSpc>
                          <a:spcPct val="100000"/>
                        </a:lnSpc>
                        <a:spcBef>
                          <a:spcPts val="0"/>
                        </a:spcBef>
                        <a:spcAft>
                          <a:spcPts val="0"/>
                        </a:spcAft>
                        <a:buClr>
                          <a:srgbClr val="009F86">
                            <a:lumMod val="100000"/>
                          </a:srgbClr>
                        </a:buClr>
                        <a:buSzPct val="100000"/>
                        <a:buFont typeface="Trebuchet MS" panose="020B0603020202020204" pitchFamily="34" charset="0"/>
                        <a:buChar char="•"/>
                      </a:pPr>
                      <a:r>
                        <a:rPr lang="en-GB" sz="1300" b="0" i="0" u="none" kern="1200" spc="0" dirty="0">
                          <a:solidFill>
                            <a:srgbClr val="575757">
                              <a:lumMod val="100000"/>
                            </a:srgbClr>
                          </a:solidFill>
                          <a:effectLst/>
                          <a:latin typeface="+mj-lt"/>
                          <a:ea typeface="+mn-ea"/>
                          <a:cs typeface="+mn-cs"/>
                        </a:rPr>
                        <a:t>Sometimes the questions are very specific to specific cases/ situations- in these circumstances I advised the attendee to call me off line so that we can talk through specific risk assessments.</a:t>
                      </a:r>
                    </a:p>
                  </a:txBody>
                  <a:tcPr marL="51435" marR="51435" marT="50400" marB="50400">
                    <a:lnT w="6350" cap="flat" cmpd="sng" algn="ctr">
                      <a:solidFill>
                        <a:schemeClr val="tx1"/>
                      </a:solidFill>
                      <a:prstDash val="sysDash"/>
                      <a:round/>
                      <a:headEnd type="none" w="med" len="med"/>
                      <a:tailEnd type="none" w="med" len="med"/>
                    </a:lnT>
                    <a:lnB w="6350" cap="flat" cmpd="sng" algn="ctr">
                      <a:solidFill>
                        <a:schemeClr val="tx1"/>
                      </a:solidFill>
                      <a:prstDash val="sysDash"/>
                      <a:round/>
                      <a:headEnd type="none" w="med" len="med"/>
                      <a:tailEnd type="none" w="med" len="med"/>
                    </a:lnB>
                    <a:noFill/>
                  </a:tcPr>
                </a:tc>
                <a:extLst>
                  <a:ext uri="{0D108BD9-81ED-4DB2-BD59-A6C34878D82A}">
                    <a16:rowId xmlns:a16="http://schemas.microsoft.com/office/drawing/2014/main" val="3742559857"/>
                  </a:ext>
                </a:extLst>
              </a:tr>
            </a:tbl>
          </a:graphicData>
        </a:graphic>
      </p:graphicFrame>
    </p:spTree>
    <p:custDataLst>
      <p:tags r:id="rId2"/>
    </p:custDataLst>
    <p:extLst>
      <p:ext uri="{BB962C8B-B14F-4D97-AF65-F5344CB8AC3E}">
        <p14:creationId xmlns:p14="http://schemas.microsoft.com/office/powerpoint/2010/main" val="35004894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58000" y="1674187"/>
            <a:ext cx="8262472" cy="681540"/>
          </a:xfrm>
        </p:spPr>
        <p:txBody>
          <a:bodyPr/>
          <a:lstStyle/>
          <a:p>
            <a:r>
              <a:rPr lang="en-GB" dirty="0"/>
              <a:t>COVID-19 Educational and Childcare Settings</a:t>
            </a:r>
            <a:br>
              <a:rPr lang="en-GB" dirty="0"/>
            </a:br>
            <a:endParaRPr lang="en-GB" dirty="0"/>
          </a:p>
        </p:txBody>
      </p:sp>
      <p:sp>
        <p:nvSpPr>
          <p:cNvPr id="3" name="Subtitle 2"/>
          <p:cNvSpPr>
            <a:spLocks noGrp="1"/>
          </p:cNvSpPr>
          <p:nvPr>
            <p:ph type="subTitle" idx="1"/>
          </p:nvPr>
        </p:nvSpPr>
        <p:spPr>
          <a:xfrm>
            <a:off x="558000" y="4461960"/>
            <a:ext cx="7633648" cy="307758"/>
          </a:xfrm>
        </p:spPr>
        <p:txBody>
          <a:bodyPr>
            <a:noAutofit/>
          </a:bodyPr>
          <a:lstStyle/>
          <a:p>
            <a:r>
              <a:rPr lang="en-GB" sz="2400" dirty="0"/>
              <a:t>Delivered by the South West Health Protection Team</a:t>
            </a:r>
          </a:p>
          <a:p>
            <a:r>
              <a:rPr lang="en-GB" sz="2400" dirty="0"/>
              <a:t>Information correct on 13</a:t>
            </a:r>
            <a:r>
              <a:rPr lang="en-GB" sz="2400" baseline="30000" dirty="0"/>
              <a:t>th</a:t>
            </a:r>
            <a:r>
              <a:rPr lang="en-GB" sz="2400" dirty="0"/>
              <a:t> June 2020</a:t>
            </a:r>
          </a:p>
        </p:txBody>
      </p:sp>
    </p:spTree>
    <p:extLst>
      <p:ext uri="{BB962C8B-B14F-4D97-AF65-F5344CB8AC3E}">
        <p14:creationId xmlns:p14="http://schemas.microsoft.com/office/powerpoint/2010/main" val="28854232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68930"/>
            <a:ext cx="8028000" cy="486054"/>
          </a:xfrm>
        </p:spPr>
        <p:txBody>
          <a:bodyPr>
            <a:normAutofit fontScale="90000"/>
          </a:bodyPr>
          <a:lstStyle/>
          <a:p>
            <a:r>
              <a:rPr lang="en-GB" dirty="0"/>
              <a:t>What we will cover today</a:t>
            </a:r>
          </a:p>
        </p:txBody>
      </p:sp>
      <p:sp>
        <p:nvSpPr>
          <p:cNvPr id="3" name="Content Placeholder 2"/>
          <p:cNvSpPr>
            <a:spLocks noGrp="1"/>
          </p:cNvSpPr>
          <p:nvPr>
            <p:ph idx="1"/>
          </p:nvPr>
        </p:nvSpPr>
        <p:spPr>
          <a:xfrm>
            <a:off x="246089" y="771550"/>
            <a:ext cx="8712968" cy="3024335"/>
          </a:xfrm>
        </p:spPr>
        <p:txBody>
          <a:bodyPr/>
          <a:lstStyle/>
          <a:p>
            <a:pPr marL="342900" lvl="0" indent="-342900">
              <a:lnSpc>
                <a:spcPct val="200000"/>
              </a:lnSpc>
              <a:buFont typeface="+mj-lt"/>
              <a:buAutoNum type="arabicPeriod"/>
            </a:pPr>
            <a:r>
              <a:rPr lang="en-US" sz="2400" b="1" dirty="0">
                <a:latin typeface="Arial" pitchFamily="84" charset="0"/>
              </a:rPr>
              <a:t>Recap on infection prevention principles</a:t>
            </a:r>
          </a:p>
          <a:p>
            <a:pPr marL="342900" lvl="0" indent="-342900">
              <a:lnSpc>
                <a:spcPct val="200000"/>
              </a:lnSpc>
              <a:buFont typeface="+mj-lt"/>
              <a:buAutoNum type="arabicPeriod"/>
            </a:pPr>
            <a:r>
              <a:rPr lang="en-US" sz="2400" b="1" dirty="0">
                <a:latin typeface="Arial" pitchFamily="84" charset="0"/>
              </a:rPr>
              <a:t>Scenarios to illustrate this</a:t>
            </a:r>
          </a:p>
          <a:p>
            <a:pPr marL="342900" lvl="0" indent="-342900">
              <a:lnSpc>
                <a:spcPct val="200000"/>
              </a:lnSpc>
              <a:buFont typeface="+mj-lt"/>
              <a:buAutoNum type="arabicPeriod"/>
            </a:pPr>
            <a:r>
              <a:rPr lang="en-US" sz="2400" b="1" dirty="0">
                <a:latin typeface="Arial" pitchFamily="84" charset="0"/>
              </a:rPr>
              <a:t>Key resources</a:t>
            </a:r>
          </a:p>
          <a:p>
            <a:pPr marL="0" lvl="0" indent="0">
              <a:lnSpc>
                <a:spcPct val="200000"/>
              </a:lnSpc>
            </a:pPr>
            <a:r>
              <a:rPr lang="en-US" sz="2400" b="1" dirty="0">
                <a:solidFill>
                  <a:srgbClr val="FF0000"/>
                </a:solidFill>
                <a:latin typeface="Arial" pitchFamily="84" charset="0"/>
              </a:rPr>
              <a:t>This does not replace national guidance which is updated regularly. Please check online for the most recent guidance</a:t>
            </a:r>
          </a:p>
          <a:p>
            <a:pPr lvl="0">
              <a:lnSpc>
                <a:spcPct val="200000"/>
              </a:lnSpc>
            </a:pPr>
            <a:endParaRPr lang="en-US" sz="2400" dirty="0">
              <a:solidFill>
                <a:srgbClr val="FF0000"/>
              </a:solidFill>
              <a:latin typeface="Arial" pitchFamily="84" charset="0"/>
            </a:endParaRPr>
          </a:p>
          <a:p>
            <a:pPr lvl="0">
              <a:lnSpc>
                <a:spcPct val="200000"/>
              </a:lnSpc>
            </a:pPr>
            <a:endParaRPr lang="en-US" sz="2400" dirty="0"/>
          </a:p>
          <a:p>
            <a:pPr>
              <a:lnSpc>
                <a:spcPct val="200000"/>
              </a:lnSpc>
            </a:pPr>
            <a:endParaRPr lang="en-GB" sz="2400" dirty="0"/>
          </a:p>
        </p:txBody>
      </p:sp>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6</a:t>
            </a:fld>
            <a:endParaRPr lang="en-US" dirty="0"/>
          </a:p>
        </p:txBody>
      </p:sp>
      <p:sp>
        <p:nvSpPr>
          <p:cNvPr id="5" name="Footer Placeholder 4"/>
          <p:cNvSpPr>
            <a:spLocks noGrp="1"/>
          </p:cNvSpPr>
          <p:nvPr>
            <p:ph type="ftr" sz="quarter" idx="11"/>
          </p:nvPr>
        </p:nvSpPr>
        <p:spPr/>
        <p:txBody>
          <a:bodyPr/>
          <a:lstStyle/>
          <a:p>
            <a:pPr>
              <a:defRPr/>
            </a:pPr>
            <a:r>
              <a:rPr lang="en-US" dirty="0"/>
              <a:t>COVID-19 Educational Settings</a:t>
            </a:r>
          </a:p>
        </p:txBody>
      </p:sp>
    </p:spTree>
    <p:extLst>
      <p:ext uri="{BB962C8B-B14F-4D97-AF65-F5344CB8AC3E}">
        <p14:creationId xmlns:p14="http://schemas.microsoft.com/office/powerpoint/2010/main" val="25978513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F29E24E-7F8C-4E6E-AEB3-58CAFC95A4F2}"/>
              </a:ext>
            </a:extLst>
          </p:cNvPr>
          <p:cNvSpPr>
            <a:spLocks noGrp="1"/>
          </p:cNvSpPr>
          <p:nvPr>
            <p:ph type="ctrTitle"/>
          </p:nvPr>
        </p:nvSpPr>
        <p:spPr/>
        <p:txBody>
          <a:bodyPr/>
          <a:lstStyle/>
          <a:p>
            <a:r>
              <a:rPr lang="en-GB" dirty="0"/>
              <a:t>1. Recap of infection prevention</a:t>
            </a:r>
          </a:p>
        </p:txBody>
      </p:sp>
      <p:sp>
        <p:nvSpPr>
          <p:cNvPr id="4" name="Slide Number Placeholder 3">
            <a:extLst>
              <a:ext uri="{FF2B5EF4-FFF2-40B4-BE49-F238E27FC236}">
                <a16:creationId xmlns:a16="http://schemas.microsoft.com/office/drawing/2014/main" id="{45F13E9D-BFA6-4823-94C2-C2BBD21D1172}"/>
              </a:ext>
            </a:extLst>
          </p:cNvPr>
          <p:cNvSpPr>
            <a:spLocks noGrp="1"/>
          </p:cNvSpPr>
          <p:nvPr>
            <p:ph type="sldNum" sz="quarter" idx="4294967295"/>
          </p:nvPr>
        </p:nvSpPr>
        <p:spPr>
          <a:xfrm>
            <a:off x="0" y="4732338"/>
            <a:ext cx="9144000" cy="411162"/>
          </a:xfrm>
        </p:spPr>
        <p:txBody>
          <a:bodyPr/>
          <a:lstStyle/>
          <a:p>
            <a:pPr marL="531813">
              <a:defRPr/>
            </a:pPr>
            <a:r>
              <a:rPr lang="en-US" dirty="0"/>
              <a:t>  </a:t>
            </a:r>
            <a:fld id="{2565FA6D-D4C8-4C4C-AC4B-3269734D34D8}" type="slidenum">
              <a:rPr lang="en-US" smtClean="0"/>
              <a:pPr marL="531813">
                <a:defRPr/>
              </a:pPr>
              <a:t>7</a:t>
            </a:fld>
            <a:endParaRPr lang="en-US" dirty="0"/>
          </a:p>
        </p:txBody>
      </p:sp>
      <p:sp>
        <p:nvSpPr>
          <p:cNvPr id="5" name="Footer Placeholder 4">
            <a:extLst>
              <a:ext uri="{FF2B5EF4-FFF2-40B4-BE49-F238E27FC236}">
                <a16:creationId xmlns:a16="http://schemas.microsoft.com/office/drawing/2014/main" id="{1FDDE734-FE3F-4404-A5A5-F4856270D8E8}"/>
              </a:ext>
            </a:extLst>
          </p:cNvPr>
          <p:cNvSpPr>
            <a:spLocks noGrp="1"/>
          </p:cNvSpPr>
          <p:nvPr>
            <p:ph type="ftr" sz="quarter" idx="4294967295"/>
          </p:nvPr>
        </p:nvSpPr>
        <p:spPr>
          <a:xfrm>
            <a:off x="1079500" y="4732338"/>
            <a:ext cx="8064500" cy="411162"/>
          </a:xfrm>
        </p:spPr>
        <p:txBody>
          <a:bodyPr/>
          <a:lstStyle/>
          <a:p>
            <a:pPr>
              <a:defRPr/>
            </a:pPr>
            <a:r>
              <a:rPr lang="en-US" dirty="0"/>
              <a:t>COVID-19 Educational Settings</a:t>
            </a:r>
          </a:p>
        </p:txBody>
      </p:sp>
    </p:spTree>
    <p:extLst>
      <p:ext uri="{BB962C8B-B14F-4D97-AF65-F5344CB8AC3E}">
        <p14:creationId xmlns:p14="http://schemas.microsoft.com/office/powerpoint/2010/main" val="16840902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1"/>
          <p:cNvPicPr>
            <a:picLocks noChangeAspect="1"/>
          </p:cNvPicPr>
          <p:nvPr/>
        </p:nvPicPr>
        <p:blipFill>
          <a:blip r:embed="rId2" cstate="print"/>
          <a:stretch>
            <a:fillRect/>
          </a:stretch>
        </p:blipFill>
        <p:spPr>
          <a:xfrm>
            <a:off x="0" y="0"/>
            <a:ext cx="9144000" cy="5143500"/>
          </a:xfrm>
          <a:prstGeom prst="rect">
            <a:avLst/>
          </a:prstGeom>
        </p:spPr>
      </p:pic>
    </p:spTree>
    <p:extLst>
      <p:ext uri="{BB962C8B-B14F-4D97-AF65-F5344CB8AC3E}">
        <p14:creationId xmlns:p14="http://schemas.microsoft.com/office/powerpoint/2010/main" val="755386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E64AD1-A8D6-4748-ADFD-D2B99C425E00}"/>
              </a:ext>
            </a:extLst>
          </p:cNvPr>
          <p:cNvSpPr>
            <a:spLocks noGrp="1"/>
          </p:cNvSpPr>
          <p:nvPr>
            <p:ph type="title"/>
          </p:nvPr>
        </p:nvSpPr>
        <p:spPr/>
        <p:txBody>
          <a:bodyPr/>
          <a:lstStyle/>
          <a:p>
            <a:r>
              <a:rPr lang="en-GB" dirty="0"/>
              <a:t>Droplet transmission routes</a:t>
            </a:r>
          </a:p>
        </p:txBody>
      </p:sp>
      <p:pic>
        <p:nvPicPr>
          <p:cNvPr id="6" name="Content Placeholder 5">
            <a:extLst>
              <a:ext uri="{FF2B5EF4-FFF2-40B4-BE49-F238E27FC236}">
                <a16:creationId xmlns:a16="http://schemas.microsoft.com/office/drawing/2014/main" id="{F1D8BF76-9538-4BAD-A086-A3622C4DAADD}"/>
              </a:ext>
            </a:extLst>
          </p:cNvPr>
          <p:cNvPicPr>
            <a:picLocks noGrp="1" noChangeAspect="1"/>
          </p:cNvPicPr>
          <p:nvPr>
            <p:ph idx="1"/>
          </p:nvPr>
        </p:nvPicPr>
        <p:blipFill>
          <a:blip r:embed="rId3"/>
          <a:stretch>
            <a:fillRect/>
          </a:stretch>
        </p:blipFill>
        <p:spPr>
          <a:xfrm>
            <a:off x="1978635" y="1058863"/>
            <a:ext cx="5186731" cy="3556000"/>
          </a:xfrm>
          <a:prstGeom prst="rect">
            <a:avLst/>
          </a:prstGeom>
        </p:spPr>
      </p:pic>
      <p:sp>
        <p:nvSpPr>
          <p:cNvPr id="4" name="Slide Number Placeholder 3">
            <a:extLst>
              <a:ext uri="{FF2B5EF4-FFF2-40B4-BE49-F238E27FC236}">
                <a16:creationId xmlns:a16="http://schemas.microsoft.com/office/drawing/2014/main" id="{A0B3D65B-0346-43ED-99AC-20E103AA8004}"/>
              </a:ext>
            </a:extLst>
          </p:cNvPr>
          <p:cNvSpPr>
            <a:spLocks noGrp="1"/>
          </p:cNvSpPr>
          <p:nvPr>
            <p:ph type="sldNum" sz="quarter" idx="10"/>
          </p:nvPr>
        </p:nvSpPr>
        <p:spPr/>
        <p:txBody>
          <a:bodyPr/>
          <a:lstStyle/>
          <a:p>
            <a:pPr marL="531813">
              <a:defRPr/>
            </a:pPr>
            <a:r>
              <a:rPr lang="en-US"/>
              <a:t>  </a:t>
            </a:r>
            <a:fld id="{2565FA6D-D4C8-4C4C-AC4B-3269734D34D8}" type="slidenum">
              <a:rPr lang="en-US" smtClean="0"/>
              <a:pPr marL="531813">
                <a:defRPr/>
              </a:pPr>
              <a:t>9</a:t>
            </a:fld>
            <a:endParaRPr lang="en-US" dirty="0"/>
          </a:p>
        </p:txBody>
      </p:sp>
      <p:sp>
        <p:nvSpPr>
          <p:cNvPr id="5" name="Footer Placeholder 4">
            <a:extLst>
              <a:ext uri="{FF2B5EF4-FFF2-40B4-BE49-F238E27FC236}">
                <a16:creationId xmlns:a16="http://schemas.microsoft.com/office/drawing/2014/main" id="{9DD20082-7AE8-4444-B5F8-DF346CF229D3}"/>
              </a:ext>
            </a:extLst>
          </p:cNvPr>
          <p:cNvSpPr>
            <a:spLocks noGrp="1"/>
          </p:cNvSpPr>
          <p:nvPr>
            <p:ph type="ftr" sz="quarter" idx="11"/>
          </p:nvPr>
        </p:nvSpPr>
        <p:spPr/>
        <p:txBody>
          <a:bodyPr/>
          <a:lstStyle/>
          <a:p>
            <a:pPr>
              <a:defRPr/>
            </a:pPr>
            <a:r>
              <a:rPr lang="en-US"/>
              <a:t>COVID-19 Educational Settings</a:t>
            </a:r>
            <a:endParaRPr lang="en-US" dirty="0"/>
          </a:p>
        </p:txBody>
      </p:sp>
    </p:spTree>
    <p:extLst>
      <p:ext uri="{BB962C8B-B14F-4D97-AF65-F5344CB8AC3E}">
        <p14:creationId xmlns:p14="http://schemas.microsoft.com/office/powerpoint/2010/main" val="394079228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EE4P_STYLE_ID" val="ocQgSOAu"/>
  <p:tag name="EE4P_MASTERWIZARD_DRAFT" val="1"/>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EE4P_MASTERWIZARD" val="Draft"/>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EE4P_MASTERWIZARD" val="Draft"/>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gBU1IcW9EEXTwx06Y3perA"/>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QbOILJAhL1FLJwtB.jZ9xg"/>
</p:tagLst>
</file>

<file path=ppt/tags/tag17.xml><?xml version="1.0" encoding="utf-8"?>
<p:tagLst xmlns:a="http://schemas.openxmlformats.org/drawingml/2006/main" xmlns:r="http://schemas.openxmlformats.org/officeDocument/2006/relationships" xmlns:p="http://schemas.openxmlformats.org/presentationml/2006/main">
  <p:tag name="BCG_MODE" val="Documentation"/>
  <p:tag name="BCG_DESIGN" val="Title only"/>
  <p:tag name="EE4P_LAYOUT_ID" val="D"/>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fPkqbzsjYy6wH1bNxWL2Rw"/>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BCG_MODE" val="Documentation"/>
  <p:tag name="BCG_DESIGN" val="Title only"/>
  <p:tag name="EE4P_LAYOUT_ID" val="D"/>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fPkqbzsjYy6wH1bNxWL2Rw"/>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W.1qGGfoDZczaR2idBUZfQ"/>
</p:tagLst>
</file>

<file path=ppt/tags/tag4.xml><?xml version="1.0" encoding="utf-8"?>
<p:tagLst xmlns:a="http://schemas.openxmlformats.org/drawingml/2006/main" xmlns:r="http://schemas.openxmlformats.org/officeDocument/2006/relationships" xmlns:p="http://schemas.openxmlformats.org/presentationml/2006/main">
  <p:tag name="EE4P_MASTERWIZARD" val="Draft"/>
</p:tagLst>
</file>

<file path=ppt/tags/tag5.xml><?xml version="1.0" encoding="utf-8"?>
<p:tagLst xmlns:a="http://schemas.openxmlformats.org/drawingml/2006/main" xmlns:r="http://schemas.openxmlformats.org/officeDocument/2006/relationships" xmlns:p="http://schemas.openxmlformats.org/presentationml/2006/main">
  <p:tag name="EE4P_MASTERWIZARD" val="Draft"/>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b9kHoZkDMH.AMf0xdfPVyQ"/>
</p:tagLst>
</file>

<file path=ppt/tags/tag8.xml><?xml version="1.0" encoding="utf-8"?>
<p:tagLst xmlns:a="http://schemas.openxmlformats.org/drawingml/2006/main" xmlns:r="http://schemas.openxmlformats.org/officeDocument/2006/relationships" xmlns:p="http://schemas.openxmlformats.org/presentationml/2006/main">
  <p:tag name="EE4P_MASTERWIZARD" val="Draft"/>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Public Health England">
      <a:dk1>
        <a:sysClr val="windowText" lastClr="000000"/>
      </a:dk1>
      <a:lt1>
        <a:sysClr val="window" lastClr="FFFFFF"/>
      </a:lt1>
      <a:dk2>
        <a:srgbClr val="009966"/>
      </a:dk2>
      <a:lt2>
        <a:srgbClr val="98002E"/>
      </a:lt2>
      <a:accent1>
        <a:srgbClr val="11175E"/>
      </a:accent1>
      <a:accent2>
        <a:srgbClr val="D8B5A3"/>
      </a:accent2>
      <a:accent3>
        <a:srgbClr val="F9A25E"/>
      </a:accent3>
      <a:accent4>
        <a:srgbClr val="EEB111"/>
      </a:accent4>
      <a:accent5>
        <a:srgbClr val="00B274"/>
      </a:accent5>
      <a:accent6>
        <a:srgbClr val="A7A9AC"/>
      </a:accent6>
      <a:hlink>
        <a:srgbClr val="000000"/>
      </a:hlink>
      <a:folHlink>
        <a:srgbClr val="00000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PublishingContact xmlns="http://schemas.microsoft.com/sharepoint/v3">
      <UserInfo>
        <DisplayName/>
        <AccountId xsi:nil="true"/>
        <AccountType/>
      </UserInfo>
    </PublishingContact>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855547DEF730D74EA5543201242B40D3" ma:contentTypeVersion="8" ma:contentTypeDescription="Create a new document." ma:contentTypeScope="" ma:versionID="52423a80864e31395eb56070ce0039dc">
  <xsd:schema xmlns:xsd="http://www.w3.org/2001/XMLSchema" xmlns:xs="http://www.w3.org/2001/XMLSchema" xmlns:p="http://schemas.microsoft.com/office/2006/metadata/properties" xmlns:ns1="http://schemas.microsoft.com/sharepoint/v3" targetNamespace="http://schemas.microsoft.com/office/2006/metadata/properties" ma:root="true" ma:fieldsID="5248a340790c531f5f28813cd99774a1" ns1:_="">
    <xsd:import namespace="http://schemas.microsoft.com/sharepoint/v3"/>
    <xsd:element name="properties">
      <xsd:complexType>
        <xsd:sequence>
          <xsd:element name="documentManagement">
            <xsd:complexType>
              <xsd:all>
                <xsd:element ref="ns1:PublishingStartDate" minOccurs="0"/>
                <xsd:element ref="ns1:PublishingExpirationDate" minOccurs="0"/>
                <xsd:element ref="ns1:PublishingContac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 ma:internalName="PublishingStartDate">
      <xsd:simpleType>
        <xsd:restriction base="dms:Unknown"/>
      </xsd:simpleType>
    </xsd:element>
    <xsd:element name="PublishingExpirationDate" ma:index="9" nillable="true" ma:displayName="Scheduling End Date" ma:internalName="PublishingExpirationDate">
      <xsd:simpleType>
        <xsd:restriction base="dms:Unknown"/>
      </xsd:simpleType>
    </xsd:element>
    <xsd:element name="PublishingContact" ma:index="12" nillable="true" ma:displayName="Contact" ma:hidden="true" ma:list="UserInfo" ma:internalName="PublishingContact"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9A860C3-64E6-4D2A-94B1-6B6AC446E383}">
  <ds:schemaRefs>
    <ds:schemaRef ds:uri="http://schemas.microsoft.com/sharepoint/v3/contenttype/forms"/>
  </ds:schemaRefs>
</ds:datastoreItem>
</file>

<file path=customXml/itemProps2.xml><?xml version="1.0" encoding="utf-8"?>
<ds:datastoreItem xmlns:ds="http://schemas.openxmlformats.org/officeDocument/2006/customXml" ds:itemID="{7AAA3BD5-90C3-4BC2-94B6-F5B6FAEAFEE3}">
  <ds:schemaRefs>
    <ds:schemaRef ds:uri="http://schemas.microsoft.com/office/infopath/2007/PartnerControls"/>
    <ds:schemaRef ds:uri="http://purl.org/dc/elements/1.1/"/>
    <ds:schemaRef ds:uri="http://schemas.microsoft.com/office/2006/metadata/properties"/>
    <ds:schemaRef ds:uri="http://schemas.microsoft.com/sharepoint/v3"/>
    <ds:schemaRef ds:uri="http://purl.org/dc/terms/"/>
    <ds:schemaRef ds:uri="http://schemas.openxmlformats.org/package/2006/metadata/core-properties"/>
    <ds:schemaRef ds:uri="http://schemas.microsoft.com/office/2006/documentManagement/types"/>
    <ds:schemaRef ds:uri="http://www.w3.org/XML/1998/namespace"/>
    <ds:schemaRef ds:uri="http://purl.org/dc/dcmitype/"/>
  </ds:schemaRefs>
</ds:datastoreItem>
</file>

<file path=customXml/itemProps3.xml><?xml version="1.0" encoding="utf-8"?>
<ds:datastoreItem xmlns:ds="http://schemas.openxmlformats.org/officeDocument/2006/customXml" ds:itemID="{A4971BF1-60A6-4338-A226-CFD964034A3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0</TotalTime>
  <Words>2135</Words>
  <Application>Microsoft Office PowerPoint</Application>
  <PresentationFormat>On-screen Show (16:9)</PresentationFormat>
  <Paragraphs>293</Paragraphs>
  <Slides>27</Slides>
  <Notes>14</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27</vt:i4>
      </vt:variant>
    </vt:vector>
  </HeadingPairs>
  <TitlesOfParts>
    <vt:vector size="34" baseType="lpstr">
      <vt:lpstr>Arial</vt:lpstr>
      <vt:lpstr>Calibri</vt:lpstr>
      <vt:lpstr>Symbol</vt:lpstr>
      <vt:lpstr>Trebuchet MS</vt:lpstr>
      <vt:lpstr>Wingdings</vt:lpstr>
      <vt:lpstr>Office Theme</vt:lpstr>
      <vt:lpstr>think-cell Slide</vt:lpstr>
      <vt:lpstr>Materials for a Webinar on COVID-19 in Educational and Childcare Settings </vt:lpstr>
      <vt:lpstr>Key info</vt:lpstr>
      <vt:lpstr>Comments on running the webinar, by Chaamala Klinger (I)</vt:lpstr>
      <vt:lpstr>Comments on running the webinar, by Chaamala Klinger (II) </vt:lpstr>
      <vt:lpstr>COVID-19 Educational and Childcare Settings </vt:lpstr>
      <vt:lpstr>What we will cover today</vt:lpstr>
      <vt:lpstr>1. Recap of infection prevention</vt:lpstr>
      <vt:lpstr>PowerPoint Presentation</vt:lpstr>
      <vt:lpstr>Droplet transmission routes</vt:lpstr>
      <vt:lpstr>PowerPoint Presentation</vt:lpstr>
      <vt:lpstr>Principles</vt:lpstr>
      <vt:lpstr>A few definitions!</vt:lpstr>
      <vt:lpstr>PPE</vt:lpstr>
      <vt:lpstr>Scenario 1- what would you do?         …/1 </vt:lpstr>
      <vt:lpstr>Scenario 1 cont’d…    /2</vt:lpstr>
      <vt:lpstr>Scenario 2: An immediate family member (who lives in the same household) of a child who attends my setting, has a confirmed case of COVID. </vt:lpstr>
      <vt:lpstr>Contacts of contacts DO NOT  need to isolate</vt:lpstr>
      <vt:lpstr>Scenario 3</vt:lpstr>
      <vt:lpstr>Scenario 4: A child who was at setting yesterday became  unwell overnight with COVID symptoms</vt:lpstr>
      <vt:lpstr>Scenario 6 A child who attends after school club has tested positive – impact for all the bubbles of the other children who attend after school provision? </vt:lpstr>
      <vt:lpstr>Communications and media handling</vt:lpstr>
      <vt:lpstr>Clinically vulnerable groups  </vt:lpstr>
      <vt:lpstr>Resources</vt:lpstr>
      <vt:lpstr>Any questions? </vt:lpstr>
      <vt:lpstr>Extra information</vt:lpstr>
      <vt:lpstr>Laundry</vt:lpstr>
      <vt:lpstr>Waste</vt:lpstr>
    </vt:vector>
  </TitlesOfParts>
  <Company>Cabinet Office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Glenn Gossling</dc:creator>
  <cp:lastModifiedBy>Peto, Thomas</cp:lastModifiedBy>
  <cp:revision>221</cp:revision>
  <dcterms:created xsi:type="dcterms:W3CDTF">2012-10-10T09:02:29Z</dcterms:created>
  <dcterms:modified xsi:type="dcterms:W3CDTF">2020-08-04T18:08:25Z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0x010100855547DEF730D74EA5543201242B40D3</vt:lpwstr>
  </property>
</Properties>
</file>