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6" r:id="rId5"/>
    <p:sldMasterId id="2147483689" r:id="rId6"/>
    <p:sldMasterId id="2147483694" r:id="rId7"/>
    <p:sldMasterId id="2147483703" r:id="rId8"/>
  </p:sldMasterIdLst>
  <p:notesMasterIdLst>
    <p:notesMasterId r:id="rId38"/>
  </p:notesMasterIdLst>
  <p:sldIdLst>
    <p:sldId id="272" r:id="rId9"/>
    <p:sldId id="281" r:id="rId10"/>
    <p:sldId id="286" r:id="rId11"/>
    <p:sldId id="287" r:id="rId12"/>
    <p:sldId id="305" r:id="rId13"/>
    <p:sldId id="296" r:id="rId14"/>
    <p:sldId id="295" r:id="rId15"/>
    <p:sldId id="288" r:id="rId16"/>
    <p:sldId id="289" r:id="rId17"/>
    <p:sldId id="290" r:id="rId18"/>
    <p:sldId id="291" r:id="rId19"/>
    <p:sldId id="292" r:id="rId20"/>
    <p:sldId id="301" r:id="rId21"/>
    <p:sldId id="300" r:id="rId22"/>
    <p:sldId id="304" r:id="rId23"/>
    <p:sldId id="297" r:id="rId24"/>
    <p:sldId id="477" r:id="rId25"/>
    <p:sldId id="463" r:id="rId26"/>
    <p:sldId id="478" r:id="rId27"/>
    <p:sldId id="474" r:id="rId28"/>
    <p:sldId id="472" r:id="rId29"/>
    <p:sldId id="444" r:id="rId30"/>
    <p:sldId id="298" r:id="rId31"/>
    <p:sldId id="479" r:id="rId32"/>
    <p:sldId id="475" r:id="rId33"/>
    <p:sldId id="476" r:id="rId34"/>
    <p:sldId id="481" r:id="rId35"/>
    <p:sldId id="262" r:id="rId36"/>
    <p:sldId id="48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dine Barros Da Silva Pa" initials="NBDSP" lastIdx="9" clrIdx="0">
    <p:extLst>
      <p:ext uri="{19B8F6BF-5375-455C-9EA6-DF929625EA0E}">
        <p15:presenceInfo xmlns:p15="http://schemas.microsoft.com/office/powerpoint/2012/main" userId="S::NadinePa@redcross.org.uk::535267b9-06c5-4782-93c5-b6eb705a0d25" providerId="AD"/>
      </p:ext>
    </p:extLst>
  </p:cmAuthor>
  <p:cmAuthor id="2" name="Isabel Rudgley" initials="IR" lastIdx="8" clrIdx="1">
    <p:extLst>
      <p:ext uri="{19B8F6BF-5375-455C-9EA6-DF929625EA0E}">
        <p15:presenceInfo xmlns:p15="http://schemas.microsoft.com/office/powerpoint/2012/main" userId="S::isabel.rudgley@communities.gov.uk::bb4d1359-cb50-4ed0-868a-5e8bc770f2c9" providerId="AD"/>
      </p:ext>
    </p:extLst>
  </p:cmAuthor>
  <p:cmAuthor id="3" name="Nina Harris" initials="NH" lastIdx="22" clrIdx="2">
    <p:extLst>
      <p:ext uri="{19B8F6BF-5375-455C-9EA6-DF929625EA0E}">
        <p15:presenceInfo xmlns:p15="http://schemas.microsoft.com/office/powerpoint/2012/main" userId="S::Nina.Harris@communities.gov.uk::bec5feac-2c34-4529-b7d2-d2765eb015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9A3D8BA-357D-48A8-A0FD-79F89B2B663D}" v="4" dt="2022-02-01T13:48:54.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9" d="100"/>
          <a:sy n="99" d="100"/>
        </p:scale>
        <p:origin x="108" y="2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theme" Target="theme/theme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na Harris" userId="bec5feac-2c34-4529-b7d2-d2765eb01562" providerId="ADAL" clId="{B9A3D8BA-357D-48A8-A0FD-79F89B2B663D}"/>
    <pc:docChg chg="custSel modSld">
      <pc:chgData name="Nina Harris" userId="bec5feac-2c34-4529-b7d2-d2765eb01562" providerId="ADAL" clId="{B9A3D8BA-357D-48A8-A0FD-79F89B2B663D}" dt="2022-02-01T13:48:24.132" v="35"/>
      <pc:docMkLst>
        <pc:docMk/>
      </pc:docMkLst>
      <pc:sldChg chg="modSp mod">
        <pc:chgData name="Nina Harris" userId="bec5feac-2c34-4529-b7d2-d2765eb01562" providerId="ADAL" clId="{B9A3D8BA-357D-48A8-A0FD-79F89B2B663D}" dt="2022-02-01T13:45:17.608" v="2" actId="255"/>
        <pc:sldMkLst>
          <pc:docMk/>
          <pc:sldMk cId="2478367885" sldId="286"/>
        </pc:sldMkLst>
        <pc:spChg chg="mod">
          <ac:chgData name="Nina Harris" userId="bec5feac-2c34-4529-b7d2-d2765eb01562" providerId="ADAL" clId="{B9A3D8BA-357D-48A8-A0FD-79F89B2B663D}" dt="2022-02-01T13:45:17.608" v="2" actId="255"/>
          <ac:spMkLst>
            <pc:docMk/>
            <pc:sldMk cId="2478367885" sldId="286"/>
            <ac:spMk id="5" creationId="{058E76D0-2344-4C1D-AF69-21D4383A656C}"/>
          </ac:spMkLst>
        </pc:spChg>
      </pc:sldChg>
      <pc:sldChg chg="delCm modCm">
        <pc:chgData name="Nina Harris" userId="bec5feac-2c34-4529-b7d2-d2765eb01562" providerId="ADAL" clId="{B9A3D8BA-357D-48A8-A0FD-79F89B2B663D}" dt="2022-02-01T13:45:26.661" v="8" actId="1592"/>
        <pc:sldMkLst>
          <pc:docMk/>
          <pc:sldMk cId="450171042" sldId="287"/>
        </pc:sldMkLst>
      </pc:sldChg>
      <pc:sldChg chg="delCm">
        <pc:chgData name="Nina Harris" userId="bec5feac-2c34-4529-b7d2-d2765eb01562" providerId="ADAL" clId="{B9A3D8BA-357D-48A8-A0FD-79F89B2B663D}" dt="2022-02-01T13:47:08.409" v="15" actId="1592"/>
        <pc:sldMkLst>
          <pc:docMk/>
          <pc:sldMk cId="1231188370" sldId="288"/>
        </pc:sldMkLst>
      </pc:sldChg>
      <pc:sldChg chg="delCm">
        <pc:chgData name="Nina Harris" userId="bec5feac-2c34-4529-b7d2-d2765eb01562" providerId="ADAL" clId="{B9A3D8BA-357D-48A8-A0FD-79F89B2B663D}" dt="2022-02-01T13:47:13.497" v="16" actId="1592"/>
        <pc:sldMkLst>
          <pc:docMk/>
          <pc:sldMk cId="3639752469" sldId="290"/>
        </pc:sldMkLst>
      </pc:sldChg>
      <pc:sldChg chg="delCm">
        <pc:chgData name="Nina Harris" userId="bec5feac-2c34-4529-b7d2-d2765eb01562" providerId="ADAL" clId="{B9A3D8BA-357D-48A8-A0FD-79F89B2B663D}" dt="2022-02-01T13:47:18.740" v="18" actId="1592"/>
        <pc:sldMkLst>
          <pc:docMk/>
          <pc:sldMk cId="93235647" sldId="291"/>
        </pc:sldMkLst>
      </pc:sldChg>
      <pc:sldChg chg="delCm">
        <pc:chgData name="Nina Harris" userId="bec5feac-2c34-4529-b7d2-d2765eb01562" providerId="ADAL" clId="{B9A3D8BA-357D-48A8-A0FD-79F89B2B663D}" dt="2022-02-01T13:47:24.874" v="19" actId="1592"/>
        <pc:sldMkLst>
          <pc:docMk/>
          <pc:sldMk cId="1913546312" sldId="292"/>
        </pc:sldMkLst>
      </pc:sldChg>
      <pc:sldChg chg="delCm">
        <pc:chgData name="Nina Harris" userId="bec5feac-2c34-4529-b7d2-d2765eb01562" providerId="ADAL" clId="{B9A3D8BA-357D-48A8-A0FD-79F89B2B663D}" dt="2022-02-01T13:47:05.287" v="14" actId="1592"/>
        <pc:sldMkLst>
          <pc:docMk/>
          <pc:sldMk cId="3881950774" sldId="295"/>
        </pc:sldMkLst>
      </pc:sldChg>
      <pc:sldChg chg="delCm">
        <pc:chgData name="Nina Harris" userId="bec5feac-2c34-4529-b7d2-d2765eb01562" providerId="ADAL" clId="{B9A3D8BA-357D-48A8-A0FD-79F89B2B663D}" dt="2022-02-01T13:46:58.090" v="12" actId="1592"/>
        <pc:sldMkLst>
          <pc:docMk/>
          <pc:sldMk cId="1509577069" sldId="296"/>
        </pc:sldMkLst>
      </pc:sldChg>
      <pc:sldChg chg="delCm">
        <pc:chgData name="Nina Harris" userId="bec5feac-2c34-4529-b7d2-d2765eb01562" providerId="ADAL" clId="{B9A3D8BA-357D-48A8-A0FD-79F89B2B663D}" dt="2022-02-01T13:47:33.415" v="22" actId="1592"/>
        <pc:sldMkLst>
          <pc:docMk/>
          <pc:sldMk cId="2541641028" sldId="297"/>
        </pc:sldMkLst>
      </pc:sldChg>
      <pc:sldChg chg="delCm">
        <pc:chgData name="Nina Harris" userId="bec5feac-2c34-4529-b7d2-d2765eb01562" providerId="ADAL" clId="{B9A3D8BA-357D-48A8-A0FD-79F89B2B663D}" dt="2022-02-01T13:47:53.855" v="28" actId="1592"/>
        <pc:sldMkLst>
          <pc:docMk/>
          <pc:sldMk cId="2454237581" sldId="298"/>
        </pc:sldMkLst>
      </pc:sldChg>
      <pc:sldChg chg="modSp mod delCm">
        <pc:chgData name="Nina Harris" userId="bec5feac-2c34-4529-b7d2-d2765eb01562" providerId="ADAL" clId="{B9A3D8BA-357D-48A8-A0FD-79F89B2B663D}" dt="2022-02-01T13:46:52.829" v="11" actId="14100"/>
        <pc:sldMkLst>
          <pc:docMk/>
          <pc:sldMk cId="895136316" sldId="305"/>
        </pc:sldMkLst>
        <pc:picChg chg="mod">
          <ac:chgData name="Nina Harris" userId="bec5feac-2c34-4529-b7d2-d2765eb01562" providerId="ADAL" clId="{B9A3D8BA-357D-48A8-A0FD-79F89B2B663D}" dt="2022-02-01T13:46:52.829" v="11" actId="14100"/>
          <ac:picMkLst>
            <pc:docMk/>
            <pc:sldMk cId="895136316" sldId="305"/>
            <ac:picMk id="7" creationId="{31305323-4A8C-4F78-A2BB-11619D9C9D11}"/>
          </ac:picMkLst>
        </pc:picChg>
      </pc:sldChg>
      <pc:sldChg chg="delCm">
        <pc:chgData name="Nina Harris" userId="bec5feac-2c34-4529-b7d2-d2765eb01562" providerId="ADAL" clId="{B9A3D8BA-357D-48A8-A0FD-79F89B2B663D}" dt="2022-02-01T13:47:49.423" v="25" actId="1592"/>
        <pc:sldMkLst>
          <pc:docMk/>
          <pc:sldMk cId="4064562064" sldId="444"/>
        </pc:sldMkLst>
      </pc:sldChg>
      <pc:sldChg chg="delCm">
        <pc:chgData name="Nina Harris" userId="bec5feac-2c34-4529-b7d2-d2765eb01562" providerId="ADAL" clId="{B9A3D8BA-357D-48A8-A0FD-79F89B2B663D}" dt="2022-02-01T13:47:45.226" v="24" actId="1592"/>
        <pc:sldMkLst>
          <pc:docMk/>
          <pc:sldMk cId="1701610454" sldId="472"/>
        </pc:sldMkLst>
      </pc:sldChg>
      <pc:sldChg chg="delCm">
        <pc:chgData name="Nina Harris" userId="bec5feac-2c34-4529-b7d2-d2765eb01562" providerId="ADAL" clId="{B9A3D8BA-357D-48A8-A0FD-79F89B2B663D}" dt="2022-02-01T13:48:06.107" v="30" actId="1592"/>
        <pc:sldMkLst>
          <pc:docMk/>
          <pc:sldMk cId="1735513142" sldId="475"/>
        </pc:sldMkLst>
      </pc:sldChg>
      <pc:sldChg chg="delCm">
        <pc:chgData name="Nina Harris" userId="bec5feac-2c34-4529-b7d2-d2765eb01562" providerId="ADAL" clId="{B9A3D8BA-357D-48A8-A0FD-79F89B2B663D}" dt="2022-02-01T13:48:10.344" v="31" actId="1592"/>
        <pc:sldMkLst>
          <pc:docMk/>
          <pc:sldMk cId="1357767562" sldId="476"/>
        </pc:sldMkLst>
      </pc:sldChg>
      <pc:sldChg chg="delCm">
        <pc:chgData name="Nina Harris" userId="bec5feac-2c34-4529-b7d2-d2765eb01562" providerId="ADAL" clId="{B9A3D8BA-357D-48A8-A0FD-79F89B2B663D}" dt="2022-02-01T13:47:37.071" v="23" actId="1592"/>
        <pc:sldMkLst>
          <pc:docMk/>
          <pc:sldMk cId="3101231704" sldId="477"/>
        </pc:sldMkLst>
      </pc:sldChg>
      <pc:sldChg chg="delCm">
        <pc:chgData name="Nina Harris" userId="bec5feac-2c34-4529-b7d2-d2765eb01562" providerId="ADAL" clId="{B9A3D8BA-357D-48A8-A0FD-79F89B2B663D}" dt="2022-02-01T13:48:00.253" v="29" actId="1592"/>
        <pc:sldMkLst>
          <pc:docMk/>
          <pc:sldMk cId="3051009023" sldId="479"/>
        </pc:sldMkLst>
      </pc:sldChg>
      <pc:sldChg chg="delCm">
        <pc:chgData name="Nina Harris" userId="bec5feac-2c34-4529-b7d2-d2765eb01562" providerId="ADAL" clId="{B9A3D8BA-357D-48A8-A0FD-79F89B2B663D}" dt="2022-02-01T13:48:16.792" v="32" actId="1592"/>
        <pc:sldMkLst>
          <pc:docMk/>
          <pc:sldMk cId="1216167583" sldId="481"/>
        </pc:sldMkLst>
      </pc:sldChg>
      <pc:sldChg chg="delSp modSp mod">
        <pc:chgData name="Nina Harris" userId="bec5feac-2c34-4529-b7d2-d2765eb01562" providerId="ADAL" clId="{B9A3D8BA-357D-48A8-A0FD-79F89B2B663D}" dt="2022-02-01T13:48:24.132" v="35"/>
        <pc:sldMkLst>
          <pc:docMk/>
          <pc:sldMk cId="86789240" sldId="482"/>
        </pc:sldMkLst>
        <pc:spChg chg="del mod">
          <ac:chgData name="Nina Harris" userId="bec5feac-2c34-4529-b7d2-d2765eb01562" providerId="ADAL" clId="{B9A3D8BA-357D-48A8-A0FD-79F89B2B663D}" dt="2022-02-01T13:48:24.132" v="35"/>
          <ac:spMkLst>
            <pc:docMk/>
            <pc:sldMk cId="86789240" sldId="482"/>
            <ac:spMk id="3" creationId="{EA4E9B30-4F71-4706-93B0-40C5FABB63F4}"/>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2" dt="2022-01-14T01:53:24.122" idx="7">
    <p:pos x="10" y="10"/>
    <p:text>Add in other landmarks (out of London)
</p:text>
    <p:extLst>
      <p:ext uri="{C676402C-5697-4E1C-873F-D02D1690AC5C}">
        <p15:threadingInfo xmlns:p15="http://schemas.microsoft.com/office/powerpoint/2012/main" timeZoneBias="480"/>
      </p:ext>
    </p:extLst>
  </p:cm>
</p:cmLst>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FB9BDA-098F-4408-8853-DC9041B29F18}" type="doc">
      <dgm:prSet loTypeId="urn:microsoft.com/office/officeart/2005/8/layout/hList1" loCatId="list" qsTypeId="urn:microsoft.com/office/officeart/2005/8/quickstyle/simple1" qsCatId="simple" csTypeId="urn:microsoft.com/office/officeart/2005/8/colors/accent3_2" csCatId="accent3" phldr="1"/>
      <dgm:spPr/>
      <dgm:t>
        <a:bodyPr/>
        <a:lstStyle/>
        <a:p>
          <a:endParaRPr lang="en-GB"/>
        </a:p>
      </dgm:t>
    </dgm:pt>
    <dgm:pt modelId="{82E2093B-B098-4230-99F2-A214FE6B9052}">
      <dgm:prSet phldrT="[Text]"/>
      <dgm:spPr>
        <a:xfrm>
          <a:off x="43" y="101474"/>
          <a:ext cx="4157832" cy="547200"/>
        </a:xfrm>
        <a:prstGeom prst="rect">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Children social services </a:t>
          </a:r>
        </a:p>
      </dgm:t>
    </dgm:pt>
    <dgm:pt modelId="{01DCFC71-E39A-459C-9D19-49107BF5D65A}" type="parTrans" cxnId="{ED111D11-4B63-4584-A4F2-C3F935E2238B}">
      <dgm:prSet/>
      <dgm:spPr/>
      <dgm:t>
        <a:bodyPr/>
        <a:lstStyle/>
        <a:p>
          <a:endParaRPr lang="en-GB"/>
        </a:p>
      </dgm:t>
    </dgm:pt>
    <dgm:pt modelId="{4DB6C48F-9E72-4F5C-A510-5980885CF190}" type="sibTrans" cxnId="{ED111D11-4B63-4584-A4F2-C3F935E2238B}">
      <dgm:prSet/>
      <dgm:spPr/>
      <dgm:t>
        <a:bodyPr/>
        <a:lstStyle/>
        <a:p>
          <a:endParaRPr lang="en-GB"/>
        </a:p>
      </dgm:t>
    </dgm:pt>
    <dgm:pt modelId="{770AFFFC-86A8-4E6A-8E86-ED41B6AD0BAE}">
      <dgm:prSet phldrT="[Text]"/>
      <dgm:spPr>
        <a:xfrm>
          <a:off x="4739972" y="84573"/>
          <a:ext cx="4157832" cy="547200"/>
        </a:xfrm>
        <a:prstGeom prst="rect">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gm:spPr>
      <dgm:t>
        <a:bodyPr/>
        <a:lstStyle/>
        <a:p>
          <a:pPr>
            <a:buNone/>
          </a:pPr>
          <a:r>
            <a:rPr lang="en-GB" b="1">
              <a:solidFill>
                <a:sysClr val="windowText" lastClr="000000"/>
              </a:solidFill>
              <a:latin typeface="Calibri" panose="020F0502020204030204"/>
              <a:ea typeface="+mn-ea"/>
              <a:cs typeface="+mn-cs"/>
            </a:rPr>
            <a:t>Adult social services </a:t>
          </a:r>
        </a:p>
      </dgm:t>
    </dgm:pt>
    <dgm:pt modelId="{33C67856-F1E2-4AB8-9F57-4BB505CC02DD}" type="parTrans" cxnId="{15D20BE7-6B49-49D0-BC6B-03353FB97967}">
      <dgm:prSet/>
      <dgm:spPr/>
      <dgm:t>
        <a:bodyPr/>
        <a:lstStyle/>
        <a:p>
          <a:endParaRPr lang="en-GB"/>
        </a:p>
      </dgm:t>
    </dgm:pt>
    <dgm:pt modelId="{647E1FAA-A52C-4AC0-B188-CDCDCEEFFC52}" type="sibTrans" cxnId="{15D20BE7-6B49-49D0-BC6B-03353FB97967}">
      <dgm:prSet/>
      <dgm:spPr/>
      <dgm:t>
        <a:bodyPr/>
        <a:lstStyle/>
        <a:p>
          <a:endParaRPr lang="en-GB"/>
        </a:p>
      </dgm:t>
    </dgm:pt>
    <dgm:pt modelId="{8D977286-8F3D-4F1A-A8BF-001F67590DF3}">
      <dgm:prSet phldrT="[Text]"/>
      <dgm:spPr>
        <a:xfrm>
          <a:off x="4739972" y="631773"/>
          <a:ext cx="4157832" cy="2889882"/>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 typeface="Wingdings" panose="05000000000000000000" pitchFamily="2" charset="2"/>
            <a:buChar char="ü"/>
          </a:pPr>
          <a:r>
            <a:rPr lang="en-GB">
              <a:solidFill>
                <a:sysClr val="windowText" lastClr="000000">
                  <a:hueOff val="0"/>
                  <a:satOff val="0"/>
                  <a:lumOff val="0"/>
                  <a:alphaOff val="0"/>
                </a:sysClr>
              </a:solidFill>
              <a:latin typeface="Calibri" panose="020F0502020204030204"/>
              <a:ea typeface="+mn-ea"/>
              <a:cs typeface="+mn-cs"/>
            </a:rPr>
            <a:t>The person who needs help.</a:t>
          </a:r>
        </a:p>
      </dgm:t>
    </dgm:pt>
    <dgm:pt modelId="{0F52D126-9F92-4309-8915-DA4C62F56354}" type="parTrans" cxnId="{6D06E511-E582-47AC-9768-0A0D5634043E}">
      <dgm:prSet/>
      <dgm:spPr/>
      <dgm:t>
        <a:bodyPr/>
        <a:lstStyle/>
        <a:p>
          <a:endParaRPr lang="en-GB"/>
        </a:p>
      </dgm:t>
    </dgm:pt>
    <dgm:pt modelId="{7DA63563-842C-4F55-9CE9-A794B8742C29}" type="sibTrans" cxnId="{6D06E511-E582-47AC-9768-0A0D5634043E}">
      <dgm:prSet/>
      <dgm:spPr/>
      <dgm:t>
        <a:bodyPr/>
        <a:lstStyle/>
        <a:p>
          <a:endParaRPr lang="en-GB"/>
        </a:p>
      </dgm:t>
    </dgm:pt>
    <dgm:pt modelId="{2133B3BA-C9FE-4FC7-A8C3-C2429543B03E}">
      <dgm:prSet phldrT="[Text]"/>
      <dgm:spPr>
        <a:xfrm>
          <a:off x="4739972" y="631773"/>
          <a:ext cx="4157832" cy="2889882"/>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Tx/>
            <a:buNone/>
          </a:pPr>
          <a:r>
            <a:rPr lang="en-GB">
              <a:solidFill>
                <a:sysClr val="windowText" lastClr="000000">
                  <a:hueOff val="0"/>
                  <a:satOff val="0"/>
                  <a:lumOff val="0"/>
                  <a:alphaOff val="0"/>
                </a:sysClr>
              </a:solidFill>
              <a:latin typeface="Calibri" panose="020F0502020204030204"/>
              <a:ea typeface="+mn-ea"/>
              <a:cs typeface="+mn-cs"/>
            </a:rPr>
            <a:t>Vulnerable adults who have learning difficulties, physical or mental health problems, or addictions. </a:t>
          </a:r>
        </a:p>
      </dgm:t>
    </dgm:pt>
    <dgm:pt modelId="{098304B1-C6BA-49D5-BBC2-21B221B98619}" type="parTrans" cxnId="{93DEB157-627A-4F25-8F93-8864E84772D7}">
      <dgm:prSet/>
      <dgm:spPr/>
      <dgm:t>
        <a:bodyPr/>
        <a:lstStyle/>
        <a:p>
          <a:endParaRPr lang="en-GB"/>
        </a:p>
      </dgm:t>
    </dgm:pt>
    <dgm:pt modelId="{75EC3478-9133-46B9-9C8B-6938EF817A46}" type="sibTrans" cxnId="{93DEB157-627A-4F25-8F93-8864E84772D7}">
      <dgm:prSet/>
      <dgm:spPr/>
      <dgm:t>
        <a:bodyPr/>
        <a:lstStyle/>
        <a:p>
          <a:endParaRPr lang="en-GB"/>
        </a:p>
      </dgm:t>
    </dgm:pt>
    <dgm:pt modelId="{40FCBC9E-F13E-45AA-8D2F-1006DA41208B}">
      <dgm:prSet phldrT="[Text]"/>
      <dgm:spPr>
        <a:xfrm>
          <a:off x="4739972" y="631773"/>
          <a:ext cx="4157832" cy="2889882"/>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Tx/>
            <a:buNone/>
          </a:pPr>
          <a:r>
            <a:rPr lang="en-GB">
              <a:solidFill>
                <a:sysClr val="windowText" lastClr="000000">
                  <a:hueOff val="0"/>
                  <a:satOff val="0"/>
                  <a:lumOff val="0"/>
                  <a:alphaOff val="0"/>
                </a:sysClr>
              </a:solidFill>
              <a:latin typeface="Calibri" panose="020F0502020204030204"/>
              <a:ea typeface="+mn-ea"/>
              <a:cs typeface="+mn-cs"/>
            </a:rPr>
            <a:t>Who can refer:</a:t>
          </a:r>
        </a:p>
      </dgm:t>
    </dgm:pt>
    <dgm:pt modelId="{A61F0D71-0240-4C9A-B067-EE692924733D}" type="parTrans" cxnId="{9CCC3436-461E-45FF-90E7-265196FBC927}">
      <dgm:prSet/>
      <dgm:spPr/>
      <dgm:t>
        <a:bodyPr/>
        <a:lstStyle/>
        <a:p>
          <a:endParaRPr lang="en-GB"/>
        </a:p>
      </dgm:t>
    </dgm:pt>
    <dgm:pt modelId="{4BC474AE-6DEB-4C5E-9C57-456310EDA7FB}" type="sibTrans" cxnId="{9CCC3436-461E-45FF-90E7-265196FBC927}">
      <dgm:prSet/>
      <dgm:spPr/>
      <dgm:t>
        <a:bodyPr/>
        <a:lstStyle/>
        <a:p>
          <a:endParaRPr lang="en-GB"/>
        </a:p>
      </dgm:t>
    </dgm:pt>
    <dgm:pt modelId="{81F278E2-2D65-4171-8E24-3C3925B5D200}">
      <dgm:prSet phldrT="[Text]"/>
      <dgm:spPr>
        <a:xfrm>
          <a:off x="4739972" y="631773"/>
          <a:ext cx="4157832" cy="2889882"/>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Tx/>
            <a:buNone/>
          </a:pPr>
          <a:endParaRPr lang="en-GB">
            <a:solidFill>
              <a:sysClr val="windowText" lastClr="000000">
                <a:hueOff val="0"/>
                <a:satOff val="0"/>
                <a:lumOff val="0"/>
                <a:alphaOff val="0"/>
              </a:sysClr>
            </a:solidFill>
            <a:latin typeface="Calibri" panose="020F0502020204030204"/>
            <a:ea typeface="+mn-ea"/>
            <a:cs typeface="+mn-cs"/>
          </a:endParaRPr>
        </a:p>
      </dgm:t>
    </dgm:pt>
    <dgm:pt modelId="{3314B0A3-D3F9-4A3D-921E-AC9902939CEF}" type="parTrans" cxnId="{3CA01DC2-8ABE-454E-A7D4-3A3C678C1D22}">
      <dgm:prSet/>
      <dgm:spPr/>
      <dgm:t>
        <a:bodyPr/>
        <a:lstStyle/>
        <a:p>
          <a:endParaRPr lang="en-GB"/>
        </a:p>
      </dgm:t>
    </dgm:pt>
    <dgm:pt modelId="{0E373B78-5BF3-48AD-B0DA-4FF0F5CFA946}" type="sibTrans" cxnId="{3CA01DC2-8ABE-454E-A7D4-3A3C678C1D22}">
      <dgm:prSet/>
      <dgm:spPr/>
      <dgm:t>
        <a:bodyPr/>
        <a:lstStyle/>
        <a:p>
          <a:endParaRPr lang="en-GB"/>
        </a:p>
      </dgm:t>
    </dgm:pt>
    <dgm:pt modelId="{5C95A8B5-00F5-4367-9515-B8BF3329EFBE}">
      <dgm:prSet phldrT="[Text]"/>
      <dgm:spPr>
        <a:xfrm>
          <a:off x="4739972" y="631773"/>
          <a:ext cx="4157832" cy="2889882"/>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Tx/>
            <a:buNone/>
          </a:pPr>
          <a:endParaRPr lang="en-GB">
            <a:solidFill>
              <a:sysClr val="windowText" lastClr="000000">
                <a:hueOff val="0"/>
                <a:satOff val="0"/>
                <a:lumOff val="0"/>
                <a:alphaOff val="0"/>
              </a:sysClr>
            </a:solidFill>
            <a:latin typeface="Calibri" panose="020F0502020204030204"/>
            <a:ea typeface="+mn-ea"/>
            <a:cs typeface="+mn-cs"/>
          </a:endParaRPr>
        </a:p>
      </dgm:t>
    </dgm:pt>
    <dgm:pt modelId="{51C99AB5-387D-450B-B02C-F0632CF09749}" type="parTrans" cxnId="{0727C8BB-2F12-43D5-AECF-FF391A88D0B4}">
      <dgm:prSet/>
      <dgm:spPr/>
      <dgm:t>
        <a:bodyPr/>
        <a:lstStyle/>
        <a:p>
          <a:endParaRPr lang="en-GB"/>
        </a:p>
      </dgm:t>
    </dgm:pt>
    <dgm:pt modelId="{34DE9C37-D4A5-4AFE-B874-452258735C11}" type="sibTrans" cxnId="{0727C8BB-2F12-43D5-AECF-FF391A88D0B4}">
      <dgm:prSet/>
      <dgm:spPr/>
      <dgm:t>
        <a:bodyPr/>
        <a:lstStyle/>
        <a:p>
          <a:endParaRPr lang="en-GB"/>
        </a:p>
      </dgm:t>
    </dgm:pt>
    <dgm:pt modelId="{164364F5-7193-4337-85AC-C4D746F8B86B}">
      <dgm:prSet phldrT="[Text]"/>
      <dgm:spPr>
        <a:xfrm>
          <a:off x="4739972" y="631773"/>
          <a:ext cx="4157832" cy="2889882"/>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 typeface="Wingdings" panose="05000000000000000000" pitchFamily="2" charset="2"/>
            <a:buChar char="ü"/>
          </a:pPr>
          <a:r>
            <a:rPr lang="en-GB">
              <a:solidFill>
                <a:sysClr val="windowText" lastClr="000000">
                  <a:hueOff val="0"/>
                  <a:satOff val="0"/>
                  <a:lumOff val="0"/>
                  <a:alphaOff val="0"/>
                </a:sysClr>
              </a:solidFill>
              <a:latin typeface="Calibri" panose="020F0502020204030204"/>
              <a:ea typeface="+mn-ea"/>
              <a:cs typeface="+mn-cs"/>
            </a:rPr>
            <a:t> Friends, family members and health professionals.</a:t>
          </a:r>
        </a:p>
      </dgm:t>
    </dgm:pt>
    <dgm:pt modelId="{CFF0AE00-0CA4-4303-BE89-C59F16AB6C91}" type="parTrans" cxnId="{F427ECA4-6F56-48CA-AABE-FF1EE57F3646}">
      <dgm:prSet/>
      <dgm:spPr/>
      <dgm:t>
        <a:bodyPr/>
        <a:lstStyle/>
        <a:p>
          <a:endParaRPr lang="en-GB"/>
        </a:p>
      </dgm:t>
    </dgm:pt>
    <dgm:pt modelId="{6864A6DE-5A44-4FA7-9241-63778B47C55B}" type="sibTrans" cxnId="{F427ECA4-6F56-48CA-AABE-FF1EE57F3646}">
      <dgm:prSet/>
      <dgm:spPr/>
      <dgm:t>
        <a:bodyPr/>
        <a:lstStyle/>
        <a:p>
          <a:endParaRPr lang="en-GB"/>
        </a:p>
      </dgm:t>
    </dgm:pt>
    <dgm:pt modelId="{DBC663AB-2170-458F-A9EC-90F97F627F0D}">
      <dgm:prSet phldrT="[Text]"/>
      <dgm:spPr>
        <a:xfrm>
          <a:off x="20832" y="682230"/>
          <a:ext cx="4116253" cy="2822606"/>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None/>
          </a:pPr>
          <a:endParaRPr lang="en-GB">
            <a:solidFill>
              <a:sysClr val="windowText" lastClr="000000">
                <a:hueOff val="0"/>
                <a:satOff val="0"/>
                <a:lumOff val="0"/>
                <a:alphaOff val="0"/>
              </a:sysClr>
            </a:solidFill>
            <a:latin typeface="Calibri" panose="020F0502020204030204"/>
            <a:ea typeface="+mn-ea"/>
            <a:cs typeface="+mn-cs"/>
          </a:endParaRPr>
        </a:p>
      </dgm:t>
    </dgm:pt>
    <dgm:pt modelId="{8AAA5D87-F674-4316-86BF-BF6AEE28A09B}" type="sibTrans" cxnId="{76D780AE-1B26-4CED-A6CF-22D121D982D2}">
      <dgm:prSet/>
      <dgm:spPr/>
      <dgm:t>
        <a:bodyPr/>
        <a:lstStyle/>
        <a:p>
          <a:endParaRPr lang="en-GB"/>
        </a:p>
      </dgm:t>
    </dgm:pt>
    <dgm:pt modelId="{76032AA1-13DD-4539-81CA-9B5B1D1D0535}" type="parTrans" cxnId="{76D780AE-1B26-4CED-A6CF-22D121D982D2}">
      <dgm:prSet/>
      <dgm:spPr/>
      <dgm:t>
        <a:bodyPr/>
        <a:lstStyle/>
        <a:p>
          <a:endParaRPr lang="en-GB"/>
        </a:p>
      </dgm:t>
    </dgm:pt>
    <dgm:pt modelId="{B35C5015-6B71-40A7-8309-5463CA498410}">
      <dgm:prSet phldrT="[Text]"/>
      <dgm:spPr>
        <a:xfrm>
          <a:off x="20832" y="682230"/>
          <a:ext cx="4116253" cy="2822606"/>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None/>
          </a:pPr>
          <a:r>
            <a:rPr lang="en-GB">
              <a:solidFill>
                <a:sysClr val="windowText" lastClr="000000">
                  <a:hueOff val="0"/>
                  <a:satOff val="0"/>
                  <a:lumOff val="0"/>
                  <a:alphaOff val="0"/>
                </a:sysClr>
              </a:solidFill>
              <a:latin typeface="Calibri" panose="020F0502020204030204"/>
              <a:ea typeface="+mn-ea"/>
              <a:cs typeface="+mn-cs"/>
            </a:rPr>
            <a:t>Any child who is at risk of abuse or harm.</a:t>
          </a:r>
        </a:p>
      </dgm:t>
    </dgm:pt>
    <dgm:pt modelId="{D4FDDF98-D900-4626-A410-4A07CB327400}" type="sibTrans" cxnId="{63A93AE5-0114-4496-BAF8-433048E09793}">
      <dgm:prSet/>
      <dgm:spPr/>
      <dgm:t>
        <a:bodyPr/>
        <a:lstStyle/>
        <a:p>
          <a:endParaRPr lang="en-GB"/>
        </a:p>
      </dgm:t>
    </dgm:pt>
    <dgm:pt modelId="{43C8AD09-8B9E-4B58-88B7-73467F05C0BD}" type="parTrans" cxnId="{63A93AE5-0114-4496-BAF8-433048E09793}">
      <dgm:prSet/>
      <dgm:spPr/>
      <dgm:t>
        <a:bodyPr/>
        <a:lstStyle/>
        <a:p>
          <a:endParaRPr lang="en-GB"/>
        </a:p>
      </dgm:t>
    </dgm:pt>
    <dgm:pt modelId="{0CD552CF-B88C-4171-B52A-4C0B688B9583}">
      <dgm:prSet phldrT="[Text]"/>
      <dgm:spPr>
        <a:xfrm>
          <a:off x="20832" y="682230"/>
          <a:ext cx="4116253" cy="2822606"/>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None/>
          </a:pPr>
          <a:endParaRPr lang="en-GB">
            <a:solidFill>
              <a:sysClr val="windowText" lastClr="000000">
                <a:hueOff val="0"/>
                <a:satOff val="0"/>
                <a:lumOff val="0"/>
                <a:alphaOff val="0"/>
              </a:sysClr>
            </a:solidFill>
            <a:latin typeface="Calibri" panose="020F0502020204030204"/>
            <a:ea typeface="+mn-ea"/>
            <a:cs typeface="+mn-cs"/>
          </a:endParaRPr>
        </a:p>
      </dgm:t>
    </dgm:pt>
    <dgm:pt modelId="{133CAD4D-73BC-49C0-9765-50BB5A545EB6}" type="sibTrans" cxnId="{B71E149C-93BF-40C8-92E1-1DFAB4D92EAE}">
      <dgm:prSet/>
      <dgm:spPr/>
      <dgm:t>
        <a:bodyPr/>
        <a:lstStyle/>
        <a:p>
          <a:endParaRPr lang="en-GB"/>
        </a:p>
      </dgm:t>
    </dgm:pt>
    <dgm:pt modelId="{DD022709-55F5-4148-AA61-E7B34B6DBD3F}" type="parTrans" cxnId="{B71E149C-93BF-40C8-92E1-1DFAB4D92EAE}">
      <dgm:prSet/>
      <dgm:spPr/>
      <dgm:t>
        <a:bodyPr/>
        <a:lstStyle/>
        <a:p>
          <a:endParaRPr lang="en-GB"/>
        </a:p>
      </dgm:t>
    </dgm:pt>
    <dgm:pt modelId="{BDD9341D-3761-4514-8385-BDFEFF6417C3}">
      <dgm:prSet phldrT="[Text]"/>
      <dgm:spPr>
        <a:xfrm>
          <a:off x="20832" y="682230"/>
          <a:ext cx="4116253" cy="2822606"/>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None/>
          </a:pPr>
          <a:r>
            <a:rPr lang="en-GB">
              <a:solidFill>
                <a:sysClr val="windowText" lastClr="000000">
                  <a:hueOff val="0"/>
                  <a:satOff val="0"/>
                  <a:lumOff val="0"/>
                  <a:alphaOff val="0"/>
                </a:sysClr>
              </a:solidFill>
              <a:latin typeface="Calibri" panose="020F0502020204030204"/>
              <a:ea typeface="+mn-ea"/>
              <a:cs typeface="+mn-cs"/>
            </a:rPr>
            <a:t>Who can refer: </a:t>
          </a:r>
        </a:p>
      </dgm:t>
    </dgm:pt>
    <dgm:pt modelId="{4AE25C53-56B6-4EA3-8D69-3EC7B64F4D2D}" type="sibTrans" cxnId="{1AE3E985-28D4-42D2-8915-B7B84B103AE1}">
      <dgm:prSet/>
      <dgm:spPr/>
      <dgm:t>
        <a:bodyPr/>
        <a:lstStyle/>
        <a:p>
          <a:endParaRPr lang="en-GB"/>
        </a:p>
      </dgm:t>
    </dgm:pt>
    <dgm:pt modelId="{C72CCA99-1ADF-4937-92C6-2D998AA3F849}" type="parTrans" cxnId="{1AE3E985-28D4-42D2-8915-B7B84B103AE1}">
      <dgm:prSet/>
      <dgm:spPr/>
      <dgm:t>
        <a:bodyPr/>
        <a:lstStyle/>
        <a:p>
          <a:endParaRPr lang="en-GB"/>
        </a:p>
      </dgm:t>
    </dgm:pt>
    <dgm:pt modelId="{D8F8072B-118F-4071-A8A0-FF0E5FCE9B90}">
      <dgm:prSet/>
      <dgm:spPr>
        <a:xfrm>
          <a:off x="20832" y="682230"/>
          <a:ext cx="4116253" cy="2822606"/>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 typeface="Wingdings" panose="05000000000000000000" pitchFamily="2" charset="2"/>
            <a:buChar char="ü"/>
          </a:pPr>
          <a:r>
            <a:rPr lang="en-GB">
              <a:solidFill>
                <a:sysClr val="windowText" lastClr="000000">
                  <a:hueOff val="0"/>
                  <a:satOff val="0"/>
                  <a:lumOff val="0"/>
                  <a:alphaOff val="0"/>
                </a:sysClr>
              </a:solidFill>
              <a:latin typeface="Calibri" panose="020F0502020204030204"/>
              <a:ea typeface="+mn-ea"/>
              <a:cs typeface="+mn-cs"/>
            </a:rPr>
            <a:t>Family directly asks children social services for help </a:t>
          </a:r>
        </a:p>
      </dgm:t>
    </dgm:pt>
    <dgm:pt modelId="{F3FC81CB-A667-441B-A23C-ECF68C1F0391}" type="sibTrans" cxnId="{7471C03E-E689-4E30-9E6C-A873747B1BCF}">
      <dgm:prSet/>
      <dgm:spPr/>
      <dgm:t>
        <a:bodyPr/>
        <a:lstStyle/>
        <a:p>
          <a:endParaRPr lang="en-GB"/>
        </a:p>
      </dgm:t>
    </dgm:pt>
    <dgm:pt modelId="{52EA8745-99D4-47AE-8FAB-742934BA280B}" type="parTrans" cxnId="{7471C03E-E689-4E30-9E6C-A873747B1BCF}">
      <dgm:prSet/>
      <dgm:spPr/>
      <dgm:t>
        <a:bodyPr/>
        <a:lstStyle/>
        <a:p>
          <a:endParaRPr lang="en-GB"/>
        </a:p>
      </dgm:t>
    </dgm:pt>
    <dgm:pt modelId="{766DC0EF-CDB0-47E6-866D-078FB5374F70}">
      <dgm:prSet/>
      <dgm:spPr>
        <a:xfrm>
          <a:off x="20832" y="682230"/>
          <a:ext cx="4116253" cy="2822606"/>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gm:spPr>
      <dgm:t>
        <a:bodyPr/>
        <a:lstStyle/>
        <a:p>
          <a:pPr algn="ctr">
            <a:buFont typeface="Wingdings" panose="05000000000000000000" pitchFamily="2" charset="2"/>
            <a:buChar char="ü"/>
          </a:pPr>
          <a:r>
            <a:rPr lang="en-GB">
              <a:solidFill>
                <a:sysClr val="windowText" lastClr="000000">
                  <a:hueOff val="0"/>
                  <a:satOff val="0"/>
                  <a:lumOff val="0"/>
                  <a:alphaOff val="0"/>
                </a:sysClr>
              </a:solidFill>
              <a:latin typeface="Calibri" panose="020F0502020204030204"/>
              <a:ea typeface="+mn-ea"/>
              <a:cs typeface="+mn-cs"/>
            </a:rPr>
            <a:t>Police, teachers, health services.  </a:t>
          </a:r>
        </a:p>
      </dgm:t>
    </dgm:pt>
    <dgm:pt modelId="{69B60A1F-88BE-4BF6-9DA2-84FA62B941BC}" type="sibTrans" cxnId="{F82D5ED7-174D-4429-BF28-02581576400C}">
      <dgm:prSet/>
      <dgm:spPr/>
      <dgm:t>
        <a:bodyPr/>
        <a:lstStyle/>
        <a:p>
          <a:endParaRPr lang="en-GB"/>
        </a:p>
      </dgm:t>
    </dgm:pt>
    <dgm:pt modelId="{3943FFAE-E716-4BB1-B977-998A1C69D554}" type="parTrans" cxnId="{F82D5ED7-174D-4429-BF28-02581576400C}">
      <dgm:prSet/>
      <dgm:spPr/>
      <dgm:t>
        <a:bodyPr/>
        <a:lstStyle/>
        <a:p>
          <a:endParaRPr lang="en-GB"/>
        </a:p>
      </dgm:t>
    </dgm:pt>
    <dgm:pt modelId="{A2C35F73-0818-4147-985B-3EE8620993EE}" type="pres">
      <dgm:prSet presAssocID="{26FB9BDA-098F-4408-8853-DC9041B29F18}" presName="Name0" presStyleCnt="0">
        <dgm:presLayoutVars>
          <dgm:dir/>
          <dgm:animLvl val="lvl"/>
          <dgm:resizeHandles val="exact"/>
        </dgm:presLayoutVars>
      </dgm:prSet>
      <dgm:spPr/>
    </dgm:pt>
    <dgm:pt modelId="{1F4792DA-AF80-440A-BDB3-D50A7474AF3D}" type="pres">
      <dgm:prSet presAssocID="{82E2093B-B098-4230-99F2-A214FE6B9052}" presName="composite" presStyleCnt="0"/>
      <dgm:spPr/>
    </dgm:pt>
    <dgm:pt modelId="{150DC16B-CB5D-4A0B-9B44-B3B20C7F591D}" type="pres">
      <dgm:prSet presAssocID="{82E2093B-B098-4230-99F2-A214FE6B9052}" presName="parTx" presStyleLbl="alignNode1" presStyleIdx="0" presStyleCnt="2" custLinFactNeighborY="15">
        <dgm:presLayoutVars>
          <dgm:chMax val="0"/>
          <dgm:chPref val="0"/>
          <dgm:bulletEnabled val="1"/>
        </dgm:presLayoutVars>
      </dgm:prSet>
      <dgm:spPr/>
    </dgm:pt>
    <dgm:pt modelId="{3062F2B5-BC16-40C6-BA3D-6E29FBEDD0F4}" type="pres">
      <dgm:prSet presAssocID="{82E2093B-B098-4230-99F2-A214FE6B9052}" presName="desTx" presStyleLbl="alignAccFollowNode1" presStyleIdx="0" presStyleCnt="2" custScaleX="99000" custScaleY="97672">
        <dgm:presLayoutVars>
          <dgm:bulletEnabled val="1"/>
        </dgm:presLayoutVars>
      </dgm:prSet>
      <dgm:spPr/>
    </dgm:pt>
    <dgm:pt modelId="{EFE185FE-7200-4A6D-A249-7D8A9168C580}" type="pres">
      <dgm:prSet presAssocID="{4DB6C48F-9E72-4F5C-A510-5980885CF190}" presName="space" presStyleCnt="0"/>
      <dgm:spPr/>
    </dgm:pt>
    <dgm:pt modelId="{30A8005C-7016-4B9B-AAA6-A3596AE87AF7}" type="pres">
      <dgm:prSet presAssocID="{770AFFFC-86A8-4E6A-8E86-ED41B6AD0BAE}" presName="composite" presStyleCnt="0"/>
      <dgm:spPr/>
    </dgm:pt>
    <dgm:pt modelId="{1149A24C-5248-4A29-A7B4-981BCF2A0E87}" type="pres">
      <dgm:prSet presAssocID="{770AFFFC-86A8-4E6A-8E86-ED41B6AD0BAE}" presName="parTx" presStyleLbl="alignNode1" presStyleIdx="1" presStyleCnt="2">
        <dgm:presLayoutVars>
          <dgm:chMax val="0"/>
          <dgm:chPref val="0"/>
          <dgm:bulletEnabled val="1"/>
        </dgm:presLayoutVars>
      </dgm:prSet>
      <dgm:spPr/>
    </dgm:pt>
    <dgm:pt modelId="{21055527-EEE5-4F0D-9283-5D0AD84307EC}" type="pres">
      <dgm:prSet presAssocID="{770AFFFC-86A8-4E6A-8E86-ED41B6AD0BAE}" presName="desTx" presStyleLbl="alignAccFollowNode1" presStyleIdx="1" presStyleCnt="2">
        <dgm:presLayoutVars>
          <dgm:bulletEnabled val="1"/>
        </dgm:presLayoutVars>
      </dgm:prSet>
      <dgm:spPr/>
    </dgm:pt>
  </dgm:ptLst>
  <dgm:cxnLst>
    <dgm:cxn modelId="{ED111D11-4B63-4584-A4F2-C3F935E2238B}" srcId="{26FB9BDA-098F-4408-8853-DC9041B29F18}" destId="{82E2093B-B098-4230-99F2-A214FE6B9052}" srcOrd="0" destOrd="0" parTransId="{01DCFC71-E39A-459C-9D19-49107BF5D65A}" sibTransId="{4DB6C48F-9E72-4F5C-A510-5980885CF190}"/>
    <dgm:cxn modelId="{6D06E511-E582-47AC-9768-0A0D5634043E}" srcId="{770AFFFC-86A8-4E6A-8E86-ED41B6AD0BAE}" destId="{8D977286-8F3D-4F1A-A8BF-001F67590DF3}" srcOrd="4" destOrd="0" parTransId="{0F52D126-9F92-4309-8915-DA4C62F56354}" sibTransId="{7DA63563-842C-4F55-9CE9-A794B8742C29}"/>
    <dgm:cxn modelId="{CBF24E1D-86D1-443D-A9E2-7172633587AA}" type="presOf" srcId="{2133B3BA-C9FE-4FC7-A8C3-C2429543B03E}" destId="{21055527-EEE5-4F0D-9283-5D0AD84307EC}" srcOrd="0" destOrd="1" presId="urn:microsoft.com/office/officeart/2005/8/layout/hList1"/>
    <dgm:cxn modelId="{21C5AD20-FEC3-45AB-AC87-410CFEECAEE0}" type="presOf" srcId="{B35C5015-6B71-40A7-8309-5463CA498410}" destId="{3062F2B5-BC16-40C6-BA3D-6E29FBEDD0F4}" srcOrd="0" destOrd="1" presId="urn:microsoft.com/office/officeart/2005/8/layout/hList1"/>
    <dgm:cxn modelId="{9CCC3436-461E-45FF-90E7-265196FBC927}" srcId="{770AFFFC-86A8-4E6A-8E86-ED41B6AD0BAE}" destId="{40FCBC9E-F13E-45AA-8D2F-1006DA41208B}" srcOrd="3" destOrd="0" parTransId="{A61F0D71-0240-4C9A-B067-EE692924733D}" sibTransId="{4BC474AE-6DEB-4C5E-9C57-456310EDA7FB}"/>
    <dgm:cxn modelId="{7471C03E-E689-4E30-9E6C-A873747B1BCF}" srcId="{82E2093B-B098-4230-99F2-A214FE6B9052}" destId="{D8F8072B-118F-4071-A8A0-FF0E5FCE9B90}" srcOrd="4" destOrd="0" parTransId="{52EA8745-99D4-47AE-8FAB-742934BA280B}" sibTransId="{F3FC81CB-A667-441B-A23C-ECF68C1F0391}"/>
    <dgm:cxn modelId="{C7CC4E51-8DE3-4F26-92D6-D27491DB426C}" type="presOf" srcId="{8D977286-8F3D-4F1A-A8BF-001F67590DF3}" destId="{21055527-EEE5-4F0D-9283-5D0AD84307EC}" srcOrd="0" destOrd="4" presId="urn:microsoft.com/office/officeart/2005/8/layout/hList1"/>
    <dgm:cxn modelId="{822D6772-345F-4674-8365-4363FAB6389C}" type="presOf" srcId="{5C95A8B5-00F5-4367-9515-B8BF3329EFBE}" destId="{21055527-EEE5-4F0D-9283-5D0AD84307EC}" srcOrd="0" destOrd="0" presId="urn:microsoft.com/office/officeart/2005/8/layout/hList1"/>
    <dgm:cxn modelId="{93DEB157-627A-4F25-8F93-8864E84772D7}" srcId="{770AFFFC-86A8-4E6A-8E86-ED41B6AD0BAE}" destId="{2133B3BA-C9FE-4FC7-A8C3-C2429543B03E}" srcOrd="1" destOrd="0" parTransId="{098304B1-C6BA-49D5-BBC2-21B221B98619}" sibTransId="{75EC3478-9133-46B9-9C8B-6938EF817A46}"/>
    <dgm:cxn modelId="{19553978-1AEF-4E5C-950B-66CAD1B6B132}" type="presOf" srcId="{D8F8072B-118F-4071-A8A0-FF0E5FCE9B90}" destId="{3062F2B5-BC16-40C6-BA3D-6E29FBEDD0F4}" srcOrd="0" destOrd="4" presId="urn:microsoft.com/office/officeart/2005/8/layout/hList1"/>
    <dgm:cxn modelId="{1BCE6158-6F0D-4DFD-AAA0-2F3DB768AC37}" type="presOf" srcId="{DBC663AB-2170-458F-A9EC-90F97F627F0D}" destId="{3062F2B5-BC16-40C6-BA3D-6E29FBEDD0F4}" srcOrd="0" destOrd="0" presId="urn:microsoft.com/office/officeart/2005/8/layout/hList1"/>
    <dgm:cxn modelId="{E652677E-AD2D-4D64-965D-1CABBC406B92}" type="presOf" srcId="{81F278E2-2D65-4171-8E24-3C3925B5D200}" destId="{21055527-EEE5-4F0D-9283-5D0AD84307EC}" srcOrd="0" destOrd="2" presId="urn:microsoft.com/office/officeart/2005/8/layout/hList1"/>
    <dgm:cxn modelId="{4CF28980-47BB-4975-BD86-A59B97062B78}" type="presOf" srcId="{766DC0EF-CDB0-47E6-866D-078FB5374F70}" destId="{3062F2B5-BC16-40C6-BA3D-6E29FBEDD0F4}" srcOrd="0" destOrd="5" presId="urn:microsoft.com/office/officeart/2005/8/layout/hList1"/>
    <dgm:cxn modelId="{1AE3E985-28D4-42D2-8915-B7B84B103AE1}" srcId="{82E2093B-B098-4230-99F2-A214FE6B9052}" destId="{BDD9341D-3761-4514-8385-BDFEFF6417C3}" srcOrd="3" destOrd="0" parTransId="{C72CCA99-1ADF-4937-92C6-2D998AA3F849}" sibTransId="{4AE25C53-56B6-4EA3-8D69-3EC7B64F4D2D}"/>
    <dgm:cxn modelId="{E239278E-9411-40F3-91A1-29ACD1835E41}" type="presOf" srcId="{BDD9341D-3761-4514-8385-BDFEFF6417C3}" destId="{3062F2B5-BC16-40C6-BA3D-6E29FBEDD0F4}" srcOrd="0" destOrd="3" presId="urn:microsoft.com/office/officeart/2005/8/layout/hList1"/>
    <dgm:cxn modelId="{B71E149C-93BF-40C8-92E1-1DFAB4D92EAE}" srcId="{82E2093B-B098-4230-99F2-A214FE6B9052}" destId="{0CD552CF-B88C-4171-B52A-4C0B688B9583}" srcOrd="2" destOrd="0" parTransId="{DD022709-55F5-4148-AA61-E7B34B6DBD3F}" sibTransId="{133CAD4D-73BC-49C0-9765-50BB5A545EB6}"/>
    <dgm:cxn modelId="{F427ECA4-6F56-48CA-AABE-FF1EE57F3646}" srcId="{770AFFFC-86A8-4E6A-8E86-ED41B6AD0BAE}" destId="{164364F5-7193-4337-85AC-C4D746F8B86B}" srcOrd="5" destOrd="0" parTransId="{CFF0AE00-0CA4-4303-BE89-C59F16AB6C91}" sibTransId="{6864A6DE-5A44-4FA7-9241-63778B47C55B}"/>
    <dgm:cxn modelId="{76D780AE-1B26-4CED-A6CF-22D121D982D2}" srcId="{82E2093B-B098-4230-99F2-A214FE6B9052}" destId="{DBC663AB-2170-458F-A9EC-90F97F627F0D}" srcOrd="0" destOrd="0" parTransId="{76032AA1-13DD-4539-81CA-9B5B1D1D0535}" sibTransId="{8AAA5D87-F674-4316-86BF-BF6AEE28A09B}"/>
    <dgm:cxn modelId="{33F804B5-6A63-4233-A839-62734E626CA2}" type="presOf" srcId="{164364F5-7193-4337-85AC-C4D746F8B86B}" destId="{21055527-EEE5-4F0D-9283-5D0AD84307EC}" srcOrd="0" destOrd="5" presId="urn:microsoft.com/office/officeart/2005/8/layout/hList1"/>
    <dgm:cxn modelId="{0727C8BB-2F12-43D5-AECF-FF391A88D0B4}" srcId="{770AFFFC-86A8-4E6A-8E86-ED41B6AD0BAE}" destId="{5C95A8B5-00F5-4367-9515-B8BF3329EFBE}" srcOrd="0" destOrd="0" parTransId="{51C99AB5-387D-450B-B02C-F0632CF09749}" sibTransId="{34DE9C37-D4A5-4AFE-B874-452258735C11}"/>
    <dgm:cxn modelId="{6BFC4EBF-B9D3-4657-9905-D9CF20F5B1AB}" type="presOf" srcId="{82E2093B-B098-4230-99F2-A214FE6B9052}" destId="{150DC16B-CB5D-4A0B-9B44-B3B20C7F591D}" srcOrd="0" destOrd="0" presId="urn:microsoft.com/office/officeart/2005/8/layout/hList1"/>
    <dgm:cxn modelId="{462DDEC1-C241-4845-9E49-888BBADED179}" type="presOf" srcId="{0CD552CF-B88C-4171-B52A-4C0B688B9583}" destId="{3062F2B5-BC16-40C6-BA3D-6E29FBEDD0F4}" srcOrd="0" destOrd="2" presId="urn:microsoft.com/office/officeart/2005/8/layout/hList1"/>
    <dgm:cxn modelId="{3CA01DC2-8ABE-454E-A7D4-3A3C678C1D22}" srcId="{770AFFFC-86A8-4E6A-8E86-ED41B6AD0BAE}" destId="{81F278E2-2D65-4171-8E24-3C3925B5D200}" srcOrd="2" destOrd="0" parTransId="{3314B0A3-D3F9-4A3D-921E-AC9902939CEF}" sibTransId="{0E373B78-5BF3-48AD-B0DA-4FF0F5CFA946}"/>
    <dgm:cxn modelId="{F82D5ED7-174D-4429-BF28-02581576400C}" srcId="{82E2093B-B098-4230-99F2-A214FE6B9052}" destId="{766DC0EF-CDB0-47E6-866D-078FB5374F70}" srcOrd="5" destOrd="0" parTransId="{3943FFAE-E716-4BB1-B977-998A1C69D554}" sibTransId="{69B60A1F-88BE-4BF6-9DA2-84FA62B941BC}"/>
    <dgm:cxn modelId="{079BB3D7-95BE-44EC-B695-D9C35E0828C2}" type="presOf" srcId="{40FCBC9E-F13E-45AA-8D2F-1006DA41208B}" destId="{21055527-EEE5-4F0D-9283-5D0AD84307EC}" srcOrd="0" destOrd="3" presId="urn:microsoft.com/office/officeart/2005/8/layout/hList1"/>
    <dgm:cxn modelId="{84ACF4E1-C0A2-4DDE-BBFB-56D60C129290}" type="presOf" srcId="{770AFFFC-86A8-4E6A-8E86-ED41B6AD0BAE}" destId="{1149A24C-5248-4A29-A7B4-981BCF2A0E87}" srcOrd="0" destOrd="0" presId="urn:microsoft.com/office/officeart/2005/8/layout/hList1"/>
    <dgm:cxn modelId="{63A93AE5-0114-4496-BAF8-433048E09793}" srcId="{82E2093B-B098-4230-99F2-A214FE6B9052}" destId="{B35C5015-6B71-40A7-8309-5463CA498410}" srcOrd="1" destOrd="0" parTransId="{43C8AD09-8B9E-4B58-88B7-73467F05C0BD}" sibTransId="{D4FDDF98-D900-4626-A410-4A07CB327400}"/>
    <dgm:cxn modelId="{15D20BE7-6B49-49D0-BC6B-03353FB97967}" srcId="{26FB9BDA-098F-4408-8853-DC9041B29F18}" destId="{770AFFFC-86A8-4E6A-8E86-ED41B6AD0BAE}" srcOrd="1" destOrd="0" parTransId="{33C67856-F1E2-4AB8-9F57-4BB505CC02DD}" sibTransId="{647E1FAA-A52C-4AC0-B188-CDCDCEEFFC52}"/>
    <dgm:cxn modelId="{B74FE9FF-0CF9-42AC-9A4E-334E78112C75}" type="presOf" srcId="{26FB9BDA-098F-4408-8853-DC9041B29F18}" destId="{A2C35F73-0818-4147-985B-3EE8620993EE}" srcOrd="0" destOrd="0" presId="urn:microsoft.com/office/officeart/2005/8/layout/hList1"/>
    <dgm:cxn modelId="{108DE41D-3062-4209-8301-5C3A8DB12E10}" type="presParOf" srcId="{A2C35F73-0818-4147-985B-3EE8620993EE}" destId="{1F4792DA-AF80-440A-BDB3-D50A7474AF3D}" srcOrd="0" destOrd="0" presId="urn:microsoft.com/office/officeart/2005/8/layout/hList1"/>
    <dgm:cxn modelId="{033ED63F-8103-42A9-AE17-C1A6E9E61CE4}" type="presParOf" srcId="{1F4792DA-AF80-440A-BDB3-D50A7474AF3D}" destId="{150DC16B-CB5D-4A0B-9B44-B3B20C7F591D}" srcOrd="0" destOrd="0" presId="urn:microsoft.com/office/officeart/2005/8/layout/hList1"/>
    <dgm:cxn modelId="{85105CC1-88C8-4757-9B1A-10D432F8251A}" type="presParOf" srcId="{1F4792DA-AF80-440A-BDB3-D50A7474AF3D}" destId="{3062F2B5-BC16-40C6-BA3D-6E29FBEDD0F4}" srcOrd="1" destOrd="0" presId="urn:microsoft.com/office/officeart/2005/8/layout/hList1"/>
    <dgm:cxn modelId="{5B94E697-58C1-481B-856F-23D999EC388E}" type="presParOf" srcId="{A2C35F73-0818-4147-985B-3EE8620993EE}" destId="{EFE185FE-7200-4A6D-A249-7D8A9168C580}" srcOrd="1" destOrd="0" presId="urn:microsoft.com/office/officeart/2005/8/layout/hList1"/>
    <dgm:cxn modelId="{69D69EB3-A06E-4EE2-A3EC-6C9115D27C94}" type="presParOf" srcId="{A2C35F73-0818-4147-985B-3EE8620993EE}" destId="{30A8005C-7016-4B9B-AAA6-A3596AE87AF7}" srcOrd="2" destOrd="0" presId="urn:microsoft.com/office/officeart/2005/8/layout/hList1"/>
    <dgm:cxn modelId="{37C49D74-9EF7-4545-A0F7-0BC675C98CE5}" type="presParOf" srcId="{30A8005C-7016-4B9B-AAA6-A3596AE87AF7}" destId="{1149A24C-5248-4A29-A7B4-981BCF2A0E87}" srcOrd="0" destOrd="0" presId="urn:microsoft.com/office/officeart/2005/8/layout/hList1"/>
    <dgm:cxn modelId="{5049823C-D9C6-4C6F-A311-130214305CF5}" type="presParOf" srcId="{30A8005C-7016-4B9B-AAA6-A3596AE87AF7}" destId="{21055527-EEE5-4F0D-9283-5D0AD84307EC}"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0DC16B-CB5D-4A0B-9B44-B3B20C7F591D}">
      <dsp:nvSpPr>
        <dsp:cNvPr id="0" name=""/>
        <dsp:cNvSpPr/>
      </dsp:nvSpPr>
      <dsp:spPr>
        <a:xfrm>
          <a:off x="43" y="101474"/>
          <a:ext cx="4157832" cy="547200"/>
        </a:xfrm>
        <a:prstGeom prst="rect">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kern="1200">
              <a:solidFill>
                <a:sysClr val="windowText" lastClr="000000"/>
              </a:solidFill>
              <a:latin typeface="Calibri" panose="020F0502020204030204"/>
              <a:ea typeface="+mn-ea"/>
              <a:cs typeface="+mn-cs"/>
            </a:rPr>
            <a:t>Children social services </a:t>
          </a:r>
        </a:p>
      </dsp:txBody>
      <dsp:txXfrm>
        <a:off x="43" y="101474"/>
        <a:ext cx="4157832" cy="547200"/>
      </dsp:txXfrm>
    </dsp:sp>
    <dsp:sp modelId="{3062F2B5-BC16-40C6-BA3D-6E29FBEDD0F4}">
      <dsp:nvSpPr>
        <dsp:cNvPr id="0" name=""/>
        <dsp:cNvSpPr/>
      </dsp:nvSpPr>
      <dsp:spPr>
        <a:xfrm>
          <a:off x="20832" y="682230"/>
          <a:ext cx="4116253" cy="2822606"/>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ctr" defTabSz="844550">
            <a:lnSpc>
              <a:spcPct val="90000"/>
            </a:lnSpc>
            <a:spcBef>
              <a:spcPct val="0"/>
            </a:spcBef>
            <a:spcAft>
              <a:spcPct val="15000"/>
            </a:spcAft>
            <a:buNone/>
          </a:pPr>
          <a:endParaRPr lang="en-GB" sz="1900" kern="1200">
            <a:solidFill>
              <a:sysClr val="windowText" lastClr="000000">
                <a:hueOff val="0"/>
                <a:satOff val="0"/>
                <a:lumOff val="0"/>
                <a:alphaOff val="0"/>
              </a:sys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r>
            <a:rPr lang="en-GB" sz="1900" kern="1200">
              <a:solidFill>
                <a:sysClr val="windowText" lastClr="000000">
                  <a:hueOff val="0"/>
                  <a:satOff val="0"/>
                  <a:lumOff val="0"/>
                  <a:alphaOff val="0"/>
                </a:sysClr>
              </a:solidFill>
              <a:latin typeface="Calibri" panose="020F0502020204030204"/>
              <a:ea typeface="+mn-ea"/>
              <a:cs typeface="+mn-cs"/>
            </a:rPr>
            <a:t>Any child who is at risk of abuse or harm.</a:t>
          </a:r>
        </a:p>
        <a:p>
          <a:pPr marL="171450" lvl="1" indent="-171450" algn="ctr" defTabSz="844550">
            <a:lnSpc>
              <a:spcPct val="90000"/>
            </a:lnSpc>
            <a:spcBef>
              <a:spcPct val="0"/>
            </a:spcBef>
            <a:spcAft>
              <a:spcPct val="15000"/>
            </a:spcAft>
            <a:buNone/>
          </a:pPr>
          <a:endParaRPr lang="en-GB" sz="1900" kern="1200">
            <a:solidFill>
              <a:sysClr val="windowText" lastClr="000000">
                <a:hueOff val="0"/>
                <a:satOff val="0"/>
                <a:lumOff val="0"/>
                <a:alphaOff val="0"/>
              </a:sysClr>
            </a:solidFill>
            <a:latin typeface="Calibri" panose="020F0502020204030204"/>
            <a:ea typeface="+mn-ea"/>
            <a:cs typeface="+mn-cs"/>
          </a:endParaRPr>
        </a:p>
        <a:p>
          <a:pPr marL="171450" lvl="1" indent="-171450" algn="ctr" defTabSz="844550">
            <a:lnSpc>
              <a:spcPct val="90000"/>
            </a:lnSpc>
            <a:spcBef>
              <a:spcPct val="0"/>
            </a:spcBef>
            <a:spcAft>
              <a:spcPct val="15000"/>
            </a:spcAft>
            <a:buNone/>
          </a:pPr>
          <a:r>
            <a:rPr lang="en-GB" sz="1900" kern="1200">
              <a:solidFill>
                <a:sysClr val="windowText" lastClr="000000">
                  <a:hueOff val="0"/>
                  <a:satOff val="0"/>
                  <a:lumOff val="0"/>
                  <a:alphaOff val="0"/>
                </a:sysClr>
              </a:solidFill>
              <a:latin typeface="Calibri" panose="020F0502020204030204"/>
              <a:ea typeface="+mn-ea"/>
              <a:cs typeface="+mn-cs"/>
            </a:rPr>
            <a:t>Who can refer: </a:t>
          </a:r>
        </a:p>
        <a:p>
          <a:pPr marL="171450" lvl="1" indent="-171450" algn="ctr" defTabSz="844550">
            <a:lnSpc>
              <a:spcPct val="90000"/>
            </a:lnSpc>
            <a:spcBef>
              <a:spcPct val="0"/>
            </a:spcBef>
            <a:spcAft>
              <a:spcPct val="15000"/>
            </a:spcAft>
            <a:buFont typeface="Wingdings" panose="05000000000000000000" pitchFamily="2" charset="2"/>
            <a:buChar char="ü"/>
          </a:pPr>
          <a:r>
            <a:rPr lang="en-GB" sz="1900" kern="1200">
              <a:solidFill>
                <a:sysClr val="windowText" lastClr="000000">
                  <a:hueOff val="0"/>
                  <a:satOff val="0"/>
                  <a:lumOff val="0"/>
                  <a:alphaOff val="0"/>
                </a:sysClr>
              </a:solidFill>
              <a:latin typeface="Calibri" panose="020F0502020204030204"/>
              <a:ea typeface="+mn-ea"/>
              <a:cs typeface="+mn-cs"/>
            </a:rPr>
            <a:t>Family directly asks children social services for help </a:t>
          </a:r>
        </a:p>
        <a:p>
          <a:pPr marL="171450" lvl="1" indent="-171450" algn="ctr" defTabSz="844550">
            <a:lnSpc>
              <a:spcPct val="90000"/>
            </a:lnSpc>
            <a:spcBef>
              <a:spcPct val="0"/>
            </a:spcBef>
            <a:spcAft>
              <a:spcPct val="15000"/>
            </a:spcAft>
            <a:buFont typeface="Wingdings" panose="05000000000000000000" pitchFamily="2" charset="2"/>
            <a:buChar char="ü"/>
          </a:pPr>
          <a:r>
            <a:rPr lang="en-GB" sz="1900" kern="1200">
              <a:solidFill>
                <a:sysClr val="windowText" lastClr="000000">
                  <a:hueOff val="0"/>
                  <a:satOff val="0"/>
                  <a:lumOff val="0"/>
                  <a:alphaOff val="0"/>
                </a:sysClr>
              </a:solidFill>
              <a:latin typeface="Calibri" panose="020F0502020204030204"/>
              <a:ea typeface="+mn-ea"/>
              <a:cs typeface="+mn-cs"/>
            </a:rPr>
            <a:t>Police, teachers, health services.  </a:t>
          </a:r>
        </a:p>
      </dsp:txBody>
      <dsp:txXfrm>
        <a:off x="20832" y="682230"/>
        <a:ext cx="4116253" cy="2822606"/>
      </dsp:txXfrm>
    </dsp:sp>
    <dsp:sp modelId="{1149A24C-5248-4A29-A7B4-981BCF2A0E87}">
      <dsp:nvSpPr>
        <dsp:cNvPr id="0" name=""/>
        <dsp:cNvSpPr/>
      </dsp:nvSpPr>
      <dsp:spPr>
        <a:xfrm>
          <a:off x="4739972" y="84573"/>
          <a:ext cx="4157832" cy="547200"/>
        </a:xfrm>
        <a:prstGeom prst="rect">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marL="0" lvl="0" indent="0" algn="ctr" defTabSz="844550">
            <a:lnSpc>
              <a:spcPct val="90000"/>
            </a:lnSpc>
            <a:spcBef>
              <a:spcPct val="0"/>
            </a:spcBef>
            <a:spcAft>
              <a:spcPct val="35000"/>
            </a:spcAft>
            <a:buNone/>
          </a:pPr>
          <a:r>
            <a:rPr lang="en-GB" sz="1900" b="1" kern="1200">
              <a:solidFill>
                <a:sysClr val="windowText" lastClr="000000"/>
              </a:solidFill>
              <a:latin typeface="Calibri" panose="020F0502020204030204"/>
              <a:ea typeface="+mn-ea"/>
              <a:cs typeface="+mn-cs"/>
            </a:rPr>
            <a:t>Adult social services </a:t>
          </a:r>
        </a:p>
      </dsp:txBody>
      <dsp:txXfrm>
        <a:off x="4739972" y="84573"/>
        <a:ext cx="4157832" cy="547200"/>
      </dsp:txXfrm>
    </dsp:sp>
    <dsp:sp modelId="{21055527-EEE5-4F0D-9283-5D0AD84307EC}">
      <dsp:nvSpPr>
        <dsp:cNvPr id="0" name=""/>
        <dsp:cNvSpPr/>
      </dsp:nvSpPr>
      <dsp:spPr>
        <a:xfrm>
          <a:off x="4739972" y="631773"/>
          <a:ext cx="4157832" cy="2889882"/>
        </a:xfrm>
        <a:prstGeom prst="rect">
          <a:avLst/>
        </a:prstGeom>
        <a:solidFill>
          <a:srgbClr val="A5A5A5">
            <a:alpha val="90000"/>
            <a:tint val="40000"/>
            <a:hueOff val="0"/>
            <a:satOff val="0"/>
            <a:lumOff val="0"/>
            <a:alphaOff val="0"/>
          </a:srgbClr>
        </a:solidFill>
        <a:ln w="12700" cap="flat" cmpd="sng" algn="ctr">
          <a:solidFill>
            <a:srgbClr val="A5A5A5">
              <a:alpha val="90000"/>
              <a:tint val="4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ctr" defTabSz="844550">
            <a:lnSpc>
              <a:spcPct val="90000"/>
            </a:lnSpc>
            <a:spcBef>
              <a:spcPct val="0"/>
            </a:spcBef>
            <a:spcAft>
              <a:spcPct val="15000"/>
            </a:spcAft>
            <a:buFontTx/>
            <a:buNone/>
          </a:pPr>
          <a:endParaRPr lang="en-GB" sz="1900" kern="1200">
            <a:solidFill>
              <a:sysClr val="windowText" lastClr="000000">
                <a:hueOff val="0"/>
                <a:satOff val="0"/>
                <a:lumOff val="0"/>
                <a:alphaOff val="0"/>
              </a:sysClr>
            </a:solidFill>
            <a:latin typeface="Calibri" panose="020F0502020204030204"/>
            <a:ea typeface="+mn-ea"/>
            <a:cs typeface="+mn-cs"/>
          </a:endParaRPr>
        </a:p>
        <a:p>
          <a:pPr marL="171450" lvl="1" indent="-171450" algn="ctr" defTabSz="844550">
            <a:lnSpc>
              <a:spcPct val="90000"/>
            </a:lnSpc>
            <a:spcBef>
              <a:spcPct val="0"/>
            </a:spcBef>
            <a:spcAft>
              <a:spcPct val="15000"/>
            </a:spcAft>
            <a:buFontTx/>
            <a:buNone/>
          </a:pPr>
          <a:r>
            <a:rPr lang="en-GB" sz="1900" kern="1200">
              <a:solidFill>
                <a:sysClr val="windowText" lastClr="000000">
                  <a:hueOff val="0"/>
                  <a:satOff val="0"/>
                  <a:lumOff val="0"/>
                  <a:alphaOff val="0"/>
                </a:sysClr>
              </a:solidFill>
              <a:latin typeface="Calibri" panose="020F0502020204030204"/>
              <a:ea typeface="+mn-ea"/>
              <a:cs typeface="+mn-cs"/>
            </a:rPr>
            <a:t>Vulnerable adults who have learning difficulties, physical or mental health problems, or addictions. </a:t>
          </a:r>
        </a:p>
        <a:p>
          <a:pPr marL="171450" lvl="1" indent="-171450" algn="ctr" defTabSz="844550">
            <a:lnSpc>
              <a:spcPct val="90000"/>
            </a:lnSpc>
            <a:spcBef>
              <a:spcPct val="0"/>
            </a:spcBef>
            <a:spcAft>
              <a:spcPct val="15000"/>
            </a:spcAft>
            <a:buFontTx/>
            <a:buNone/>
          </a:pPr>
          <a:endParaRPr lang="en-GB" sz="1900" kern="1200">
            <a:solidFill>
              <a:sysClr val="windowText" lastClr="000000">
                <a:hueOff val="0"/>
                <a:satOff val="0"/>
                <a:lumOff val="0"/>
                <a:alphaOff val="0"/>
              </a:sysClr>
            </a:solidFill>
            <a:latin typeface="Calibri" panose="020F0502020204030204"/>
            <a:ea typeface="+mn-ea"/>
            <a:cs typeface="+mn-cs"/>
          </a:endParaRPr>
        </a:p>
        <a:p>
          <a:pPr marL="171450" lvl="1" indent="-171450" algn="ctr" defTabSz="844550">
            <a:lnSpc>
              <a:spcPct val="90000"/>
            </a:lnSpc>
            <a:spcBef>
              <a:spcPct val="0"/>
            </a:spcBef>
            <a:spcAft>
              <a:spcPct val="15000"/>
            </a:spcAft>
            <a:buFontTx/>
            <a:buNone/>
          </a:pPr>
          <a:r>
            <a:rPr lang="en-GB" sz="1900" kern="1200">
              <a:solidFill>
                <a:sysClr val="windowText" lastClr="000000">
                  <a:hueOff val="0"/>
                  <a:satOff val="0"/>
                  <a:lumOff val="0"/>
                  <a:alphaOff val="0"/>
                </a:sysClr>
              </a:solidFill>
              <a:latin typeface="Calibri" panose="020F0502020204030204"/>
              <a:ea typeface="+mn-ea"/>
              <a:cs typeface="+mn-cs"/>
            </a:rPr>
            <a:t>Who can refer:</a:t>
          </a:r>
        </a:p>
        <a:p>
          <a:pPr marL="171450" lvl="1" indent="-171450" algn="ctr" defTabSz="844550">
            <a:lnSpc>
              <a:spcPct val="90000"/>
            </a:lnSpc>
            <a:spcBef>
              <a:spcPct val="0"/>
            </a:spcBef>
            <a:spcAft>
              <a:spcPct val="15000"/>
            </a:spcAft>
            <a:buFont typeface="Wingdings" panose="05000000000000000000" pitchFamily="2" charset="2"/>
            <a:buChar char="ü"/>
          </a:pPr>
          <a:r>
            <a:rPr lang="en-GB" sz="1900" kern="1200">
              <a:solidFill>
                <a:sysClr val="windowText" lastClr="000000">
                  <a:hueOff val="0"/>
                  <a:satOff val="0"/>
                  <a:lumOff val="0"/>
                  <a:alphaOff val="0"/>
                </a:sysClr>
              </a:solidFill>
              <a:latin typeface="Calibri" panose="020F0502020204030204"/>
              <a:ea typeface="+mn-ea"/>
              <a:cs typeface="+mn-cs"/>
            </a:rPr>
            <a:t>The person who needs help.</a:t>
          </a:r>
        </a:p>
        <a:p>
          <a:pPr marL="171450" lvl="1" indent="-171450" algn="ctr" defTabSz="844550">
            <a:lnSpc>
              <a:spcPct val="90000"/>
            </a:lnSpc>
            <a:spcBef>
              <a:spcPct val="0"/>
            </a:spcBef>
            <a:spcAft>
              <a:spcPct val="15000"/>
            </a:spcAft>
            <a:buFont typeface="Wingdings" panose="05000000000000000000" pitchFamily="2" charset="2"/>
            <a:buChar char="ü"/>
          </a:pPr>
          <a:r>
            <a:rPr lang="en-GB" sz="1900" kern="1200">
              <a:solidFill>
                <a:sysClr val="windowText" lastClr="000000">
                  <a:hueOff val="0"/>
                  <a:satOff val="0"/>
                  <a:lumOff val="0"/>
                  <a:alphaOff val="0"/>
                </a:sysClr>
              </a:solidFill>
              <a:latin typeface="Calibri" panose="020F0502020204030204"/>
              <a:ea typeface="+mn-ea"/>
              <a:cs typeface="+mn-cs"/>
            </a:rPr>
            <a:t> Friends, family members and health professionals.</a:t>
          </a:r>
        </a:p>
      </dsp:txBody>
      <dsp:txXfrm>
        <a:off x="4739972" y="631773"/>
        <a:ext cx="4157832" cy="2889882"/>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3312A8-22E4-4366-A944-484F12D232F6}" type="datetimeFigureOut">
              <a:rPr lang="en-GB" smtClean="0"/>
              <a:t>01/02/2022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B0F82-C111-4225-901A-90C7955570B8}" type="slidenum">
              <a:rPr lang="en-GB" smtClean="0"/>
              <a:t>‹#›</a:t>
            </a:fld>
            <a:endParaRPr lang="en-GB"/>
          </a:p>
        </p:txBody>
      </p:sp>
    </p:spTree>
    <p:extLst>
      <p:ext uri="{BB962C8B-B14F-4D97-AF65-F5344CB8AC3E}">
        <p14:creationId xmlns:p14="http://schemas.microsoft.com/office/powerpoint/2010/main" val="3577539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nhs.uk/service-search/find-a-dentist"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www.nhsbsa.nhs.uk/HealthCosts/1126.aspx"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Oe9dzyCDtvc"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hs.uk/using-the-nhs/nhs-services/gps/referrals-for-specialist-care/"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nhs.uk/conditions/coronavirus-covid-19/coronavirus-vaccination/book-coronavirus-vaccination/book-or-manage-a-1st-or-2nd-dose-of-the-coronavirus-covid-19-vaccinatio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nhs.uk/conditions/coronavirus-covid-19/coronavirus-vaccination/find-a-walk-in-coronavirus-covid-19-vaccination-site/"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2</a:t>
            </a:fld>
            <a:endParaRPr lang="en-GB"/>
          </a:p>
        </p:txBody>
      </p:sp>
    </p:spTree>
    <p:extLst>
      <p:ext uri="{BB962C8B-B14F-4D97-AF65-F5344CB8AC3E}">
        <p14:creationId xmlns:p14="http://schemas.microsoft.com/office/powerpoint/2010/main" val="19705828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1680"/>
              </a:lnSpc>
            </a:pPr>
            <a:endParaRPr lang="en-GB" sz="18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 </a:t>
            </a:r>
            <a:r>
              <a:rPr lang="en-GB" sz="1800" b="1">
                <a:solidFill>
                  <a:srgbClr val="333333"/>
                </a:solidFill>
                <a:effectLst/>
                <a:latin typeface="Arial" panose="020B0604020202020204" pitchFamily="34" charset="0"/>
                <a:ea typeface="Times" panose="02020603050405020304" pitchFamily="18" charset="0"/>
                <a:cs typeface="Arial" panose="020B0604020202020204" pitchFamily="34" charset="0"/>
              </a:rPr>
              <a:t>Universal services</a:t>
            </a: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 Services that are available to everyone, health, education etc.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b="1">
                <a:solidFill>
                  <a:srgbClr val="333333"/>
                </a:solidFill>
                <a:effectLst/>
                <a:latin typeface="Arial" panose="020B0604020202020204" pitchFamily="34" charset="0"/>
                <a:ea typeface="Times" panose="02020603050405020304" pitchFamily="18" charset="0"/>
                <a:cs typeface="Arial" panose="020B0604020202020204" pitchFamily="34" charset="0"/>
              </a:rPr>
              <a:t>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b="1">
                <a:solidFill>
                  <a:srgbClr val="333333"/>
                </a:solidFill>
                <a:effectLst/>
                <a:latin typeface="Arial" panose="020B0604020202020204" pitchFamily="34" charset="0"/>
                <a:ea typeface="Times" panose="02020603050405020304" pitchFamily="18" charset="0"/>
                <a:cs typeface="Arial" panose="020B0604020202020204" pitchFamily="34" charset="0"/>
              </a:rPr>
              <a:t>Early Help</a:t>
            </a: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 Early help means providing support as soon as a problem emerges, at any point in a child's life, from the early years through to the teenage years. If this is unsuccessful referral is then made to the social services.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b="1">
                <a:solidFill>
                  <a:srgbClr val="333333"/>
                </a:solidFill>
                <a:effectLst/>
                <a:latin typeface="Arial" panose="020B0604020202020204" pitchFamily="34" charset="0"/>
                <a:ea typeface="Times" panose="02020603050405020304" pitchFamily="18" charset="0"/>
                <a:cs typeface="Arial" panose="020B0604020202020204" pitchFamily="34" charset="0"/>
              </a:rPr>
              <a:t>Child in need</a:t>
            </a: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 </a:t>
            </a:r>
            <a:r>
              <a:rPr lang="en-GB" sz="1800">
                <a:solidFill>
                  <a:srgbClr val="202124"/>
                </a:solidFill>
                <a:effectLst/>
                <a:latin typeface="Arial" panose="020B0604020202020204" pitchFamily="34" charset="0"/>
                <a:ea typeface="Times" panose="02020603050405020304" pitchFamily="18" charset="0"/>
                <a:cs typeface="Arial" panose="020B0604020202020204" pitchFamily="34" charset="0"/>
              </a:rPr>
              <a:t>Need local authority services to achieve or maintain a reasonable standard of health or development. </a:t>
            </a: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What support parents might receive.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day care facilities for children under 5;</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advice, guidance and counselling;</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occupational, social, cultural and recreational activities;</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assistance for the child and family to have a holiday;</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family centres, where parents can receive family support and practical parenting advice, while children have a safe space to play;</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financial assistance, which may be in the form of a loan, a cash payment, or payment in kind, for example, vouchers for a particular shop, or an item of food, clothing or furniture;</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respite care (temporary relief care for the family, where the children are placed with a carer on a regular or one-off basis); and</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accommodation.</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457200" indent="-179705">
              <a:lnSpc>
                <a:spcPts val="1500"/>
              </a:lnSpc>
              <a:spcBef>
                <a:spcPts val="565"/>
              </a:spcBef>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b="1">
                <a:solidFill>
                  <a:srgbClr val="333333"/>
                </a:solidFill>
                <a:effectLst/>
                <a:latin typeface="Arial" panose="020B0604020202020204" pitchFamily="34" charset="0"/>
                <a:ea typeface="Times" panose="02020603050405020304" pitchFamily="18" charset="0"/>
                <a:cs typeface="Arial" panose="020B0604020202020204" pitchFamily="34" charset="0"/>
              </a:rPr>
              <a:t>Child Protection s.47</a:t>
            </a:r>
            <a:r>
              <a:rPr lang="en-GB" sz="1800">
                <a:solidFill>
                  <a:srgbClr val="000000"/>
                </a:solidFill>
                <a:effectLst/>
                <a:latin typeface="Arial" panose="020B0604020202020204" pitchFamily="34" charset="0"/>
                <a:ea typeface="Times" panose="02020603050405020304" pitchFamily="18" charset="0"/>
                <a:cs typeface="Arial" panose="020B0604020202020204" pitchFamily="34" charset="0"/>
              </a:rPr>
              <a:t> Children are identified as suffering or likely to suffer significant harm.</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800">
                <a:solidFill>
                  <a:srgbClr val="333333"/>
                </a:solidFill>
                <a:effectLst/>
                <a:latin typeface="Arial" panose="020B0604020202020204" pitchFamily="34" charset="0"/>
                <a:ea typeface="Times" panose="02020603050405020304" pitchFamily="18" charset="0"/>
                <a:cs typeface="Arial" panose="020B0604020202020204" pitchFamily="34" charset="0"/>
              </a:rPr>
              <a:t>A full child protection plan should set out clear actions which aim to ensure the child will be kept safe and well. For example, that their parent or carer will engage with a specific course. Or that the child must be taken to appointments, for example with the GP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b="1">
                <a:solidFill>
                  <a:srgbClr val="202124"/>
                </a:solidFill>
                <a:effectLst/>
                <a:latin typeface="Arial" panose="020B0604020202020204" pitchFamily="34" charset="0"/>
                <a:ea typeface="Times" panose="02020603050405020304" pitchFamily="18" charset="0"/>
                <a:cs typeface="Arial" panose="020B0604020202020204" pitchFamily="34" charset="0"/>
              </a:rPr>
              <a:t> </a:t>
            </a:r>
            <a:endPar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800" b="1">
                <a:solidFill>
                  <a:srgbClr val="202124"/>
                </a:solidFill>
                <a:effectLst/>
                <a:latin typeface="Arial" panose="020B0604020202020204" pitchFamily="34" charset="0"/>
                <a:ea typeface="Times" panose="02020603050405020304" pitchFamily="18" charset="0"/>
                <a:cs typeface="Arial" panose="020B0604020202020204" pitchFamily="34" charset="0"/>
              </a:rPr>
              <a:t>Only on very serious cases </a:t>
            </a:r>
            <a:r>
              <a:rPr lang="en-GB" sz="1800">
                <a:solidFill>
                  <a:srgbClr val="202124"/>
                </a:solidFill>
                <a:effectLst/>
                <a:latin typeface="Arial" panose="020B0604020202020204" pitchFamily="34" charset="0"/>
                <a:ea typeface="Times" panose="02020603050405020304" pitchFamily="18" charset="0"/>
                <a:cs typeface="Arial" panose="020B0604020202020204" pitchFamily="34" charset="0"/>
              </a:rPr>
              <a:t>the court can only issue a care order if is </a:t>
            </a:r>
            <a:r>
              <a:rPr lang="en-GB" sz="1800" b="1">
                <a:solidFill>
                  <a:srgbClr val="333333"/>
                </a:solidFill>
                <a:effectLst/>
                <a:latin typeface="Arial" panose="020B0604020202020204" pitchFamily="34" charset="0"/>
                <a:ea typeface="Times" panose="02020603050405020304" pitchFamily="18" charset="0"/>
                <a:cs typeface="Times New Roman" panose="02020603050405020304" pitchFamily="18" charset="0"/>
              </a:rPr>
              <a:t>satisfied that the child is suffering or likely to suffer significant harm</a:t>
            </a:r>
            <a:r>
              <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rPr>
              <a:t>, and the cause of the harm is because: of the care that the child is getting, or. the child is beyond parental control. </a:t>
            </a:r>
            <a:r>
              <a:rPr lang="en-GB" sz="1800" b="1">
                <a:solidFill>
                  <a:srgbClr val="333333"/>
                </a:solidFill>
                <a:effectLst/>
                <a:latin typeface="Arial" panose="020B0604020202020204" pitchFamily="34" charset="0"/>
                <a:ea typeface="Times" panose="02020603050405020304" pitchFamily="18" charset="0"/>
                <a:cs typeface="Times New Roman" panose="02020603050405020304" pitchFamily="18" charset="0"/>
              </a:rPr>
              <a:t>Local authority will have parental responsibility for the child</a:t>
            </a:r>
            <a:r>
              <a:rPr lang="en-GB" sz="1800">
                <a:solidFill>
                  <a:srgbClr val="333333"/>
                </a:solidFill>
                <a:effectLst/>
                <a:latin typeface="Arial" panose="020B0604020202020204" pitchFamily="34" charset="0"/>
                <a:ea typeface="Times" panose="02020603050405020304" pitchFamily="18" charset="0"/>
                <a:cs typeface="Times New Roman" panose="02020603050405020304" pitchFamily="18" charset="0"/>
              </a:rPr>
              <a:t> and will decide where the child should live. </a:t>
            </a:r>
          </a:p>
          <a:p>
            <a:pPr>
              <a:lnSpc>
                <a:spcPts val="1500"/>
              </a:lnSpc>
            </a:pPr>
            <a:r>
              <a:rPr lang="en-GB" sz="1800" b="1">
                <a:solidFill>
                  <a:srgbClr val="333333"/>
                </a:solidFill>
                <a:effectLst/>
                <a:latin typeface="Arial" panose="020B0604020202020204" pitchFamily="34" charset="0"/>
                <a:ea typeface="Times" panose="02020603050405020304" pitchFamily="18" charset="0"/>
                <a:cs typeface="Arial" panose="020B0604020202020204" pitchFamily="34" charset="0"/>
              </a:rPr>
              <a:t> </a:t>
            </a:r>
            <a:endParaRPr lang="en-GB" b="1"/>
          </a:p>
          <a:p>
            <a:endParaRPr lang="en-GB" b="1"/>
          </a:p>
          <a:p>
            <a:r>
              <a:rPr lang="en-GB" b="1"/>
              <a:t>https://frg.org.uk/get-help-and-advice/what/child-protection/child-protection-plans/ </a:t>
            </a:r>
          </a:p>
        </p:txBody>
      </p:sp>
      <p:sp>
        <p:nvSpPr>
          <p:cNvPr id="4" name="Slide Number Placeholder 3"/>
          <p:cNvSpPr>
            <a:spLocks noGrp="1"/>
          </p:cNvSpPr>
          <p:nvPr>
            <p:ph type="sldNum" sz="quarter" idx="5"/>
          </p:nvPr>
        </p:nvSpPr>
        <p:spPr/>
        <p:txBody>
          <a:bodyPr/>
          <a:lstStyle/>
          <a:p>
            <a:fld id="{DCBB0F82-C111-4225-901A-90C7955570B8}" type="slidenum">
              <a:rPr lang="en-GB" smtClean="0"/>
              <a:t>14</a:t>
            </a:fld>
            <a:endParaRPr lang="en-GB"/>
          </a:p>
        </p:txBody>
      </p:sp>
    </p:spTree>
    <p:extLst>
      <p:ext uri="{BB962C8B-B14F-4D97-AF65-F5344CB8AC3E}">
        <p14:creationId xmlns:p14="http://schemas.microsoft.com/office/powerpoint/2010/main" val="4188944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Positive parenting approaches can vary slightly but the central thought is to emphasise positive interactions. You recognise, reward and reinforce positive behaviours and impulses. You aim to show empathy, and offer warmth and support. You also create an environment to make it easier for your child to behave cooperatively and constructively.</a:t>
            </a:r>
          </a:p>
          <a:p>
            <a:endParaRPr lang="en-GB"/>
          </a:p>
          <a:p>
            <a:r>
              <a:rPr lang="en-GB"/>
              <a:t>It is Illegal in Scotland to smack a child. </a:t>
            </a:r>
            <a:r>
              <a:rPr lang="en-GB" b="0" i="0">
                <a:solidFill>
                  <a:srgbClr val="222222"/>
                </a:solidFill>
                <a:effectLst/>
                <a:latin typeface="Helvetica Neue"/>
              </a:rPr>
              <a:t>It is unlawful for a parent or carer to smack their child, except where this amounts to ‘reasonable punishment’.</a:t>
            </a:r>
            <a:endParaRPr lang="en-GB"/>
          </a:p>
          <a:p>
            <a:endParaRPr lang="en-GB"/>
          </a:p>
          <a:p>
            <a:endParaRPr lang="en-GB"/>
          </a:p>
          <a:p>
            <a:r>
              <a:rPr lang="en-GB"/>
              <a:t>NSPCC website has several support guides for parents. </a:t>
            </a:r>
          </a:p>
          <a:p>
            <a:r>
              <a:rPr lang="en-GB"/>
              <a:t>https://learning.nspcc.org.uk/research-resources/leaflets/positive-parenting </a:t>
            </a:r>
          </a:p>
          <a:p>
            <a:r>
              <a:rPr lang="en-GB"/>
              <a:t>https://www.nspcc.org.uk/keeping-children-safe/support-for-parents/ </a:t>
            </a:r>
          </a:p>
        </p:txBody>
      </p:sp>
      <p:sp>
        <p:nvSpPr>
          <p:cNvPr id="4" name="Slide Number Placeholder 3"/>
          <p:cNvSpPr>
            <a:spLocks noGrp="1"/>
          </p:cNvSpPr>
          <p:nvPr>
            <p:ph type="sldNum" sz="quarter" idx="5"/>
          </p:nvPr>
        </p:nvSpPr>
        <p:spPr/>
        <p:txBody>
          <a:bodyPr/>
          <a:lstStyle/>
          <a:p>
            <a:fld id="{DCBB0F82-C111-4225-901A-90C7955570B8}" type="slidenum">
              <a:rPr lang="en-GB" smtClean="0"/>
              <a:t>15</a:t>
            </a:fld>
            <a:endParaRPr lang="en-GB"/>
          </a:p>
        </p:txBody>
      </p:sp>
    </p:spTree>
    <p:extLst>
      <p:ext uri="{BB962C8B-B14F-4D97-AF65-F5344CB8AC3E}">
        <p14:creationId xmlns:p14="http://schemas.microsoft.com/office/powerpoint/2010/main" val="2919519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lang="en-US">
                <a:latin typeface="Helvetica Neue"/>
                <a:ea typeface="+mn-lt"/>
                <a:cs typeface="+mn-lt"/>
              </a:rPr>
            </a:br>
            <a:r>
              <a:rPr kumimoji="0" lang="en-GB" sz="1200" b="0" i="0" u="none" strike="noStrike" kern="1200" cap="none" spc="0" normalizeH="0" baseline="0" noProof="0">
                <a:ln>
                  <a:noFill/>
                </a:ln>
                <a:solidFill>
                  <a:srgbClr val="202124"/>
                </a:solidFill>
                <a:effectLst/>
                <a:uLnTx/>
                <a:uFillTx/>
                <a:latin typeface="arial" panose="020B0604020202020204" pitchFamily="34" charset="0"/>
                <a:ea typeface="+mn-ea"/>
                <a:cs typeface="+mn-cs"/>
              </a:rPr>
              <a:t>The UK has a government-sponsored universal healthcare system called </a:t>
            </a:r>
            <a:r>
              <a:rPr kumimoji="0" lang="en-GB" sz="1200" b="1" i="0" u="none" strike="noStrike" kern="1200" cap="none" spc="0" normalizeH="0" baseline="0" noProof="0">
                <a:ln>
                  <a:noFill/>
                </a:ln>
                <a:solidFill>
                  <a:srgbClr val="202124"/>
                </a:solidFill>
                <a:effectLst/>
                <a:uLnTx/>
                <a:uFillTx/>
                <a:latin typeface="arial" panose="020B0604020202020204" pitchFamily="34" charset="0"/>
                <a:ea typeface="+mn-ea"/>
                <a:cs typeface="+mn-cs"/>
              </a:rPr>
              <a:t>the National Health Service (NHS)</a:t>
            </a:r>
            <a:r>
              <a:rPr kumimoji="0" lang="en-GB" sz="1200" b="0" i="0" u="none" strike="noStrike" kern="1200" cap="none" spc="0" normalizeH="0" baseline="0" noProof="0">
                <a:ln>
                  <a:noFill/>
                </a:ln>
                <a:solidFill>
                  <a:srgbClr val="202124"/>
                </a:solidFill>
                <a:effectLst/>
                <a:uLnTx/>
                <a:uFillTx/>
                <a:latin typeface="arial" panose="020B0604020202020204" pitchFamily="34" charset="0"/>
                <a:ea typeface="+mn-ea"/>
                <a:cs typeface="+mn-cs"/>
              </a:rPr>
              <a:t>. The NHS consists of a series of publicly funded healthcare systems in the UK. It includes the National Health Services (England), NHS Scotland, NHS Wales and Health and Social Care in Northern Ireland.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20212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srgbClr val="3E505A"/>
                </a:solidFill>
                <a:effectLst/>
                <a:uLnTx/>
                <a:uFillTx/>
                <a:latin typeface="myriad-pro"/>
                <a:ea typeface="+mn-ea"/>
                <a:cs typeface="+mn-cs"/>
              </a:rPr>
              <a:t>Primary care </a:t>
            </a:r>
            <a:r>
              <a:rPr kumimoji="0" lang="en-GB" sz="1200" b="0" i="0" u="none" strike="noStrike" kern="1200" cap="none" spc="0" normalizeH="0" baseline="0" noProof="0">
                <a:ln>
                  <a:noFill/>
                </a:ln>
                <a:solidFill>
                  <a:srgbClr val="3E505A"/>
                </a:solidFill>
                <a:effectLst/>
                <a:uLnTx/>
                <a:uFillTx/>
                <a:latin typeface="myriad-pro"/>
                <a:ea typeface="+mn-ea"/>
                <a:cs typeface="+mn-cs"/>
              </a:rPr>
              <a:t>is often the first point of contact for people in need of healthcare, usually provided by professionals such as GPs, dentists and pharmacists.</a:t>
            </a:r>
            <a:b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br>
            <a:b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GB" sz="1200" b="1" i="0" u="none" strike="noStrike" kern="1200" cap="none" spc="0" normalizeH="0" baseline="0" noProof="0">
                <a:ln>
                  <a:noFill/>
                </a:ln>
                <a:solidFill>
                  <a:srgbClr val="3E505A"/>
                </a:solidFill>
                <a:effectLst/>
                <a:uLnTx/>
                <a:uFillTx/>
                <a:latin typeface="myriad-pro"/>
                <a:ea typeface="+mn-ea"/>
                <a:cs typeface="+mn-cs"/>
              </a:rPr>
              <a:t>Secondary care</a:t>
            </a:r>
            <a:r>
              <a:rPr kumimoji="0" lang="en-GB" sz="1200" b="0" i="0" u="none" strike="noStrike" kern="1200" cap="none" spc="0" normalizeH="0" baseline="0" noProof="0">
                <a:ln>
                  <a:noFill/>
                </a:ln>
                <a:solidFill>
                  <a:srgbClr val="3E505A"/>
                </a:solidFill>
                <a:effectLst/>
                <a:uLnTx/>
                <a:uFillTx/>
                <a:latin typeface="myriad-pro"/>
                <a:ea typeface="+mn-ea"/>
                <a:cs typeface="+mn-cs"/>
              </a:rPr>
              <a:t>, which is sometimes referred to as 'hospital and community care', can either be planned (elective) care such as a cataract operation, or urgent and emergency care such as treatment for a </a:t>
            </a:r>
            <a:r>
              <a:rPr kumimoji="0" lang="en-GB" sz="1200" b="0" i="0" u="none" strike="noStrike" kern="1200" cap="none" spc="0" normalizeH="0" baseline="0" noProof="0" err="1">
                <a:ln>
                  <a:noFill/>
                </a:ln>
                <a:solidFill>
                  <a:srgbClr val="3E505A"/>
                </a:solidFill>
                <a:effectLst/>
                <a:uLnTx/>
                <a:uFillTx/>
                <a:latin typeface="myriad-pro"/>
                <a:ea typeface="+mn-ea"/>
                <a:cs typeface="+mn-cs"/>
              </a:rPr>
              <a:t>fracture.Tertiary</a:t>
            </a:r>
            <a:r>
              <a:rPr kumimoji="0" lang="en-GB" sz="1200" b="0" i="0" u="none" strike="noStrike" kern="1200" cap="none" spc="0" normalizeH="0" baseline="0" noProof="0">
                <a:ln>
                  <a:noFill/>
                </a:ln>
                <a:solidFill>
                  <a:srgbClr val="3E505A"/>
                </a:solidFill>
                <a:effectLst/>
                <a:uLnTx/>
                <a:uFillTx/>
                <a:latin typeface="myriad-pro"/>
                <a:ea typeface="+mn-ea"/>
                <a:cs typeface="+mn-cs"/>
              </a:rPr>
              <a:t> care refers to highly specialised treatment such as neurosurgery, transplants and secure forensic mental health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srgbClr val="3E505A"/>
              </a:solidFill>
              <a:effectLst/>
              <a:uLnTx/>
              <a:uFillTx/>
              <a:latin typeface="myriad-pr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a:ln>
                  <a:noFill/>
                </a:ln>
                <a:solidFill>
                  <a:prstClr val="black"/>
                </a:solidFill>
                <a:effectLst/>
                <a:uLnTx/>
                <a:uFillTx/>
                <a:latin typeface="Calibri" panose="020F0502020204030204"/>
                <a:ea typeface="+mn-ea"/>
                <a:cs typeface="+mn-cs"/>
              </a:rPr>
              <a:t>GP</a:t>
            </a:r>
            <a:r>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t>- In the UK, family doctors are called General Practitioners “GPs”.// A GP is the first doctor you will see when accessing healthcare. // They work at GP surgeries and are a gateway service to other health services.// A GP provides general medical care and makes referrals on to other specialist medical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16</a:t>
            </a:fld>
            <a:endParaRPr lang="en-GB"/>
          </a:p>
        </p:txBody>
      </p:sp>
    </p:spTree>
    <p:extLst>
      <p:ext uri="{BB962C8B-B14F-4D97-AF65-F5344CB8AC3E}">
        <p14:creationId xmlns:p14="http://schemas.microsoft.com/office/powerpoint/2010/main" val="28440025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GP</a:t>
            </a:r>
          </a:p>
          <a:p>
            <a:r>
              <a:rPr lang="en-GB"/>
              <a:t>To receive medical treatment, you and any children you have must register with a GP as soon as possible, even if you are not ill. In the UK all parents must register their children with a GP. To register the GP surgery may ask you for some identification documents and something to prove your UK address. However, you can register without them. You should not be asked about your immigration status. If you have problems registering with your GP, you can contact:</a:t>
            </a:r>
          </a:p>
          <a:p>
            <a:endParaRPr lang="en-GB"/>
          </a:p>
          <a:p>
            <a:r>
              <a:rPr lang="en-GB"/>
              <a:t>If your GP cannot give you an appointment and you need urgent help, you can try to go to a walk-in centre. This is for a problem that needs medical attention but isn’t life threatening such as minor burns, cuts, bites and ear infections. </a:t>
            </a:r>
          </a:p>
          <a:p>
            <a:endParaRPr lang="en-GB"/>
          </a:p>
          <a:p>
            <a:pPr algn="l"/>
            <a:r>
              <a:rPr lang="en-GB" b="1" i="0">
                <a:solidFill>
                  <a:srgbClr val="212B32"/>
                </a:solidFill>
                <a:effectLst/>
                <a:latin typeface="Frutiger W01"/>
              </a:rPr>
              <a:t>Can a GP surgery refuse to register me?</a:t>
            </a:r>
          </a:p>
          <a:p>
            <a:pPr algn="l"/>
            <a:r>
              <a:rPr lang="en-GB" b="0" i="0">
                <a:solidFill>
                  <a:srgbClr val="212B32"/>
                </a:solidFill>
                <a:effectLst/>
                <a:latin typeface="Frutiger W01"/>
              </a:rPr>
              <a:t>A GP surgery can refuse to register you because:</a:t>
            </a:r>
          </a:p>
          <a:p>
            <a:pPr algn="l">
              <a:buFont typeface="Arial" panose="020B0604020202020204" pitchFamily="34" charset="0"/>
              <a:buChar char="•"/>
            </a:pPr>
            <a:r>
              <a:rPr lang="en-GB" b="0" i="0">
                <a:solidFill>
                  <a:srgbClr val="212B32"/>
                </a:solidFill>
                <a:effectLst/>
                <a:latin typeface="Frutiger W01"/>
              </a:rPr>
              <a:t>they are not taking any new patients</a:t>
            </a:r>
          </a:p>
          <a:p>
            <a:pPr algn="l">
              <a:buFont typeface="Arial" panose="020B0604020202020204" pitchFamily="34" charset="0"/>
              <a:buChar char="•"/>
            </a:pPr>
            <a:r>
              <a:rPr lang="en-GB" b="0" i="0">
                <a:solidFill>
                  <a:srgbClr val="212B32"/>
                </a:solidFill>
                <a:effectLst/>
                <a:latin typeface="Frutiger W01"/>
              </a:rPr>
              <a:t>you live outside the practice boundary and they are not accepting patients from out of their area</a:t>
            </a:r>
          </a:p>
          <a:p>
            <a:pPr algn="l">
              <a:buFont typeface="Arial" panose="020B0604020202020204" pitchFamily="34" charset="0"/>
              <a:buChar char="•"/>
            </a:pPr>
            <a:r>
              <a:rPr lang="en-GB" b="0" i="0">
                <a:solidFill>
                  <a:srgbClr val="212B32"/>
                </a:solidFill>
                <a:effectLst/>
                <a:latin typeface="Frutiger W01"/>
              </a:rPr>
              <a:t>you have been removed from that GP surgery register before</a:t>
            </a:r>
          </a:p>
          <a:p>
            <a:pPr algn="l">
              <a:buFont typeface="Arial" panose="020B0604020202020204" pitchFamily="34" charset="0"/>
              <a:buChar char="•"/>
            </a:pPr>
            <a:r>
              <a:rPr lang="en-GB" b="0" i="0">
                <a:solidFill>
                  <a:srgbClr val="212B32"/>
                </a:solidFill>
                <a:effectLst/>
                <a:latin typeface="Frutiger W01"/>
              </a:rPr>
              <a:t>it's a long way from your home and you need extra care, for example home visits</a:t>
            </a:r>
          </a:p>
          <a:p>
            <a:pPr algn="l">
              <a:buFont typeface="Arial" panose="020B0604020202020204" pitchFamily="34" charset="0"/>
              <a:buChar char="•"/>
            </a:pPr>
            <a:endParaRPr lang="en-GB" b="0" i="0">
              <a:solidFill>
                <a:srgbClr val="212B32"/>
              </a:solidFill>
              <a:effectLst/>
              <a:latin typeface="Frutiger W01"/>
            </a:endParaRPr>
          </a:p>
          <a:p>
            <a:r>
              <a:rPr lang="en-US" sz="1200" b="1" kern="1200">
                <a:solidFill>
                  <a:schemeClr val="tx1"/>
                </a:solidFill>
                <a:effectLst/>
                <a:latin typeface="+mn-lt"/>
                <a:ea typeface="+mn-ea"/>
                <a:cs typeface="+mn-cs"/>
              </a:rPr>
              <a:t>Changing GP surgeries</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You can change your GP surgery if you need to.</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This might be because: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you have moved</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you have had problems with your current practice</a:t>
            </a:r>
            <a:endParaRPr lang="en-GB"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 you were removed from the patient list</a:t>
            </a:r>
            <a:endParaRPr lang="en-GB" sz="1200" kern="1200">
              <a:solidFill>
                <a:schemeClr val="tx1"/>
              </a:solidFill>
              <a:effectLst/>
              <a:latin typeface="+mn-lt"/>
              <a:ea typeface="+mn-ea"/>
              <a:cs typeface="+mn-cs"/>
            </a:endParaRPr>
          </a:p>
          <a:p>
            <a:pPr marL="0" indent="0">
              <a:buFontTx/>
              <a:buNone/>
            </a:pPr>
            <a:endParaRPr lang="en-US"/>
          </a:p>
          <a:p>
            <a:endParaRPr lang="en-US"/>
          </a:p>
          <a:p>
            <a:r>
              <a:rPr lang="en-US" b="1"/>
              <a:t>Once registered </a:t>
            </a:r>
            <a:r>
              <a:rPr lang="en-US"/>
              <a:t>with a GP surgery, you may be able to access some health services online:</a:t>
            </a:r>
          </a:p>
          <a:p>
            <a:r>
              <a:rPr lang="en-US"/>
              <a:t>- contact your GP for advice and support</a:t>
            </a:r>
          </a:p>
          <a:p>
            <a:r>
              <a:rPr lang="en-US"/>
              <a:t>- order repeat prescriptions</a:t>
            </a:r>
          </a:p>
          <a:p>
            <a:r>
              <a:rPr lang="en-US"/>
              <a:t>- see parts of your health record, including information about medicines, vaccinations and test results</a:t>
            </a:r>
          </a:p>
          <a:p>
            <a:r>
              <a:rPr lang="en-US"/>
              <a:t>- see communications between your GP surgery and other services, such as hospitals</a:t>
            </a:r>
          </a:p>
          <a:p>
            <a:pPr marL="0" indent="0">
              <a:buFontTx/>
              <a:buNone/>
            </a:pPr>
            <a:r>
              <a:rPr lang="en-US"/>
              <a:t>- book, check or cancel appointments with a GP, nurse or other healthcare professional</a:t>
            </a:r>
          </a:p>
          <a:p>
            <a:pPr marL="0" indent="0">
              <a:buFontTx/>
              <a:buNone/>
            </a:pPr>
            <a:r>
              <a:rPr lang="en-US"/>
              <a:t>This can also be accessed on the NHS app.</a:t>
            </a:r>
          </a:p>
          <a:p>
            <a:pPr algn="l">
              <a:buFont typeface="Arial" panose="020B0604020202020204" pitchFamily="34" charset="0"/>
              <a:buChar char="•"/>
            </a:pPr>
            <a:endParaRPr lang="en-GB" b="0" i="0">
              <a:solidFill>
                <a:srgbClr val="212B32"/>
              </a:solidFill>
              <a:effectLst/>
              <a:latin typeface="Frutiger W01"/>
            </a:endParaRPr>
          </a:p>
          <a:p>
            <a:endParaRPr lang="en-GB" b="1"/>
          </a:p>
          <a:p>
            <a:endParaRPr lang="en-GB"/>
          </a:p>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17</a:t>
            </a:fld>
            <a:endParaRPr lang="en-GB"/>
          </a:p>
        </p:txBody>
      </p:sp>
    </p:spTree>
    <p:extLst>
      <p:ext uri="{BB962C8B-B14F-4D97-AF65-F5344CB8AC3E}">
        <p14:creationId xmlns:p14="http://schemas.microsoft.com/office/powerpoint/2010/main" val="41845166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1" u="sng"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Online access to health services</a:t>
            </a:r>
            <a:endParaRPr lang="en-US" b="1" i="1" u="sng"/>
          </a:p>
          <a:p>
            <a:endParaRPr lang="en-US" b="1"/>
          </a:p>
          <a:p>
            <a:r>
              <a:rPr lang="en-US" b="1"/>
              <a:t>Finding a GP</a:t>
            </a:r>
            <a:r>
              <a:rPr lang="en-US"/>
              <a:t>: You will need to fill in a form to register with a GP. You can:</a:t>
            </a:r>
          </a:p>
          <a:p>
            <a:r>
              <a:rPr lang="en-US"/>
              <a:t>- check the GP surgery website to see if you can register online</a:t>
            </a:r>
          </a:p>
          <a:p>
            <a:r>
              <a:rPr lang="en-US"/>
              <a:t>- download a GMS1 registration form on GOV.UK</a:t>
            </a:r>
          </a:p>
          <a:p>
            <a:pPr marL="0" indent="0">
              <a:buFontTx/>
              <a:buNone/>
            </a:pPr>
            <a:r>
              <a:rPr lang="en-US"/>
              <a:t>- pick up a registration form from the GP surgery. You can ask the GP surgery for help filling in the form if you need it.</a:t>
            </a:r>
          </a:p>
          <a:p>
            <a:pPr marL="171450" indent="-171450">
              <a:buFontTx/>
              <a:buChar char="-"/>
            </a:pPr>
            <a:endParaRPr lang="en-US"/>
          </a:p>
          <a:p>
            <a:r>
              <a:rPr lang="en-GB" sz="1200" b="1" kern="1200">
                <a:solidFill>
                  <a:schemeClr val="tx1"/>
                </a:solidFill>
                <a:effectLst/>
                <a:latin typeface="+mn-lt"/>
                <a:ea typeface="+mn-ea"/>
                <a:cs typeface="+mn-cs"/>
              </a:rPr>
              <a:t> </a:t>
            </a:r>
            <a:endParaRPr lang="en-US"/>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70A614-8D07-4A86-B3F9-E3EE2C87A67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397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How do I register with a dentist? </a:t>
            </a:r>
            <a:r>
              <a:rPr lang="en-GB" b="0" i="0">
                <a:solidFill>
                  <a:srgbClr val="212B32"/>
                </a:solidFill>
                <a:effectLst/>
                <a:latin typeface="Frutiger W01"/>
              </a:rPr>
              <a:t>You can </a:t>
            </a:r>
            <a:r>
              <a:rPr lang="en-GB" b="0" i="0">
                <a:solidFill>
                  <a:srgbClr val="005EB8"/>
                </a:solidFill>
                <a:effectLst/>
                <a:latin typeface="Frutiger W01"/>
                <a:hlinkClick r:id="rId3"/>
              </a:rPr>
              <a:t>search for an NHS dentist near you</a:t>
            </a:r>
            <a:r>
              <a:rPr lang="en-GB" b="0" i="0">
                <a:solidFill>
                  <a:srgbClr val="212B32"/>
                </a:solidFill>
                <a:effectLst/>
                <a:latin typeface="Frutiger W01"/>
              </a:rPr>
              <a:t> on this site.</a:t>
            </a:r>
          </a:p>
          <a:p>
            <a:pPr algn="l"/>
            <a:r>
              <a:rPr lang="en-GB" b="0" i="0">
                <a:solidFill>
                  <a:srgbClr val="212B32"/>
                </a:solidFill>
                <a:effectLst/>
                <a:latin typeface="Frutiger W01"/>
              </a:rPr>
              <a:t>Dental surgeries will not always have the capacity to take on new NHS patients. You may have to join a waiting list, look for a different dentist who is taking on new NHS patients, or be seen privately.</a:t>
            </a:r>
          </a:p>
          <a:p>
            <a:pPr algn="l"/>
            <a:r>
              <a:rPr lang="en-GB" b="0" i="0">
                <a:solidFill>
                  <a:srgbClr val="212B32"/>
                </a:solidFill>
                <a:effectLst/>
                <a:latin typeface="Frutiger W01"/>
              </a:rPr>
              <a:t>Once you find a dental surgery, you may have to fill in a registration form at your first visit, which is just to add you to their patient database. But that does not mean you have guaranteed access to an NHS dental appointment in the future.</a:t>
            </a:r>
          </a:p>
          <a:p>
            <a:pPr algn="l"/>
            <a:endParaRPr lang="en-GB" b="1" i="0">
              <a:solidFill>
                <a:srgbClr val="212B32"/>
              </a:solidFill>
              <a:effectLst/>
              <a:latin typeface="Frutiger W01"/>
            </a:endParaRPr>
          </a:p>
          <a:p>
            <a:pPr algn="l"/>
            <a:r>
              <a:rPr lang="en-GB" b="1" i="0">
                <a:solidFill>
                  <a:srgbClr val="212B32"/>
                </a:solidFill>
                <a:effectLst/>
                <a:latin typeface="Frutiger W01"/>
              </a:rPr>
              <a:t>Go through the info on the picture, Who can claim free NHS treatment.  </a:t>
            </a:r>
          </a:p>
          <a:p>
            <a:pPr algn="l"/>
            <a:endParaRPr lang="en-GB" b="1" i="0">
              <a:solidFill>
                <a:srgbClr val="212B32"/>
              </a:solidFill>
              <a:effectLst/>
              <a:latin typeface="Frutiger W01"/>
            </a:endParaRPr>
          </a:p>
          <a:p>
            <a:pPr algn="l"/>
            <a:r>
              <a:rPr lang="en-GB" b="1" i="0">
                <a:solidFill>
                  <a:srgbClr val="212B32"/>
                </a:solidFill>
                <a:effectLst/>
                <a:latin typeface="Frutiger W01"/>
              </a:rPr>
              <a:t>Exemption for pregnant women</a:t>
            </a:r>
          </a:p>
          <a:p>
            <a:pPr algn="l"/>
            <a:r>
              <a:rPr lang="en-GB" b="0" i="0">
                <a:solidFill>
                  <a:srgbClr val="212B32"/>
                </a:solidFill>
                <a:effectLst/>
                <a:latin typeface="Frutiger W01"/>
              </a:rPr>
              <a:t>Pregnant women and women who have had a baby in the last 12 months get free NHS dental treatment. You may have to show proof, such as a </a:t>
            </a:r>
            <a:r>
              <a:rPr lang="en-GB" b="0" i="0">
                <a:solidFill>
                  <a:srgbClr val="005EB8"/>
                </a:solidFill>
                <a:effectLst/>
                <a:latin typeface="Frutiger W01"/>
                <a:hlinkClick r:id="rId4"/>
              </a:rPr>
              <a:t>maternity exemption certificate (</a:t>
            </a:r>
            <a:r>
              <a:rPr lang="en-GB" b="0" i="0" err="1">
                <a:solidFill>
                  <a:srgbClr val="005EB8"/>
                </a:solidFill>
                <a:effectLst/>
                <a:latin typeface="Frutiger W01"/>
                <a:hlinkClick r:id="rId4"/>
              </a:rPr>
              <a:t>MatEx</a:t>
            </a:r>
            <a:r>
              <a:rPr lang="en-GB" b="0" i="0">
                <a:solidFill>
                  <a:srgbClr val="005EB8"/>
                </a:solidFill>
                <a:effectLst/>
                <a:latin typeface="Frutiger W01"/>
                <a:hlinkClick r:id="rId4"/>
              </a:rPr>
              <a:t>)</a:t>
            </a:r>
            <a:r>
              <a:rPr lang="en-GB" b="0" i="0">
                <a:solidFill>
                  <a:srgbClr val="212B32"/>
                </a:solidFill>
                <a:effectLst/>
                <a:latin typeface="Frutiger W01"/>
              </a:rPr>
              <a:t>, a maternity certificate (MATB1), or your baby's birth certificate.</a:t>
            </a:r>
          </a:p>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19</a:t>
            </a:fld>
            <a:endParaRPr lang="en-GB"/>
          </a:p>
        </p:txBody>
      </p:sp>
    </p:spTree>
    <p:extLst>
      <p:ext uri="{BB962C8B-B14F-4D97-AF65-F5344CB8AC3E}">
        <p14:creationId xmlns:p14="http://schemas.microsoft.com/office/powerpoint/2010/main" val="2820140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i="1" u="sng">
                <a:latin typeface="Arial" panose="020B0604020202020204" pitchFamily="34" charset="0"/>
                <a:ea typeface="Calibri" panose="020F0502020204030204" pitchFamily="34" charset="0"/>
                <a:cs typeface="Arial" panose="020B0604020202020204" pitchFamily="34" charset="0"/>
              </a:rPr>
              <a:t>Where can I find online information about health services?</a:t>
            </a:r>
            <a:endParaRPr lang="en-GB" sz="1200" b="1" i="1" u="sng">
              <a:latin typeface="Arial" panose="020B0604020202020204" pitchFamily="34" charset="0"/>
              <a:cs typeface="Arial" panose="020B0604020202020204" pitchFamily="34" charset="0"/>
            </a:endParaRPr>
          </a:p>
          <a:p>
            <a:pPr>
              <a:lnSpc>
                <a:spcPct val="107000"/>
              </a:lnSpc>
              <a:spcAft>
                <a:spcPts val="800"/>
              </a:spcAft>
            </a:pPr>
            <a:r>
              <a:rPr lang="en-GB" sz="1200" b="1" i="1">
                <a:latin typeface="Calibri" panose="020F0502020204030204" pitchFamily="34" charset="0"/>
                <a:ea typeface="Calibri" panose="020F0502020204030204" pitchFamily="34" charset="0"/>
                <a:cs typeface="Times New Roman" panose="02020603050405020304" pitchFamily="18" charset="0"/>
              </a:rPr>
              <a:t>England</a:t>
            </a:r>
          </a:p>
          <a:p>
            <a:pPr>
              <a:lnSpc>
                <a:spcPct val="107000"/>
              </a:lnSpc>
              <a:spcAft>
                <a:spcPts val="800"/>
              </a:spcAft>
            </a:pPr>
            <a:r>
              <a:rPr lang="en-GB" sz="1200" b="1" i="1">
                <a:latin typeface="Calibri" panose="020F0502020204030204" pitchFamily="34" charset="0"/>
                <a:ea typeface="Calibri" panose="020F0502020204030204" pitchFamily="34" charset="0"/>
                <a:cs typeface="Times New Roman" panose="02020603050405020304" pitchFamily="18" charset="0"/>
              </a:rPr>
              <a:t>Northern Ireland</a:t>
            </a:r>
          </a:p>
          <a:p>
            <a:pPr>
              <a:lnSpc>
                <a:spcPct val="107000"/>
              </a:lnSpc>
              <a:spcAft>
                <a:spcPts val="800"/>
              </a:spcAft>
            </a:pPr>
            <a:r>
              <a:rPr lang="en-GB" sz="1200" b="1" i="1">
                <a:latin typeface="Calibri" panose="020F0502020204030204" pitchFamily="34" charset="0"/>
                <a:ea typeface="Calibri" panose="020F0502020204030204" pitchFamily="34" charset="0"/>
                <a:cs typeface="Times New Roman" panose="02020603050405020304" pitchFamily="18" charset="0"/>
              </a:rPr>
              <a:t>Scotland</a:t>
            </a:r>
          </a:p>
          <a:p>
            <a:pPr>
              <a:lnSpc>
                <a:spcPct val="107000"/>
              </a:lnSpc>
              <a:spcAft>
                <a:spcPts val="800"/>
              </a:spcAft>
            </a:pPr>
            <a:r>
              <a:rPr lang="en-GB" sz="1200" b="1" i="1">
                <a:latin typeface="Calibri" panose="020F0502020204030204" pitchFamily="34" charset="0"/>
                <a:ea typeface="Calibri" panose="020F0502020204030204" pitchFamily="34" charset="0"/>
                <a:cs typeface="Times New Roman" panose="02020603050405020304" pitchFamily="18" charset="0"/>
              </a:rPr>
              <a:t>Wales</a:t>
            </a:r>
          </a:p>
          <a:p>
            <a:pPr>
              <a:lnSpc>
                <a:spcPct val="107000"/>
              </a:lnSpc>
              <a:spcAft>
                <a:spcPts val="800"/>
              </a:spcAft>
            </a:pPr>
            <a:endParaRPr lang="en-GB" sz="1200" b="1">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a:latin typeface="Calibri" panose="020F0502020204030204" pitchFamily="34" charset="0"/>
                <a:ea typeface="Calibri" panose="020F0502020204030204" pitchFamily="34" charset="0"/>
                <a:cs typeface="Times New Roman" panose="02020603050405020304" pitchFamily="18" charset="0"/>
              </a:rPr>
              <a:t>Discussion: </a:t>
            </a:r>
            <a:r>
              <a:rPr lang="en-GB" sz="1200" b="0">
                <a:latin typeface="Calibri" panose="020F0502020204030204" pitchFamily="34" charset="0"/>
                <a:ea typeface="Calibri" panose="020F0502020204030204" pitchFamily="34" charset="0"/>
                <a:cs typeface="Times New Roman" panose="02020603050405020304" pitchFamily="18" charset="0"/>
              </a:rPr>
              <a:t>where do participants get information about health? </a:t>
            </a:r>
          </a:p>
          <a:p>
            <a:r>
              <a:rPr lang="en-GB" sz="1200" b="0">
                <a:latin typeface="Calibri" panose="020F0502020204030204" pitchFamily="34" charset="0"/>
                <a:ea typeface="Calibri" panose="020F0502020204030204" pitchFamily="34" charset="0"/>
                <a:cs typeface="Times New Roman" panose="02020603050405020304" pitchFamily="18" charset="0"/>
              </a:rPr>
              <a:t>Do they know where to search for Multi-lingual resources?</a:t>
            </a:r>
          </a:p>
          <a:p>
            <a:endParaRPr lang="en-GB" sz="1200" b="1">
              <a:latin typeface="Calibri" panose="020F0502020204030204" pitchFamily="34" charset="0"/>
              <a:cs typeface="Times New Roman" panose="02020603050405020304" pitchFamily="18" charset="0"/>
            </a:endParaRPr>
          </a:p>
          <a:p>
            <a:r>
              <a:rPr lang="en-GB" sz="1200" b="1">
                <a:latin typeface="Calibri" panose="020F0502020204030204" pitchFamily="34" charset="0"/>
                <a:cs typeface="Times New Roman" panose="02020603050405020304" pitchFamily="18" charset="0"/>
              </a:rPr>
              <a:t>What can these websites be used for:</a:t>
            </a:r>
          </a:p>
          <a:p>
            <a:pPr marL="171450" indent="-171450">
              <a:buFontTx/>
              <a:buChar char="-"/>
            </a:pPr>
            <a:r>
              <a:rPr lang="en-GB" sz="1200">
                <a:latin typeface="Calibri" panose="020F0502020204030204" pitchFamily="34" charset="0"/>
                <a:cs typeface="Times New Roman" panose="02020603050405020304" pitchFamily="18" charset="0"/>
              </a:rPr>
              <a:t>Finding information about health services: registering with a GP, finding a dentist, finding the nearest clinic.</a:t>
            </a:r>
          </a:p>
          <a:p>
            <a:pPr marL="171450" indent="-171450">
              <a:buFontTx/>
              <a:buChar char="-"/>
            </a:pPr>
            <a:r>
              <a:rPr lang="en-GB" sz="1200">
                <a:latin typeface="Calibri" panose="020F0502020204030204" pitchFamily="34" charset="0"/>
                <a:cs typeface="Times New Roman" panose="02020603050405020304" pitchFamily="18" charset="0"/>
              </a:rPr>
              <a:t>Information about health conditions</a:t>
            </a:r>
          </a:p>
          <a:p>
            <a:pPr marL="171450" indent="-171450">
              <a:buFontTx/>
              <a:buChar char="-"/>
            </a:pPr>
            <a:r>
              <a:rPr lang="en-GB" sz="1200">
                <a:latin typeface="Calibri" panose="020F0502020204030204" pitchFamily="34" charset="0"/>
                <a:cs typeface="Times New Roman" panose="02020603050405020304" pitchFamily="18" charset="0"/>
              </a:rPr>
              <a:t>Sometimes to book appointments, order repeat prescriptions</a:t>
            </a:r>
          </a:p>
          <a:p>
            <a:pPr marL="171450" indent="-171450">
              <a:buFontTx/>
              <a:buChar char="-"/>
            </a:pPr>
            <a:endParaRPr lang="en-GB" sz="1200">
              <a:latin typeface="Calibri" panose="020F0502020204030204" pitchFamily="34"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9D70A614-8D07-4A86-B3F9-E3EE2C87A671}" type="slidenum">
              <a:rPr lang="en-GB" smtClean="0"/>
              <a:t>20</a:t>
            </a:fld>
            <a:endParaRPr lang="en-GB"/>
          </a:p>
        </p:txBody>
      </p:sp>
    </p:spTree>
    <p:extLst>
      <p:ext uri="{BB962C8B-B14F-4D97-AF65-F5344CB8AC3E}">
        <p14:creationId xmlns:p14="http://schemas.microsoft.com/office/powerpoint/2010/main" val="3676437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a:solidFill>
                  <a:srgbClr val="000000"/>
                </a:solidFill>
                <a:latin typeface="Arial" panose="020B0604020202020204" pitchFamily="34" charset="0"/>
                <a:cs typeface="Arial" panose="020B0604020202020204" pitchFamily="34" charset="0"/>
              </a:rPr>
              <a:t>Online access to health services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1" u="sng">
                <a:solidFill>
                  <a:schemeClr val="tx2"/>
                </a:solidFill>
                <a:latin typeface="Arial" panose="020B0604020202020204" pitchFamily="34" charset="0"/>
                <a:cs typeface="Arial" panose="020B0604020202020204" pitchFamily="34" charset="0"/>
              </a:rPr>
              <a:t>Go through the image info. </a:t>
            </a:r>
            <a:r>
              <a:rPr lang="en-US" sz="1600" b="1">
                <a:solidFill>
                  <a:srgbClr val="000000"/>
                </a:solidFill>
                <a:latin typeface="Arial" panose="020B0604020202020204" pitchFamily="34" charset="0"/>
                <a:cs typeface="Arial" panose="020B0604020202020204" pitchFamily="34" charset="0"/>
              </a:rPr>
              <a:t>	</a:t>
            </a:r>
          </a:p>
          <a:p>
            <a:pPr marL="285750" indent="-285750">
              <a:lnSpc>
                <a:spcPct val="107000"/>
              </a:lnSpc>
              <a:spcAft>
                <a:spcPts val="800"/>
              </a:spcAft>
              <a:buFontTx/>
              <a:buChar char="-"/>
              <a:tabLst>
                <a:tab pos="4876800" algn="l"/>
              </a:tabLst>
            </a:pPr>
            <a:r>
              <a:rPr lang="en-GB" b="1" i="1">
                <a:latin typeface="Arial" panose="020B0604020202020204" pitchFamily="34" charset="0"/>
                <a:ea typeface="Arial" panose="020B0604020202020204" pitchFamily="34" charset="0"/>
                <a:cs typeface="Arial" panose="020B0604020202020204" pitchFamily="34" charset="0"/>
              </a:rPr>
              <a:t>If you have an urgent medical problem and do not know what to do, you can phone 111. </a:t>
            </a:r>
            <a:r>
              <a:rPr lang="en-GB" b="0" i="1">
                <a:latin typeface="Arial" panose="020B0604020202020204" pitchFamily="34" charset="0"/>
                <a:ea typeface="Arial" panose="020B0604020202020204" pitchFamily="34" charset="0"/>
                <a:cs typeface="Arial" panose="020B0604020202020204" pitchFamily="34" charset="0"/>
              </a:rPr>
              <a:t>(NOT NORTHERN IRELAND)</a:t>
            </a:r>
          </a:p>
          <a:p>
            <a:pPr marL="285750" indent="-285750">
              <a:lnSpc>
                <a:spcPct val="107000"/>
              </a:lnSpc>
              <a:spcAft>
                <a:spcPts val="800"/>
              </a:spcAft>
              <a:buFontTx/>
              <a:buChar char="-"/>
              <a:tabLst>
                <a:tab pos="4876800" algn="l"/>
              </a:tabLst>
            </a:pPr>
            <a:r>
              <a:rPr lang="en-GB" b="1" i="1">
                <a:latin typeface="Arial" panose="020B0604020202020204" pitchFamily="34" charset="0"/>
                <a:ea typeface="Arial" panose="020B0604020202020204" pitchFamily="34" charset="0"/>
                <a:cs typeface="Arial" panose="020B0604020202020204" pitchFamily="34" charset="0"/>
              </a:rPr>
              <a:t>The service is available 24hrs a day, 7 days a week and operates across most of the UK using the same phone number. Calls to 111 are free from mobiles and landlines.</a:t>
            </a:r>
            <a:endParaRPr lang="en-GB" b="1" i="1">
              <a:latin typeface="Calibri" panose="020F0502020204030204" pitchFamily="34" charset="0"/>
              <a:ea typeface="Arial" panose="020B0604020202020204" pitchFamily="34" charset="0"/>
              <a:cs typeface="Arial" panose="020B0604020202020204" pitchFamily="34" charset="0"/>
            </a:endParaRPr>
          </a:p>
          <a:p>
            <a:pPr marL="285750" indent="-285750">
              <a:lnSpc>
                <a:spcPct val="107000"/>
              </a:lnSpc>
              <a:spcAft>
                <a:spcPts val="800"/>
              </a:spcAft>
              <a:buFontTx/>
              <a:buChar char="-"/>
              <a:tabLst>
                <a:tab pos="4876800" algn="l"/>
              </a:tabLst>
            </a:pPr>
            <a:r>
              <a:rPr lang="en-GB" b="1" i="1">
                <a:latin typeface="Arial" panose="020B0604020202020204" pitchFamily="34" charset="0"/>
                <a:ea typeface="Arial" panose="020B0604020202020204" pitchFamily="34" charset="0"/>
                <a:cs typeface="Arial" panose="020B0604020202020204" pitchFamily="34" charset="0"/>
              </a:rPr>
              <a:t>When calling, you will be asked to answer questions about your symptoms and depending on this assessment you will be connected to a nurse, emergency dentist, pharmacist or a GP who will then give you advice on what to do next. </a:t>
            </a:r>
          </a:p>
          <a:p>
            <a:pPr marL="285750" indent="-285750">
              <a:lnSpc>
                <a:spcPct val="107000"/>
              </a:lnSpc>
              <a:spcAft>
                <a:spcPts val="800"/>
              </a:spcAft>
              <a:buFontTx/>
              <a:buChar char="-"/>
              <a:tabLst>
                <a:tab pos="4876800" algn="l"/>
              </a:tabLst>
            </a:pPr>
            <a:r>
              <a:rPr lang="en-GB" b="1" i="1">
                <a:latin typeface="Arial" panose="020B0604020202020204" pitchFamily="34" charset="0"/>
                <a:ea typeface="Arial" panose="020B0604020202020204" pitchFamily="34" charset="0"/>
                <a:cs typeface="Arial" panose="020B0604020202020204" pitchFamily="34" charset="0"/>
              </a:rPr>
              <a:t>You can also ask for an interpreter or translator if you need one. </a:t>
            </a:r>
          </a:p>
          <a:p>
            <a:pPr marL="285750" indent="-285750">
              <a:lnSpc>
                <a:spcPct val="107000"/>
              </a:lnSpc>
              <a:spcAft>
                <a:spcPts val="800"/>
              </a:spcAft>
              <a:buFontTx/>
              <a:buChar char="-"/>
              <a:tabLst>
                <a:tab pos="4876800" algn="l"/>
              </a:tabLst>
            </a:pPr>
            <a:endParaRPr lang="en-GB" b="1" i="1">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9D70A614-8D07-4A86-B3F9-E3EE2C87A671}" type="slidenum">
              <a:rPr lang="en-GB" smtClean="0"/>
              <a:t>21</a:t>
            </a:fld>
            <a:endParaRPr lang="en-GB"/>
          </a:p>
        </p:txBody>
      </p:sp>
    </p:spTree>
    <p:extLst>
      <p:ext uri="{BB962C8B-B14F-4D97-AF65-F5344CB8AC3E}">
        <p14:creationId xmlns:p14="http://schemas.microsoft.com/office/powerpoint/2010/main" val="728101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7000"/>
              </a:lnSpc>
              <a:spcAft>
                <a:spcPts val="800"/>
              </a:spcAft>
              <a:buFontTx/>
              <a:buNone/>
              <a:tabLst>
                <a:tab pos="4876800" algn="l"/>
              </a:tabLst>
            </a:pPr>
            <a:r>
              <a:rPr lang="en-GB" b="1" i="1" u="sng">
                <a:latin typeface="Arial" panose="020B0604020202020204" pitchFamily="34" charset="0"/>
                <a:ea typeface="Arial" panose="020B0604020202020204" pitchFamily="34" charset="0"/>
                <a:cs typeface="Arial" panose="020B0604020202020204" pitchFamily="34" charset="0"/>
              </a:rPr>
              <a:t>What to expect in a health appointment</a:t>
            </a:r>
          </a:p>
          <a:p>
            <a:pPr marL="457200" indent="-457200" algn="l">
              <a:lnSpc>
                <a:spcPct val="107000"/>
              </a:lnSpc>
              <a:spcAft>
                <a:spcPts val="800"/>
              </a:spcAft>
              <a:buFont typeface="+mj-lt"/>
              <a:buAutoNum type="arabicPeriod"/>
              <a:tabLst>
                <a:tab pos="4876800" algn="l"/>
              </a:tabLst>
            </a:pPr>
            <a:r>
              <a:rPr lang="en-GB" sz="1200" b="1" i="1">
                <a:latin typeface="Arial" panose="020B0604020202020204" pitchFamily="34" charset="0"/>
                <a:cs typeface="Arial" panose="020B0604020202020204" pitchFamily="34" charset="0"/>
              </a:rPr>
              <a:t>It doesn’t matter if I am a few minutes late for a GP appointment – they will see me because they have to, as I am unwell. </a:t>
            </a:r>
          </a:p>
          <a:p>
            <a:pPr marL="457200" indent="-457200" algn="l">
              <a:lnSpc>
                <a:spcPct val="107000"/>
              </a:lnSpc>
              <a:spcAft>
                <a:spcPts val="800"/>
              </a:spcAft>
              <a:buFont typeface="+mj-lt"/>
              <a:buAutoNum type="arabicPeriod"/>
              <a:tabLst>
                <a:tab pos="4876800" algn="l"/>
              </a:tabLst>
            </a:pPr>
            <a:r>
              <a:rPr lang="en-GB" sz="1200" b="1" i="1">
                <a:latin typeface="Arial" panose="020B0604020202020204" pitchFamily="34" charset="0"/>
                <a:cs typeface="Arial" panose="020B0604020202020204" pitchFamily="34" charset="0"/>
              </a:rPr>
              <a:t>My GP can only see me for one matter at a time. </a:t>
            </a:r>
          </a:p>
          <a:p>
            <a:pPr marL="457200" indent="-457200" algn="l">
              <a:lnSpc>
                <a:spcPct val="107000"/>
              </a:lnSpc>
              <a:spcAft>
                <a:spcPts val="800"/>
              </a:spcAft>
              <a:buFont typeface="+mj-lt"/>
              <a:buAutoNum type="arabicPeriod"/>
              <a:tabLst>
                <a:tab pos="4876800" algn="l"/>
              </a:tabLst>
            </a:pPr>
            <a:r>
              <a:rPr lang="en-GB" sz="1200" b="1" i="1">
                <a:latin typeface="Arial" panose="020B0604020202020204" pitchFamily="34" charset="0"/>
                <a:cs typeface="Arial" panose="020B0604020202020204" pitchFamily="34" charset="0"/>
              </a:rPr>
              <a:t>My elderly mother also has an issue she wants to see the doctor about; I can bring her to my appointment, and we can both be seen at the same time to avoid making two trips. </a:t>
            </a:r>
          </a:p>
          <a:p>
            <a:pPr marL="457200" indent="-457200" algn="l">
              <a:lnSpc>
                <a:spcPct val="107000"/>
              </a:lnSpc>
              <a:spcAft>
                <a:spcPts val="800"/>
              </a:spcAft>
              <a:buFont typeface="+mj-lt"/>
              <a:buAutoNum type="arabicPeriod"/>
              <a:tabLst>
                <a:tab pos="4876800" algn="l"/>
              </a:tabLst>
            </a:pPr>
            <a:r>
              <a:rPr lang="en-GB" sz="1200" b="1" i="1">
                <a:latin typeface="Arial" panose="020B0604020202020204" pitchFamily="34" charset="0"/>
                <a:cs typeface="Arial" panose="020B0604020202020204" pitchFamily="34" charset="0"/>
              </a:rPr>
              <a:t>I should take someone with me who speaks English to my appointment.</a:t>
            </a:r>
          </a:p>
          <a:p>
            <a:pPr marL="457200" indent="-457200" algn="l">
              <a:lnSpc>
                <a:spcPct val="107000"/>
              </a:lnSpc>
              <a:spcAft>
                <a:spcPts val="800"/>
              </a:spcAft>
              <a:buFont typeface="+mj-lt"/>
              <a:buAutoNum type="arabicPeriod"/>
              <a:tabLst>
                <a:tab pos="4876800" algn="l"/>
              </a:tabLst>
            </a:pPr>
            <a:r>
              <a:rPr lang="en-GB" sz="1200" b="1" i="1">
                <a:latin typeface="Arial" panose="020B0604020202020204" pitchFamily="34" charset="0"/>
                <a:ea typeface="Calibri" panose="020F0502020204030204" pitchFamily="34" charset="0"/>
                <a:cs typeface="Arial" panose="020B0604020202020204" pitchFamily="34" charset="0"/>
              </a:rPr>
              <a:t>I will always see the same Doctor</a:t>
            </a:r>
            <a:r>
              <a:rPr lang="en-GB" sz="1200">
                <a:latin typeface="Arial" panose="020B0604020202020204" pitchFamily="34" charset="0"/>
                <a:ea typeface="Calibri" panose="020F0502020204030204" pitchFamily="34" charset="0"/>
                <a:cs typeface="Arial" panose="020B0604020202020204" pitchFamily="34" charset="0"/>
              </a:rPr>
              <a:t>.</a:t>
            </a:r>
          </a:p>
          <a:p>
            <a:pPr marL="0" indent="0" algn="l">
              <a:lnSpc>
                <a:spcPct val="107000"/>
              </a:lnSpc>
              <a:spcAft>
                <a:spcPts val="800"/>
              </a:spcAft>
              <a:buFontTx/>
              <a:buNone/>
              <a:tabLst>
                <a:tab pos="4876800" algn="l"/>
              </a:tabLst>
            </a:pPr>
            <a:endParaRPr lang="en-GB" b="0">
              <a:latin typeface="Arial" panose="020B0604020202020204" pitchFamily="34" charset="0"/>
              <a:ea typeface="Arial" panose="020B0604020202020204" pitchFamily="34" charset="0"/>
              <a:cs typeface="Arial" panose="020B0604020202020204" pitchFamily="34" charset="0"/>
            </a:endParaRPr>
          </a:p>
          <a:p>
            <a:pPr marL="0" indent="0" algn="l">
              <a:lnSpc>
                <a:spcPct val="107000"/>
              </a:lnSpc>
              <a:spcAft>
                <a:spcPts val="800"/>
              </a:spcAft>
              <a:buFontTx/>
              <a:buNone/>
              <a:tabLst>
                <a:tab pos="4876800" algn="l"/>
              </a:tabLst>
            </a:pPr>
            <a:endParaRPr lang="en-GB" b="0">
              <a:latin typeface="Arial" panose="020B0604020202020204" pitchFamily="34" charset="0"/>
              <a:ea typeface="Arial" panose="020B0604020202020204" pitchFamily="34" charset="0"/>
              <a:cs typeface="Arial" panose="020B0604020202020204" pitchFamily="34" charset="0"/>
            </a:endParaRPr>
          </a:p>
          <a:p>
            <a:pPr marL="0" indent="0" algn="l">
              <a:lnSpc>
                <a:spcPct val="107000"/>
              </a:lnSpc>
              <a:spcAft>
                <a:spcPts val="800"/>
              </a:spcAft>
              <a:buFontTx/>
              <a:buNone/>
              <a:tabLst>
                <a:tab pos="4876800" algn="l"/>
              </a:tabLst>
            </a:pPr>
            <a:r>
              <a:rPr lang="en-GB" b="1" i="1">
                <a:latin typeface="Arial" panose="020B0604020202020204" pitchFamily="34" charset="0"/>
                <a:ea typeface="Arial" panose="020B0604020202020204" pitchFamily="34" charset="0"/>
                <a:cs typeface="Arial" panose="020B0604020202020204" pitchFamily="34" charset="0"/>
              </a:rPr>
              <a:t>1. It doesn’t matter if I am a few minutes late for a GP appointment – they will see me because they have to as I am unwell.</a:t>
            </a:r>
          </a:p>
          <a:p>
            <a:pPr marL="0" indent="0" algn="l">
              <a:lnSpc>
                <a:spcPct val="107000"/>
              </a:lnSpc>
              <a:spcAft>
                <a:spcPts val="800"/>
              </a:spcAft>
              <a:buFontTx/>
              <a:buNone/>
              <a:tabLst>
                <a:tab pos="4876800" algn="l"/>
              </a:tabLst>
            </a:pPr>
            <a:r>
              <a:rPr lang="en-GB" b="0">
                <a:latin typeface="Arial" panose="020B0604020202020204" pitchFamily="34" charset="0"/>
                <a:ea typeface="Arial" panose="020B0604020202020204" pitchFamily="34" charset="0"/>
                <a:cs typeface="Arial" panose="020B0604020202020204" pitchFamily="34" charset="0"/>
              </a:rPr>
              <a:t>No.</a:t>
            </a:r>
          </a:p>
          <a:p>
            <a:pPr marL="0" indent="0" algn="l">
              <a:lnSpc>
                <a:spcPct val="107000"/>
              </a:lnSpc>
              <a:spcAft>
                <a:spcPts val="800"/>
              </a:spcAft>
              <a:buFontTx/>
              <a:buNone/>
              <a:tabLst>
                <a:tab pos="4876800" algn="l"/>
              </a:tabLst>
            </a:pPr>
            <a:endParaRPr lang="en-GB" b="1" i="1">
              <a:latin typeface="Arial" panose="020B0604020202020204" pitchFamily="34" charset="0"/>
              <a:ea typeface="Arial" panose="020B0604020202020204" pitchFamily="34" charset="0"/>
              <a:cs typeface="Arial" panose="020B0604020202020204" pitchFamily="34" charset="0"/>
            </a:endParaRPr>
          </a:p>
          <a:p>
            <a:pPr marL="0" indent="0" algn="l">
              <a:lnSpc>
                <a:spcPct val="107000"/>
              </a:lnSpc>
              <a:spcAft>
                <a:spcPts val="800"/>
              </a:spcAft>
              <a:buFontTx/>
              <a:buNone/>
              <a:tabLst>
                <a:tab pos="4876800" algn="l"/>
              </a:tabLst>
            </a:pPr>
            <a:r>
              <a:rPr lang="en-GB" b="1" i="1">
                <a:latin typeface="Arial" panose="020B0604020202020204" pitchFamily="34" charset="0"/>
                <a:ea typeface="Arial" panose="020B0604020202020204" pitchFamily="34" charset="0"/>
                <a:cs typeface="Arial" panose="020B0604020202020204" pitchFamily="34" charset="0"/>
              </a:rPr>
              <a:t>2. My GP can only see me for one matter at a time. </a:t>
            </a:r>
          </a:p>
          <a:p>
            <a:pPr marL="0" indent="0" algn="l">
              <a:lnSpc>
                <a:spcPct val="107000"/>
              </a:lnSpc>
              <a:spcAft>
                <a:spcPts val="800"/>
              </a:spcAft>
              <a:buFontTx/>
              <a:buNone/>
              <a:tabLst>
                <a:tab pos="4876800" algn="l"/>
              </a:tabLst>
            </a:pPr>
            <a:r>
              <a:rPr lang="en-GB" b="0">
                <a:latin typeface="Arial" panose="020B0604020202020204" pitchFamily="34" charset="0"/>
                <a:ea typeface="Arial" panose="020B0604020202020204" pitchFamily="34" charset="0"/>
                <a:cs typeface="Arial" panose="020B0604020202020204" pitchFamily="34" charset="0"/>
              </a:rPr>
              <a:t>Allocated short time of usually only 10 minutes. May have to book double appointment if need to discuss multiple issues. Ask at time of booking if need to discuss multiple issues.</a:t>
            </a:r>
          </a:p>
          <a:p>
            <a:pPr marL="0" indent="0" algn="l">
              <a:lnSpc>
                <a:spcPct val="107000"/>
              </a:lnSpc>
              <a:spcAft>
                <a:spcPts val="800"/>
              </a:spcAft>
              <a:buFontTx/>
              <a:buNone/>
              <a:tabLst>
                <a:tab pos="4876800" algn="l"/>
              </a:tabLst>
            </a:pPr>
            <a:endParaRPr lang="en-GB" b="0">
              <a:latin typeface="Arial" panose="020B0604020202020204" pitchFamily="34" charset="0"/>
              <a:ea typeface="Arial" panose="020B0604020202020204" pitchFamily="34" charset="0"/>
              <a:cs typeface="Arial" panose="020B0604020202020204" pitchFamily="34" charset="0"/>
            </a:endParaRPr>
          </a:p>
          <a:p>
            <a:pPr marL="0" indent="0" algn="l">
              <a:lnSpc>
                <a:spcPct val="107000"/>
              </a:lnSpc>
              <a:spcAft>
                <a:spcPts val="800"/>
              </a:spcAft>
              <a:buFontTx/>
              <a:buNone/>
              <a:tabLst>
                <a:tab pos="4876800" algn="l"/>
              </a:tabLst>
            </a:pPr>
            <a:r>
              <a:rPr lang="en-GB" b="1" i="1">
                <a:latin typeface="Arial" panose="020B0604020202020204" pitchFamily="34" charset="0"/>
                <a:ea typeface="Arial" panose="020B0604020202020204" pitchFamily="34" charset="0"/>
                <a:cs typeface="Arial" panose="020B0604020202020204" pitchFamily="34" charset="0"/>
              </a:rPr>
              <a:t>3. My elderly mother also has an issue she wants to see the doctor about; I can bring her to my appointment and we can both be seen at the same time to avoid making two trips</a:t>
            </a:r>
          </a:p>
          <a:p>
            <a:pPr marL="0" marR="0" lvl="0" indent="0" algn="l" defTabSz="914400" rtl="0" eaLnBrk="1" fontAlgn="auto" latinLnBrk="0" hangingPunct="1">
              <a:lnSpc>
                <a:spcPct val="107000"/>
              </a:lnSpc>
              <a:spcBef>
                <a:spcPts val="0"/>
              </a:spcBef>
              <a:spcAft>
                <a:spcPts val="800"/>
              </a:spcAft>
              <a:buClrTx/>
              <a:buSzTx/>
              <a:buFontTx/>
              <a:buNone/>
              <a:tabLst>
                <a:tab pos="4876800" algn="l"/>
              </a:tabLst>
              <a:defRPr/>
            </a:pPr>
            <a:r>
              <a:rPr lang="en-GB" b="0">
                <a:latin typeface="Arial" panose="020B0604020202020204" pitchFamily="34" charset="0"/>
                <a:ea typeface="Arial" panose="020B0604020202020204" pitchFamily="34" charset="0"/>
                <a:cs typeface="Arial" panose="020B0604020202020204" pitchFamily="34" charset="0"/>
              </a:rPr>
              <a:t>No –  Its perfectly understandable that you may want to be practical particularly if it is difficult for you to arrange travel. If you are shy and want someone to support you with your appointment that is different (see the next question)  but your doctor will not be able to help multiple people in one appointment. If you want moral support but would prefer this not to be a family member you can </a:t>
            </a:r>
            <a:r>
              <a:rPr lang="en-GB" sz="1200" b="0" kern="1200">
                <a:solidFill>
                  <a:schemeClr val="tx1"/>
                </a:solidFill>
                <a:effectLst/>
                <a:latin typeface="+mn-lt"/>
                <a:ea typeface="+mn-ea"/>
                <a:cs typeface="+mn-cs"/>
              </a:rPr>
              <a:t>you can also ask for someone (called a chaperone) to come to appointments with you. This can be someone you know, or another professional, like a nurse or another doctor who are trained to provide moral support.</a:t>
            </a:r>
          </a:p>
          <a:p>
            <a:pPr marL="0" marR="0" lvl="0" indent="0" algn="l" defTabSz="914400" rtl="0" eaLnBrk="1" fontAlgn="auto" latinLnBrk="0" hangingPunct="1">
              <a:lnSpc>
                <a:spcPct val="107000"/>
              </a:lnSpc>
              <a:spcBef>
                <a:spcPts val="0"/>
              </a:spcBef>
              <a:spcAft>
                <a:spcPts val="800"/>
              </a:spcAft>
              <a:buClrTx/>
              <a:buSzTx/>
              <a:buFontTx/>
              <a:buNone/>
              <a:tabLst>
                <a:tab pos="4876800" algn="l"/>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tab pos="4876800" algn="l"/>
              </a:tabLst>
              <a:defRPr/>
            </a:pPr>
            <a:r>
              <a:rPr lang="en-GB" sz="1200" b="1" i="1" kern="1200">
                <a:solidFill>
                  <a:schemeClr val="tx1"/>
                </a:solidFill>
                <a:effectLst/>
                <a:latin typeface="+mn-lt"/>
                <a:ea typeface="+mn-ea"/>
                <a:cs typeface="+mn-cs"/>
              </a:rPr>
              <a:t>4. I should take someone with me who speaks English to my appointment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a:solidFill>
                  <a:schemeClr val="tx1"/>
                </a:solidFill>
                <a:effectLst/>
                <a:latin typeface="+mn-lt"/>
                <a:ea typeface="+mn-ea"/>
                <a:cs typeface="+mn-cs"/>
              </a:rPr>
              <a:t>You can ask for an interpreter for medical appointments and request their gender for GP appointments. You can also request the gender of the medical professional you want to see. In most primary care services (like hospitals) NHS trust good practice says that a family member should not be allowed to interpret for you unless you can make it very clear independently that is what you want (this is to ensure that you are able to be entirely open with the doctors and aren’t embarrassed or afraid to say something that you don’t want your family member, friend or loved one to hear).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i="1">
                <a:latin typeface="Arial" panose="020B0604020202020204" pitchFamily="34" charset="0"/>
                <a:ea typeface="Arial" panose="020B0604020202020204" pitchFamily="34" charset="0"/>
                <a:cs typeface="Arial" panose="020B0604020202020204" pitchFamily="34" charset="0"/>
              </a:rPr>
              <a:t>5. I will always see the same doctor.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a:latin typeface="Arial" panose="020B0604020202020204" pitchFamily="34" charset="0"/>
                <a:ea typeface="Arial" panose="020B0604020202020204" pitchFamily="34" charset="0"/>
                <a:cs typeface="Arial" panose="020B0604020202020204" pitchFamily="34" charset="0"/>
              </a:rPr>
              <a:t>Not always possible. Can ask for female/male if preferred. Some GP surgeries will assign the same doctor to see you each time, but this is becoming less common. If you feel that continuity of care is important to you, you can ask to access the same GP or Nurse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marR="0" lvl="0" indent="0" algn="l" defTabSz="914400" rtl="0" eaLnBrk="1" fontAlgn="auto" latinLnBrk="0" hangingPunct="1">
              <a:lnSpc>
                <a:spcPct val="100000"/>
              </a:lnSpc>
              <a:spcBef>
                <a:spcPts val="0"/>
              </a:spcBef>
              <a:spcAft>
                <a:spcPts val="0"/>
              </a:spcAft>
              <a:buClrTx/>
              <a:buSzTx/>
              <a:buFontTx/>
              <a:buNone/>
              <a:tabLst/>
              <a:defRPr/>
            </a:pPr>
            <a:endParaRPr lang="en-GB"/>
          </a:p>
          <a:p>
            <a:pPr marL="0" indent="0" algn="l">
              <a:lnSpc>
                <a:spcPct val="107000"/>
              </a:lnSpc>
              <a:spcAft>
                <a:spcPts val="800"/>
              </a:spcAft>
              <a:buFontTx/>
              <a:buNone/>
              <a:tabLst>
                <a:tab pos="4876800" algn="l"/>
              </a:tabLst>
            </a:pPr>
            <a:r>
              <a:rPr lang="en-GB" b="1">
                <a:latin typeface="Arial" panose="020B0604020202020204" pitchFamily="34" charset="0"/>
                <a:ea typeface="Arial" panose="020B0604020202020204" pitchFamily="34" charset="0"/>
                <a:cs typeface="Arial" panose="020B0604020202020204" pitchFamily="34" charset="0"/>
              </a:rPr>
              <a:t>How much will you be asked? </a:t>
            </a:r>
          </a:p>
          <a:p>
            <a:pPr marL="0" indent="0" algn="l">
              <a:lnSpc>
                <a:spcPct val="107000"/>
              </a:lnSpc>
              <a:spcAft>
                <a:spcPts val="800"/>
              </a:spcAft>
              <a:buFontTx/>
              <a:buNone/>
              <a:tabLst>
                <a:tab pos="4876800" algn="l"/>
              </a:tabLst>
            </a:pPr>
            <a:r>
              <a:rPr lang="en-GB">
                <a:latin typeface="Arial" panose="020B0604020202020204" pitchFamily="34" charset="0"/>
                <a:ea typeface="Arial" panose="020B0604020202020204" pitchFamily="34" charset="0"/>
                <a:cs typeface="Arial" panose="020B0604020202020204" pitchFamily="34" charset="0"/>
              </a:rPr>
              <a:t>A health professional may ask you background questions about your health. All the answers will be confidential and the only reason they are asking is to diagnose your needs. Medical history can often be helpful for diagnosis, so a medical professional will likely need to take this in to account when they see you for the first time. If this is difficult for you to share, because of bad feelings or trauma, a letter can sometimes help provide some of this information so that you don’t have to.</a:t>
            </a:r>
          </a:p>
          <a:p>
            <a:pPr marL="0" indent="0" algn="l">
              <a:lnSpc>
                <a:spcPct val="107000"/>
              </a:lnSpc>
              <a:spcAft>
                <a:spcPts val="800"/>
              </a:spcAft>
              <a:buFontTx/>
              <a:buNone/>
              <a:tabLst>
                <a:tab pos="4876800" algn="l"/>
              </a:tabLst>
            </a:pPr>
            <a:r>
              <a:rPr lang="en-GB">
                <a:latin typeface="Arial" panose="020B0604020202020204" pitchFamily="34" charset="0"/>
                <a:ea typeface="Arial" panose="020B0604020202020204" pitchFamily="34" charset="0"/>
                <a:cs typeface="Arial" panose="020B0604020202020204" pitchFamily="34" charset="0"/>
              </a:rPr>
              <a:t>- If you have any other specific requirements, such as mobility or disability access, you have the right to make these known to the clinic so that they can ensure they take this into account when arranging an appointment.</a:t>
            </a:r>
            <a:endParaRPr lang="en-GB">
              <a:latin typeface="Calibri" panose="020F0502020204030204" pitchFamily="34" charset="0"/>
              <a:ea typeface="Arial" panose="020B0604020202020204" pitchFamily="34" charset="0"/>
              <a:cs typeface="Arial" panose="020B0604020202020204" pitchFamily="34" charset="0"/>
            </a:endParaRPr>
          </a:p>
          <a:p>
            <a:pPr marL="285750" indent="-285750">
              <a:buFont typeface="Arial"/>
              <a:buChar char="•"/>
            </a:pPr>
            <a:br>
              <a:rPr lang="en-GB">
                <a:cs typeface="+mn-lt"/>
              </a:rPr>
            </a:br>
            <a:r>
              <a:rPr lang="en-GB">
                <a:cs typeface="Calibri"/>
              </a:rPr>
              <a:t>(</a:t>
            </a:r>
            <a:r>
              <a:rPr lang="en-GB">
                <a:hlinkClick r:id="rId3"/>
              </a:rPr>
              <a:t>https://www.youtube.com/watch?v=Oe9dzyCDtvc</a:t>
            </a:r>
            <a:r>
              <a:rPr lang="en-GB"/>
              <a:t>)</a:t>
            </a:r>
            <a:endParaRPr lang="en-GB">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a:p>
          <a:p>
            <a:pPr algn="l"/>
            <a:endParaRPr lang="en-GB"/>
          </a:p>
        </p:txBody>
      </p:sp>
      <p:sp>
        <p:nvSpPr>
          <p:cNvPr id="4" name="Slide Number Placeholder 3"/>
          <p:cNvSpPr>
            <a:spLocks noGrp="1"/>
          </p:cNvSpPr>
          <p:nvPr>
            <p:ph type="sldNum" sz="quarter" idx="5"/>
          </p:nvPr>
        </p:nvSpPr>
        <p:spPr/>
        <p:txBody>
          <a:bodyPr/>
          <a:lstStyle/>
          <a:p>
            <a:fld id="{9D70A614-8D07-4A86-B3F9-E3EE2C87A671}" type="slidenum">
              <a:rPr lang="en-GB" smtClean="0"/>
              <a:t>22</a:t>
            </a:fld>
            <a:endParaRPr lang="en-GB"/>
          </a:p>
        </p:txBody>
      </p:sp>
    </p:spTree>
    <p:extLst>
      <p:ext uri="{BB962C8B-B14F-4D97-AF65-F5344CB8AC3E}">
        <p14:creationId xmlns:p14="http://schemas.microsoft.com/office/powerpoint/2010/main" val="7103446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buFont typeface="Arial,Sans-Serif"/>
              <a:buNone/>
            </a:pPr>
            <a:r>
              <a:rPr lang="en-US">
                <a:cs typeface="Calibri"/>
              </a:rPr>
              <a:t>How afghan may describe mental health problems: </a:t>
            </a:r>
          </a:p>
          <a:p>
            <a:r>
              <a:rPr lang="en-US" err="1">
                <a:cs typeface="Calibri"/>
              </a:rPr>
              <a:t>Tashweesh</a:t>
            </a:r>
            <a:r>
              <a:rPr lang="en-US">
                <a:cs typeface="Calibri"/>
              </a:rPr>
              <a:t>- Worry </a:t>
            </a:r>
          </a:p>
          <a:p>
            <a:r>
              <a:rPr lang="en-US">
                <a:cs typeface="Calibri"/>
              </a:rPr>
              <a:t>Jigar </a:t>
            </a:r>
            <a:r>
              <a:rPr lang="en-US" err="1">
                <a:cs typeface="Calibri"/>
              </a:rPr>
              <a:t>Khoon</a:t>
            </a:r>
            <a:r>
              <a:rPr lang="en-US">
                <a:cs typeface="Calibri"/>
              </a:rPr>
              <a:t>- Heartbroken </a:t>
            </a:r>
          </a:p>
          <a:p>
            <a:r>
              <a:rPr lang="en-US">
                <a:cs typeface="Calibri"/>
              </a:rPr>
              <a:t>Asabi- Description of extreme anger </a:t>
            </a:r>
          </a:p>
          <a:p>
            <a:r>
              <a:rPr lang="en-US" err="1">
                <a:cs typeface="Calibri"/>
              </a:rPr>
              <a:t>Fishar</a:t>
            </a:r>
            <a:r>
              <a:rPr lang="en-US">
                <a:cs typeface="Calibri"/>
              </a:rPr>
              <a:t> </a:t>
            </a:r>
            <a:r>
              <a:rPr lang="en-US" err="1">
                <a:cs typeface="Calibri"/>
              </a:rPr>
              <a:t>bala</a:t>
            </a:r>
            <a:r>
              <a:rPr lang="en-US">
                <a:cs typeface="Calibri"/>
              </a:rPr>
              <a:t>, </a:t>
            </a:r>
            <a:r>
              <a:rPr lang="en-US" err="1">
                <a:cs typeface="Calibri"/>
              </a:rPr>
              <a:t>fishar</a:t>
            </a:r>
            <a:r>
              <a:rPr lang="en-US">
                <a:cs typeface="Calibri"/>
              </a:rPr>
              <a:t> </a:t>
            </a:r>
            <a:r>
              <a:rPr lang="en-US" err="1">
                <a:cs typeface="Calibri"/>
              </a:rPr>
              <a:t>payeen</a:t>
            </a:r>
            <a:r>
              <a:rPr lang="en-US">
                <a:cs typeface="Calibri"/>
              </a:rPr>
              <a:t>- in literal sense means high and low blood pressure bur afghans use this when hit Extreme emotions of anger and sadness </a:t>
            </a:r>
          </a:p>
          <a:p>
            <a:endParaRPr lang="en-US">
              <a:cs typeface="Calibri"/>
            </a:endParaRPr>
          </a:p>
          <a:p>
            <a:pPr marL="0" indent="0">
              <a:buNone/>
            </a:pPr>
            <a:r>
              <a:rPr lang="en-GB">
                <a:latin typeface="Helvetica Neue"/>
              </a:rPr>
              <a:t>Explain that in the UK many people will experience feelings of worry at some point in their life and others may experience signs such as: </a:t>
            </a:r>
          </a:p>
          <a:p>
            <a:pPr marL="0" indent="0">
              <a:buNone/>
            </a:pPr>
            <a:endParaRPr lang="en-GB">
              <a:latin typeface="Helvetica Neue"/>
            </a:endParaRPr>
          </a:p>
          <a:p>
            <a:pPr>
              <a:buFont typeface="Arial" panose="020B0604020202020204" pitchFamily="34" charset="0"/>
              <a:buChar char="•"/>
            </a:pPr>
            <a:r>
              <a:rPr lang="en-GB">
                <a:latin typeface="Helvetica Neue"/>
              </a:rPr>
              <a:t>Low mood</a:t>
            </a:r>
          </a:p>
          <a:p>
            <a:pPr>
              <a:buFont typeface="Arial" panose="020B0604020202020204" pitchFamily="34" charset="0"/>
              <a:buChar char="•"/>
            </a:pPr>
            <a:r>
              <a:rPr lang="en-GB">
                <a:latin typeface="Helvetica Neue"/>
              </a:rPr>
              <a:t>Problems sleeping</a:t>
            </a:r>
          </a:p>
          <a:p>
            <a:pPr>
              <a:buFont typeface="Arial" panose="020B0604020202020204" pitchFamily="34" charset="0"/>
              <a:buChar char="•"/>
            </a:pPr>
            <a:r>
              <a:rPr lang="en-GB">
                <a:latin typeface="Helvetica Neue"/>
              </a:rPr>
              <a:t>Stomach pain </a:t>
            </a:r>
          </a:p>
          <a:p>
            <a:pPr>
              <a:buFont typeface="Arial" panose="020B0604020202020204" pitchFamily="34" charset="0"/>
              <a:buChar char="•"/>
            </a:pPr>
            <a:r>
              <a:rPr lang="en-GB">
                <a:latin typeface="Helvetica Neue"/>
              </a:rPr>
              <a:t>Headaches </a:t>
            </a:r>
          </a:p>
          <a:p>
            <a:pPr>
              <a:buFont typeface="Arial" panose="020B0604020202020204" pitchFamily="34" charset="0"/>
              <a:buChar char="•"/>
            </a:pPr>
            <a:r>
              <a:rPr lang="en-GB">
                <a:latin typeface="Helvetica Neue"/>
              </a:rPr>
              <a:t>Feeling tired most of the time</a:t>
            </a:r>
          </a:p>
          <a:p>
            <a:pPr>
              <a:buFont typeface="Arial" panose="020B0604020202020204" pitchFamily="34" charset="0"/>
              <a:buChar char="•"/>
            </a:pPr>
            <a:r>
              <a:rPr lang="en-GB">
                <a:latin typeface="Helvetica Neue"/>
              </a:rPr>
              <a:t>Changes in appetite </a:t>
            </a:r>
          </a:p>
          <a:p>
            <a:pPr>
              <a:buFont typeface="Arial" panose="020B0604020202020204" pitchFamily="34" charset="0"/>
              <a:buChar char="•"/>
            </a:pPr>
            <a:r>
              <a:rPr lang="en-GB">
                <a:latin typeface="Helvetica Neue"/>
              </a:rPr>
              <a:t>Negative thoughts and feelings </a:t>
            </a:r>
          </a:p>
          <a:p>
            <a:pPr>
              <a:buFont typeface="Arial" panose="020B0604020202020204" pitchFamily="34" charset="0"/>
              <a:buChar char="•"/>
            </a:pPr>
            <a:r>
              <a:rPr lang="en-GB">
                <a:latin typeface="Helvetica Neue"/>
              </a:rPr>
              <a:t>Feeling pain without any known reason</a:t>
            </a:r>
          </a:p>
          <a:p>
            <a:r>
              <a:rPr lang="en-US">
                <a:cs typeface="Calibri"/>
              </a:rPr>
              <a:t>https://thriveldn.co.uk/wp-content/uploads/2021/11/Thrive-LDN-Afghan-wellbeing-brochure-singles.pdf  </a:t>
            </a:r>
          </a:p>
        </p:txBody>
      </p:sp>
      <p:sp>
        <p:nvSpPr>
          <p:cNvPr id="4" name="Slide Number Placeholder 3"/>
          <p:cNvSpPr>
            <a:spLocks noGrp="1"/>
          </p:cNvSpPr>
          <p:nvPr>
            <p:ph type="sldNum" sz="quarter" idx="5"/>
          </p:nvPr>
        </p:nvSpPr>
        <p:spPr/>
        <p:txBody>
          <a:bodyPr/>
          <a:lstStyle/>
          <a:p>
            <a:fld id="{DCBB0F82-C111-4225-901A-90C7955570B8}" type="slidenum">
              <a:rPr lang="en-GB" smtClean="0"/>
              <a:t>23</a:t>
            </a:fld>
            <a:endParaRPr lang="en-GB"/>
          </a:p>
        </p:txBody>
      </p:sp>
    </p:spTree>
    <p:extLst>
      <p:ext uri="{BB962C8B-B14F-4D97-AF65-F5344CB8AC3E}">
        <p14:creationId xmlns:p14="http://schemas.microsoft.com/office/powerpoint/2010/main" val="1815936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Emphasise freedom of religion in the UK </a:t>
            </a:r>
          </a:p>
        </p:txBody>
      </p:sp>
      <p:sp>
        <p:nvSpPr>
          <p:cNvPr id="4" name="Slide Number Placeholder 3"/>
          <p:cNvSpPr>
            <a:spLocks noGrp="1"/>
          </p:cNvSpPr>
          <p:nvPr>
            <p:ph type="sldNum" sz="quarter" idx="5"/>
          </p:nvPr>
        </p:nvSpPr>
        <p:spPr/>
        <p:txBody>
          <a:bodyPr/>
          <a:lstStyle/>
          <a:p>
            <a:fld id="{DCBB0F82-C111-4225-901A-90C7955570B8}" type="slidenum">
              <a:rPr lang="en-GB" smtClean="0"/>
              <a:t>4</a:t>
            </a:fld>
            <a:endParaRPr lang="en-GB"/>
          </a:p>
        </p:txBody>
      </p:sp>
    </p:spTree>
    <p:extLst>
      <p:ext uri="{BB962C8B-B14F-4D97-AF65-F5344CB8AC3E}">
        <p14:creationId xmlns:p14="http://schemas.microsoft.com/office/powerpoint/2010/main" val="21284398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ct val="20000"/>
              </a:spcBef>
              <a:buFont typeface="Arial,Sans-Serif"/>
              <a:buNone/>
            </a:pPr>
            <a:r>
              <a:rPr lang="en-GB" b="1"/>
              <a:t>Connect with others </a:t>
            </a:r>
          </a:p>
          <a:p>
            <a:pPr marL="0" indent="0">
              <a:spcBef>
                <a:spcPct val="20000"/>
              </a:spcBef>
              <a:buFont typeface="Arial,Sans-Serif"/>
              <a:buNone/>
            </a:pPr>
            <a:r>
              <a:rPr lang="en-GB"/>
              <a:t>It’s natural during difficult times to want to be alone with your worries, however staying connected with others is important as it can provide: - A chance to talk about your experiences and gain perspective on them - Affirmation of our identity and helps share compassion for our struggles - Emotional support and allow you to support others </a:t>
            </a:r>
          </a:p>
          <a:p>
            <a:pPr marL="0" indent="0">
              <a:spcBef>
                <a:spcPct val="20000"/>
              </a:spcBef>
              <a:buFont typeface="Arial,Sans-Serif"/>
              <a:buNone/>
            </a:pPr>
            <a:r>
              <a:rPr lang="en-GB" b="1"/>
              <a:t>Be Physically active </a:t>
            </a:r>
          </a:p>
          <a:p>
            <a:pPr marL="0" indent="0">
              <a:spcBef>
                <a:spcPct val="20000"/>
              </a:spcBef>
              <a:buFont typeface="Arial,Sans-Serif"/>
              <a:buNone/>
            </a:pPr>
            <a:r>
              <a:rPr lang="en-GB"/>
              <a:t>Being active reduces stress and helps us sleep better. If it is safe for you to get outside, then each day get some fresh air or take time to exercise by going for a walk or a run. If getting out and moving around is not easy or possible for you, keep moving about indoors as often or as much as you can.</a:t>
            </a:r>
          </a:p>
          <a:p>
            <a:pPr marL="0" indent="0">
              <a:spcBef>
                <a:spcPct val="20000"/>
              </a:spcBef>
              <a:buFont typeface="Arial,Sans-Serif"/>
              <a:buNone/>
            </a:pPr>
            <a:r>
              <a:rPr lang="en-GB"/>
              <a:t>It is not only great for your physical health and fitness, it can also: Reduce feelings of worry or stress; Help you to feel more positive; Lower your risk of long-term health conditions</a:t>
            </a:r>
          </a:p>
          <a:p>
            <a:pPr marL="0" indent="0">
              <a:spcBef>
                <a:spcPct val="20000"/>
              </a:spcBef>
              <a:buFont typeface="Arial,Sans-Serif"/>
              <a:buNone/>
            </a:pPr>
            <a:r>
              <a:rPr lang="en-GB" b="1"/>
              <a:t>Learn something new </a:t>
            </a:r>
          </a:p>
          <a:p>
            <a:pPr marL="0" indent="0">
              <a:spcBef>
                <a:spcPct val="20000"/>
              </a:spcBef>
              <a:buFont typeface="Arial,Sans-Serif"/>
              <a:buNone/>
            </a:pPr>
            <a:r>
              <a:rPr lang="en-GB"/>
              <a:t>Continued learning through life improves </a:t>
            </a:r>
            <a:r>
              <a:rPr lang="en-GB" err="1"/>
              <a:t>selfesteem</a:t>
            </a:r>
            <a:r>
              <a:rPr lang="en-GB"/>
              <a:t> and encourages social interaction and a more active life. Research also shows that learning new skills can improve your wellbeing by: – Boosting self-confidence and reducing low mood – Helping you to find a sense of purpose – Keeping your mind busy</a:t>
            </a:r>
          </a:p>
          <a:p>
            <a:pPr marL="0" indent="0">
              <a:spcBef>
                <a:spcPct val="20000"/>
              </a:spcBef>
              <a:buFont typeface="Arial,Sans-Serif"/>
              <a:buNone/>
            </a:pPr>
            <a:r>
              <a:rPr lang="en-GB" b="1"/>
              <a:t>Be kind </a:t>
            </a:r>
          </a:p>
          <a:p>
            <a:pPr marL="0" indent="0">
              <a:spcBef>
                <a:spcPct val="20000"/>
              </a:spcBef>
              <a:buFont typeface="Arial,Sans-Serif"/>
              <a:buNone/>
            </a:pPr>
            <a:r>
              <a:rPr lang="en-GB"/>
              <a:t>People who show a greater interest in helping others are more likely to rate themselves as happy. Acts of kindness, however small, can improve your wellbeing and happiness. You can do this by: – Asking friends, family or colleagues how they are – Being a good listener without interrupting is very supportive – Volunteering or participating in new activities in your local community</a:t>
            </a:r>
          </a:p>
          <a:p>
            <a:pPr marL="0" indent="0">
              <a:spcBef>
                <a:spcPct val="20000"/>
              </a:spcBef>
              <a:buFont typeface="Arial,Sans-Serif"/>
              <a:buNone/>
            </a:pPr>
            <a:r>
              <a:rPr lang="en-GB" b="1"/>
              <a:t>Pay attention to the present moment</a:t>
            </a:r>
          </a:p>
          <a:p>
            <a:pPr marL="0" indent="0">
              <a:spcBef>
                <a:spcPct val="20000"/>
              </a:spcBef>
              <a:buFont typeface="Arial,Sans-Serif"/>
              <a:buNone/>
            </a:pPr>
            <a:r>
              <a:rPr lang="en-GB"/>
              <a:t>Sometimes you may feel as though you have one foot here and one foot in your home country, and it can be difficult to connect to the present moment. It’s important to take a break from the things that may be distressing you, such as the news or social media. </a:t>
            </a:r>
            <a:endParaRPr lang="en-GB" b="1"/>
          </a:p>
          <a:p>
            <a:pPr marL="0" indent="0">
              <a:spcBef>
                <a:spcPct val="20000"/>
              </a:spcBef>
              <a:buFont typeface="Arial"/>
              <a:buNone/>
            </a:pPr>
            <a:br>
              <a:rPr lang="en-US">
                <a:cs typeface="+mn-lt"/>
              </a:rPr>
            </a:br>
            <a:r>
              <a:rPr lang="en-GB"/>
              <a:t>In the </a:t>
            </a:r>
            <a:r>
              <a:rPr lang="en-GB" err="1"/>
              <a:t>Uk</a:t>
            </a:r>
            <a:r>
              <a:rPr lang="en-GB"/>
              <a:t> – access to mental health services is facilitated through your family doctor (GP) </a:t>
            </a:r>
            <a:br>
              <a:rPr lang="en-GB">
                <a:cs typeface="+mn-lt"/>
              </a:rPr>
            </a:br>
            <a:r>
              <a:rPr lang="en-GB"/>
              <a:t>Mental health services are free on the NHS, but in some cases you'll need a </a:t>
            </a:r>
            <a:r>
              <a:rPr lang="en-US" u="sng">
                <a:hlinkClick r:id="rId3"/>
              </a:rPr>
              <a:t>referral from your GP</a:t>
            </a:r>
            <a:r>
              <a:rPr lang="en-US"/>
              <a:t> to access them.</a:t>
            </a:r>
            <a:br>
              <a:rPr lang="en-US">
                <a:cs typeface="+mn-lt"/>
              </a:rPr>
            </a:br>
            <a:r>
              <a:rPr lang="en-US"/>
              <a:t>Your GP will assess your circumstances and offer appropriate advice or treatment.</a:t>
            </a:r>
            <a:endParaRPr lang="en-US">
              <a:cs typeface="Calibri"/>
            </a:endParaRPr>
          </a:p>
          <a:p>
            <a:pPr marL="171450" indent="-171450">
              <a:spcBef>
                <a:spcPct val="20000"/>
              </a:spcBef>
              <a:buFont typeface="Arial"/>
              <a:buChar char="•"/>
            </a:pPr>
            <a:r>
              <a:rPr lang="en-US"/>
              <a:t>They can also refer you to a psychological therapy service or a specialist mental health service for further advice or treatment.</a:t>
            </a:r>
            <a:endParaRPr lang="en-US">
              <a:cs typeface="Calibri"/>
            </a:endParaRPr>
          </a:p>
          <a:p>
            <a:pPr marL="171450" indent="-171450">
              <a:spcBef>
                <a:spcPct val="20000"/>
              </a:spcBef>
              <a:buFont typeface="Arial"/>
              <a:buChar char="•"/>
            </a:pPr>
            <a:r>
              <a:rPr lang="en-US"/>
              <a:t>These services may be provided by your GP surgery, a large local health </a:t>
            </a:r>
            <a:r>
              <a:rPr lang="en-US" err="1"/>
              <a:t>centre</a:t>
            </a:r>
            <a:r>
              <a:rPr lang="en-US"/>
              <a:t>, a specialist mental health clinic or a hospital.</a:t>
            </a:r>
            <a:endParaRPr lang="en-US">
              <a:cs typeface="Calibri"/>
            </a:endParaRPr>
          </a:p>
          <a:p>
            <a:pPr marL="171450" indent="-171450">
              <a:spcBef>
                <a:spcPct val="20000"/>
              </a:spcBef>
              <a:buFont typeface="Arial"/>
              <a:buChar char="•"/>
            </a:pPr>
            <a:r>
              <a:rPr lang="en-US"/>
              <a:t>The treatment may be provided on a one-to-one basis or in a group with others with similar difficulties. Therapy can also sometimes involve partners and families.</a:t>
            </a:r>
            <a:endParaRPr lang="en-US">
              <a:cs typeface="Calibri"/>
            </a:endParaRPr>
          </a:p>
          <a:p>
            <a:pPr marL="0" indent="0">
              <a:spcBef>
                <a:spcPct val="20000"/>
              </a:spcBef>
              <a:buFont typeface="Arial,Sans-Serif"/>
              <a:buNone/>
            </a:pPr>
            <a:endParaRPr lang="en-US">
              <a:cs typeface="+mn-lt"/>
            </a:endParaRPr>
          </a:p>
          <a:p>
            <a:endParaRPr lang="en-US">
              <a:cs typeface="Calibri"/>
            </a:endParaRPr>
          </a:p>
        </p:txBody>
      </p:sp>
      <p:sp>
        <p:nvSpPr>
          <p:cNvPr id="4" name="Slide Number Placeholder 3"/>
          <p:cNvSpPr>
            <a:spLocks noGrp="1"/>
          </p:cNvSpPr>
          <p:nvPr>
            <p:ph type="sldNum" sz="quarter" idx="5"/>
          </p:nvPr>
        </p:nvSpPr>
        <p:spPr/>
        <p:txBody>
          <a:bodyPr/>
          <a:lstStyle/>
          <a:p>
            <a:fld id="{DCBB0F82-C111-4225-901A-90C7955570B8}" type="slidenum">
              <a:rPr lang="en-GB" smtClean="0"/>
              <a:t>24</a:t>
            </a:fld>
            <a:endParaRPr lang="en-GB"/>
          </a:p>
        </p:txBody>
      </p:sp>
    </p:spTree>
    <p:extLst>
      <p:ext uri="{BB962C8B-B14F-4D97-AF65-F5344CB8AC3E}">
        <p14:creationId xmlns:p14="http://schemas.microsoft.com/office/powerpoint/2010/main" val="4108340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The main symptoms of coronavirus (COVID-19) are:</a:t>
            </a:r>
          </a:p>
          <a:p>
            <a:r>
              <a:rPr lang="en-GB"/>
              <a:t>a high temperature – this means you feel hot to touch on your chest or back (you do not need to measure your temperature)</a:t>
            </a:r>
          </a:p>
          <a:p>
            <a:r>
              <a:rPr lang="en-GB"/>
              <a:t>a new, continuous cough – this means coughing a lot for more than an hour, or 3 or more coughing episodes in 24 hours (if you usually have a cough, it may be worse than usual)</a:t>
            </a:r>
          </a:p>
          <a:p>
            <a:r>
              <a:rPr lang="en-GB"/>
              <a:t>a loss or change to your sense of smell or taste – this means you've noticed you cannot smell or taste anything, or things smell or taste different to normal</a:t>
            </a:r>
          </a:p>
          <a:p>
            <a:endParaRPr lang="en-GB"/>
          </a:p>
          <a:p>
            <a:r>
              <a:rPr lang="en-GB" b="1"/>
              <a:t>Treating a high temperature</a:t>
            </a:r>
          </a:p>
          <a:p>
            <a:r>
              <a:rPr lang="en-GB"/>
              <a:t>If you have a high temperature, it can help to:</a:t>
            </a:r>
          </a:p>
          <a:p>
            <a:endParaRPr lang="en-GB"/>
          </a:p>
          <a:p>
            <a:pPr marL="171450" indent="-171450">
              <a:buFont typeface="Arial" panose="020B0604020202020204" pitchFamily="34" charset="0"/>
              <a:buChar char="•"/>
            </a:pPr>
            <a:r>
              <a:rPr lang="en-GB"/>
              <a:t>get lots of rest</a:t>
            </a:r>
          </a:p>
          <a:p>
            <a:pPr marL="171450" indent="-171450">
              <a:buFont typeface="Arial" panose="020B0604020202020204" pitchFamily="34" charset="0"/>
              <a:buChar char="•"/>
            </a:pPr>
            <a:r>
              <a:rPr lang="en-GB"/>
              <a:t>drink plenty of fluids (water is best) to avoid dehydration – drink enough so your pee is light yellow and clear</a:t>
            </a:r>
          </a:p>
          <a:p>
            <a:pPr marL="171450" indent="-171450">
              <a:buFont typeface="Arial" panose="020B0604020202020204" pitchFamily="34" charset="0"/>
              <a:buChar char="•"/>
            </a:pPr>
            <a:r>
              <a:rPr lang="en-GB"/>
              <a:t>take paracetamol or ibuprofen if you feel uncomfortable</a:t>
            </a:r>
          </a:p>
          <a:p>
            <a:pPr marL="171450" indent="-171450">
              <a:buFont typeface="Arial" panose="020B0604020202020204" pitchFamily="34" charset="0"/>
              <a:buChar char="•"/>
            </a:pPr>
            <a:r>
              <a:rPr lang="en-GB"/>
              <a:t>Is it safe to take ibuprofen if I have symptoms of COVID-19?</a:t>
            </a:r>
          </a:p>
          <a:p>
            <a:endParaRPr lang="en-GB" b="1"/>
          </a:p>
          <a:p>
            <a:r>
              <a:rPr lang="en-GB" b="1"/>
              <a:t>Treating a cough</a:t>
            </a:r>
          </a:p>
          <a:p>
            <a:r>
              <a:rPr lang="en-GB"/>
              <a:t>If you have a cough, it's best to avoid lying on your back. Lie on your side or sit upright instead.</a:t>
            </a:r>
          </a:p>
          <a:p>
            <a:r>
              <a:rPr lang="en-GB"/>
              <a:t>To help ease a cough, try having a teaspoon of honey. But do not give honey to babies under 12 months.</a:t>
            </a:r>
          </a:p>
          <a:p>
            <a:endParaRPr lang="en-GB"/>
          </a:p>
          <a:p>
            <a:r>
              <a:rPr lang="en-GB"/>
              <a:t>If this does not help, you could contact a pharmacist for advice about cough treatments.</a:t>
            </a:r>
          </a:p>
          <a:p>
            <a:endParaRPr lang="en-GB"/>
          </a:p>
          <a:p>
            <a:r>
              <a:rPr lang="en-GB" b="1"/>
              <a:t>How long you need to self-isolate</a:t>
            </a:r>
          </a:p>
          <a:p>
            <a:r>
              <a:rPr lang="en-GB"/>
              <a:t>If you test positive, your self-isolation period includes the day your symptoms started (or the day you had the test, if you do not have symptoms) and the next 10 full days.</a:t>
            </a:r>
          </a:p>
          <a:p>
            <a:endParaRPr lang="en-GB"/>
          </a:p>
          <a:p>
            <a:r>
              <a:rPr lang="en-GB"/>
              <a:t>If you get symptoms while you're self-isolating, the 10 days restarts from the day after your symptoms started.</a:t>
            </a:r>
          </a:p>
          <a:p>
            <a:endParaRPr lang="en-GB" b="1"/>
          </a:p>
          <a:p>
            <a:r>
              <a:rPr lang="en-GB" b="1"/>
              <a:t>When to stop self-isolating</a:t>
            </a:r>
          </a:p>
          <a:p>
            <a:r>
              <a:rPr lang="en-GB"/>
              <a:t>You can stop self-isolating after the 10 days if either:</a:t>
            </a:r>
          </a:p>
          <a:p>
            <a:endParaRPr lang="en-GB"/>
          </a:p>
          <a:p>
            <a:pPr marL="171450" indent="-171450">
              <a:buFont typeface="Arial" panose="020B0604020202020204" pitchFamily="34" charset="0"/>
              <a:buChar char="•"/>
            </a:pPr>
            <a:r>
              <a:rPr lang="en-GB"/>
              <a:t>you do not have any symptoms</a:t>
            </a:r>
          </a:p>
          <a:p>
            <a:pPr marL="171450" indent="-171450">
              <a:buFont typeface="Arial" panose="020B0604020202020204" pitchFamily="34" charset="0"/>
              <a:buChar char="•"/>
            </a:pPr>
            <a:r>
              <a:rPr lang="en-GB"/>
              <a:t>you just have a cough or changes to your sense of smell or taste – these can last for weeks after the infection has gone</a:t>
            </a:r>
          </a:p>
          <a:p>
            <a:pPr marL="171450" indent="-171450">
              <a:buFont typeface="Arial" panose="020B0604020202020204" pitchFamily="34" charset="0"/>
              <a:buChar char="•"/>
            </a:pPr>
            <a:r>
              <a:rPr lang="en-GB"/>
              <a:t>When to keep self-isolating</a:t>
            </a:r>
          </a:p>
          <a:p>
            <a:pPr marL="171450" indent="-171450">
              <a:buFont typeface="Arial" panose="020B0604020202020204" pitchFamily="34" charset="0"/>
              <a:buChar char="•"/>
            </a:pPr>
            <a:r>
              <a:rPr lang="en-GB"/>
              <a:t>If you have a high temperature after the 10 days, or are feeling unwell, keep self-isolating and seek medical advice.</a:t>
            </a:r>
          </a:p>
          <a:p>
            <a:pPr marL="171450" indent="-171450">
              <a:buFont typeface="Arial" panose="020B0604020202020204" pitchFamily="34" charset="0"/>
              <a:buChar char="•"/>
            </a:pPr>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25</a:t>
            </a:fld>
            <a:endParaRPr lang="en-GB"/>
          </a:p>
        </p:txBody>
      </p:sp>
    </p:spTree>
    <p:extLst>
      <p:ext uri="{BB962C8B-B14F-4D97-AF65-F5344CB8AC3E}">
        <p14:creationId xmlns:p14="http://schemas.microsoft.com/office/powerpoint/2010/main" val="340979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a:solidFill>
                  <a:srgbClr val="212B32"/>
                </a:solidFill>
                <a:effectLst/>
                <a:latin typeface="Frutiger W01"/>
              </a:rPr>
              <a:t>The coronavirus (COVID-19) vaccines are safe and effective. They give you the best protection against COVID-19.</a:t>
            </a:r>
          </a:p>
          <a:p>
            <a:endParaRPr lang="en-GB" b="1" i="0">
              <a:solidFill>
                <a:srgbClr val="212B32"/>
              </a:solidFill>
              <a:effectLst/>
              <a:latin typeface="Frutiger W01"/>
            </a:endParaRPr>
          </a:p>
          <a:p>
            <a:pPr algn="l"/>
            <a:r>
              <a:rPr lang="en-GB" b="0" i="0">
                <a:solidFill>
                  <a:srgbClr val="212B32"/>
                </a:solidFill>
                <a:effectLst/>
                <a:latin typeface="Frutiger W01"/>
              </a:rPr>
              <a:t>The COVID-19 vaccines currently approved for use in the UK are:</a:t>
            </a:r>
          </a:p>
          <a:p>
            <a:pPr algn="l">
              <a:buFont typeface="Arial" panose="020B0604020202020204" pitchFamily="34" charset="0"/>
              <a:buChar char="•"/>
            </a:pPr>
            <a:r>
              <a:rPr lang="en-GB" b="0" i="0" err="1">
                <a:solidFill>
                  <a:srgbClr val="212B32"/>
                </a:solidFill>
                <a:effectLst/>
                <a:latin typeface="Frutiger W01"/>
              </a:rPr>
              <a:t>Moderna</a:t>
            </a:r>
            <a:r>
              <a:rPr lang="en-GB" b="0" i="0">
                <a:solidFill>
                  <a:srgbClr val="212B32"/>
                </a:solidFill>
                <a:effectLst/>
                <a:latin typeface="Frutiger W01"/>
              </a:rPr>
              <a:t> vaccine</a:t>
            </a:r>
          </a:p>
          <a:p>
            <a:pPr algn="l">
              <a:buFont typeface="Arial" panose="020B0604020202020204" pitchFamily="34" charset="0"/>
              <a:buChar char="•"/>
            </a:pPr>
            <a:r>
              <a:rPr lang="en-GB" b="0" i="0">
                <a:solidFill>
                  <a:srgbClr val="212B32"/>
                </a:solidFill>
                <a:effectLst/>
                <a:latin typeface="Frutiger W01"/>
              </a:rPr>
              <a:t>Oxford/AstraZeneca vaccine</a:t>
            </a:r>
          </a:p>
          <a:p>
            <a:pPr algn="l">
              <a:buFont typeface="Arial" panose="020B0604020202020204" pitchFamily="34" charset="0"/>
              <a:buChar char="•"/>
            </a:pPr>
            <a:r>
              <a:rPr lang="en-GB" b="0" i="0">
                <a:solidFill>
                  <a:srgbClr val="212B32"/>
                </a:solidFill>
                <a:effectLst/>
                <a:latin typeface="Frutiger W01"/>
              </a:rPr>
              <a:t>Pfizer/BioNTech vaccine</a:t>
            </a:r>
          </a:p>
          <a:p>
            <a:pPr algn="l">
              <a:buFont typeface="Arial" panose="020B0604020202020204" pitchFamily="34" charset="0"/>
              <a:buChar char="•"/>
            </a:pPr>
            <a:r>
              <a:rPr lang="en-GB" b="0" i="0">
                <a:solidFill>
                  <a:srgbClr val="212B32"/>
                </a:solidFill>
                <a:effectLst/>
                <a:latin typeface="Frutiger W01"/>
              </a:rPr>
              <a:t>Janssen vaccine (available later this year)</a:t>
            </a:r>
          </a:p>
          <a:p>
            <a:endParaRPr lang="en-GB" b="1" i="0">
              <a:solidFill>
                <a:srgbClr val="212B32"/>
              </a:solidFill>
              <a:effectLst/>
              <a:latin typeface="Frutiger W01"/>
            </a:endParaRPr>
          </a:p>
          <a:p>
            <a:endParaRPr lang="en-GB" b="1" i="0">
              <a:solidFill>
                <a:srgbClr val="212B32"/>
              </a:solidFill>
              <a:effectLst/>
              <a:latin typeface="Frutiger W01"/>
            </a:endParaRPr>
          </a:p>
          <a:p>
            <a:pPr algn="l"/>
            <a:r>
              <a:rPr lang="en-GB" b="1" i="0">
                <a:solidFill>
                  <a:srgbClr val="212B32"/>
                </a:solidFill>
                <a:effectLst/>
                <a:latin typeface="Frutiger W01"/>
              </a:rPr>
              <a:t>Who can get a COVID-19 vaccine</a:t>
            </a:r>
          </a:p>
          <a:p>
            <a:pPr algn="l"/>
            <a:r>
              <a:rPr lang="en-GB" b="0" i="0">
                <a:solidFill>
                  <a:srgbClr val="212B32"/>
                </a:solidFill>
                <a:effectLst/>
                <a:latin typeface="Frutiger W01"/>
              </a:rPr>
              <a:t>People aged 18 and over can get a 1st and 2nd dose of a vaccine.</a:t>
            </a:r>
          </a:p>
          <a:p>
            <a:pPr algn="l"/>
            <a:r>
              <a:rPr lang="en-GB" b="0" i="0">
                <a:solidFill>
                  <a:srgbClr val="212B32"/>
                </a:solidFill>
                <a:effectLst/>
                <a:latin typeface="Frutiger W01"/>
              </a:rPr>
              <a:t>Most children and young people aged 12 to 17 are currently only being offered a 1st dose.</a:t>
            </a:r>
          </a:p>
          <a:p>
            <a:pPr algn="l"/>
            <a:endParaRPr lang="en-GB" b="0" i="0">
              <a:solidFill>
                <a:srgbClr val="212B32"/>
              </a:solidFill>
              <a:effectLst/>
              <a:latin typeface="Frutiger W01"/>
            </a:endParaRPr>
          </a:p>
          <a:p>
            <a:pPr algn="l"/>
            <a:r>
              <a:rPr lang="en-GB" b="1" i="0">
                <a:solidFill>
                  <a:srgbClr val="212B32"/>
                </a:solidFill>
                <a:effectLst/>
                <a:latin typeface="Frutiger W01"/>
              </a:rPr>
              <a:t>How to get your COVID-19 vaccine</a:t>
            </a:r>
          </a:p>
          <a:p>
            <a:pPr algn="l"/>
            <a:r>
              <a:rPr lang="en-GB" b="0" i="0">
                <a:solidFill>
                  <a:srgbClr val="212B32"/>
                </a:solidFill>
                <a:effectLst/>
                <a:latin typeface="Frutiger W01"/>
              </a:rPr>
              <a:t>If you're aged 16 or over you can:</a:t>
            </a:r>
          </a:p>
          <a:p>
            <a:pPr algn="l"/>
            <a:endParaRPr lang="en-GB" b="0" i="0">
              <a:solidFill>
                <a:srgbClr val="212B32"/>
              </a:solidFill>
              <a:effectLst/>
              <a:latin typeface="Frutiger W01"/>
            </a:endParaRPr>
          </a:p>
          <a:p>
            <a:pPr marL="171450" indent="-171450" algn="l">
              <a:buFont typeface="Arial" panose="020B0604020202020204" pitchFamily="34" charset="0"/>
              <a:buChar char="•"/>
            </a:pPr>
            <a:r>
              <a:rPr lang="en-GB" b="0" i="0">
                <a:solidFill>
                  <a:srgbClr val="212B32"/>
                </a:solidFill>
                <a:effectLst/>
                <a:latin typeface="Frutiger W01"/>
              </a:rPr>
              <a:t>book your COVID-19 vaccination appointments online for an appointment at a vaccination centre or pharmacy</a:t>
            </a:r>
          </a:p>
          <a:p>
            <a:pPr marL="171450" indent="-171450" algn="l">
              <a:buFont typeface="Arial" panose="020B0604020202020204" pitchFamily="34" charset="0"/>
              <a:buChar char="•"/>
            </a:pPr>
            <a:r>
              <a:rPr lang="en-GB" b="0" i="0">
                <a:solidFill>
                  <a:srgbClr val="212B32"/>
                </a:solidFill>
                <a:effectLst/>
                <a:latin typeface="Frutiger W01"/>
              </a:rPr>
              <a:t>find a walk-in COVID-19 vaccination site to get vaccinated without needing an appointment</a:t>
            </a:r>
          </a:p>
          <a:p>
            <a:pPr marL="171450" indent="-171450" algn="l">
              <a:buFont typeface="Arial" panose="020B0604020202020204" pitchFamily="34" charset="0"/>
              <a:buChar char="•"/>
            </a:pPr>
            <a:r>
              <a:rPr lang="en-GB" b="0" i="0">
                <a:solidFill>
                  <a:srgbClr val="212B32"/>
                </a:solidFill>
                <a:effectLst/>
                <a:latin typeface="Frutiger W01"/>
              </a:rPr>
              <a:t>wait to be contacted by your GP surgery and book your appointments with them</a:t>
            </a:r>
          </a:p>
          <a:p>
            <a:pPr marL="171450" indent="-171450" algn="l">
              <a:buFont typeface="Arial" panose="020B0604020202020204" pitchFamily="34" charset="0"/>
              <a:buChar char="•"/>
            </a:pPr>
            <a:r>
              <a:rPr lang="en-GB" b="0" i="0">
                <a:solidFill>
                  <a:srgbClr val="212B32"/>
                </a:solidFill>
                <a:effectLst/>
                <a:latin typeface="Frutiger W01"/>
              </a:rPr>
              <a:t>If you cannot book appointments online, you can call 119 free of charge. You can speak to a translator if you need to.</a:t>
            </a:r>
          </a:p>
          <a:p>
            <a:pPr marL="0" indent="0" algn="l">
              <a:buFont typeface="Arial" panose="020B0604020202020204" pitchFamily="34" charset="0"/>
              <a:buNone/>
            </a:pPr>
            <a:endParaRPr lang="en-GB" b="0" i="0">
              <a:solidFill>
                <a:srgbClr val="212B32"/>
              </a:solidFill>
              <a:effectLst/>
              <a:latin typeface="Frutiger W01"/>
            </a:endParaRPr>
          </a:p>
          <a:p>
            <a:pPr algn="l"/>
            <a:r>
              <a:rPr lang="en-GB" b="1" i="0">
                <a:solidFill>
                  <a:srgbClr val="212B32"/>
                </a:solidFill>
                <a:effectLst/>
                <a:latin typeface="Frutiger W01"/>
              </a:rPr>
              <a:t>Children aged 12 to 15</a:t>
            </a:r>
          </a:p>
          <a:p>
            <a:pPr algn="l"/>
            <a:r>
              <a:rPr lang="en-GB" b="0" i="0">
                <a:solidFill>
                  <a:srgbClr val="212B32"/>
                </a:solidFill>
                <a:effectLst/>
                <a:latin typeface="Frutiger W01"/>
              </a:rPr>
              <a:t>Most children aged 12 to 15 can:</a:t>
            </a:r>
          </a:p>
          <a:p>
            <a:pPr algn="l">
              <a:buFont typeface="Arial" panose="020B0604020202020204" pitchFamily="34" charset="0"/>
              <a:buChar char="•"/>
            </a:pPr>
            <a:r>
              <a:rPr lang="en-GB" b="0" i="0">
                <a:solidFill>
                  <a:srgbClr val="212B32"/>
                </a:solidFill>
                <a:effectLst/>
                <a:latin typeface="Frutiger W01"/>
              </a:rPr>
              <a:t>get their COVID-19 vaccine at school</a:t>
            </a:r>
          </a:p>
          <a:p>
            <a:pPr algn="l">
              <a:buFont typeface="Arial" panose="020B0604020202020204" pitchFamily="34" charset="0"/>
              <a:buChar char="•"/>
            </a:pPr>
            <a:r>
              <a:rPr lang="en-GB" b="0" i="0">
                <a:solidFill>
                  <a:srgbClr val="005EB8"/>
                </a:solidFill>
                <a:effectLst/>
                <a:latin typeface="Frutiger W01"/>
                <a:hlinkClick r:id="rId3"/>
              </a:rPr>
              <a:t>book their COVID-19 vaccination appointment online</a:t>
            </a:r>
            <a:r>
              <a:rPr lang="en-GB" b="0" i="0">
                <a:solidFill>
                  <a:srgbClr val="212B32"/>
                </a:solidFill>
                <a:effectLst/>
                <a:latin typeface="Frutiger W01"/>
              </a:rPr>
              <a:t> for an appointment at a vaccination centre or pharmacy</a:t>
            </a:r>
          </a:p>
          <a:p>
            <a:pPr algn="l">
              <a:buFont typeface="Arial" panose="020B0604020202020204" pitchFamily="34" charset="0"/>
              <a:buChar char="•"/>
            </a:pPr>
            <a:r>
              <a:rPr lang="en-GB" b="0" i="0">
                <a:solidFill>
                  <a:srgbClr val="212B32"/>
                </a:solidFill>
                <a:effectLst/>
                <a:latin typeface="Frutiger W01"/>
              </a:rPr>
              <a:t>check if there is a </a:t>
            </a:r>
            <a:r>
              <a:rPr lang="en-GB" b="0" i="0">
                <a:solidFill>
                  <a:srgbClr val="005EB8"/>
                </a:solidFill>
                <a:effectLst/>
                <a:latin typeface="Frutiger W01"/>
                <a:hlinkClick r:id="rId4"/>
              </a:rPr>
              <a:t>walk-in COVID-19 vaccination site</a:t>
            </a:r>
            <a:r>
              <a:rPr lang="en-GB" b="0" i="0">
                <a:solidFill>
                  <a:srgbClr val="212B32"/>
                </a:solidFill>
                <a:effectLst/>
                <a:latin typeface="Frutiger W01"/>
              </a:rPr>
              <a:t> near them to get vaccinated without needing an appointment</a:t>
            </a:r>
          </a:p>
          <a:p>
            <a:pPr algn="l"/>
            <a:r>
              <a:rPr lang="en-GB" b="0" i="0">
                <a:solidFill>
                  <a:srgbClr val="212B32"/>
                </a:solidFill>
                <a:effectLst/>
                <a:latin typeface="Frutiger W01"/>
              </a:rPr>
              <a:t>Not all walk-in vaccination sites can vaccinate children aged 12 to 15. More sites will become available over time.</a:t>
            </a:r>
          </a:p>
          <a:p>
            <a:pPr algn="l"/>
            <a:endParaRPr lang="en-GB" b="0" i="0">
              <a:solidFill>
                <a:srgbClr val="212B32"/>
              </a:solidFill>
              <a:effectLst/>
              <a:latin typeface="Frutiger W01"/>
            </a:endParaRPr>
          </a:p>
          <a:p>
            <a:pPr algn="l"/>
            <a:r>
              <a:rPr lang="en-GB" b="1" i="0">
                <a:solidFill>
                  <a:srgbClr val="212B32"/>
                </a:solidFill>
                <a:effectLst/>
                <a:latin typeface="Frutiger W01"/>
              </a:rPr>
              <a:t>Which vaccine will I get?</a:t>
            </a:r>
          </a:p>
          <a:p>
            <a:pPr algn="l"/>
            <a:r>
              <a:rPr lang="en-GB" b="0" i="0">
                <a:solidFill>
                  <a:srgbClr val="212B32"/>
                </a:solidFill>
                <a:effectLst/>
                <a:latin typeface="Frutiger W01"/>
              </a:rPr>
              <a:t>You cannot usually choose which vaccine you have. When you book, you'll only be offered appointments for vaccines that are suitable for you.</a:t>
            </a:r>
          </a:p>
          <a:p>
            <a:pPr algn="l"/>
            <a:r>
              <a:rPr lang="en-GB" b="0" i="0">
                <a:solidFill>
                  <a:srgbClr val="212B32"/>
                </a:solidFill>
                <a:effectLst/>
                <a:latin typeface="Frutiger W01"/>
              </a:rPr>
              <a:t>Most people can have any of the COVID-19 vaccines, but some people are only offered certain vaccines.</a:t>
            </a:r>
          </a:p>
          <a:p>
            <a:endParaRPr lang="en-GB" sz="1200" b="1" i="1"/>
          </a:p>
          <a:p>
            <a:r>
              <a:rPr lang="en-GB" sz="1200" b="1" i="1"/>
              <a:t>Side effects:</a:t>
            </a:r>
            <a:br>
              <a:rPr lang="en-GB" sz="1200" b="1" i="1"/>
            </a:br>
            <a:r>
              <a:rPr lang="en-GB" sz="1200" b="1" i="1"/>
              <a:t>Slight pain in the arm at the site of injection.</a:t>
            </a:r>
          </a:p>
          <a:p>
            <a:r>
              <a:rPr lang="en-GB" sz="1200" b="1" i="1"/>
              <a:t>Tenderness in the arm which usually lasts 1-2 days.</a:t>
            </a:r>
          </a:p>
          <a:p>
            <a:r>
              <a:rPr lang="en-GB" sz="1200" b="1" i="1"/>
              <a:t>Some people will experience tiredness, headaches, general aches and mild flu like symptoms.</a:t>
            </a:r>
          </a:p>
          <a:p>
            <a:r>
              <a:rPr lang="en-GB" sz="1200" b="1" i="1">
                <a:solidFill>
                  <a:srgbClr val="FF0000"/>
                </a:solidFill>
              </a:rPr>
              <a:t>Even if you have symptoms after the first dose you still need to have the second dose which will give you the best protection against the virus.</a:t>
            </a:r>
          </a:p>
          <a:p>
            <a:endParaRPr lang="en-GB" sz="1200"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F55E1F-C335-4A2E-8CBE-B39C6B53BE3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32182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27</a:t>
            </a:fld>
            <a:endParaRPr lang="en-GB"/>
          </a:p>
        </p:txBody>
      </p:sp>
    </p:spTree>
    <p:extLst>
      <p:ext uri="{BB962C8B-B14F-4D97-AF65-F5344CB8AC3E}">
        <p14:creationId xmlns:p14="http://schemas.microsoft.com/office/powerpoint/2010/main" val="14076362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Queuing- </a:t>
            </a:r>
            <a:r>
              <a:rPr lang="en-GB" b="0"/>
              <a:t>In the UK there is really no excuse for jumping to the front of the queue. Even if you are in a hurry you should not cut in front of others as this is seen as incredibly rude.</a:t>
            </a:r>
          </a:p>
          <a:p>
            <a:r>
              <a:rPr lang="en-GB" b="1"/>
              <a:t>Pub/Alcohol- </a:t>
            </a:r>
            <a:r>
              <a:rPr lang="en-GB" b="0" i="0"/>
              <a:t>It is a place to socialise, eat, drink, watch sport and take part in the great British pursuit that is called the “pub quiz”. Alcohol is a big part of the British culture. </a:t>
            </a:r>
          </a:p>
          <a:p>
            <a:r>
              <a:rPr lang="en-GB" b="1"/>
              <a:t>Escalator- </a:t>
            </a:r>
            <a:r>
              <a:rPr lang="en-GB" b="0"/>
              <a:t>stand on the right when you step on an escalator. If you want to walk up or down, stick to the left.</a:t>
            </a:r>
          </a:p>
          <a:p>
            <a:r>
              <a:rPr lang="en-GB" b="1"/>
              <a:t>Greetings- </a:t>
            </a:r>
            <a:r>
              <a:rPr lang="en-GB" b="0"/>
              <a:t>In Newcastle you’ll hear ‘alright pet’, ‘</a:t>
            </a:r>
            <a:r>
              <a:rPr lang="en-GB" b="0" err="1"/>
              <a:t>ey</a:t>
            </a:r>
            <a:r>
              <a:rPr lang="en-GB" b="0"/>
              <a:t> up duck’ is the standard greeting in Derby and ‘hiya’ in an informal greeting used throughout the country.</a:t>
            </a:r>
          </a:p>
          <a:p>
            <a:r>
              <a:rPr lang="en-GB" b="1"/>
              <a:t>Tea-  </a:t>
            </a:r>
            <a:r>
              <a:rPr lang="en-GB" b="0"/>
              <a:t>Tea is the “national” drink, in the UK they add milk to their tea. </a:t>
            </a:r>
          </a:p>
          <a:p>
            <a:r>
              <a:rPr lang="en-GB" b="1"/>
              <a:t>Time keeping- </a:t>
            </a:r>
            <a:r>
              <a:rPr lang="en-GB" b="0"/>
              <a:t>It is very important that you’re always on time for work, appointment, meetings, school, etc. If you have an appointment and do not arrive on time you might have to reschedule it.  </a:t>
            </a:r>
          </a:p>
          <a:p>
            <a:pPr marL="0" indent="0">
              <a:buNone/>
            </a:pPr>
            <a:r>
              <a:rPr lang="en-GB"/>
              <a:t>Some place name scan be tricky! Worcestershire- </a:t>
            </a:r>
            <a:r>
              <a:rPr lang="en-GB" b="1" i="0">
                <a:solidFill>
                  <a:srgbClr val="202124"/>
                </a:solidFill>
                <a:effectLst/>
                <a:latin typeface="arial" panose="020B0604020202020204" pitchFamily="34" charset="0"/>
              </a:rPr>
              <a:t>woo-</a:t>
            </a:r>
            <a:r>
              <a:rPr lang="en-GB" b="1" i="0" err="1">
                <a:solidFill>
                  <a:srgbClr val="202124"/>
                </a:solidFill>
                <a:effectLst/>
                <a:latin typeface="arial" panose="020B0604020202020204" pitchFamily="34" charset="0"/>
              </a:rPr>
              <a:t>stuh</a:t>
            </a:r>
            <a:r>
              <a:rPr lang="en-GB" b="1" i="0">
                <a:solidFill>
                  <a:srgbClr val="202124"/>
                </a:solidFill>
                <a:effectLst/>
                <a:latin typeface="arial" panose="020B0604020202020204" pitchFamily="34" charset="0"/>
              </a:rPr>
              <a:t>-</a:t>
            </a:r>
            <a:r>
              <a:rPr lang="en-GB" b="1" i="0" err="1">
                <a:solidFill>
                  <a:srgbClr val="202124"/>
                </a:solidFill>
                <a:effectLst/>
                <a:latin typeface="arial" panose="020B0604020202020204" pitchFamily="34" charset="0"/>
              </a:rPr>
              <a:t>sher</a:t>
            </a:r>
            <a:r>
              <a:rPr lang="en-GB" b="1" i="0">
                <a:solidFill>
                  <a:srgbClr val="202124"/>
                </a:solidFill>
                <a:effectLst/>
                <a:latin typeface="arial" panose="020B0604020202020204" pitchFamily="34" charset="0"/>
              </a:rPr>
              <a:t>; </a:t>
            </a:r>
            <a:r>
              <a:rPr lang="en-GB" b="0" i="0">
                <a:solidFill>
                  <a:srgbClr val="202124"/>
                </a:solidFill>
                <a:effectLst/>
                <a:latin typeface="arial" panose="020B0604020202020204" pitchFamily="34" charset="0"/>
              </a:rPr>
              <a:t>Marylebone</a:t>
            </a:r>
            <a:r>
              <a:rPr lang="en-GB" b="1" i="0">
                <a:solidFill>
                  <a:srgbClr val="202124"/>
                </a:solidFill>
                <a:effectLst/>
                <a:latin typeface="arial" panose="020B0604020202020204" pitchFamily="34" charset="0"/>
              </a:rPr>
              <a:t>- maa-</a:t>
            </a:r>
            <a:r>
              <a:rPr lang="en-GB" b="1" i="0" err="1">
                <a:solidFill>
                  <a:srgbClr val="202124"/>
                </a:solidFill>
                <a:effectLst/>
                <a:latin typeface="arial" panose="020B0604020202020204" pitchFamily="34" charset="0"/>
              </a:rPr>
              <a:t>luh</a:t>
            </a:r>
            <a:r>
              <a:rPr lang="en-GB" b="1" i="0">
                <a:solidFill>
                  <a:srgbClr val="202124"/>
                </a:solidFill>
                <a:effectLst/>
                <a:latin typeface="arial" panose="020B0604020202020204" pitchFamily="34" charset="0"/>
              </a:rPr>
              <a:t>-bn</a:t>
            </a:r>
            <a:endParaRPr lang="en-GB"/>
          </a:p>
          <a:p>
            <a:r>
              <a:rPr lang="en-GB" b="1"/>
              <a:t>Haggling- </a:t>
            </a:r>
            <a:r>
              <a:rPr lang="en-GB" b="0"/>
              <a:t>It’s not a common practice in the UK and can be considered rude. </a:t>
            </a:r>
          </a:p>
          <a:p>
            <a:endParaRPr lang="en-GB" b="0"/>
          </a:p>
          <a:p>
            <a:endParaRPr lang="en-GB" b="0"/>
          </a:p>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5</a:t>
            </a:fld>
            <a:endParaRPr lang="en-GB"/>
          </a:p>
        </p:txBody>
      </p:sp>
    </p:spTree>
    <p:extLst>
      <p:ext uri="{BB962C8B-B14F-4D97-AF65-F5344CB8AC3E}">
        <p14:creationId xmlns:p14="http://schemas.microsoft.com/office/powerpoint/2010/main" val="419707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GB"/>
              <a:t>Food shopping </a:t>
            </a:r>
          </a:p>
          <a:p>
            <a:pPr marL="171450" indent="-171450">
              <a:buFontTx/>
              <a:buChar char="-"/>
            </a:pPr>
            <a:r>
              <a:rPr lang="en-GB"/>
              <a:t>Halal butchers can be easily found in the UK </a:t>
            </a:r>
          </a:p>
          <a:p>
            <a:pPr marL="171450" indent="-171450">
              <a:buFontTx/>
              <a:buChar char="-"/>
            </a:pPr>
            <a:r>
              <a:rPr lang="en-GB"/>
              <a:t>Asian food stores available around the UK </a:t>
            </a:r>
          </a:p>
          <a:p>
            <a:pPr marL="0" indent="0">
              <a:buFontTx/>
              <a:buNone/>
            </a:pPr>
            <a:r>
              <a:rPr lang="en-GB"/>
              <a:t>Clothing and other items can be bought on hight street shops or online. </a:t>
            </a:r>
          </a:p>
          <a:p>
            <a:pPr marL="0" indent="0">
              <a:buFontTx/>
              <a:buNone/>
            </a:pPr>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6</a:t>
            </a:fld>
            <a:endParaRPr lang="en-GB"/>
          </a:p>
        </p:txBody>
      </p:sp>
    </p:spTree>
    <p:extLst>
      <p:ext uri="{BB962C8B-B14F-4D97-AF65-F5344CB8AC3E}">
        <p14:creationId xmlns:p14="http://schemas.microsoft.com/office/powerpoint/2010/main" val="4056650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some areas like London buses do not accept cash must have an oyster or debit card. </a:t>
            </a:r>
          </a:p>
          <a:p>
            <a:r>
              <a:rPr lang="en-GB"/>
              <a:t>Advance booking or online booking,  i.e. First bus app, is an advantage, it allows you to find cheaper tickets for trains and buses. </a:t>
            </a:r>
          </a:p>
        </p:txBody>
      </p:sp>
      <p:sp>
        <p:nvSpPr>
          <p:cNvPr id="4" name="Slide Number Placeholder 3"/>
          <p:cNvSpPr>
            <a:spLocks noGrp="1"/>
          </p:cNvSpPr>
          <p:nvPr>
            <p:ph type="sldNum" sz="quarter" idx="5"/>
          </p:nvPr>
        </p:nvSpPr>
        <p:spPr/>
        <p:txBody>
          <a:bodyPr/>
          <a:lstStyle/>
          <a:p>
            <a:fld id="{DCBB0F82-C111-4225-901A-90C7955570B8}" type="slidenum">
              <a:rPr lang="en-GB" smtClean="0"/>
              <a:t>7</a:t>
            </a:fld>
            <a:endParaRPr lang="en-GB"/>
          </a:p>
        </p:txBody>
      </p:sp>
    </p:spTree>
    <p:extLst>
      <p:ext uri="{BB962C8B-B14F-4D97-AF65-F5344CB8AC3E}">
        <p14:creationId xmlns:p14="http://schemas.microsoft.com/office/powerpoint/2010/main" val="1164781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9</a:t>
            </a:fld>
            <a:endParaRPr lang="en-GB"/>
          </a:p>
        </p:txBody>
      </p:sp>
    </p:spTree>
    <p:extLst>
      <p:ext uri="{BB962C8B-B14F-4D97-AF65-F5344CB8AC3E}">
        <p14:creationId xmlns:p14="http://schemas.microsoft.com/office/powerpoint/2010/main" val="5499279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spcBef>
                <a:spcPts val="1200"/>
              </a:spcBef>
            </a:pPr>
            <a:r>
              <a:rPr lang="en-GB" sz="1200" b="1">
                <a:effectLst/>
                <a:latin typeface="Arial" panose="020B0604020202020204" pitchFamily="34" charset="0"/>
                <a:ea typeface="Times New Roman" panose="02020603050405020304" pitchFamily="18" charset="0"/>
                <a:cs typeface="Arial" panose="020B0604020202020204" pitchFamily="34" charset="0"/>
              </a:rPr>
              <a:t>Housing in the UK </a:t>
            </a:r>
          </a:p>
          <a:p>
            <a:pPr>
              <a:lnSpc>
                <a:spcPts val="1500"/>
              </a:lnSpc>
              <a:spcBef>
                <a:spcPts val="1200"/>
              </a:spcBef>
            </a:pP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a:effectLst/>
                <a:latin typeface="Arial" panose="020B0604020202020204" pitchFamily="34" charset="0"/>
                <a:ea typeface="Times New Roman" panose="02020603050405020304" pitchFamily="18" charset="0"/>
                <a:cs typeface="Arial" panose="020B0604020202020204" pitchFamily="34" charset="0"/>
              </a:rPr>
              <a:t>Shelter, a national charity, provide advice on your rights and entitlements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a:effectLst/>
                <a:latin typeface="Arial" panose="020B0604020202020204" pitchFamily="34" charset="0"/>
                <a:ea typeface="Times New Roman" panose="02020603050405020304" pitchFamily="18" charset="0"/>
                <a:cs typeface="Arial" panose="020B0604020202020204" pitchFamily="34" charset="0"/>
              </a:rPr>
              <a:t>“Social Housing” is accommodation provided by the government for people who are facing homelessness, but many people in the UK rent privately from a landlord or own their houses.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a:effectLst/>
                <a:latin typeface="Arial" panose="020B0604020202020204" pitchFamily="34" charset="0"/>
                <a:ea typeface="Times New Roman" panose="02020603050405020304" pitchFamily="18" charset="0"/>
                <a:cs typeface="Arial" panose="020B0604020202020204" pitchFamily="34" charset="0"/>
              </a:rPr>
              <a:t>The government can help to house families in some situations, for example if accommodation is overcrowded, or in a very poor condition, if you are at risk of violence or if you are at risk of homelessness. The Council oversee who can get a social house. They do a “homelessness assessment” and look at what they can offer. It may be a long wait to get long term housing. You may be put in a bed and breakfast or a hostel.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a:effectLst/>
                <a:latin typeface="Arial" panose="020B0604020202020204" pitchFamily="34" charset="0"/>
                <a:ea typeface="Times New Roman" panose="02020603050405020304" pitchFamily="18" charset="0"/>
                <a:cs typeface="Arial" panose="020B0604020202020204" pitchFamily="34" charset="0"/>
              </a:rPr>
              <a:t>When looking at whether they can help you the Local Authority will ask for evidence to assess your needs such as: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a:effectLst/>
                <a:latin typeface="Arial" panose="020B0604020202020204" pitchFamily="34" charset="0"/>
                <a:ea typeface="Times New Roman" panose="02020603050405020304" pitchFamily="18" charset="0"/>
                <a:cs typeface="Arial" panose="020B0604020202020204" pitchFamily="34" charset="0"/>
              </a:rPr>
              <a:t>- </a:t>
            </a:r>
            <a:r>
              <a:rPr lang="en-GB" sz="1200" b="1">
                <a:effectLst/>
                <a:latin typeface="Arial" panose="020B0604020202020204" pitchFamily="34" charset="0"/>
                <a:ea typeface="Times New Roman" panose="02020603050405020304" pitchFamily="18" charset="0"/>
                <a:cs typeface="Arial" panose="020B0604020202020204" pitchFamily="34" charset="0"/>
              </a:rPr>
              <a:t>Evidence of your immigration status</a:t>
            </a:r>
            <a:r>
              <a:rPr lang="en-GB" sz="1200">
                <a:effectLst/>
                <a:latin typeface="Arial" panose="020B0604020202020204" pitchFamily="34" charset="0"/>
                <a:ea typeface="Times New Roman" panose="02020603050405020304" pitchFamily="18" charset="0"/>
                <a:cs typeface="Arial" panose="020B0604020202020204" pitchFamily="34" charset="0"/>
              </a:rPr>
              <a:t>. This means they will want to know you have a visa or the right to be in the UK and under what conditions.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a:effectLst/>
                <a:latin typeface="Arial" panose="020B0604020202020204" pitchFamily="34" charset="0"/>
                <a:ea typeface="Times New Roman" panose="02020603050405020304" pitchFamily="18" charset="0"/>
                <a:cs typeface="Arial" panose="020B0604020202020204" pitchFamily="34" charset="0"/>
              </a:rPr>
              <a:t>- </a:t>
            </a:r>
            <a:r>
              <a:rPr lang="en-GB" sz="1200" b="1">
                <a:effectLst/>
                <a:latin typeface="Arial" panose="020B0604020202020204" pitchFamily="34" charset="0"/>
                <a:ea typeface="Times New Roman" panose="02020603050405020304" pitchFamily="18" charset="0"/>
                <a:cs typeface="Arial" panose="020B0604020202020204" pitchFamily="34" charset="0"/>
              </a:rPr>
              <a:t>Evidence of a ‘priority need</a:t>
            </a:r>
            <a:r>
              <a:rPr lang="en-GB" sz="1200">
                <a:effectLst/>
                <a:latin typeface="Arial" panose="020B0604020202020204" pitchFamily="34" charset="0"/>
                <a:ea typeface="Times New Roman" panose="02020603050405020304" pitchFamily="18" charset="0"/>
                <a:cs typeface="Arial" panose="020B0604020202020204" pitchFamily="34" charset="0"/>
              </a:rPr>
              <a:t>. This means asking personal questions like whether anyone in the family is pregnant, has a disability, health condition or are at risk of violence, or are any of the family under 18 years old.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a:effectLst/>
                <a:latin typeface="Arial" panose="020B0604020202020204" pitchFamily="34" charset="0"/>
                <a:ea typeface="Times New Roman" panose="02020603050405020304" pitchFamily="18" charset="0"/>
                <a:cs typeface="Arial" panose="020B0604020202020204" pitchFamily="34" charset="0"/>
              </a:rPr>
              <a:t>- </a:t>
            </a:r>
            <a:r>
              <a:rPr lang="en-GB" sz="1200" b="1">
                <a:effectLst/>
                <a:latin typeface="Arial" panose="020B0604020202020204" pitchFamily="34" charset="0"/>
                <a:ea typeface="Times New Roman" panose="02020603050405020304" pitchFamily="18" charset="0"/>
                <a:cs typeface="Arial" panose="020B0604020202020204" pitchFamily="34" charset="0"/>
              </a:rPr>
              <a:t>Evidence that you are not homeless through any fault of your own</a:t>
            </a:r>
            <a:r>
              <a:rPr lang="en-GB" sz="1200">
                <a:effectLst/>
                <a:latin typeface="Arial" panose="020B0604020202020204" pitchFamily="34" charset="0"/>
                <a:ea typeface="Times New Roman" panose="02020603050405020304" pitchFamily="18" charset="0"/>
                <a:cs typeface="Arial" panose="020B0604020202020204" pitchFamily="34" charset="0"/>
              </a:rPr>
              <a:t>. This could mean that you can show you didn’t choose to leave a home, or that you didn’t reject an offer of help that was made.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a:effectLst/>
                <a:latin typeface="Arial" panose="020B0604020202020204" pitchFamily="34" charset="0"/>
                <a:ea typeface="Times New Roman" panose="02020603050405020304" pitchFamily="18" charset="0"/>
                <a:cs typeface="Arial" panose="020B0604020202020204" pitchFamily="34" charset="0"/>
              </a:rPr>
              <a:t>- </a:t>
            </a:r>
            <a:r>
              <a:rPr lang="en-GB" sz="1200" b="1">
                <a:effectLst/>
                <a:latin typeface="Arial" panose="020B0604020202020204" pitchFamily="34" charset="0"/>
                <a:ea typeface="Times New Roman" panose="02020603050405020304" pitchFamily="18" charset="0"/>
                <a:cs typeface="Arial" panose="020B0604020202020204" pitchFamily="34" charset="0"/>
              </a:rPr>
              <a:t>Evidence of a ‘local connection’</a:t>
            </a:r>
            <a:r>
              <a:rPr lang="en-GB" sz="1200">
                <a:effectLst/>
                <a:latin typeface="Arial" panose="020B0604020202020204" pitchFamily="34" charset="0"/>
                <a:ea typeface="Times New Roman" panose="02020603050405020304" pitchFamily="18" charset="0"/>
                <a:cs typeface="Arial" panose="020B0604020202020204" pitchFamily="34" charset="0"/>
              </a:rPr>
              <a:t>. This means that they want to know that they have responsibility for you. A local connection to that local authority usually means having lived there for a period of time, having family who live there or working there. Usually, on refugee family reunion, the area where families have a local connection is the area where the sponsor was living when they were granted refugee status. If you move to an area where you don’t have a local connection the local authority may not be able to help.</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a:effectLst/>
                <a:latin typeface="Arial" panose="020B0604020202020204" pitchFamily="34" charset="0"/>
                <a:ea typeface="Times New Roman" panose="02020603050405020304" pitchFamily="18" charset="0"/>
                <a:cs typeface="Arial" panose="020B0604020202020204" pitchFamily="34" charset="0"/>
              </a:rPr>
              <a:t>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10</a:t>
            </a:fld>
            <a:endParaRPr lang="en-GB"/>
          </a:p>
        </p:txBody>
      </p:sp>
    </p:spTree>
    <p:extLst>
      <p:ext uri="{BB962C8B-B14F-4D97-AF65-F5344CB8AC3E}">
        <p14:creationId xmlns:p14="http://schemas.microsoft.com/office/powerpoint/2010/main" val="868989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ts val="1500"/>
              </a:lnSpc>
              <a:spcBef>
                <a:spcPts val="1200"/>
              </a:spcBef>
            </a:pPr>
            <a:r>
              <a:rPr lang="en-GB" sz="1200" b="1">
                <a:effectLst/>
                <a:latin typeface="Arial" panose="020B0604020202020204" pitchFamily="34" charset="0"/>
                <a:ea typeface="Times" panose="02020603050405020304" pitchFamily="18" charset="0"/>
                <a:cs typeface="Arial" panose="020B0604020202020204" pitchFamily="34" charset="0"/>
              </a:rPr>
              <a:t>Employment in the UK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a:effectLst/>
                <a:latin typeface="Arial" panose="020B0604020202020204" pitchFamily="34" charset="0"/>
                <a:ea typeface="Times" panose="02020603050405020304" pitchFamily="18" charset="0"/>
                <a:cs typeface="Arial" panose="020B0604020202020204" pitchFamily="34" charset="0"/>
              </a:rPr>
              <a:t>The UK has employment laws that protect employees and ensure minimum standards:</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b="1">
                <a:effectLst/>
                <a:latin typeface="Arial" panose="020B0604020202020204" pitchFamily="34" charset="0"/>
                <a:ea typeface="Times" panose="02020603050405020304" pitchFamily="18" charset="0"/>
                <a:cs typeface="Arial" panose="020B0604020202020204" pitchFamily="34" charset="0"/>
              </a:rPr>
              <a:t>National Minimum Wage</a:t>
            </a:r>
            <a:r>
              <a:rPr lang="en-GB" sz="1200">
                <a:effectLst/>
                <a:latin typeface="Arial" panose="020B0604020202020204" pitchFamily="34" charset="0"/>
                <a:ea typeface="Times" panose="02020603050405020304" pitchFamily="18" charset="0"/>
                <a:cs typeface="Arial" panose="020B0604020202020204" pitchFamily="34" charset="0"/>
              </a:rPr>
              <a:t>, details the amount your employer must pay you as a minimum which varies according to your age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b="1">
                <a:effectLst/>
                <a:latin typeface="Arial" panose="020B0604020202020204" pitchFamily="34" charset="0"/>
                <a:ea typeface="Times" panose="02020603050405020304" pitchFamily="18" charset="0"/>
                <a:cs typeface="Arial" panose="020B0604020202020204" pitchFamily="34" charset="0"/>
              </a:rPr>
              <a:t>Working hours' </a:t>
            </a:r>
            <a:r>
              <a:rPr lang="en-GB" sz="1200">
                <a:effectLst/>
                <a:latin typeface="Arial" panose="020B0604020202020204" pitchFamily="34" charset="0"/>
                <a:ea typeface="Times" panose="02020603050405020304" pitchFamily="18" charset="0"/>
                <a:cs typeface="Arial" panose="020B0604020202020204" pitchFamily="34" charset="0"/>
              </a:rPr>
              <a:t>time regulation states adults shouldn't work more than 40 hours a week for an employer unless you have specifically opted to do that in your contract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b="1">
                <a:effectLst/>
                <a:latin typeface="Arial" panose="020B0604020202020204" pitchFamily="34" charset="0"/>
                <a:ea typeface="Times" panose="02020603050405020304" pitchFamily="18" charset="0"/>
                <a:cs typeface="Arial" panose="020B0604020202020204" pitchFamily="34" charset="0"/>
              </a:rPr>
              <a:t>Health and safety laws</a:t>
            </a:r>
            <a:r>
              <a:rPr lang="en-GB" sz="1200">
                <a:effectLst/>
                <a:latin typeface="Arial" panose="020B0604020202020204" pitchFamily="34" charset="0"/>
                <a:ea typeface="Times" panose="02020603050405020304" pitchFamily="18" charset="0"/>
                <a:cs typeface="Arial" panose="020B0604020202020204" pitchFamily="34" charset="0"/>
              </a:rPr>
              <a:t> and rules designed to keep employees safe.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b="1">
                <a:effectLst/>
                <a:latin typeface="Arial" panose="020B0604020202020204" pitchFamily="34" charset="0"/>
                <a:ea typeface="Times" panose="02020603050405020304" pitchFamily="18" charset="0"/>
                <a:cs typeface="Arial" panose="020B0604020202020204" pitchFamily="34" charset="0"/>
              </a:rPr>
              <a:t>Non-discrimination laws</a:t>
            </a:r>
            <a:r>
              <a:rPr lang="en-GB" sz="1200">
                <a:effectLst/>
                <a:latin typeface="Arial" panose="020B0604020202020204" pitchFamily="34" charset="0"/>
                <a:ea typeface="Times" panose="02020603050405020304" pitchFamily="18" charset="0"/>
                <a:cs typeface="Arial" panose="020B0604020202020204" pitchFamily="34" charset="0"/>
              </a:rPr>
              <a:t> that say your employer cannot treat you differently because of a protected characteristic (age, race, sex, sexuality, religion, gender, disability etc)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b="1">
                <a:effectLst/>
                <a:latin typeface="Arial" panose="020B0604020202020204" pitchFamily="34" charset="0"/>
                <a:ea typeface="Times" panose="02020603050405020304" pitchFamily="18" charset="0"/>
                <a:cs typeface="Arial" panose="020B0604020202020204" pitchFamily="34" charset="0"/>
              </a:rPr>
              <a:t>Paid holiday, sick and maternity or paternity leave laws</a:t>
            </a:r>
            <a:r>
              <a:rPr lang="en-GB" sz="1200">
                <a:effectLst/>
                <a:latin typeface="Arial" panose="020B0604020202020204" pitchFamily="34" charset="0"/>
                <a:ea typeface="Times" panose="02020603050405020304" pitchFamily="18" charset="0"/>
                <a:cs typeface="Arial" panose="020B0604020202020204" pitchFamily="34" charset="0"/>
              </a:rPr>
              <a:t> which outline the duration of, and amount of paid leave employees are entitled to in these circumstances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1200"/>
              </a:spcBef>
              <a:spcAft>
                <a:spcPts val="0"/>
              </a:spcAft>
              <a:buFont typeface="Symbol" panose="05050102010706020507" pitchFamily="18" charset="2"/>
              <a:buChar char=""/>
            </a:pPr>
            <a:r>
              <a:rPr lang="en-GB" sz="1200" b="1">
                <a:effectLst/>
                <a:latin typeface="Arial" panose="020B0604020202020204" pitchFamily="34" charset="0"/>
                <a:ea typeface="Times" panose="02020603050405020304" pitchFamily="18" charset="0"/>
                <a:cs typeface="Arial" panose="020B0604020202020204" pitchFamily="34" charset="0"/>
              </a:rPr>
              <a:t>Pension contribution laws</a:t>
            </a:r>
            <a:r>
              <a:rPr lang="en-GB" sz="1200">
                <a:effectLst/>
                <a:latin typeface="Arial" panose="020B0604020202020204" pitchFamily="34" charset="0"/>
                <a:ea typeface="Times" panose="02020603050405020304" pitchFamily="18" charset="0"/>
                <a:cs typeface="Arial" panose="020B0604020202020204" pitchFamily="34" charset="0"/>
              </a:rPr>
              <a:t> that require your employer to have pension arrangement in place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spcBef>
                <a:spcPts val="1200"/>
              </a:spcBef>
            </a:pPr>
            <a:r>
              <a:rPr lang="en-GB" sz="1200" b="1">
                <a:effectLst/>
                <a:latin typeface="Arial" panose="020B0604020202020204" pitchFamily="34" charset="0"/>
                <a:ea typeface="Times" panose="02020603050405020304" pitchFamily="18" charset="0"/>
                <a:cs typeface="Arial" panose="020B0604020202020204" pitchFamily="34" charset="0"/>
              </a:rPr>
              <a:t> </a:t>
            </a:r>
            <a:endParaRPr lang="en-GB" sz="1200">
              <a:effectLst/>
              <a:latin typeface="Arial" panose="020B0604020202020204" pitchFamily="34" charset="0"/>
              <a:ea typeface="Times"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11</a:t>
            </a:fld>
            <a:endParaRPr lang="en-GB"/>
          </a:p>
        </p:txBody>
      </p:sp>
    </p:spTree>
    <p:extLst>
      <p:ext uri="{BB962C8B-B14F-4D97-AF65-F5344CB8AC3E}">
        <p14:creationId xmlns:p14="http://schemas.microsoft.com/office/powerpoint/2010/main" val="3599547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https://www.gov.uk/government/publications/working-together-to-safeguard-children--2 </a:t>
            </a:r>
          </a:p>
          <a:p>
            <a:endParaRPr lang="en-GB"/>
          </a:p>
          <a:p>
            <a:endParaRPr lang="en-GB"/>
          </a:p>
          <a:p>
            <a:pPr fontAlgn="base">
              <a:lnSpc>
                <a:spcPts val="1680"/>
              </a:lnSpc>
            </a:pPr>
            <a:r>
              <a:rPr lang="en-GB" sz="1100" b="1">
                <a:solidFill>
                  <a:srgbClr val="000000"/>
                </a:solidFill>
                <a:effectLst/>
                <a:latin typeface="Arial" panose="020B0604020202020204" pitchFamily="34" charset="0"/>
                <a:ea typeface="Arial Unicode MS"/>
                <a:cs typeface="Arial" panose="020B0604020202020204" pitchFamily="34" charset="0"/>
              </a:rPr>
              <a:t>Physical abuse</a:t>
            </a:r>
            <a:r>
              <a:rPr lang="en-GB" sz="1100">
                <a:solidFill>
                  <a:srgbClr val="000000"/>
                </a:solidFill>
                <a:effectLst/>
                <a:latin typeface="Arial" panose="020B0604020202020204" pitchFamily="34" charset="0"/>
                <a:ea typeface="Arial Unicode MS"/>
                <a:cs typeface="Arial" panose="020B0604020202020204" pitchFamily="34" charset="0"/>
              </a:rPr>
              <a:t> is when someone hurts a child or young person on purpose.</a:t>
            </a:r>
            <a:endParaRPr lang="en-GB" sz="1000">
              <a:solidFill>
                <a:srgbClr val="333333"/>
              </a:solidFill>
              <a:effectLst/>
              <a:latin typeface="Arial" panose="020B0604020202020204" pitchFamily="34" charset="0"/>
              <a:ea typeface="Arial Unicode MS"/>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hitting, slapping, shaking or throwing</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burning or scalding</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drowning, suffocating or choking</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pushing or kicking</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inappropriate restraint or false imprisonment</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using physical force to discipline</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misusing medication</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fontAlgn="base">
              <a:lnSpc>
                <a:spcPts val="1680"/>
              </a:lnSpc>
            </a:pPr>
            <a:r>
              <a:rPr lang="en-GB" sz="1200" b="1">
                <a:solidFill>
                  <a:srgbClr val="1F2025"/>
                </a:solidFill>
                <a:effectLst/>
                <a:latin typeface="Arial" panose="020B0604020202020204" pitchFamily="34" charset="0"/>
                <a:ea typeface="Times New Roman" panose="02020603050405020304" pitchFamily="18" charset="0"/>
                <a:cs typeface="Arial" panose="020B0604020202020204" pitchFamily="34" charset="0"/>
              </a:rPr>
              <a:t>Sexual abuse</a:t>
            </a:r>
            <a:r>
              <a:rPr lang="en-GB" sz="1200">
                <a:solidFill>
                  <a:srgbClr val="1F2025"/>
                </a:solidFill>
                <a:effectLst/>
                <a:latin typeface="Arial" panose="020B0604020202020204" pitchFamily="34" charset="0"/>
                <a:ea typeface="Times New Roman" panose="02020603050405020304" pitchFamily="18" charset="0"/>
                <a:cs typeface="Arial" panose="020B0604020202020204" pitchFamily="34" charset="0"/>
              </a:rPr>
              <a:t> is when a child is enticed or forced to take part in sexual activities. This kind of abuse does not always involve a high level of violence and the child may or may not be aware of what is happening. The abuse may be committed by adult men and women, or by other children. </a:t>
            </a:r>
            <a:endParaRPr lang="en-GB" sz="1000">
              <a:solidFill>
                <a:srgbClr val="333333"/>
              </a:solidFill>
              <a:effectLst/>
              <a:latin typeface="Arial" panose="020B0604020202020204" pitchFamily="34" charset="0"/>
              <a:ea typeface="Arial Unicode MS"/>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causing or inciting a child to watch or engage in sexual activities</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encouraging a child to behave in sexually inappropriate ways</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involving a child in looking at sexual images or videos</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involving a child in the production of sexual images or videos</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grooming a child in preparation for abuse (including via the internet)</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 </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100" b="1">
                <a:solidFill>
                  <a:srgbClr val="1F2025"/>
                </a:solidFill>
                <a:effectLst/>
                <a:latin typeface="Arial" panose="020B0604020202020204" pitchFamily="34" charset="0"/>
                <a:ea typeface="Times" panose="02020603050405020304" pitchFamily="18" charset="0"/>
                <a:cs typeface="Arial" panose="020B0604020202020204" pitchFamily="34" charset="0"/>
              </a:rPr>
              <a:t>Emotional abuse</a:t>
            </a:r>
            <a:r>
              <a:rPr lang="en-GB" sz="1100">
                <a:solidFill>
                  <a:srgbClr val="1F2025"/>
                </a:solidFill>
                <a:effectLst/>
                <a:latin typeface="Arial" panose="020B0604020202020204" pitchFamily="34" charset="0"/>
                <a:ea typeface="Times" panose="02020603050405020304" pitchFamily="18" charset="0"/>
                <a:cs typeface="Arial" panose="020B0604020202020204" pitchFamily="34" charset="0"/>
              </a:rPr>
              <a:t> happens in many different ways.  It can affect how a young person or child feels about themselves, or how they fit in with friends, at school, or where they live.</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 </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being made to feel inadequate, worthless or unloved</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being unfairly blamed</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being bullied, including over the internet (cyber-bullying)</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being made to feel frightened or in danger</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a:lnSpc>
                <a:spcPts val="1500"/>
              </a:lnSpc>
              <a:spcBef>
                <a:spcPts val="565"/>
              </a:spcBef>
              <a:buFont typeface="Symbol" panose="05050102010706020507" pitchFamily="18" charset="2"/>
              <a:buChar char=""/>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witnessing the abuse of others such as domestic abuse</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a:lnSpc>
                <a:spcPts val="1500"/>
              </a:lnSpc>
            </a:pPr>
            <a:r>
              <a:rPr lang="en-GB" sz="1100">
                <a:solidFill>
                  <a:srgbClr val="333333"/>
                </a:solidFill>
                <a:effectLst/>
                <a:latin typeface="Arial" panose="020B0604020202020204" pitchFamily="34" charset="0"/>
                <a:ea typeface="Times" panose="02020603050405020304" pitchFamily="18" charset="0"/>
                <a:cs typeface="Arial" panose="020B0604020202020204" pitchFamily="34" charset="0"/>
              </a:rPr>
              <a:t> </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fontAlgn="base">
              <a:lnSpc>
                <a:spcPts val="1680"/>
              </a:lnSpc>
            </a:pPr>
            <a:r>
              <a:rPr lang="en-GB" sz="1200" b="1">
                <a:solidFill>
                  <a:srgbClr val="1F2025"/>
                </a:solidFill>
                <a:effectLst/>
                <a:latin typeface="Arial" panose="020B0604020202020204" pitchFamily="34" charset="0"/>
                <a:ea typeface="Times New Roman" panose="02020603050405020304" pitchFamily="18" charset="0"/>
                <a:cs typeface="Arial" panose="020B0604020202020204" pitchFamily="34" charset="0"/>
              </a:rPr>
              <a:t>Neglect</a:t>
            </a:r>
            <a:r>
              <a:rPr lang="en-GB" sz="1200">
                <a:solidFill>
                  <a:srgbClr val="1F2025"/>
                </a:solidFill>
                <a:effectLst/>
                <a:latin typeface="Arial" panose="020B0604020202020204" pitchFamily="34" charset="0"/>
                <a:ea typeface="Times New Roman" panose="02020603050405020304" pitchFamily="18" charset="0"/>
                <a:cs typeface="Arial" panose="020B0604020202020204" pitchFamily="34" charset="0"/>
              </a:rPr>
              <a:t> is when a child or young person’s basic needs are persistently not being met by their parent or guardian. These basic needs include:</a:t>
            </a:r>
            <a:endParaRPr lang="en-GB" sz="1100">
              <a:solidFill>
                <a:srgbClr val="333333"/>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adequate food, clothing and shelter</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protection from physical and emotional harm or danger</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adequate supervision (including not being left at home alone)</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pPr marL="342900" lvl="0" indent="-342900" fontAlgn="base">
              <a:lnSpc>
                <a:spcPts val="1680"/>
              </a:lnSpc>
              <a:buSzPts val="1000"/>
              <a:buFont typeface="Symbol" panose="05050102010706020507" pitchFamily="18" charset="2"/>
              <a:buChar char=""/>
              <a:tabLst>
                <a:tab pos="457200" algn="l"/>
              </a:tabLst>
            </a:pPr>
            <a:r>
              <a:rPr lang="en-GB" sz="1200">
                <a:solidFill>
                  <a:srgbClr val="1F2025"/>
                </a:solidFill>
                <a:effectLst/>
                <a:latin typeface="inherit"/>
                <a:ea typeface="Times New Roman" panose="02020603050405020304" pitchFamily="18" charset="0"/>
                <a:cs typeface="Arial" panose="020B0604020202020204" pitchFamily="34" charset="0"/>
              </a:rPr>
              <a:t>access to appropriate medical care including dental treatment</a:t>
            </a:r>
            <a:endParaRPr lang="en-GB" sz="1100">
              <a:solidFill>
                <a:srgbClr val="1F2025"/>
              </a:solidFill>
              <a:effectLst/>
              <a:latin typeface="Arial" panose="020B0604020202020204" pitchFamily="34" charset="0"/>
              <a:ea typeface="Times" panose="02020603050405020304" pitchFamily="18" charset="0"/>
              <a:cs typeface="Times New Roman" panose="02020603050405020304" pitchFamily="18" charset="0"/>
            </a:endParaRPr>
          </a:p>
          <a:p>
            <a:endParaRPr lang="en-GB"/>
          </a:p>
        </p:txBody>
      </p:sp>
      <p:sp>
        <p:nvSpPr>
          <p:cNvPr id="4" name="Slide Number Placeholder 3"/>
          <p:cNvSpPr>
            <a:spLocks noGrp="1"/>
          </p:cNvSpPr>
          <p:nvPr>
            <p:ph type="sldNum" sz="quarter" idx="5"/>
          </p:nvPr>
        </p:nvSpPr>
        <p:spPr/>
        <p:txBody>
          <a:bodyPr/>
          <a:lstStyle/>
          <a:p>
            <a:fld id="{DCBB0F82-C111-4225-901A-90C7955570B8}" type="slidenum">
              <a:rPr lang="en-GB" smtClean="0"/>
              <a:t>13</a:t>
            </a:fld>
            <a:endParaRPr lang="en-GB"/>
          </a:p>
        </p:txBody>
      </p:sp>
    </p:spTree>
    <p:extLst>
      <p:ext uri="{BB962C8B-B14F-4D97-AF65-F5344CB8AC3E}">
        <p14:creationId xmlns:p14="http://schemas.microsoft.com/office/powerpoint/2010/main" val="311443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G:\Communications\MCDB\Brand\Brand guidelines\Logos\Marque CMY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625469"/>
            <a:ext cx="3240765" cy="123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4606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877227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7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158048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6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4784143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ouble - title and bullets ">
  <p:cSld name="Double - title and bullets ">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527381" y="404664"/>
            <a:ext cx="1837995" cy="634082"/>
          </a:xfrm>
          <a:prstGeom prst="rect">
            <a:avLst/>
          </a:prstGeom>
          <a:noFill/>
          <a:ln>
            <a:noFill/>
          </a:ln>
        </p:spPr>
        <p:txBody>
          <a:bodyPr spcFirstLastPara="1" wrap="square" lIns="91425" tIns="45700" rIns="91425" bIns="45700" anchor="t" anchorCtr="0"/>
          <a:lstStyle>
            <a:lvl1pPr marR="0" lvl="0" algn="ctr" rtl="0">
              <a:spcBef>
                <a:spcPts val="0"/>
              </a:spcBef>
              <a:spcAft>
                <a:spcPts val="0"/>
              </a:spcAft>
              <a:buClr>
                <a:schemeClr val="dk1"/>
              </a:buClr>
              <a:buSzPts val="3200"/>
              <a:buFont typeface="Arial"/>
              <a:buNone/>
              <a:defRPr sz="2400" b="1" i="0" u="none" strike="noStrike" cap="none">
                <a:solidFill>
                  <a:schemeClr val="dk1"/>
                </a:solidFill>
                <a:latin typeface="Arial"/>
                <a:ea typeface="Arial"/>
                <a:cs typeface="Arial"/>
                <a:sym typeface="Arial"/>
              </a:defRPr>
            </a:lvl1pPr>
            <a:lvl2pPr lvl="1">
              <a:spcBef>
                <a:spcPts val="0"/>
              </a:spcBef>
              <a:spcAft>
                <a:spcPts val="0"/>
              </a:spcAft>
              <a:buSzPts val="1400"/>
              <a:buNone/>
              <a:defRPr sz="1350"/>
            </a:lvl2pPr>
            <a:lvl3pPr lvl="2">
              <a:spcBef>
                <a:spcPts val="0"/>
              </a:spcBef>
              <a:spcAft>
                <a:spcPts val="0"/>
              </a:spcAft>
              <a:buSzPts val="1400"/>
              <a:buNone/>
              <a:defRPr sz="1350"/>
            </a:lvl3pPr>
            <a:lvl4pPr lvl="3">
              <a:spcBef>
                <a:spcPts val="0"/>
              </a:spcBef>
              <a:spcAft>
                <a:spcPts val="0"/>
              </a:spcAft>
              <a:buSzPts val="1400"/>
              <a:buNone/>
              <a:defRPr sz="1350"/>
            </a:lvl4pPr>
            <a:lvl5pPr lvl="4">
              <a:spcBef>
                <a:spcPts val="0"/>
              </a:spcBef>
              <a:spcAft>
                <a:spcPts val="0"/>
              </a:spcAft>
              <a:buSzPts val="1400"/>
              <a:buNone/>
              <a:defRPr sz="1350"/>
            </a:lvl5pPr>
            <a:lvl6pPr lvl="5">
              <a:spcBef>
                <a:spcPts val="0"/>
              </a:spcBef>
              <a:spcAft>
                <a:spcPts val="0"/>
              </a:spcAft>
              <a:buSzPts val="1400"/>
              <a:buNone/>
              <a:defRPr sz="1350"/>
            </a:lvl6pPr>
            <a:lvl7pPr lvl="6">
              <a:spcBef>
                <a:spcPts val="0"/>
              </a:spcBef>
              <a:spcAft>
                <a:spcPts val="0"/>
              </a:spcAft>
              <a:buSzPts val="1400"/>
              <a:buNone/>
              <a:defRPr sz="1350"/>
            </a:lvl7pPr>
            <a:lvl8pPr lvl="7">
              <a:spcBef>
                <a:spcPts val="0"/>
              </a:spcBef>
              <a:spcAft>
                <a:spcPts val="0"/>
              </a:spcAft>
              <a:buSzPts val="1400"/>
              <a:buNone/>
              <a:defRPr sz="1350"/>
            </a:lvl8pPr>
            <a:lvl9pPr lvl="8">
              <a:spcBef>
                <a:spcPts val="0"/>
              </a:spcBef>
              <a:spcAft>
                <a:spcPts val="0"/>
              </a:spcAft>
              <a:buSzPts val="1400"/>
              <a:buNone/>
              <a:defRPr sz="1350"/>
            </a:lvl9pPr>
          </a:lstStyle>
          <a:p>
            <a:endParaRPr/>
          </a:p>
        </p:txBody>
      </p:sp>
      <p:sp>
        <p:nvSpPr>
          <p:cNvPr id="25" name="Google Shape;25;p22"/>
          <p:cNvSpPr txBox="1">
            <a:spLocks noGrp="1"/>
          </p:cNvSpPr>
          <p:nvPr>
            <p:ph type="body" idx="1"/>
          </p:nvPr>
        </p:nvSpPr>
        <p:spPr>
          <a:xfrm>
            <a:off x="609600" y="1600203"/>
            <a:ext cx="5384800" cy="4525963"/>
          </a:xfrm>
          <a:prstGeom prst="rect">
            <a:avLst/>
          </a:prstGeom>
          <a:noFill/>
          <a:ln>
            <a:noFill/>
          </a:ln>
        </p:spPr>
        <p:txBody>
          <a:bodyPr spcFirstLastPara="1" wrap="square" lIns="91425" tIns="45700" rIns="91425" bIns="45700" anchor="t" anchorCtr="0"/>
          <a:lstStyle>
            <a:lvl1pPr marL="342900" marR="0" lvl="0" indent="-257175" algn="l" rtl="0">
              <a:spcBef>
                <a:spcPts val="270"/>
              </a:spcBef>
              <a:spcAft>
                <a:spcPts val="0"/>
              </a:spcAft>
              <a:buClr>
                <a:srgbClr val="EE2A24"/>
              </a:buClr>
              <a:buSzPts val="1800"/>
              <a:buFont typeface="Arial"/>
              <a:buChar char="­"/>
              <a:defRPr sz="1350" b="0" i="0" u="none" strike="noStrike" cap="none">
                <a:solidFill>
                  <a:schemeClr val="dk1"/>
                </a:solidFill>
                <a:latin typeface="Calibri"/>
                <a:ea typeface="Calibri"/>
                <a:cs typeface="Calibri"/>
                <a:sym typeface="Calibri"/>
              </a:defRPr>
            </a:lvl1pPr>
            <a:lvl2pPr marL="685800" marR="0" lvl="1"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26" name="Google Shape;26;p22"/>
          <p:cNvSpPr txBox="1">
            <a:spLocks noGrp="1"/>
          </p:cNvSpPr>
          <p:nvPr>
            <p:ph type="body" idx="2"/>
          </p:nvPr>
        </p:nvSpPr>
        <p:spPr>
          <a:xfrm>
            <a:off x="6197600" y="1600203"/>
            <a:ext cx="5384800" cy="4525963"/>
          </a:xfrm>
          <a:prstGeom prst="rect">
            <a:avLst/>
          </a:prstGeom>
          <a:noFill/>
          <a:ln>
            <a:noFill/>
          </a:ln>
        </p:spPr>
        <p:txBody>
          <a:bodyPr spcFirstLastPara="1" wrap="square" lIns="91425" tIns="45700" rIns="91425" bIns="45700" anchor="t" anchorCtr="0"/>
          <a:lstStyle>
            <a:lvl1pPr marL="342900" marR="0" lvl="0" indent="-257175" algn="l" rtl="0">
              <a:spcBef>
                <a:spcPts val="270"/>
              </a:spcBef>
              <a:spcAft>
                <a:spcPts val="0"/>
              </a:spcAft>
              <a:buClr>
                <a:srgbClr val="EE2A24"/>
              </a:buClr>
              <a:buSzPts val="1800"/>
              <a:buFont typeface="Arial"/>
              <a:buChar char="­"/>
              <a:defRPr sz="1350" b="0" i="0" u="none" strike="noStrike" cap="none">
                <a:solidFill>
                  <a:schemeClr val="dk1"/>
                </a:solidFill>
                <a:latin typeface="Calibri"/>
                <a:ea typeface="Calibri"/>
                <a:cs typeface="Calibri"/>
                <a:sym typeface="Calibri"/>
              </a:defRPr>
            </a:lvl1pPr>
            <a:lvl2pPr marL="685800" marR="0" lvl="1" indent="-285750" algn="l" rtl="0">
              <a:spcBef>
                <a:spcPts val="360"/>
              </a:spcBef>
              <a:spcAft>
                <a:spcPts val="0"/>
              </a:spcAft>
              <a:buClr>
                <a:schemeClr val="dk1"/>
              </a:buClr>
              <a:buSzPts val="2400"/>
              <a:buFont typeface="Arial"/>
              <a:buChar char="–"/>
              <a:defRPr sz="1800" b="0" i="0" u="none" strike="noStrike" cap="none">
                <a:solidFill>
                  <a:schemeClr val="dk1"/>
                </a:solidFill>
                <a:latin typeface="Calibri"/>
                <a:ea typeface="Calibri"/>
                <a:cs typeface="Calibri"/>
                <a:sym typeface="Calibri"/>
              </a:defRPr>
            </a:lvl2pPr>
            <a:lvl3pPr marL="1028700" marR="0" lvl="2" indent="-266700" algn="l" rtl="0">
              <a:spcBef>
                <a:spcPts val="300"/>
              </a:spcBef>
              <a:spcAft>
                <a:spcPts val="0"/>
              </a:spcAft>
              <a:buClr>
                <a:schemeClr val="dk1"/>
              </a:buClr>
              <a:buSzPts val="2000"/>
              <a:buFont typeface="Arial"/>
              <a:buChar char="•"/>
              <a:defRPr sz="1500" b="0" i="0" u="none" strike="noStrike" cap="none">
                <a:solidFill>
                  <a:schemeClr val="dk1"/>
                </a:solidFill>
                <a:latin typeface="Calibri"/>
                <a:ea typeface="Calibri"/>
                <a:cs typeface="Calibri"/>
                <a:sym typeface="Calibri"/>
              </a:defRPr>
            </a:lvl3pPr>
            <a:lvl4pPr marL="1371600" marR="0" lvl="3"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4pPr>
            <a:lvl5pPr marL="1714500" marR="0" lvl="4"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5pPr>
            <a:lvl6pPr marL="2057400" marR="0" lvl="5"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6pPr>
            <a:lvl7pPr marL="2400300" marR="0" lvl="6"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7pPr>
            <a:lvl8pPr marL="2743200" marR="0" lvl="7"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8pPr>
            <a:lvl9pPr marL="3086100" marR="0" lvl="8" indent="-257175" algn="l" rtl="0">
              <a:spcBef>
                <a:spcPts val="270"/>
              </a:spcBef>
              <a:spcAft>
                <a:spcPts val="0"/>
              </a:spcAft>
              <a:buClr>
                <a:schemeClr val="dk1"/>
              </a:buClr>
              <a:buSzPts val="1800"/>
              <a:buFont typeface="Arial"/>
              <a:buChar char="•"/>
              <a:defRPr sz="135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780846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427DB-017C-4315-9D89-5C2B00631A5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959BA5-3032-46FF-85C3-13036A06774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361AB0-165E-4596-89A0-4D7857B494D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419DD31A-6A42-49DA-A043-7A5AB29182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9112DA-AD75-43C4-B5E7-CBCF9206F8D6}"/>
              </a:ext>
            </a:extLst>
          </p:cNvPr>
          <p:cNvSpPr>
            <a:spLocks noGrp="1"/>
          </p:cNvSpPr>
          <p:nvPr>
            <p:ph type="sldNum" sz="quarter" idx="12"/>
          </p:nvPr>
        </p:nvSpPr>
        <p:spPr/>
        <p:txBody>
          <a:bodyPr/>
          <a:lstStyle/>
          <a:p>
            <a:fld id="{AD3267F0-F0AA-451C-8B4E-E27DFF23BDC2}" type="slidenum">
              <a:rPr lang="en-GB" smtClean="0"/>
              <a:t>‹#›</a:t>
            </a:fld>
            <a:endParaRPr lang="en-GB"/>
          </a:p>
        </p:txBody>
      </p:sp>
    </p:spTree>
    <p:extLst>
      <p:ext uri="{BB962C8B-B14F-4D97-AF65-F5344CB8AC3E}">
        <p14:creationId xmlns:p14="http://schemas.microsoft.com/office/powerpoint/2010/main" val="37285894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67DFF-8D3F-464E-8461-7B07BF28B9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2F9DA9-46F5-42E5-87F5-CB5F10FE78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8D08C1B-662A-431A-A4F0-37A1747B010D}"/>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8D31912-225D-4C0A-B861-E2A1F7DB72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F0CA92-2227-4315-93A4-A594EFFAA56B}"/>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2049811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DC0C5-3C48-4064-9580-D070CF19754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DD2A029-2F36-4244-8973-A3A51673B6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F3DA7F-0083-4E0B-A26A-97FF49FB9F5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8FB36A16-689A-4788-8CCD-6D9A3E5A3C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E998094-3297-4E24-A2AA-F4C04834C716}"/>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2621070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F5711-9651-4221-B35A-1AD1326CC08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3B9CD7A-6D86-4156-ABFF-CF22981420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2C955AC-6538-4915-BBBD-09A740B74701}"/>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C209A1A-0CAD-4889-9781-E3A13E37A6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160110E-0D85-48F6-B1C6-E2EBE6E6C7D6}"/>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65804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DC3BA-6336-40DA-876B-BB3F5196059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25E0941-9DF1-402E-A36E-5D9C1E52BA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6D474FF-30F7-4AEC-AF67-58D8047D55D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20E383-B085-4322-9437-7463C52B3240}"/>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89997776-44EB-4884-AE37-E76A48CCD2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F22F07B-AAD5-4005-9FA8-EC07BEFA1065}"/>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2402414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44D3A-4808-401F-A5A3-A4BCCC07E4B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AD0D4B0-BD30-49FB-B1C2-0D2E2542EBD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E97AE22-8E21-48B2-97E4-989329A4CE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A523F42-B539-49EF-8B06-22EC9741D8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FF6C3C-631A-4A2A-A441-73E3E242BC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4B0BD81-2C89-4D3B-9DA5-2A9C9DEBBA3F}"/>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A408FCE5-EB1B-4FBF-AD53-0463EE89B9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66A62A-FF54-4D85-8A38-E57D3F19290F}"/>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1337471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4848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53C9FD-0441-468B-811E-9D5BA305E3E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28466AF-D71F-41B1-BC56-F367B329601A}"/>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76961A1D-11C5-4607-8E80-4A752A03C2D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C807D39-4CFD-46CE-97B0-12E4A819CAEE}"/>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42004365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8A617A-E37D-412C-8226-071B5A4C6F0F}"/>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A16F061B-B999-402F-91B3-0E47619250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54A1810-9E98-482F-AE73-C27D5F1DA4AA}"/>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419596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3241D-360A-40D5-A1BD-B5CF389F0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C8631F6-A834-40CA-A846-2B3A239A46F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39B2B8-DEB7-4BDE-9943-97F55142CE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C38AA1-3275-4F82-B8C0-994ABEF027E9}"/>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FF9E8AB6-9AA4-4D75-8A25-49CE324E9B6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A80F99-C6CE-4436-B23E-356D87DED822}"/>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33135386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9808-57A3-421C-8FA1-B2600B5241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6D599E-8567-40A6-8CAA-CA4C892DE6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2A3B3AC-22A0-410C-90B0-369B97D718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5D7DD0-5446-463C-B43E-3EA91E554A71}"/>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7E2F110A-1B47-480D-9917-51AA61B0C2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BD4C-3056-483B-9928-BDCE6F76189B}"/>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7109904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AEA5E-A613-43B7-8821-32AF1F26506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96ADF62-72DD-4726-BEFE-E34042B5E79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61AFB2-DE3B-49CA-8A06-6CA99DC8DD7C}"/>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9C38FE3-C369-4CD8-ACDC-4FB89DB2592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3FA67C0-EA10-411C-8FC3-7EB3376C5225}"/>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16593985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E42144-C8CB-4F6C-8FBB-1CBB188998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470540-7E69-48E5-951E-8A65524EA4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ACEB112-B8A3-406F-BD95-DAA0A4DEB2A5}"/>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4ED2B28-871A-4800-A2F0-883E787E28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4D0C919-1A5E-4F74-9BAE-AA7485FE092F}"/>
              </a:ext>
            </a:extLst>
          </p:cNvPr>
          <p:cNvSpPr>
            <a:spLocks noGrp="1"/>
          </p:cNvSpPr>
          <p:nvPr>
            <p:ph type="sldNum" sz="quarter" idx="12"/>
          </p:nvPr>
        </p:nvSpPr>
        <p:spPr/>
        <p:txBody>
          <a:bodyPr/>
          <a:lstStyle/>
          <a:p>
            <a:fld id="{24904715-055C-41C6-9ED1-223062ACA749}" type="slidenum">
              <a:rPr lang="en-GB" smtClean="0"/>
              <a:t>‹#›</a:t>
            </a:fld>
            <a:endParaRPr lang="en-GB"/>
          </a:p>
        </p:txBody>
      </p:sp>
    </p:spTree>
    <p:extLst>
      <p:ext uri="{BB962C8B-B14F-4D97-AF65-F5344CB8AC3E}">
        <p14:creationId xmlns:p14="http://schemas.microsoft.com/office/powerpoint/2010/main" val="920393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400F6-C1EE-DC46-BC01-B2D8F7A88F00}"/>
              </a:ext>
            </a:extLst>
          </p:cNvPr>
          <p:cNvPicPr>
            <a:picLocks noChangeAspect="1"/>
          </p:cNvPicPr>
          <p:nvPr userDrawn="1"/>
        </p:nvPicPr>
        <p:blipFill>
          <a:blip r:embed="rId2"/>
          <a:stretch>
            <a:fillRect/>
          </a:stretch>
        </p:blipFill>
        <p:spPr>
          <a:xfrm>
            <a:off x="117400" y="6021288"/>
            <a:ext cx="3386312" cy="778476"/>
          </a:xfrm>
          <a:prstGeom prst="rect">
            <a:avLst/>
          </a:prstGeom>
        </p:spPr>
      </p:pic>
    </p:spTree>
    <p:extLst>
      <p:ext uri="{BB962C8B-B14F-4D97-AF65-F5344CB8AC3E}">
        <p14:creationId xmlns:p14="http://schemas.microsoft.com/office/powerpoint/2010/main" val="7476667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400F6-C1EE-DC46-BC01-B2D8F7A88F00}"/>
              </a:ext>
            </a:extLst>
          </p:cNvPr>
          <p:cNvPicPr>
            <a:picLocks noChangeAspect="1"/>
          </p:cNvPicPr>
          <p:nvPr userDrawn="1"/>
        </p:nvPicPr>
        <p:blipFill>
          <a:blip r:embed="rId2"/>
          <a:stretch>
            <a:fillRect/>
          </a:stretch>
        </p:blipFill>
        <p:spPr>
          <a:xfrm>
            <a:off x="117400" y="6021288"/>
            <a:ext cx="3386312" cy="778476"/>
          </a:xfrm>
          <a:prstGeom prst="rect">
            <a:avLst/>
          </a:prstGeom>
        </p:spPr>
      </p:pic>
    </p:spTree>
    <p:extLst>
      <p:ext uri="{BB962C8B-B14F-4D97-AF65-F5344CB8AC3E}">
        <p14:creationId xmlns:p14="http://schemas.microsoft.com/office/powerpoint/2010/main" val="191117895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10B5E6-E359-44ED-9300-60A46B2FD07E}" type="slidenum">
              <a:rPr lang="en-GB" smtClean="0"/>
              <a:pPr/>
              <a:t>‹#›</a:t>
            </a:fld>
            <a:endParaRPr lang="en-GB"/>
          </a:p>
        </p:txBody>
      </p:sp>
      <p:sp>
        <p:nvSpPr>
          <p:cNvPr id="3" name="Date Placeholder 2"/>
          <p:cNvSpPr>
            <a:spLocks noGrp="1"/>
          </p:cNvSpPr>
          <p:nvPr>
            <p:ph type="dt" sz="half" idx="11"/>
          </p:nvPr>
        </p:nvSpPr>
        <p:spPr/>
        <p:txBody>
          <a:bodyPr/>
          <a:lstStyle/>
          <a:p>
            <a:endParaRPr lang="en-GB"/>
          </a:p>
        </p:txBody>
      </p:sp>
      <p:sp>
        <p:nvSpPr>
          <p:cNvPr id="4" name="Footer Placeholder 3"/>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446650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81" y="404664"/>
            <a:ext cx="1837995" cy="634082"/>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GB"/>
              <a:t>Title</a:t>
            </a:r>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marL="285750" indent="-285750">
              <a:buClr>
                <a:srgbClr val="EE2A24"/>
              </a:buClr>
              <a:buFont typeface="Arial" panose="020B0604020202020204"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endParaRPr lang="en-US" sz="18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marL="285750" indent="-285750">
              <a:buClr>
                <a:srgbClr val="EE2A24"/>
              </a:buClr>
              <a:buFont typeface="Arial" panose="020B0604020202020204"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endParaRPr lang="en-US" sz="1800" b="0" cap="none">
              <a:latin typeface="Arial" panose="020B0604020202020204" pitchFamily="34" charset="0"/>
              <a:cs typeface="Arial" panose="020B0604020202020204" pitchFamily="34" charset="0"/>
            </a:endParaRPr>
          </a:p>
          <a:p>
            <a:pPr lvl="0"/>
            <a:endParaRPr lang="en-GB"/>
          </a:p>
        </p:txBody>
      </p:sp>
      <p:sp>
        <p:nvSpPr>
          <p:cNvPr id="8" name="Date Placeholder 7"/>
          <p:cNvSpPr>
            <a:spLocks noGrp="1"/>
          </p:cNvSpPr>
          <p:nvPr>
            <p:ph type="dt" sz="half" idx="10"/>
          </p:nvPr>
        </p:nvSpPr>
        <p:spPr/>
        <p:txBody>
          <a:bodyPr/>
          <a:lstStyle/>
          <a:p>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2010B5E6-E359-44ED-9300-60A46B2FD07E}" type="slidenum">
              <a:rPr lang="en-GB" smtClean="0"/>
              <a:pPr/>
              <a:t>‹#›</a:t>
            </a:fld>
            <a:endParaRPr lang="en-GB"/>
          </a:p>
        </p:txBody>
      </p:sp>
    </p:spTree>
    <p:extLst>
      <p:ext uri="{BB962C8B-B14F-4D97-AF65-F5344CB8AC3E}">
        <p14:creationId xmlns:p14="http://schemas.microsoft.com/office/powerpoint/2010/main" val="315344639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5"/>
            <a:ext cx="1741984" cy="753567"/>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214307" indent="-214307">
              <a:buClr>
                <a:srgbClr val="EE2A24"/>
              </a:buClr>
              <a:buFont typeface="Arial" panose="020B0604020202020204" pitchFamily="34" charset="0"/>
              <a:buChar char="­"/>
              <a:defRPr sz="1400"/>
            </a:lvl1pPr>
            <a:lvl2pPr>
              <a:defRPr sz="1500"/>
            </a:lvl2pPr>
            <a:lvl3pPr>
              <a:defRPr sz="1400"/>
            </a:lvl3pPr>
            <a:lvl4pPr>
              <a:defRPr sz="1200"/>
            </a:lvl4pPr>
            <a:lvl5pPr>
              <a:defRPr sz="1200"/>
            </a:lvl5pPr>
            <a:lvl6pPr>
              <a:defRPr sz="1200"/>
            </a:lvl6pPr>
            <a:lvl7pPr>
              <a:defRPr sz="1200"/>
            </a:lvl7pPr>
            <a:lvl8pPr>
              <a:defRPr sz="1200"/>
            </a:lvl8pPr>
            <a:lvl9pPr>
              <a:defRPr sz="1200"/>
            </a:lvl9pPr>
          </a:lstStyle>
          <a:p>
            <a:pPr marL="214307" lvl="0" indent="-214307">
              <a:buClr>
                <a:srgbClr val="EE2A24"/>
              </a:buClr>
              <a:buFont typeface="Arial" panose="020B0604020202020204" pitchFamily="34" charset="0"/>
              <a:buChar char="­"/>
            </a:pPr>
            <a:r>
              <a:rPr lang="en-GB" sz="140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400" b="0" cap="none">
                <a:latin typeface="Arial" panose="020B0604020202020204" pitchFamily="34" charset="0"/>
                <a:cs typeface="Arial" panose="020B0604020202020204" pitchFamily="34" charset="0"/>
              </a:rPr>
              <a:t>Bullet</a:t>
            </a:r>
          </a:p>
          <a:p>
            <a:pPr marL="214307" lvl="0" indent="-214307">
              <a:buClr>
                <a:srgbClr val="EE2A24"/>
              </a:buClr>
              <a:buFont typeface="Arial" panose="020B0604020202020204" pitchFamily="34" charset="0"/>
              <a:buChar char="­"/>
            </a:pPr>
            <a:r>
              <a:rPr lang="en-GB" sz="140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400" b="0" cap="none">
                <a:latin typeface="Arial" panose="020B0604020202020204" pitchFamily="34" charset="0"/>
                <a:cs typeface="Arial" panose="020B0604020202020204" pitchFamily="34" charset="0"/>
              </a:rPr>
              <a:t>Bullets</a:t>
            </a:r>
            <a:endParaRPr lang="en-US" sz="1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1813770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5"/>
            <a:ext cx="1741984" cy="753567"/>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214307" indent="-214307">
              <a:buClr>
                <a:srgbClr val="EE2A24"/>
              </a:buClr>
              <a:buFont typeface="Arial" panose="020B0604020202020204" pitchFamily="34" charset="0"/>
              <a:buChar char="­"/>
              <a:defRPr sz="13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9768115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2" descr="G:\Communications\MCDB\Brand\Brand guidelines\Logos\Marque CMYK.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5625471"/>
            <a:ext cx="3240765" cy="1232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5881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6313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5"/>
            <a:ext cx="1741984" cy="753567"/>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214307" indent="-214307">
              <a:buClr>
                <a:srgbClr val="EE2A24"/>
              </a:buClr>
              <a:buFont typeface="Arial" panose="020B0604020202020204" pitchFamily="34" charset="0"/>
              <a:buChar char="­"/>
              <a:defRPr sz="13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4380551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4"/>
            <a:ext cx="1934005" cy="753567"/>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5"/>
            <a:ext cx="5384800" cy="4525433"/>
          </a:xfrm>
          <a:prstGeom prst="rect">
            <a:avLst/>
          </a:prstGeom>
        </p:spPr>
        <p:txBody>
          <a:bodyPr/>
          <a:lstStyle>
            <a:lvl1pPr marL="214307" indent="-214307">
              <a:buClr>
                <a:srgbClr val="EE2A24"/>
              </a:buClr>
              <a:buFont typeface="Arial" panose="020B0604020202020204" pitchFamily="34" charset="0"/>
              <a:buChar char="­"/>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5"/>
            <a:ext cx="5384800" cy="4525433"/>
          </a:xfrm>
          <a:prstGeom prst="rect">
            <a:avLst/>
          </a:prstGeom>
        </p:spPr>
        <p:txBody>
          <a:bodyPr/>
          <a:lstStyle>
            <a:lvl1pPr marL="214307" indent="-214307">
              <a:buClr>
                <a:srgbClr val="EE2A24"/>
              </a:buClr>
              <a:buFont typeface="Arial" panose="020B0604020202020204" pitchFamily="34" charset="0"/>
              <a:buChar char="­"/>
              <a:defRPr sz="135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07" lvl="0" indent="-214307">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82525285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3B11-D048-45F7-B65C-F8CE65072C31}"/>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74D6CD-0891-4C25-9261-9ECDC6A9AB34}"/>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4FFB6C-477A-489A-8A1A-D1CF93B5E876}"/>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D63EB792-97A0-4DDE-8617-AE6C94B472F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0998AC-A70F-4589-8143-A2FF77163E7C}"/>
              </a:ext>
            </a:extLst>
          </p:cNvPr>
          <p:cNvSpPr>
            <a:spLocks noGrp="1"/>
          </p:cNvSpPr>
          <p:nvPr>
            <p:ph type="sldNum" sz="quarter" idx="12"/>
          </p:nvPr>
        </p:nvSpPr>
        <p:spPr/>
        <p:txBody>
          <a:bodyPr/>
          <a:lstStyle/>
          <a:p>
            <a:fld id="{F3BE37F0-B54D-49D4-8B8E-C0C87C823743}" type="slidenum">
              <a:rPr lang="en-GB" smtClean="0"/>
              <a:t>‹#›</a:t>
            </a:fld>
            <a:endParaRPr lang="en-GB"/>
          </a:p>
        </p:txBody>
      </p:sp>
    </p:spTree>
    <p:extLst>
      <p:ext uri="{BB962C8B-B14F-4D97-AF65-F5344CB8AC3E}">
        <p14:creationId xmlns:p14="http://schemas.microsoft.com/office/powerpoint/2010/main" val="514593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B8BFB-FAE4-463E-9A9C-E5F18445EE0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377171-C7B3-4C55-AC48-EF32CF5CC8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42A028C-7064-4DAF-9507-8B6F875F30A0}"/>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5B24B490-EC86-4D98-8BCB-236C2F1283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0B876E-72FC-497E-AAFB-E8D58A8E450C}"/>
              </a:ext>
            </a:extLst>
          </p:cNvPr>
          <p:cNvSpPr>
            <a:spLocks noGrp="1"/>
          </p:cNvSpPr>
          <p:nvPr>
            <p:ph type="sldNum" sz="quarter" idx="12"/>
          </p:nvPr>
        </p:nvSpPr>
        <p:spPr/>
        <p:txBody>
          <a:bodyPr/>
          <a:lstStyle/>
          <a:p>
            <a:fld id="{F3BE37F0-B54D-49D4-8B8E-C0C87C823743}" type="slidenum">
              <a:rPr lang="en-GB" smtClean="0"/>
              <a:t>‹#›</a:t>
            </a:fld>
            <a:endParaRPr lang="en-GB"/>
          </a:p>
        </p:txBody>
      </p:sp>
    </p:spTree>
    <p:extLst>
      <p:ext uri="{BB962C8B-B14F-4D97-AF65-F5344CB8AC3E}">
        <p14:creationId xmlns:p14="http://schemas.microsoft.com/office/powerpoint/2010/main" val="29685492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7138196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32306656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400F6-C1EE-DC46-BC01-B2D8F7A88F00}"/>
              </a:ext>
            </a:extLst>
          </p:cNvPr>
          <p:cNvPicPr>
            <a:picLocks noChangeAspect="1"/>
          </p:cNvPicPr>
          <p:nvPr userDrawn="1"/>
        </p:nvPicPr>
        <p:blipFill>
          <a:blip r:embed="rId2"/>
          <a:stretch>
            <a:fillRect/>
          </a:stretch>
        </p:blipFill>
        <p:spPr>
          <a:xfrm>
            <a:off x="117400" y="6021288"/>
            <a:ext cx="3386312" cy="778476"/>
          </a:xfrm>
          <a:prstGeom prst="rect">
            <a:avLst/>
          </a:prstGeom>
        </p:spPr>
      </p:pic>
    </p:spTree>
    <p:extLst>
      <p:ext uri="{BB962C8B-B14F-4D97-AF65-F5344CB8AC3E}">
        <p14:creationId xmlns:p14="http://schemas.microsoft.com/office/powerpoint/2010/main" val="3980818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3"/>
            <a:ext cx="1741984" cy="753567"/>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285743" indent="-285743">
              <a:buClr>
                <a:srgbClr val="EE2A24"/>
              </a:buClr>
              <a:buFont typeface="Arial" panose="020B0604020202020204" pitchFamily="34" charset="0"/>
              <a:buChar char="­"/>
              <a:defRPr sz="18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endParaRPr lang="en-US" sz="18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7997071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2010B5E6-E359-44ED-9300-60A46B2FD07E}" type="slidenum">
              <a:rPr lang="en-GB" smtClean="0"/>
              <a:pPr/>
              <a:t>‹#›</a:t>
            </a:fld>
            <a:endParaRPr lang="en-GB"/>
          </a:p>
        </p:txBody>
      </p:sp>
      <p:sp>
        <p:nvSpPr>
          <p:cNvPr id="3" name="Date Placeholder 2"/>
          <p:cNvSpPr>
            <a:spLocks noGrp="1"/>
          </p:cNvSpPr>
          <p:nvPr>
            <p:ph type="dt" sz="half" idx="11"/>
          </p:nvPr>
        </p:nvSpPr>
        <p:spPr/>
        <p:txBody>
          <a:bodyPr/>
          <a:lstStyle/>
          <a:p>
            <a:endParaRPr lang="en-GB"/>
          </a:p>
        </p:txBody>
      </p:sp>
      <p:sp>
        <p:nvSpPr>
          <p:cNvPr id="4" name="Footer Placeholder 3"/>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7812026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27381" y="404664"/>
            <a:ext cx="1837995" cy="634082"/>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GB"/>
              <a:t>Title</a:t>
            </a:r>
          </a:p>
        </p:txBody>
      </p:sp>
      <p:sp>
        <p:nvSpPr>
          <p:cNvPr id="3" name="Content Placeholder 2"/>
          <p:cNvSpPr>
            <a:spLocks noGrp="1"/>
          </p:cNvSpPr>
          <p:nvPr>
            <p:ph sz="half" idx="1" hasCustomPrompt="1"/>
          </p:nvPr>
        </p:nvSpPr>
        <p:spPr>
          <a:xfrm>
            <a:off x="609600" y="1600201"/>
            <a:ext cx="5384800" cy="4525963"/>
          </a:xfrm>
          <a:prstGeom prst="rect">
            <a:avLst/>
          </a:prstGeom>
        </p:spPr>
        <p:txBody>
          <a:bodyPr/>
          <a:lstStyle>
            <a:lvl1pPr marL="285750" indent="-285750">
              <a:buClr>
                <a:srgbClr val="EE2A24"/>
              </a:buClr>
              <a:buFont typeface="Arial" panose="020B0604020202020204"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endParaRPr lang="en-US" sz="18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1"/>
            <a:ext cx="5384800" cy="4525963"/>
          </a:xfrm>
          <a:prstGeom prst="rect">
            <a:avLst/>
          </a:prstGeom>
        </p:spPr>
        <p:txBody>
          <a:bodyPr/>
          <a:lstStyle>
            <a:lvl1pPr marL="285750" indent="-285750">
              <a:buClr>
                <a:srgbClr val="EE2A24"/>
              </a:buClr>
              <a:buFont typeface="Arial" panose="020B0604020202020204"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50" lvl="0" indent="-285750">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endParaRPr lang="en-US" sz="1800" b="0" cap="none">
              <a:latin typeface="Arial" panose="020B0604020202020204" pitchFamily="34" charset="0"/>
              <a:cs typeface="Arial" panose="020B0604020202020204" pitchFamily="34" charset="0"/>
            </a:endParaRPr>
          </a:p>
          <a:p>
            <a:pPr lvl="0"/>
            <a:endParaRPr lang="en-GB"/>
          </a:p>
        </p:txBody>
      </p:sp>
      <p:sp>
        <p:nvSpPr>
          <p:cNvPr id="8" name="Date Placeholder 7"/>
          <p:cNvSpPr>
            <a:spLocks noGrp="1"/>
          </p:cNvSpPr>
          <p:nvPr>
            <p:ph type="dt" sz="half" idx="10"/>
          </p:nvPr>
        </p:nvSpPr>
        <p:spPr/>
        <p:txBody>
          <a:bodyPr/>
          <a:lstStyle/>
          <a:p>
            <a:endParaRPr lang="en-GB"/>
          </a:p>
        </p:txBody>
      </p:sp>
      <p:sp>
        <p:nvSpPr>
          <p:cNvPr id="9" name="Footer Placeholder 8"/>
          <p:cNvSpPr>
            <a:spLocks noGrp="1"/>
          </p:cNvSpPr>
          <p:nvPr>
            <p:ph type="ftr" sz="quarter" idx="11"/>
          </p:nvPr>
        </p:nvSpPr>
        <p:spPr/>
        <p:txBody>
          <a:bodyPr/>
          <a:lstStyle/>
          <a:p>
            <a:endParaRPr lang="en-GB"/>
          </a:p>
        </p:txBody>
      </p:sp>
      <p:sp>
        <p:nvSpPr>
          <p:cNvPr id="10" name="Slide Number Placeholder 9"/>
          <p:cNvSpPr>
            <a:spLocks noGrp="1"/>
          </p:cNvSpPr>
          <p:nvPr>
            <p:ph type="sldNum" sz="quarter" idx="12"/>
          </p:nvPr>
        </p:nvSpPr>
        <p:spPr/>
        <p:txBody>
          <a:bodyPr/>
          <a:lstStyle/>
          <a:p>
            <a:fld id="{2010B5E6-E359-44ED-9300-60A46B2FD07E}" type="slidenum">
              <a:rPr lang="en-GB" smtClean="0"/>
              <a:pPr/>
              <a:t>‹#›</a:t>
            </a:fld>
            <a:endParaRPr lang="en-GB"/>
          </a:p>
        </p:txBody>
      </p:sp>
    </p:spTree>
    <p:extLst>
      <p:ext uri="{BB962C8B-B14F-4D97-AF65-F5344CB8AC3E}">
        <p14:creationId xmlns:p14="http://schemas.microsoft.com/office/powerpoint/2010/main" val="3850957356"/>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548681"/>
            <a:ext cx="1741984" cy="753567"/>
          </a:xfrm>
          <a:prstGeom prst="rect">
            <a:avLst/>
          </a:prstGeom>
        </p:spPr>
        <p:txBody>
          <a:bodyPr/>
          <a:lstStyle>
            <a:lvl1pPr>
              <a:defRPr sz="4267"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3"/>
          <p:cNvSpPr>
            <a:spLocks noGrp="1"/>
          </p:cNvSpPr>
          <p:nvPr>
            <p:ph sz="half" idx="2" hasCustomPrompt="1"/>
          </p:nvPr>
        </p:nvSpPr>
        <p:spPr>
          <a:xfrm>
            <a:off x="609600" y="1700809"/>
            <a:ext cx="10094912" cy="4424825"/>
          </a:xfrm>
          <a:prstGeom prst="rect">
            <a:avLst/>
          </a:prstGeom>
        </p:spPr>
        <p:txBody>
          <a:bodyPr/>
          <a:lstStyle>
            <a:lvl1pPr marL="380990" indent="-380990">
              <a:buClr>
                <a:srgbClr val="EE2A24"/>
              </a:buClr>
              <a:buFont typeface="Arial" panose="020B0604020202020204" pitchFamily="34" charset="0"/>
              <a:buChar char="­"/>
              <a:defRPr sz="24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p>
          <a:p>
            <a:pPr marL="380990" lvl="0" indent="-380990">
              <a:buClr>
                <a:srgbClr val="EE2A24"/>
              </a:buClr>
              <a:buFont typeface="Arial" panose="020B0604020202020204" pitchFamily="34" charset="0"/>
              <a:buChar char="­"/>
            </a:pPr>
            <a:r>
              <a:rPr lang="en-GB" sz="2400" b="0" cap="none">
                <a:latin typeface="Arial" panose="020B0604020202020204" pitchFamily="34" charset="0"/>
                <a:cs typeface="Arial" panose="020B0604020202020204" pitchFamily="34" charset="0"/>
              </a:rPr>
              <a:t>Bullets</a:t>
            </a:r>
            <a:endParaRPr lang="en-US" sz="24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228080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Double - title and bullets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392" y="452672"/>
            <a:ext cx="1934005" cy="753567"/>
          </a:xfrm>
          <a:prstGeom prst="rect">
            <a:avLst/>
          </a:prstGeom>
        </p:spPr>
        <p:txBody>
          <a:bodyPr/>
          <a:lstStyle>
            <a:lvl1pPr>
              <a:defRPr sz="3200" b="1">
                <a:latin typeface="Arial" panose="020B0604020202020204" pitchFamily="34" charset="0"/>
                <a:cs typeface="Arial" panose="020B0604020202020204" pitchFamily="34" charset="0"/>
              </a:defRPr>
            </a:lvl1pPr>
          </a:lstStyle>
          <a:p>
            <a:r>
              <a:rPr lang="en-US"/>
              <a:t>Title</a:t>
            </a:r>
            <a:endParaRPr lang="en-GB"/>
          </a:p>
        </p:txBody>
      </p:sp>
      <p:sp>
        <p:nvSpPr>
          <p:cNvPr id="3" name="Content Placeholder 2"/>
          <p:cNvSpPr>
            <a:spLocks noGrp="1"/>
          </p:cNvSpPr>
          <p:nvPr>
            <p:ph sz="half" idx="1" hasCustomPrompt="1"/>
          </p:nvPr>
        </p:nvSpPr>
        <p:spPr>
          <a:xfrm>
            <a:off x="609600" y="1600203"/>
            <a:ext cx="5384800" cy="4525433"/>
          </a:xfrm>
          <a:prstGeom prst="rect">
            <a:avLst/>
          </a:prstGeom>
        </p:spPr>
        <p:txBody>
          <a:bodyPr/>
          <a:lstStyle>
            <a:lvl1pPr marL="285743" indent="-285743">
              <a:buClr>
                <a:srgbClr val="EE2A24"/>
              </a:buClr>
              <a:buFont typeface="Arial" panose="020B0604020202020204"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endParaRPr lang="en-US" sz="1800" b="0" cap="none">
              <a:latin typeface="Arial" panose="020B0604020202020204" pitchFamily="34" charset="0"/>
              <a:cs typeface="Arial" panose="020B0604020202020204" pitchFamily="34" charset="0"/>
            </a:endParaRPr>
          </a:p>
          <a:p>
            <a:pPr lvl="0"/>
            <a:endParaRPr lang="en-GB"/>
          </a:p>
        </p:txBody>
      </p:sp>
      <p:sp>
        <p:nvSpPr>
          <p:cNvPr id="4" name="Content Placeholder 3"/>
          <p:cNvSpPr>
            <a:spLocks noGrp="1"/>
          </p:cNvSpPr>
          <p:nvPr>
            <p:ph sz="half" idx="2" hasCustomPrompt="1"/>
          </p:nvPr>
        </p:nvSpPr>
        <p:spPr>
          <a:xfrm>
            <a:off x="6197600" y="1600203"/>
            <a:ext cx="5384800" cy="4525433"/>
          </a:xfrm>
          <a:prstGeom prst="rect">
            <a:avLst/>
          </a:prstGeom>
        </p:spPr>
        <p:txBody>
          <a:bodyPr/>
          <a:lstStyle>
            <a:lvl1pPr marL="285743" indent="-285743">
              <a:buClr>
                <a:srgbClr val="EE2A24"/>
              </a:buClr>
              <a:buFont typeface="Arial" panose="020B0604020202020204" pitchFamily="34" charset="0"/>
              <a:buChar char="­"/>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p>
          <a:p>
            <a:pPr marL="285743" lvl="0" indent="-285743">
              <a:buClr>
                <a:srgbClr val="EE2A24"/>
              </a:buClr>
              <a:buFont typeface="Arial" panose="020B0604020202020204" pitchFamily="34" charset="0"/>
              <a:buChar char="­"/>
            </a:pPr>
            <a:r>
              <a:rPr lang="en-GB" sz="1800" b="0" cap="none">
                <a:latin typeface="Arial" panose="020B0604020202020204" pitchFamily="34" charset="0"/>
                <a:cs typeface="Arial" panose="020B0604020202020204" pitchFamily="34" charset="0"/>
              </a:rPr>
              <a:t>Bullets</a:t>
            </a:r>
            <a:endParaRPr lang="en-US" sz="180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476373984"/>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277012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3C45-F401-41D3-8859-084920BB5B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4F5B88-9696-4B9B-91DF-5820ECE1B3C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43D9F8A-1DF6-4B42-9484-2778D328C68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C1D5678-C9EA-44CA-A224-14990CF85B56}"/>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A10BF853-C081-4CCE-BA31-3DC67EB5E6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8BBDBC2-4324-41A3-B9CF-CDCF08DD858E}"/>
              </a:ext>
            </a:extLst>
          </p:cNvPr>
          <p:cNvSpPr>
            <a:spLocks noGrp="1"/>
          </p:cNvSpPr>
          <p:nvPr>
            <p:ph type="sldNum" sz="quarter" idx="12"/>
          </p:nvPr>
        </p:nvSpPr>
        <p:spPr/>
        <p:txBody>
          <a:bodyPr/>
          <a:lstStyle/>
          <a:p>
            <a:fld id="{AD3267F0-F0AA-451C-8B4E-E27DFF23BDC2}" type="slidenum">
              <a:rPr lang="en-GB" smtClean="0"/>
              <a:t>‹#›</a:t>
            </a:fld>
            <a:endParaRPr lang="en-GB"/>
          </a:p>
        </p:txBody>
      </p:sp>
    </p:spTree>
    <p:extLst>
      <p:ext uri="{BB962C8B-B14F-4D97-AF65-F5344CB8AC3E}">
        <p14:creationId xmlns:p14="http://schemas.microsoft.com/office/powerpoint/2010/main" val="4054697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3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1689825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3_Title and bullets ">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527381" y="404664"/>
            <a:ext cx="1824203" cy="648072"/>
          </a:xfrm>
          <a:prstGeom prst="rect">
            <a:avLst/>
          </a:prstGeom>
        </p:spPr>
        <p:txBody>
          <a:bodyPr/>
          <a:lstStyle>
            <a:lvl1pPr>
              <a:defRPr sz="2400" b="1">
                <a:latin typeface="Arial" panose="020B0604020202020204" pitchFamily="34" charset="0"/>
                <a:cs typeface="Arial" panose="020B0604020202020204" pitchFamily="34" charset="0"/>
              </a:defRPr>
            </a:lvl1pPr>
          </a:lstStyle>
          <a:p>
            <a:r>
              <a:rPr lang="en-US"/>
              <a:t>Title</a:t>
            </a:r>
            <a:endParaRPr lang="en-GB"/>
          </a:p>
        </p:txBody>
      </p:sp>
      <p:sp>
        <p:nvSpPr>
          <p:cNvPr id="6" name="Content Placeholder 2"/>
          <p:cNvSpPr>
            <a:spLocks noGrp="1"/>
          </p:cNvSpPr>
          <p:nvPr>
            <p:ph idx="1" hasCustomPrompt="1"/>
          </p:nvPr>
        </p:nvSpPr>
        <p:spPr>
          <a:xfrm>
            <a:off x="609600" y="1600203"/>
            <a:ext cx="10972800" cy="4525963"/>
          </a:xfrm>
          <a:prstGeom prst="rect">
            <a:avLst/>
          </a:prstGeom>
        </p:spPr>
        <p:txBody>
          <a:bodyPr/>
          <a:lstStyle>
            <a:lvl1pPr marL="214313" indent="-214313">
              <a:buClr>
                <a:srgbClr val="EE2A24"/>
              </a:buClr>
              <a:buFont typeface="Arial" panose="020B0604020202020204" pitchFamily="34" charset="0"/>
              <a:buChar char="­"/>
              <a:defRPr sz="1350"/>
            </a:lvl1pPr>
          </a:lstStyle>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p>
          <a:p>
            <a:pPr marL="214313" lvl="0" indent="-214313">
              <a:buClr>
                <a:srgbClr val="EE2A24"/>
              </a:buClr>
              <a:buFont typeface="Arial" panose="020B0604020202020204" pitchFamily="34" charset="0"/>
              <a:buChar char="­"/>
            </a:pPr>
            <a:r>
              <a:rPr lang="en-GB" sz="1350" b="0" cap="none">
                <a:latin typeface="Arial" panose="020B0604020202020204" pitchFamily="34" charset="0"/>
                <a:cs typeface="Arial" panose="020B0604020202020204" pitchFamily="34" charset="0"/>
              </a:rPr>
              <a:t>Bullets</a:t>
            </a:r>
            <a:endParaRPr lang="en-US" sz="1350" b="0" cap="none">
              <a:latin typeface="Arial" panose="020B0604020202020204" pitchFamily="34" charset="0"/>
              <a:cs typeface="Arial" panose="020B0604020202020204" pitchFamily="34" charset="0"/>
            </a:endParaRPr>
          </a:p>
          <a:p>
            <a:pPr lvl="0"/>
            <a:endParaRPr lang="en-GB"/>
          </a:p>
        </p:txBody>
      </p:sp>
    </p:spTree>
    <p:extLst>
      <p:ext uri="{BB962C8B-B14F-4D97-AF65-F5344CB8AC3E}">
        <p14:creationId xmlns:p14="http://schemas.microsoft.com/office/powerpoint/2010/main" val="2900889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4.jpeg"/><Relationship Id="rId5" Type="http://schemas.openxmlformats.org/officeDocument/2006/relationships/theme" Target="../theme/theme3.xml"/><Relationship Id="rId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10" Type="http://schemas.openxmlformats.org/officeDocument/2006/relationships/image" Target="../media/image1.jpeg"/><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H:\downloads\6033956_Power_of_Kindness_lockup.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115681" y="5891699"/>
            <a:ext cx="2016224" cy="89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8886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 id="2147483672" r:id="rId11"/>
    <p:sldLayoutId id="2147483673" r:id="rId12"/>
    <p:sldLayoutId id="2147483674" r:id="rId13"/>
    <p:sldLayoutId id="2147483675" r:id="rId14"/>
  </p:sldLayoutIdLst>
  <p:hf sldNum="0" hdr="0" ftr="0" dt="0"/>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0BF592-4ED8-4244-A70A-7AF9F5DC77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BC517DF-0D69-4C50-8D68-6ED79895B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928F4DF-72E7-44AB-B19B-4DDE874E55B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143A42A7-5368-456A-9189-83307DADA3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5904E26-3342-4FFC-91F9-B4B43B19AA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904715-055C-41C6-9ED1-223062ACA749}" type="slidenum">
              <a:rPr lang="en-GB" smtClean="0"/>
              <a:t>‹#›</a:t>
            </a:fld>
            <a:endParaRPr lang="en-GB"/>
          </a:p>
        </p:txBody>
      </p:sp>
    </p:spTree>
    <p:extLst>
      <p:ext uri="{BB962C8B-B14F-4D97-AF65-F5344CB8AC3E}">
        <p14:creationId xmlns:p14="http://schemas.microsoft.com/office/powerpoint/2010/main" val="50164649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3" descr="\\redcross.org.uk\public\UserDesktops\emcleish\Desktop\6033956_Power_of_Kindness_locku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0416" y="6059982"/>
            <a:ext cx="2272771" cy="7533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2848" y="6448252"/>
            <a:ext cx="636555" cy="365125"/>
          </a:xfrm>
          <a:prstGeom prst="rect">
            <a:avLst/>
          </a:prstGeom>
          <a:noFill/>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2010B5E6-E359-44ED-9300-60A46B2FD07E}" type="slidenum">
              <a:rPr lang="en-GB" smtClean="0"/>
              <a:pPr/>
              <a:t>‹#›</a:t>
            </a:fld>
            <a:endParaRPr lang="en-GB"/>
          </a:p>
        </p:txBody>
      </p:sp>
      <p:sp>
        <p:nvSpPr>
          <p:cNvPr id="3" name="Date Placeholder 2"/>
          <p:cNvSpPr>
            <a:spLocks noGrp="1"/>
          </p:cNvSpPr>
          <p:nvPr>
            <p:ph type="dt" sz="half" idx="2"/>
          </p:nvPr>
        </p:nvSpPr>
        <p:spPr>
          <a:xfrm>
            <a:off x="1007435" y="6436679"/>
            <a:ext cx="1344149"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4" name="Footer Placeholder 3"/>
          <p:cNvSpPr>
            <a:spLocks noGrp="1"/>
          </p:cNvSpPr>
          <p:nvPr>
            <p:ph type="ftr" sz="quarter" idx="3"/>
          </p:nvPr>
        </p:nvSpPr>
        <p:spPr>
          <a:xfrm>
            <a:off x="2735627" y="64482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123547830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2" descr="H:\downloads\6033956_Power_of_Kindness_lockup.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115681" y="5891699"/>
            <a:ext cx="2016224" cy="891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7884331"/>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hf sldNum="0" hdr="0" ftr="0" dt="0"/>
  <p:txStyles>
    <p:titleStyle>
      <a:lvl1pPr algn="ctr" defTabSz="685784" rtl="0" eaLnBrk="1" latinLnBrk="0" hangingPunct="1">
        <a:spcBef>
          <a:spcPct val="0"/>
        </a:spcBef>
        <a:buNone/>
        <a:defRPr sz="3300" kern="1200">
          <a:solidFill>
            <a:schemeClr val="tx1"/>
          </a:solidFill>
          <a:latin typeface="+mj-lt"/>
          <a:ea typeface="+mj-ea"/>
          <a:cs typeface="+mj-cs"/>
        </a:defRPr>
      </a:lvl1pPr>
    </p:titleStyle>
    <p:bodyStyle>
      <a:lvl1pPr marL="257169" indent="-257169" algn="l" defTabSz="685784"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198" indent="-214307" algn="l" defTabSz="68578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29" indent="-171446" algn="l" defTabSz="68578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20"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11"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03"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795"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686"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577" indent="-171446" algn="l" defTabSz="685784"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3" descr="\\redcross.org.uk\public\UserDesktops\emcleish\Desktop\6033956_Power_of_Kindness_locku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40416" y="6059982"/>
            <a:ext cx="2272771" cy="75339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4"/>
          </p:nvPr>
        </p:nvSpPr>
        <p:spPr>
          <a:xfrm>
            <a:off x="82848" y="6448252"/>
            <a:ext cx="636555" cy="365125"/>
          </a:xfrm>
          <a:prstGeom prst="rect">
            <a:avLst/>
          </a:prstGeom>
          <a:noFill/>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2010B5E6-E359-44ED-9300-60A46B2FD07E}" type="slidenum">
              <a:rPr lang="en-GB" smtClean="0"/>
              <a:pPr/>
              <a:t>‹#›</a:t>
            </a:fld>
            <a:endParaRPr lang="en-GB"/>
          </a:p>
        </p:txBody>
      </p:sp>
      <p:sp>
        <p:nvSpPr>
          <p:cNvPr id="3" name="Date Placeholder 2"/>
          <p:cNvSpPr>
            <a:spLocks noGrp="1"/>
          </p:cNvSpPr>
          <p:nvPr>
            <p:ph type="dt" sz="half" idx="2"/>
          </p:nvPr>
        </p:nvSpPr>
        <p:spPr>
          <a:xfrm>
            <a:off x="1007435" y="6436679"/>
            <a:ext cx="1344149"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4" name="Footer Placeholder 3"/>
          <p:cNvSpPr>
            <a:spLocks noGrp="1"/>
          </p:cNvSpPr>
          <p:nvPr>
            <p:ph type="ftr" sz="quarter" idx="3"/>
          </p:nvPr>
        </p:nvSpPr>
        <p:spPr>
          <a:xfrm>
            <a:off x="2735627" y="6448252"/>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Tree>
    <p:extLst>
      <p:ext uri="{BB962C8B-B14F-4D97-AF65-F5344CB8AC3E}">
        <p14:creationId xmlns:p14="http://schemas.microsoft.com/office/powerpoint/2010/main" val="2356662750"/>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29.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29.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comments" Target="../comments/commen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hyperlink" Target="http://www.111.wales.nhs.uk/" TargetMode="External"/><Relationship Id="rId3" Type="http://schemas.openxmlformats.org/officeDocument/2006/relationships/hyperlink" Target="https://www.nhs.uk/" TargetMode="External"/><Relationship Id="rId7" Type="http://schemas.openxmlformats.org/officeDocument/2006/relationships/hyperlink" Target="http://www.nhs24.scot/" TargetMode="External"/><Relationship Id="rId2" Type="http://schemas.openxmlformats.org/officeDocument/2006/relationships/notesSlide" Target="../notesSlides/notesSlide16.xml"/><Relationship Id="rId1" Type="http://schemas.openxmlformats.org/officeDocument/2006/relationships/slideLayout" Target="../slideLayouts/slideLayout30.xml"/><Relationship Id="rId6" Type="http://schemas.openxmlformats.org/officeDocument/2006/relationships/hyperlink" Target="https://www.nhsinform.scot/" TargetMode="External"/><Relationship Id="rId5" Type="http://schemas.openxmlformats.org/officeDocument/2006/relationships/hyperlink" Target="http://online.hscni.net/" TargetMode="External"/><Relationship Id="rId4" Type="http://schemas.openxmlformats.org/officeDocument/2006/relationships/hyperlink" Target="http://www.111.nhs.uk/"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29.xml"/><Relationship Id="rId5" Type="http://schemas.openxmlformats.org/officeDocument/2006/relationships/image" Target="../media/image25.png"/><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3" Type="http://schemas.openxmlformats.org/officeDocument/2006/relationships/hyperlink" Target="https://www.shelter.org.uk/" TargetMode="External"/><Relationship Id="rId2" Type="http://schemas.openxmlformats.org/officeDocument/2006/relationships/notesSlide" Target="../notesSlides/notesSlide23.xml"/><Relationship Id="rId1" Type="http://schemas.openxmlformats.org/officeDocument/2006/relationships/slideLayout" Target="../slideLayouts/slideLayout42.xml"/><Relationship Id="rId6" Type="http://schemas.openxmlformats.org/officeDocument/2006/relationships/hyperlink" Target="https://www.nspcc.org.uk/" TargetMode="External"/><Relationship Id="rId5" Type="http://schemas.openxmlformats.org/officeDocument/2006/relationships/hyperlink" Target="https://www.nhs.uk/" TargetMode="External"/><Relationship Id="rId4" Type="http://schemas.openxmlformats.org/officeDocument/2006/relationships/hyperlink" Target="https://www.citizensadvice.org.uk/"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feedback.redcross.org.uk/s/U7312S/" TargetMode="Externa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8" Type="http://schemas.openxmlformats.org/officeDocument/2006/relationships/hyperlink" Target="https://www.gov.uk/topic/further-education-skills/apprenticeships" TargetMode="External"/><Relationship Id="rId3" Type="http://schemas.openxmlformats.org/officeDocument/2006/relationships/hyperlink" Target="http://www.nationalcareers.service.gov.uk/" TargetMode="External"/><Relationship Id="rId7" Type="http://schemas.openxmlformats.org/officeDocument/2006/relationships/hyperlink" Target="https://www.prospects.ac.uk/" TargetMode="External"/><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hyperlink" Target="http://www.nidirect.gov.uk/campaigns/careers" TargetMode="External"/><Relationship Id="rId5" Type="http://schemas.openxmlformats.org/officeDocument/2006/relationships/hyperlink" Target="http://www.careerswales.gov.wales/" TargetMode="External"/><Relationship Id="rId4" Type="http://schemas.openxmlformats.org/officeDocument/2006/relationships/hyperlink" Target="http://www.myworldofwork.co.uk/learn-and-train" TargetMode="External"/><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4B8A80-B285-5B4F-B918-0829ED3F15A8}"/>
              </a:ext>
            </a:extLst>
          </p:cNvPr>
          <p:cNvSpPr/>
          <p:nvPr/>
        </p:nvSpPr>
        <p:spPr>
          <a:xfrm rot="5340000">
            <a:off x="4696072" y="513245"/>
            <a:ext cx="199307" cy="619200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70528C3-AF6D-FD4E-91A7-76C85D51E76F}"/>
              </a:ext>
            </a:extLst>
          </p:cNvPr>
          <p:cNvSpPr txBox="1"/>
          <p:nvPr/>
        </p:nvSpPr>
        <p:spPr>
          <a:xfrm>
            <a:off x="1412708" y="1179255"/>
            <a:ext cx="8892932" cy="2554545"/>
          </a:xfrm>
          <a:prstGeom prst="rect">
            <a:avLst/>
          </a:prstGeom>
          <a:noFill/>
        </p:spPr>
        <p:txBody>
          <a:bodyPr wrap="square" rtlCol="0">
            <a:spAutoFit/>
          </a:bodyPr>
          <a:lstStyle/>
          <a:p>
            <a:pPr marL="9525" marR="0" lvl="0" indent="-9525" algn="l" defTabSz="914400" rtl="0" eaLnBrk="1" fontAlgn="auto" latinLnBrk="0" hangingPunct="1">
              <a:lnSpc>
                <a:spcPct val="100000"/>
              </a:lnSpc>
              <a:spcBef>
                <a:spcPts val="0"/>
              </a:spcBef>
              <a:spcAft>
                <a:spcPts val="0"/>
              </a:spcAft>
              <a:buClrTx/>
              <a:buSzTx/>
              <a:buFontTx/>
              <a:buNone/>
              <a:tabLst>
                <a:tab pos="1420813" algn="l"/>
              </a:tabLst>
              <a:defRPr/>
            </a:pPr>
            <a:endPar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9525" marR="0" lvl="0" indent="-9525" algn="l" defTabSz="914400" rtl="0" eaLnBrk="1" fontAlgn="auto" latinLnBrk="0" hangingPunct="1">
              <a:lnSpc>
                <a:spcPct val="100000"/>
              </a:lnSpc>
              <a:spcBef>
                <a:spcPts val="0"/>
              </a:spcBef>
              <a:spcAft>
                <a:spcPts val="0"/>
              </a:spcAft>
              <a:buClrTx/>
              <a:buSzTx/>
              <a:buFontTx/>
              <a:buNone/>
              <a:tabLst>
                <a:tab pos="1420813" algn="l"/>
              </a:tabLst>
              <a:defRPr/>
            </a:pPr>
            <a:r>
              <a:rPr kumimoji="0" lang="en-US" sz="8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Life in the UK </a:t>
            </a:r>
          </a:p>
        </p:txBody>
      </p:sp>
    </p:spTree>
    <p:extLst>
      <p:ext uri="{BB962C8B-B14F-4D97-AF65-F5344CB8AC3E}">
        <p14:creationId xmlns:p14="http://schemas.microsoft.com/office/powerpoint/2010/main" val="42489485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F9111-A2B7-460E-BD63-2B27C4F7C430}"/>
              </a:ext>
            </a:extLst>
          </p:cNvPr>
          <p:cNvSpPr>
            <a:spLocks noGrp="1"/>
          </p:cNvSpPr>
          <p:nvPr>
            <p:ph type="title"/>
          </p:nvPr>
        </p:nvSpPr>
        <p:spPr/>
        <p:txBody>
          <a:bodyPr/>
          <a:lstStyle/>
          <a:p>
            <a:r>
              <a:rPr lang="en-GB">
                <a:latin typeface="Helvetica Neue"/>
              </a:rPr>
              <a:t>Housing </a:t>
            </a:r>
          </a:p>
        </p:txBody>
      </p:sp>
      <p:sp>
        <p:nvSpPr>
          <p:cNvPr id="3" name="Content Placeholder 2">
            <a:extLst>
              <a:ext uri="{FF2B5EF4-FFF2-40B4-BE49-F238E27FC236}">
                <a16:creationId xmlns:a16="http://schemas.microsoft.com/office/drawing/2014/main" id="{2B6826AA-7772-4387-8692-5DF691D02222}"/>
              </a:ext>
            </a:extLst>
          </p:cNvPr>
          <p:cNvSpPr>
            <a:spLocks noGrp="1"/>
          </p:cNvSpPr>
          <p:nvPr>
            <p:ph sz="half" idx="1"/>
          </p:nvPr>
        </p:nvSpPr>
        <p:spPr>
          <a:xfrm>
            <a:off x="609599" y="1600201"/>
            <a:ext cx="10137169" cy="452596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Helvetica Neue"/>
              </a:rPr>
              <a:t>Social housing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Helvetica Neue"/>
              </a:rPr>
              <a:t>Council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a:ln>
                  <a:noFill/>
                </a:ln>
                <a:solidFill>
                  <a:prstClr val="black"/>
                </a:solidFill>
                <a:effectLst/>
                <a:uLnTx/>
                <a:uFillTx/>
                <a:latin typeface="Helvetica Neue"/>
              </a:rPr>
              <a:t>Housing associations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a:ln>
                <a:noFill/>
              </a:ln>
              <a:solidFill>
                <a:prstClr val="black"/>
              </a:solidFill>
              <a:effectLst/>
              <a:uLnTx/>
              <a:uFillTx/>
              <a:latin typeface="Helvetica Neue"/>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1" i="0" u="none" strike="noStrike" kern="1200" cap="none" spc="0" normalizeH="0" baseline="0" noProof="0">
                <a:ln>
                  <a:noFill/>
                </a:ln>
                <a:solidFill>
                  <a:prstClr val="black"/>
                </a:solidFill>
                <a:effectLst/>
                <a:uLnTx/>
                <a:uFillTx/>
                <a:latin typeface="Helvetica Neue"/>
              </a:rPr>
              <a:t>Private renting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b="1">
                <a:solidFill>
                  <a:prstClr val="black"/>
                </a:solidFill>
                <a:latin typeface="Helvetica Neue"/>
              </a:rPr>
              <a:t>L</a:t>
            </a:r>
            <a:r>
              <a:rPr kumimoji="0" lang="en-GB" sz="2000" b="0" i="0" u="none" strike="noStrike" kern="1200" cap="none" spc="0" normalizeH="0" baseline="0" noProof="0" err="1">
                <a:ln>
                  <a:noFill/>
                </a:ln>
                <a:solidFill>
                  <a:prstClr val="black"/>
                </a:solidFill>
                <a:effectLst/>
                <a:uLnTx/>
                <a:uFillTx/>
                <a:latin typeface="Helvetica Neue"/>
              </a:rPr>
              <a:t>ocal</a:t>
            </a:r>
            <a:r>
              <a:rPr kumimoji="0" lang="en-GB" sz="2000" b="0" i="0" u="none" strike="noStrike" kern="1200" cap="none" spc="0" normalizeH="0" baseline="0" noProof="0">
                <a:ln>
                  <a:noFill/>
                </a:ln>
                <a:solidFill>
                  <a:prstClr val="black"/>
                </a:solidFill>
                <a:effectLst/>
                <a:uLnTx/>
                <a:uFillTx/>
                <a:latin typeface="Helvetica Neue"/>
              </a:rPr>
              <a:t> lettings agents </a:t>
            </a:r>
            <a:endParaRPr lang="en-GB" sz="2000">
              <a:solidFill>
                <a:prstClr val="black"/>
              </a:solidFill>
              <a:latin typeface="Helvetica Neue"/>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sz="2000">
                <a:solidFill>
                  <a:prstClr val="black"/>
                </a:solidFill>
                <a:latin typeface="Helvetica Neue"/>
              </a:rPr>
              <a:t>P</a:t>
            </a:r>
            <a:r>
              <a:rPr kumimoji="0" lang="en-GB" sz="2000" b="0" i="0" u="none" strike="noStrike" kern="1200" cap="none" spc="0" normalizeH="0" baseline="0" noProof="0" err="1">
                <a:ln>
                  <a:noFill/>
                </a:ln>
                <a:solidFill>
                  <a:prstClr val="black"/>
                </a:solidFill>
                <a:effectLst/>
                <a:uLnTx/>
                <a:uFillTx/>
                <a:latin typeface="Helvetica Neue"/>
              </a:rPr>
              <a:t>roperty</a:t>
            </a:r>
            <a:r>
              <a:rPr kumimoji="0" lang="en-GB" sz="2000" b="0" i="0" u="none" strike="noStrike" kern="1200" cap="none" spc="0" normalizeH="0" baseline="0" noProof="0">
                <a:ln>
                  <a:noFill/>
                </a:ln>
                <a:solidFill>
                  <a:prstClr val="black"/>
                </a:solidFill>
                <a:effectLst/>
                <a:uLnTx/>
                <a:uFillTx/>
                <a:latin typeface="Helvetica Neue"/>
              </a:rPr>
              <a:t> listings websites</a:t>
            </a:r>
          </a:p>
          <a:p>
            <a:endParaRPr lang="en-GB"/>
          </a:p>
        </p:txBody>
      </p:sp>
      <p:pic>
        <p:nvPicPr>
          <p:cNvPr id="7" name="Content Placeholder 6" descr="Graphical user interface, text, application&#10;&#10;Description automatically generated">
            <a:extLst>
              <a:ext uri="{FF2B5EF4-FFF2-40B4-BE49-F238E27FC236}">
                <a16:creationId xmlns:a16="http://schemas.microsoft.com/office/drawing/2014/main" id="{46FF6FA7-D9C9-435D-9CD3-0B1BC46083D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4205"/>
          <a:stretch/>
        </p:blipFill>
        <p:spPr>
          <a:xfrm>
            <a:off x="5191402" y="1456363"/>
            <a:ext cx="6319080" cy="3405018"/>
          </a:xfrm>
        </p:spPr>
      </p:pic>
      <p:sp>
        <p:nvSpPr>
          <p:cNvPr id="5" name="Rectangle 4">
            <a:extLst>
              <a:ext uri="{FF2B5EF4-FFF2-40B4-BE49-F238E27FC236}">
                <a16:creationId xmlns:a16="http://schemas.microsoft.com/office/drawing/2014/main" id="{416392F6-BD19-47C6-9F4B-AB6BC1607326}"/>
              </a:ext>
            </a:extLst>
          </p:cNvPr>
          <p:cNvSpPr/>
          <p:nvPr/>
        </p:nvSpPr>
        <p:spPr>
          <a:xfrm rot="5340000">
            <a:off x="1362017" y="129684"/>
            <a:ext cx="141966" cy="1644575"/>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363975246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66132-E2A7-4CBC-84F6-7CFE60B795A6}"/>
              </a:ext>
            </a:extLst>
          </p:cNvPr>
          <p:cNvSpPr>
            <a:spLocks noGrp="1"/>
          </p:cNvSpPr>
          <p:nvPr>
            <p:ph type="title"/>
          </p:nvPr>
        </p:nvSpPr>
        <p:spPr>
          <a:xfrm>
            <a:off x="527381" y="404664"/>
            <a:ext cx="4188457" cy="571381"/>
          </a:xfrm>
        </p:spPr>
        <p:txBody>
          <a:bodyPr/>
          <a:lstStyle/>
          <a:p>
            <a:r>
              <a:rPr lang="en-GB" b="1">
                <a:latin typeface="Helvetica Neue"/>
              </a:rPr>
              <a:t>Employment</a:t>
            </a:r>
            <a:r>
              <a:rPr lang="en-GB"/>
              <a:t> </a:t>
            </a:r>
          </a:p>
        </p:txBody>
      </p:sp>
      <p:sp>
        <p:nvSpPr>
          <p:cNvPr id="3" name="Content Placeholder 2">
            <a:extLst>
              <a:ext uri="{FF2B5EF4-FFF2-40B4-BE49-F238E27FC236}">
                <a16:creationId xmlns:a16="http://schemas.microsoft.com/office/drawing/2014/main" id="{4C26183D-8AFB-46D4-9F65-A84C79988C6A}"/>
              </a:ext>
            </a:extLst>
          </p:cNvPr>
          <p:cNvSpPr>
            <a:spLocks noGrp="1"/>
          </p:cNvSpPr>
          <p:nvPr>
            <p:ph sz="half" idx="1"/>
          </p:nvPr>
        </p:nvSpPr>
        <p:spPr>
          <a:xfrm>
            <a:off x="609600" y="1814527"/>
            <a:ext cx="7620000" cy="4638809"/>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prstClr val="black"/>
                </a:solidFill>
                <a:effectLst/>
                <a:uLnTx/>
                <a:uFillTx/>
                <a:latin typeface="Helvetica Neue"/>
              </a:rPr>
              <a:t>The UK has employment laws that protect employees and ensure minimum standards: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b="1" i="0" u="none" strike="noStrike" kern="1200" cap="none" spc="0" normalizeH="0" baseline="0" noProof="0">
              <a:ln>
                <a:noFill/>
              </a:ln>
              <a:solidFill>
                <a:prstClr val="black"/>
              </a:solidFill>
              <a:effectLst/>
              <a:uLnTx/>
              <a:uFillTx/>
              <a:latin typeface="Helvetica Neue"/>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National Minimum Wage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Working hours' time regulation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Health and safety laws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Non-discrimination laws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Paid holiday, sick and maternity or paternity leave laws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Pension contribution laws </a:t>
            </a:r>
          </a:p>
          <a:p>
            <a:endParaRPr lang="en-GB"/>
          </a:p>
        </p:txBody>
      </p:sp>
      <p:sp>
        <p:nvSpPr>
          <p:cNvPr id="5" name="Rectangle 4">
            <a:extLst>
              <a:ext uri="{FF2B5EF4-FFF2-40B4-BE49-F238E27FC236}">
                <a16:creationId xmlns:a16="http://schemas.microsoft.com/office/drawing/2014/main" id="{71D86703-BEA7-423F-B8CE-9B6B4B831072}"/>
              </a:ext>
            </a:extLst>
          </p:cNvPr>
          <p:cNvSpPr/>
          <p:nvPr/>
        </p:nvSpPr>
        <p:spPr>
          <a:xfrm rot="5340000">
            <a:off x="2561462" y="-172141"/>
            <a:ext cx="120291" cy="2296372"/>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6D9045B-8A79-4717-9C78-67551F6F9B06}"/>
              </a:ext>
            </a:extLst>
          </p:cNvPr>
          <p:cNvPicPr>
            <a:picLocks noChangeAspect="1"/>
          </p:cNvPicPr>
          <p:nvPr/>
        </p:nvPicPr>
        <p:blipFill>
          <a:blip r:embed="rId3"/>
          <a:stretch>
            <a:fillRect/>
          </a:stretch>
        </p:blipFill>
        <p:spPr>
          <a:xfrm>
            <a:off x="7094306" y="2755786"/>
            <a:ext cx="4240444" cy="2756289"/>
          </a:xfrm>
          <a:prstGeom prst="rect">
            <a:avLst/>
          </a:prstGeom>
        </p:spPr>
      </p:pic>
    </p:spTree>
    <p:extLst>
      <p:ext uri="{BB962C8B-B14F-4D97-AF65-F5344CB8AC3E}">
        <p14:creationId xmlns:p14="http://schemas.microsoft.com/office/powerpoint/2010/main" val="9323564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21ACC8-A1CC-4187-BCCA-45571C8D17CD}"/>
              </a:ext>
            </a:extLst>
          </p:cNvPr>
          <p:cNvSpPr>
            <a:spLocks noGrp="1"/>
          </p:cNvSpPr>
          <p:nvPr>
            <p:ph type="title"/>
          </p:nvPr>
        </p:nvSpPr>
        <p:spPr>
          <a:xfrm>
            <a:off x="527381" y="404663"/>
            <a:ext cx="3972700" cy="735767"/>
          </a:xfrm>
        </p:spPr>
        <p:txBody>
          <a:bodyPr/>
          <a:lstStyle/>
          <a:p>
            <a:r>
              <a:rPr lang="en-GB">
                <a:latin typeface="Helvetica Neue"/>
              </a:rPr>
              <a:t>Social Services </a:t>
            </a:r>
          </a:p>
        </p:txBody>
      </p:sp>
      <p:sp>
        <p:nvSpPr>
          <p:cNvPr id="3" name="Content Placeholder 2">
            <a:extLst>
              <a:ext uri="{FF2B5EF4-FFF2-40B4-BE49-F238E27FC236}">
                <a16:creationId xmlns:a16="http://schemas.microsoft.com/office/drawing/2014/main" id="{AC00D7D3-7CE8-435C-A365-13C397D30A00}"/>
              </a:ext>
            </a:extLst>
          </p:cNvPr>
          <p:cNvSpPr>
            <a:spLocks noGrp="1"/>
          </p:cNvSpPr>
          <p:nvPr>
            <p:ph sz="half" idx="1"/>
          </p:nvPr>
        </p:nvSpPr>
        <p:spPr>
          <a:xfrm>
            <a:off x="609599" y="1600201"/>
            <a:ext cx="9674831" cy="452596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prstClr val="black"/>
                </a:solidFill>
                <a:effectLst/>
                <a:uLnTx/>
                <a:uFillTx/>
                <a:latin typeface="Helvetica Neue"/>
              </a:rPr>
              <a:t>Social services have a statutory </a:t>
            </a:r>
            <a:r>
              <a:rPr kumimoji="0" lang="en-GB" sz="2000" b="1" i="0" u="none" strike="noStrike" kern="1200" cap="none" spc="0" normalizeH="0" baseline="0" noProof="0">
                <a:ln>
                  <a:noFill/>
                </a:ln>
                <a:solidFill>
                  <a:srgbClr val="FF0000"/>
                </a:solidFill>
                <a:effectLst/>
                <a:uLnTx/>
                <a:uFillTx/>
                <a:latin typeface="Helvetica Neue"/>
              </a:rPr>
              <a:t>obligation</a:t>
            </a:r>
            <a:r>
              <a:rPr kumimoji="0" lang="en-GB" sz="2000" b="0" i="0" u="none" strike="noStrike" kern="1200" cap="none" spc="0" normalizeH="0" baseline="0" noProof="0">
                <a:ln>
                  <a:noFill/>
                </a:ln>
                <a:solidFill>
                  <a:prstClr val="black"/>
                </a:solidFill>
                <a:effectLst/>
                <a:uLnTx/>
                <a:uFillTx/>
                <a:latin typeface="Helvetica Neue"/>
              </a:rPr>
              <a:t> to </a:t>
            </a:r>
            <a:r>
              <a:rPr kumimoji="0" lang="en-GB" sz="2000" b="1" i="0" u="none" strike="noStrike" kern="1200" cap="none" spc="0" normalizeH="0" baseline="0" noProof="0">
                <a:ln>
                  <a:noFill/>
                </a:ln>
                <a:solidFill>
                  <a:srgbClr val="FF0000"/>
                </a:solidFill>
                <a:effectLst/>
                <a:uLnTx/>
                <a:uFillTx/>
                <a:latin typeface="Helvetica Neue"/>
              </a:rPr>
              <a:t>safeguard</a:t>
            </a:r>
            <a:r>
              <a:rPr kumimoji="0" lang="en-GB" sz="2000" b="0" i="0" u="none" strike="noStrike" kern="1200" cap="none" spc="0" normalizeH="0" baseline="0" noProof="0">
                <a:ln>
                  <a:noFill/>
                </a:ln>
                <a:solidFill>
                  <a:prstClr val="black"/>
                </a:solidFill>
                <a:effectLst/>
                <a:uLnTx/>
                <a:uFillTx/>
                <a:latin typeface="Helvetica Neue"/>
              </a:rPr>
              <a:t> and </a:t>
            </a:r>
            <a:r>
              <a:rPr kumimoji="0" lang="en-GB" sz="2000" b="1" i="0" u="none" strike="noStrike" kern="1200" cap="none" spc="0" normalizeH="0" baseline="0" noProof="0">
                <a:ln>
                  <a:noFill/>
                </a:ln>
                <a:solidFill>
                  <a:srgbClr val="FF0000"/>
                </a:solidFill>
                <a:effectLst/>
                <a:uLnTx/>
                <a:uFillTx/>
                <a:latin typeface="Helvetica Neue"/>
              </a:rPr>
              <a:t>promote</a:t>
            </a:r>
            <a:r>
              <a:rPr kumimoji="0" lang="en-GB" sz="2000" b="0" i="0" u="none" strike="noStrike" kern="1200" cap="none" spc="0" normalizeH="0" baseline="0" noProof="0">
                <a:ln>
                  <a:noFill/>
                </a:ln>
                <a:solidFill>
                  <a:prstClr val="black"/>
                </a:solidFill>
                <a:effectLst/>
                <a:uLnTx/>
                <a:uFillTx/>
                <a:latin typeface="Helvetica Neue"/>
              </a:rPr>
              <a:t> the </a:t>
            </a:r>
            <a:r>
              <a:rPr kumimoji="0" lang="en-GB" sz="2000" b="1" i="0" u="none" strike="noStrike" kern="1200" cap="none" spc="0" normalizeH="0" baseline="0" noProof="0">
                <a:ln>
                  <a:noFill/>
                </a:ln>
                <a:solidFill>
                  <a:srgbClr val="FF0000"/>
                </a:solidFill>
                <a:effectLst/>
                <a:uLnTx/>
                <a:uFillTx/>
                <a:latin typeface="Helvetica Neue"/>
              </a:rPr>
              <a:t>welfare</a:t>
            </a:r>
            <a:r>
              <a:rPr kumimoji="0" lang="en-GB" sz="2000" b="0" i="0" u="none" strike="noStrike" kern="1200" cap="none" spc="0" normalizeH="0" baseline="0" noProof="0">
                <a:ln>
                  <a:noFill/>
                </a:ln>
                <a:solidFill>
                  <a:prstClr val="black"/>
                </a:solidFill>
                <a:effectLst/>
                <a:uLnTx/>
                <a:uFillTx/>
                <a:latin typeface="Helvetica Neue"/>
              </a:rPr>
              <a:t> of </a:t>
            </a:r>
            <a:r>
              <a:rPr kumimoji="0" lang="en-GB" sz="2000" b="1" i="0" u="none" strike="noStrike" kern="1200" cap="none" spc="0" normalizeH="0" baseline="0" noProof="0">
                <a:ln>
                  <a:noFill/>
                </a:ln>
                <a:solidFill>
                  <a:srgbClr val="FF0000"/>
                </a:solidFill>
                <a:effectLst/>
                <a:uLnTx/>
                <a:uFillTx/>
                <a:latin typeface="Helvetica Neue"/>
              </a:rPr>
              <a:t>children</a:t>
            </a:r>
            <a:r>
              <a:rPr kumimoji="0" lang="en-GB" sz="2000" b="0" i="0" u="none" strike="noStrike" kern="1200" cap="none" spc="0" normalizeH="0" baseline="0" noProof="0">
                <a:ln>
                  <a:noFill/>
                </a:ln>
                <a:solidFill>
                  <a:prstClr val="black"/>
                </a:solidFill>
                <a:effectLst/>
                <a:uLnTx/>
                <a:uFillTx/>
                <a:latin typeface="Helvetica Neue"/>
              </a:rPr>
              <a:t> and </a:t>
            </a:r>
            <a:r>
              <a:rPr kumimoji="0" lang="en-GB" sz="2000" b="1" i="0" u="none" strike="noStrike" kern="1200" cap="none" spc="0" normalizeH="0" baseline="0" noProof="0">
                <a:ln>
                  <a:noFill/>
                </a:ln>
                <a:solidFill>
                  <a:srgbClr val="FF0000"/>
                </a:solidFill>
                <a:effectLst/>
                <a:uLnTx/>
                <a:uFillTx/>
                <a:latin typeface="Helvetica Neue"/>
              </a:rPr>
              <a:t>adults</a:t>
            </a:r>
            <a:r>
              <a:rPr kumimoji="0" lang="en-GB" sz="2000" b="1" i="0" u="none" strike="noStrike" kern="1200" cap="none" spc="0" normalizeH="0" baseline="0" noProof="0">
                <a:ln>
                  <a:noFill/>
                </a:ln>
                <a:solidFill>
                  <a:prstClr val="black"/>
                </a:solidFill>
                <a:effectLst/>
                <a:uLnTx/>
                <a:uFillTx/>
                <a:latin typeface="Helvetica Neue"/>
              </a:rPr>
              <a:t> </a:t>
            </a:r>
            <a:r>
              <a:rPr kumimoji="0" lang="en-GB" sz="2000" b="0" i="0" u="none" strike="noStrike" kern="1200" cap="none" spc="0" normalizeH="0" baseline="0" noProof="0">
                <a:ln>
                  <a:noFill/>
                </a:ln>
                <a:solidFill>
                  <a:prstClr val="black"/>
                </a:solidFill>
                <a:effectLst/>
                <a:uLnTx/>
                <a:uFillTx/>
                <a:latin typeface="Helvetica Neue"/>
              </a:rPr>
              <a:t>at </a:t>
            </a:r>
            <a:r>
              <a:rPr kumimoji="0" lang="en-GB" sz="2000" b="1" i="0" u="none" strike="noStrike" kern="1200" cap="none" spc="0" normalizeH="0" baseline="0" noProof="0">
                <a:ln>
                  <a:noFill/>
                </a:ln>
                <a:solidFill>
                  <a:srgbClr val="FF0000"/>
                </a:solidFill>
                <a:effectLst/>
                <a:uLnTx/>
                <a:uFillTx/>
                <a:latin typeface="Helvetica Neue"/>
              </a:rPr>
              <a:t>risk</a:t>
            </a:r>
          </a:p>
          <a:p>
            <a:endParaRPr lang="en-GB"/>
          </a:p>
        </p:txBody>
      </p:sp>
      <p:graphicFrame>
        <p:nvGraphicFramePr>
          <p:cNvPr id="5" name="Content Placeholder 3">
            <a:extLst>
              <a:ext uri="{FF2B5EF4-FFF2-40B4-BE49-F238E27FC236}">
                <a16:creationId xmlns:a16="http://schemas.microsoft.com/office/drawing/2014/main" id="{2C4653DE-EA42-471E-9994-1E415B5B6365}"/>
              </a:ext>
            </a:extLst>
          </p:cNvPr>
          <p:cNvGraphicFramePr>
            <a:graphicFrameLocks/>
          </p:cNvGraphicFramePr>
          <p:nvPr>
            <p:extLst>
              <p:ext uri="{D42A27DB-BD31-4B8C-83A1-F6EECF244321}">
                <p14:modId xmlns:p14="http://schemas.microsoft.com/office/powerpoint/2010/main" val="2482938582"/>
              </p:ext>
            </p:extLst>
          </p:nvPr>
        </p:nvGraphicFramePr>
        <p:xfrm>
          <a:off x="998090" y="2619910"/>
          <a:ext cx="8897848" cy="36062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5">
            <a:extLst>
              <a:ext uri="{FF2B5EF4-FFF2-40B4-BE49-F238E27FC236}">
                <a16:creationId xmlns:a16="http://schemas.microsoft.com/office/drawing/2014/main" id="{FD9BB91B-1F5D-41A2-BF08-2E3796ABCC9E}"/>
              </a:ext>
            </a:extLst>
          </p:cNvPr>
          <p:cNvSpPr/>
          <p:nvPr/>
        </p:nvSpPr>
        <p:spPr>
          <a:xfrm rot="5340000">
            <a:off x="2477017" y="-477542"/>
            <a:ext cx="103541" cy="289687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1913546312"/>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C9DED1E-C066-44E9-8432-F6CF51735908}"/>
              </a:ext>
            </a:extLst>
          </p:cNvPr>
          <p:cNvPicPr>
            <a:picLocks noChangeAspect="1"/>
          </p:cNvPicPr>
          <p:nvPr/>
        </p:nvPicPr>
        <p:blipFill>
          <a:blip r:embed="rId3"/>
          <a:stretch>
            <a:fillRect/>
          </a:stretch>
        </p:blipFill>
        <p:spPr>
          <a:xfrm>
            <a:off x="1202076" y="810147"/>
            <a:ext cx="4520630" cy="165898"/>
          </a:xfrm>
          <a:prstGeom prst="rect">
            <a:avLst/>
          </a:prstGeom>
        </p:spPr>
      </p:pic>
      <p:sp>
        <p:nvSpPr>
          <p:cNvPr id="2" name="Title 1">
            <a:extLst>
              <a:ext uri="{FF2B5EF4-FFF2-40B4-BE49-F238E27FC236}">
                <a16:creationId xmlns:a16="http://schemas.microsoft.com/office/drawing/2014/main" id="{0EF635E0-9F28-4F7F-B19E-B623FB320083}"/>
              </a:ext>
            </a:extLst>
          </p:cNvPr>
          <p:cNvSpPr>
            <a:spLocks noGrp="1"/>
          </p:cNvSpPr>
          <p:nvPr>
            <p:ph type="title"/>
          </p:nvPr>
        </p:nvSpPr>
        <p:spPr>
          <a:xfrm>
            <a:off x="527381" y="404664"/>
            <a:ext cx="5822048" cy="920702"/>
          </a:xfrm>
        </p:spPr>
        <p:txBody>
          <a:bodyPr/>
          <a:lstStyle/>
          <a:p>
            <a:r>
              <a:rPr lang="en-GB">
                <a:latin typeface="Helvetica Neue"/>
              </a:rPr>
              <a:t>Children social services </a:t>
            </a:r>
          </a:p>
        </p:txBody>
      </p:sp>
      <p:sp>
        <p:nvSpPr>
          <p:cNvPr id="3" name="Content Placeholder 2">
            <a:extLst>
              <a:ext uri="{FF2B5EF4-FFF2-40B4-BE49-F238E27FC236}">
                <a16:creationId xmlns:a16="http://schemas.microsoft.com/office/drawing/2014/main" id="{582DE01A-AF3E-4471-88E6-45754029CFF5}"/>
              </a:ext>
            </a:extLst>
          </p:cNvPr>
          <p:cNvSpPr>
            <a:spLocks noGrp="1"/>
          </p:cNvSpPr>
          <p:nvPr>
            <p:ph sz="half" idx="1"/>
          </p:nvPr>
        </p:nvSpPr>
        <p:spPr>
          <a:xfrm>
            <a:off x="609600" y="1600201"/>
            <a:ext cx="10972800" cy="4525963"/>
          </a:xfrm>
        </p:spPr>
        <p:txBody>
          <a:bodyPr/>
          <a:lstStyle/>
          <a:p>
            <a:pPr marL="0" indent="0">
              <a:buNone/>
            </a:pPr>
            <a:r>
              <a:rPr lang="en-GB" b="1">
                <a:latin typeface="Helvetica Neue"/>
              </a:rPr>
              <a:t>Harm</a:t>
            </a:r>
            <a:r>
              <a:rPr lang="en-GB">
                <a:latin typeface="Helvetica Neue"/>
              </a:rPr>
              <a:t> </a:t>
            </a:r>
          </a:p>
          <a:p>
            <a:pPr marL="0" indent="0">
              <a:buNone/>
            </a:pPr>
            <a:r>
              <a:rPr lang="en-GB">
                <a:latin typeface="Helvetica Neue"/>
              </a:rPr>
              <a:t>section 31(1) Children Act 1989 “(…) ill-treatment or the impairment of health or development (…) including, for  example, impairment suffered from seeing or hearing the ill-treatment of another” </a:t>
            </a:r>
          </a:p>
          <a:p>
            <a:pPr marL="0" indent="0">
              <a:buNone/>
            </a:pPr>
            <a:endParaRPr lang="en-GB">
              <a:latin typeface="Helvetica Neue"/>
            </a:endParaRPr>
          </a:p>
          <a:p>
            <a:pPr marL="0" indent="0">
              <a:buNone/>
            </a:pPr>
            <a:r>
              <a:rPr lang="en-GB" b="1">
                <a:solidFill>
                  <a:srgbClr val="FF0000"/>
                </a:solidFill>
                <a:latin typeface="Helvetica Neue"/>
              </a:rPr>
              <a:t>Harm can include seeing or hearing someone else being harmed or abused. This could be a child seeing or hearing domestic abuse in the home for example (see section 31(9) Children Act 1989).</a:t>
            </a:r>
          </a:p>
          <a:p>
            <a:endParaRPr lang="en-GB">
              <a:latin typeface="Helvetica Neue"/>
            </a:endParaRPr>
          </a:p>
          <a:p>
            <a:r>
              <a:rPr lang="en-GB">
                <a:latin typeface="Helvetica Neue"/>
              </a:rPr>
              <a:t>Physical abuse</a:t>
            </a:r>
          </a:p>
          <a:p>
            <a:r>
              <a:rPr lang="en-GB">
                <a:latin typeface="Helvetica Neue"/>
              </a:rPr>
              <a:t>Emotional abuse</a:t>
            </a:r>
          </a:p>
          <a:p>
            <a:r>
              <a:rPr lang="en-GB">
                <a:latin typeface="Helvetica Neue"/>
              </a:rPr>
              <a:t>Sexual abuse</a:t>
            </a:r>
          </a:p>
          <a:p>
            <a:r>
              <a:rPr lang="en-GB">
                <a:latin typeface="Helvetica Neue"/>
              </a:rPr>
              <a:t>Neglect </a:t>
            </a:r>
          </a:p>
          <a:p>
            <a:endParaRPr lang="en-GB"/>
          </a:p>
        </p:txBody>
      </p:sp>
      <p:pic>
        <p:nvPicPr>
          <p:cNvPr id="6" name="Content Placeholder 5">
            <a:extLst>
              <a:ext uri="{FF2B5EF4-FFF2-40B4-BE49-F238E27FC236}">
                <a16:creationId xmlns:a16="http://schemas.microsoft.com/office/drawing/2014/main" id="{82FED7CB-9C5E-4296-BBE8-0F5119D18AD1}"/>
              </a:ext>
            </a:extLst>
          </p:cNvPr>
          <p:cNvPicPr>
            <a:picLocks noGrp="1" noChangeAspect="1"/>
          </p:cNvPicPr>
          <p:nvPr>
            <p:ph sz="half" idx="2"/>
          </p:nvPr>
        </p:nvPicPr>
        <p:blipFill>
          <a:blip r:embed="rId4"/>
          <a:stretch>
            <a:fillRect/>
          </a:stretch>
        </p:blipFill>
        <p:spPr>
          <a:xfrm>
            <a:off x="4348252" y="3429000"/>
            <a:ext cx="4220396" cy="3152108"/>
          </a:xfrm>
          <a:prstGeom prst="rect">
            <a:avLst/>
          </a:prstGeom>
        </p:spPr>
      </p:pic>
    </p:spTree>
    <p:extLst>
      <p:ext uri="{BB962C8B-B14F-4D97-AF65-F5344CB8AC3E}">
        <p14:creationId xmlns:p14="http://schemas.microsoft.com/office/powerpoint/2010/main" val="9600966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2CDA569-CCD6-4720-9A08-150B88469C65}"/>
              </a:ext>
            </a:extLst>
          </p:cNvPr>
          <p:cNvPicPr>
            <a:picLocks noChangeAspect="1"/>
          </p:cNvPicPr>
          <p:nvPr/>
        </p:nvPicPr>
        <p:blipFill>
          <a:blip r:embed="rId3"/>
          <a:stretch>
            <a:fillRect/>
          </a:stretch>
        </p:blipFill>
        <p:spPr>
          <a:xfrm>
            <a:off x="1053549" y="844467"/>
            <a:ext cx="4617881" cy="173515"/>
          </a:xfrm>
          <a:prstGeom prst="rect">
            <a:avLst/>
          </a:prstGeom>
        </p:spPr>
      </p:pic>
      <p:sp>
        <p:nvSpPr>
          <p:cNvPr id="2" name="Title 1">
            <a:extLst>
              <a:ext uri="{FF2B5EF4-FFF2-40B4-BE49-F238E27FC236}">
                <a16:creationId xmlns:a16="http://schemas.microsoft.com/office/drawing/2014/main" id="{30E0EE4B-3694-45F9-9241-484BDC45B1DC}"/>
              </a:ext>
            </a:extLst>
          </p:cNvPr>
          <p:cNvSpPr>
            <a:spLocks noGrp="1"/>
          </p:cNvSpPr>
          <p:nvPr>
            <p:ph type="title"/>
          </p:nvPr>
        </p:nvSpPr>
        <p:spPr>
          <a:xfrm>
            <a:off x="527381" y="404664"/>
            <a:ext cx="5670219" cy="879606"/>
          </a:xfrm>
        </p:spPr>
        <p:txBody>
          <a:bodyPr/>
          <a:lstStyle/>
          <a:p>
            <a:r>
              <a:rPr lang="en-GB">
                <a:latin typeface="Helvetica Neue"/>
              </a:rPr>
              <a:t>Children Social services </a:t>
            </a:r>
          </a:p>
        </p:txBody>
      </p:sp>
      <p:sp>
        <p:nvSpPr>
          <p:cNvPr id="3" name="Content Placeholder 2">
            <a:extLst>
              <a:ext uri="{FF2B5EF4-FFF2-40B4-BE49-F238E27FC236}">
                <a16:creationId xmlns:a16="http://schemas.microsoft.com/office/drawing/2014/main" id="{15994A40-DDEE-4C7D-9C52-EF07CF96255D}"/>
              </a:ext>
            </a:extLst>
          </p:cNvPr>
          <p:cNvSpPr>
            <a:spLocks noGrp="1"/>
          </p:cNvSpPr>
          <p:nvPr>
            <p:ph sz="half" idx="1"/>
          </p:nvPr>
        </p:nvSpPr>
        <p:spPr/>
        <p:txBody>
          <a:bodyPr/>
          <a:lstStyle/>
          <a:p>
            <a:pPr marL="0" indent="0">
              <a:buNone/>
            </a:pPr>
            <a:r>
              <a:rPr lang="en-GB" b="1">
                <a:latin typeface="Helvetica Neue"/>
              </a:rPr>
              <a:t>Child In Need s.17 </a:t>
            </a:r>
            <a:endParaRPr lang="en-GB">
              <a:latin typeface="Helvetica Neue"/>
            </a:endParaRPr>
          </a:p>
          <a:p>
            <a:r>
              <a:rPr lang="en-GB">
                <a:latin typeface="Helvetica Neue"/>
              </a:rPr>
              <a:t>Need local authority services to prevent significant or further harm to health or development</a:t>
            </a:r>
          </a:p>
          <a:p>
            <a:r>
              <a:rPr lang="en-GB">
                <a:latin typeface="Helvetica Neue"/>
              </a:rPr>
              <a:t>Disabled</a:t>
            </a:r>
          </a:p>
          <a:p>
            <a:pPr marL="0" indent="0">
              <a:buNone/>
            </a:pPr>
            <a:endParaRPr lang="en-GB">
              <a:latin typeface="Helvetica Neue"/>
            </a:endParaRPr>
          </a:p>
          <a:p>
            <a:pPr marL="0" indent="0">
              <a:buNone/>
            </a:pPr>
            <a:r>
              <a:rPr lang="en-GB" b="1">
                <a:latin typeface="Helvetica Neue"/>
              </a:rPr>
              <a:t>Child Protection s.47</a:t>
            </a:r>
          </a:p>
          <a:p>
            <a:r>
              <a:rPr lang="en-GB">
                <a:latin typeface="Helvetica Neue"/>
              </a:rPr>
              <a:t>They suspect a child is suffering significant harm</a:t>
            </a:r>
          </a:p>
          <a:p>
            <a:r>
              <a:rPr lang="en-GB">
                <a:latin typeface="Helvetica Neue"/>
              </a:rPr>
              <a:t>They suspect a child is likely to suffer significant harm</a:t>
            </a:r>
          </a:p>
          <a:p>
            <a:r>
              <a:rPr lang="en-GB">
                <a:latin typeface="Helvetica Neue"/>
              </a:rPr>
              <a:t>A child is in police protection</a:t>
            </a:r>
          </a:p>
        </p:txBody>
      </p:sp>
      <p:sp>
        <p:nvSpPr>
          <p:cNvPr id="4" name="Content Placeholder 3">
            <a:extLst>
              <a:ext uri="{FF2B5EF4-FFF2-40B4-BE49-F238E27FC236}">
                <a16:creationId xmlns:a16="http://schemas.microsoft.com/office/drawing/2014/main" id="{3F0A0538-1AF7-46B5-B69E-BB3BFDB9031A}"/>
              </a:ext>
            </a:extLst>
          </p:cNvPr>
          <p:cNvSpPr>
            <a:spLocks noGrp="1"/>
          </p:cNvSpPr>
          <p:nvPr>
            <p:ph sz="half" idx="2"/>
          </p:nvPr>
        </p:nvSpPr>
        <p:spPr/>
        <p:txBody>
          <a:bodyPr/>
          <a:lstStyle/>
          <a:p>
            <a:pPr algn="l" fontAlgn="t">
              <a:buFont typeface="Arial" panose="020B0604020202020204" pitchFamily="34" charset="0"/>
              <a:buChar char="•"/>
            </a:pPr>
            <a:endParaRPr lang="en-GB" b="0" i="0">
              <a:solidFill>
                <a:srgbClr val="78767B"/>
              </a:solidFill>
              <a:effectLst/>
              <a:latin typeface="Futura PT W01 Book"/>
            </a:endParaRPr>
          </a:p>
          <a:p>
            <a:endParaRPr lang="en-GB"/>
          </a:p>
        </p:txBody>
      </p:sp>
      <p:pic>
        <p:nvPicPr>
          <p:cNvPr id="5" name="Picture 4">
            <a:extLst>
              <a:ext uri="{FF2B5EF4-FFF2-40B4-BE49-F238E27FC236}">
                <a16:creationId xmlns:a16="http://schemas.microsoft.com/office/drawing/2014/main" id="{26630E17-CC67-4AB7-90F0-D6FAB2ED94E7}"/>
              </a:ext>
            </a:extLst>
          </p:cNvPr>
          <p:cNvPicPr>
            <a:picLocks noChangeAspect="1"/>
          </p:cNvPicPr>
          <p:nvPr/>
        </p:nvPicPr>
        <p:blipFill>
          <a:blip r:embed="rId4"/>
          <a:stretch>
            <a:fillRect/>
          </a:stretch>
        </p:blipFill>
        <p:spPr>
          <a:xfrm>
            <a:off x="7033897" y="1600201"/>
            <a:ext cx="5080476" cy="4098251"/>
          </a:xfrm>
          <a:prstGeom prst="rect">
            <a:avLst/>
          </a:prstGeom>
        </p:spPr>
      </p:pic>
    </p:spTree>
    <p:extLst>
      <p:ext uri="{BB962C8B-B14F-4D97-AF65-F5344CB8AC3E}">
        <p14:creationId xmlns:p14="http://schemas.microsoft.com/office/powerpoint/2010/main" val="4207877440"/>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BF2E9C1-CDB5-42BC-893B-8DCD218E6B35}"/>
              </a:ext>
            </a:extLst>
          </p:cNvPr>
          <p:cNvPicPr>
            <a:picLocks noChangeAspect="1"/>
          </p:cNvPicPr>
          <p:nvPr/>
        </p:nvPicPr>
        <p:blipFill>
          <a:blip r:embed="rId3"/>
          <a:stretch>
            <a:fillRect/>
          </a:stretch>
        </p:blipFill>
        <p:spPr>
          <a:xfrm>
            <a:off x="1068512" y="799272"/>
            <a:ext cx="3482940" cy="156225"/>
          </a:xfrm>
          <a:prstGeom prst="rect">
            <a:avLst/>
          </a:prstGeom>
        </p:spPr>
      </p:pic>
      <p:pic>
        <p:nvPicPr>
          <p:cNvPr id="10" name="Picture 9">
            <a:extLst>
              <a:ext uri="{FF2B5EF4-FFF2-40B4-BE49-F238E27FC236}">
                <a16:creationId xmlns:a16="http://schemas.microsoft.com/office/drawing/2014/main" id="{32254E9A-84A8-4C6D-97E7-08FDB890D159}"/>
              </a:ext>
            </a:extLst>
          </p:cNvPr>
          <p:cNvPicPr>
            <a:picLocks noChangeAspect="1"/>
          </p:cNvPicPr>
          <p:nvPr/>
        </p:nvPicPr>
        <p:blipFill rotWithShape="1">
          <a:blip r:embed="rId4"/>
          <a:srcRect l="31750" t="17767" r="8666" b="8000"/>
          <a:stretch/>
        </p:blipFill>
        <p:spPr>
          <a:xfrm>
            <a:off x="375920" y="1119587"/>
            <a:ext cx="5720080" cy="4008642"/>
          </a:xfrm>
          <a:prstGeom prst="rect">
            <a:avLst/>
          </a:prstGeom>
        </p:spPr>
      </p:pic>
      <p:sp>
        <p:nvSpPr>
          <p:cNvPr id="2" name="Title 1">
            <a:extLst>
              <a:ext uri="{FF2B5EF4-FFF2-40B4-BE49-F238E27FC236}">
                <a16:creationId xmlns:a16="http://schemas.microsoft.com/office/drawing/2014/main" id="{39706C49-EC1B-4F74-87D4-0A27B78E76A9}"/>
              </a:ext>
            </a:extLst>
          </p:cNvPr>
          <p:cNvSpPr>
            <a:spLocks noGrp="1"/>
          </p:cNvSpPr>
          <p:nvPr>
            <p:ph type="title"/>
          </p:nvPr>
        </p:nvSpPr>
        <p:spPr>
          <a:xfrm>
            <a:off x="527381" y="404663"/>
            <a:ext cx="4558327" cy="859057"/>
          </a:xfrm>
        </p:spPr>
        <p:txBody>
          <a:bodyPr/>
          <a:lstStyle/>
          <a:p>
            <a:r>
              <a:rPr lang="en-GB">
                <a:latin typeface="Helvetica Neue"/>
              </a:rPr>
              <a:t>Positive Parenting  </a:t>
            </a:r>
            <a:br>
              <a:rPr lang="en-GB"/>
            </a:br>
            <a:endParaRPr lang="en-GB"/>
          </a:p>
        </p:txBody>
      </p:sp>
      <p:pic>
        <p:nvPicPr>
          <p:cNvPr id="7" name="Content Placeholder 6" descr="Graphical user interface, application&#10;&#10;Description automatically generated">
            <a:extLst>
              <a:ext uri="{FF2B5EF4-FFF2-40B4-BE49-F238E27FC236}">
                <a16:creationId xmlns:a16="http://schemas.microsoft.com/office/drawing/2014/main" id="{1262951E-21F8-4BAF-A141-E4F7BD3AB710}"/>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1653" t="4543" r="2756" b="4551"/>
          <a:stretch/>
        </p:blipFill>
        <p:spPr>
          <a:xfrm>
            <a:off x="2796712" y="4390065"/>
            <a:ext cx="4140399" cy="2214824"/>
          </a:xfrm>
        </p:spPr>
      </p:pic>
      <p:pic>
        <p:nvPicPr>
          <p:cNvPr id="8" name="Picture 7">
            <a:extLst>
              <a:ext uri="{FF2B5EF4-FFF2-40B4-BE49-F238E27FC236}">
                <a16:creationId xmlns:a16="http://schemas.microsoft.com/office/drawing/2014/main" id="{D9E78B97-ECE2-4CC1-95D6-F39F0D3F34F4}"/>
              </a:ext>
            </a:extLst>
          </p:cNvPr>
          <p:cNvPicPr>
            <a:picLocks noChangeAspect="1"/>
          </p:cNvPicPr>
          <p:nvPr/>
        </p:nvPicPr>
        <p:blipFill rotWithShape="1">
          <a:blip r:embed="rId6"/>
          <a:srcRect b="5480"/>
          <a:stretch/>
        </p:blipFill>
        <p:spPr>
          <a:xfrm>
            <a:off x="6937111" y="743458"/>
            <a:ext cx="3080401" cy="5870702"/>
          </a:xfrm>
          <a:prstGeom prst="rect">
            <a:avLst/>
          </a:prstGeom>
        </p:spPr>
      </p:pic>
    </p:spTree>
    <p:extLst>
      <p:ext uri="{BB962C8B-B14F-4D97-AF65-F5344CB8AC3E}">
        <p14:creationId xmlns:p14="http://schemas.microsoft.com/office/powerpoint/2010/main" val="1725328526"/>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7F430-5021-4E19-834A-2AA294409FBB}"/>
              </a:ext>
            </a:extLst>
          </p:cNvPr>
          <p:cNvSpPr>
            <a:spLocks noGrp="1"/>
          </p:cNvSpPr>
          <p:nvPr>
            <p:ph type="title"/>
          </p:nvPr>
        </p:nvSpPr>
        <p:spPr>
          <a:xfrm>
            <a:off x="527381" y="404664"/>
            <a:ext cx="2688430" cy="643300"/>
          </a:xfrm>
        </p:spPr>
        <p:txBody>
          <a:bodyPr/>
          <a:lstStyle/>
          <a:p>
            <a:r>
              <a:rPr lang="en-GB"/>
              <a:t>Healthcare </a:t>
            </a:r>
          </a:p>
        </p:txBody>
      </p:sp>
      <p:pic>
        <p:nvPicPr>
          <p:cNvPr id="5" name="Picture 5">
            <a:extLst>
              <a:ext uri="{FF2B5EF4-FFF2-40B4-BE49-F238E27FC236}">
                <a16:creationId xmlns:a16="http://schemas.microsoft.com/office/drawing/2014/main" id="{72A97E67-79B2-46D4-B713-6D16E48512CF}"/>
              </a:ext>
            </a:extLst>
          </p:cNvPr>
          <p:cNvPicPr>
            <a:picLocks noGrp="1" noChangeAspect="1"/>
          </p:cNvPicPr>
          <p:nvPr>
            <p:ph sz="half" idx="1"/>
          </p:nvPr>
        </p:nvPicPr>
        <p:blipFill>
          <a:blip r:embed="rId3"/>
          <a:stretch>
            <a:fillRect/>
          </a:stretch>
        </p:blipFill>
        <p:spPr>
          <a:xfrm>
            <a:off x="2075182" y="1136196"/>
            <a:ext cx="7296989" cy="5123840"/>
          </a:xfrm>
        </p:spPr>
      </p:pic>
      <p:pic>
        <p:nvPicPr>
          <p:cNvPr id="6" name="Picture 5">
            <a:extLst>
              <a:ext uri="{FF2B5EF4-FFF2-40B4-BE49-F238E27FC236}">
                <a16:creationId xmlns:a16="http://schemas.microsoft.com/office/drawing/2014/main" id="{8BB7D999-FB8C-4850-9C68-67307C2FD58C}"/>
              </a:ext>
            </a:extLst>
          </p:cNvPr>
          <p:cNvPicPr>
            <a:picLocks noChangeAspect="1"/>
          </p:cNvPicPr>
          <p:nvPr/>
        </p:nvPicPr>
        <p:blipFill>
          <a:blip r:embed="rId4"/>
          <a:stretch>
            <a:fillRect/>
          </a:stretch>
        </p:blipFill>
        <p:spPr>
          <a:xfrm>
            <a:off x="854765" y="857249"/>
            <a:ext cx="2033661" cy="123825"/>
          </a:xfrm>
          <a:prstGeom prst="rect">
            <a:avLst/>
          </a:prstGeom>
        </p:spPr>
      </p:pic>
    </p:spTree>
    <p:extLst>
      <p:ext uri="{BB962C8B-B14F-4D97-AF65-F5344CB8AC3E}">
        <p14:creationId xmlns:p14="http://schemas.microsoft.com/office/powerpoint/2010/main" val="2541641028"/>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ED101-2F29-4079-B69F-9C0F4D34A317}"/>
              </a:ext>
            </a:extLst>
          </p:cNvPr>
          <p:cNvSpPr>
            <a:spLocks noGrp="1"/>
          </p:cNvSpPr>
          <p:nvPr>
            <p:ph type="title"/>
          </p:nvPr>
        </p:nvSpPr>
        <p:spPr>
          <a:xfrm>
            <a:off x="527381" y="404663"/>
            <a:ext cx="5384800" cy="686199"/>
          </a:xfrm>
        </p:spPr>
        <p:txBody>
          <a:bodyPr/>
          <a:lstStyle/>
          <a:p>
            <a:r>
              <a:rPr lang="en-GB"/>
              <a:t>Registering with a GP </a:t>
            </a:r>
          </a:p>
        </p:txBody>
      </p:sp>
      <p:sp>
        <p:nvSpPr>
          <p:cNvPr id="3" name="Content Placeholder 2">
            <a:extLst>
              <a:ext uri="{FF2B5EF4-FFF2-40B4-BE49-F238E27FC236}">
                <a16:creationId xmlns:a16="http://schemas.microsoft.com/office/drawing/2014/main" id="{E194072B-7E6C-4E96-96D2-925AF84DFC74}"/>
              </a:ext>
            </a:extLst>
          </p:cNvPr>
          <p:cNvSpPr>
            <a:spLocks noGrp="1"/>
          </p:cNvSpPr>
          <p:nvPr>
            <p:ph sz="half" idx="1"/>
          </p:nvPr>
        </p:nvSpPr>
        <p:spPr>
          <a:xfrm>
            <a:off x="527381" y="1794732"/>
            <a:ext cx="5384800" cy="4981075"/>
          </a:xfrm>
        </p:spPr>
        <p:txBody>
          <a:bodyPr/>
          <a:lstStyle/>
          <a:p>
            <a:pPr marL="0" indent="0">
              <a:buNone/>
            </a:pPr>
            <a:r>
              <a:rPr lang="en-GB">
                <a:latin typeface="Helvetica Neue"/>
              </a:rPr>
              <a:t>In the UK to receive medical treatment, you and any children you have must register with a GP as soon as possible, all parents must register their children with a GP. </a:t>
            </a:r>
          </a:p>
          <a:p>
            <a:pPr marL="0" indent="0">
              <a:buNone/>
            </a:pPr>
            <a:endParaRPr lang="en-GB">
              <a:latin typeface="Helvetica Neue"/>
            </a:endParaRPr>
          </a:p>
          <a:p>
            <a:pPr marL="0" indent="0">
              <a:buNone/>
            </a:pPr>
            <a:r>
              <a:rPr lang="en-GB">
                <a:latin typeface="Helvetica Neue"/>
              </a:rPr>
              <a:t>To register the GP surgery may ask you for some identification documents and something to prove your UK address. However, you can register without them. You should not be asked about your immigration status. </a:t>
            </a:r>
            <a:endParaRPr lang="en-GB"/>
          </a:p>
        </p:txBody>
      </p:sp>
      <p:sp>
        <p:nvSpPr>
          <p:cNvPr id="4" name="Content Placeholder 3">
            <a:extLst>
              <a:ext uri="{FF2B5EF4-FFF2-40B4-BE49-F238E27FC236}">
                <a16:creationId xmlns:a16="http://schemas.microsoft.com/office/drawing/2014/main" id="{FEF90F6E-CC6B-404D-81F8-04F5FA36E9E4}"/>
              </a:ext>
            </a:extLst>
          </p:cNvPr>
          <p:cNvSpPr>
            <a:spLocks noGrp="1"/>
          </p:cNvSpPr>
          <p:nvPr>
            <p:ph sz="half" idx="2"/>
          </p:nvPr>
        </p:nvSpPr>
        <p:spPr/>
        <p:txBody>
          <a:bodyPr/>
          <a:lstStyle/>
          <a:p>
            <a:endParaRPr lang="en-GB"/>
          </a:p>
          <a:p>
            <a:endParaRPr lang="en-GB"/>
          </a:p>
        </p:txBody>
      </p:sp>
      <p:pic>
        <p:nvPicPr>
          <p:cNvPr id="5" name="Picture 4">
            <a:extLst>
              <a:ext uri="{FF2B5EF4-FFF2-40B4-BE49-F238E27FC236}">
                <a16:creationId xmlns:a16="http://schemas.microsoft.com/office/drawing/2014/main" id="{037C10A2-0D55-441E-86E8-C83F998D779D}"/>
              </a:ext>
            </a:extLst>
          </p:cNvPr>
          <p:cNvPicPr>
            <a:picLocks noChangeAspect="1"/>
          </p:cNvPicPr>
          <p:nvPr/>
        </p:nvPicPr>
        <p:blipFill>
          <a:blip r:embed="rId3"/>
          <a:stretch>
            <a:fillRect/>
          </a:stretch>
        </p:blipFill>
        <p:spPr>
          <a:xfrm>
            <a:off x="6114795" y="1876925"/>
            <a:ext cx="5467605" cy="3080084"/>
          </a:xfrm>
          <a:prstGeom prst="rect">
            <a:avLst/>
          </a:prstGeom>
        </p:spPr>
      </p:pic>
      <p:pic>
        <p:nvPicPr>
          <p:cNvPr id="6" name="Picture 5">
            <a:extLst>
              <a:ext uri="{FF2B5EF4-FFF2-40B4-BE49-F238E27FC236}">
                <a16:creationId xmlns:a16="http://schemas.microsoft.com/office/drawing/2014/main" id="{13701ACB-59C1-4B7B-B304-192DF703A3AF}"/>
              </a:ext>
            </a:extLst>
          </p:cNvPr>
          <p:cNvPicPr>
            <a:picLocks noChangeAspect="1"/>
          </p:cNvPicPr>
          <p:nvPr/>
        </p:nvPicPr>
        <p:blipFill>
          <a:blip r:embed="rId4"/>
          <a:stretch>
            <a:fillRect/>
          </a:stretch>
        </p:blipFill>
        <p:spPr>
          <a:xfrm>
            <a:off x="1186120" y="843679"/>
            <a:ext cx="4059648" cy="247183"/>
          </a:xfrm>
          <a:prstGeom prst="rect">
            <a:avLst/>
          </a:prstGeom>
        </p:spPr>
      </p:pic>
    </p:spTree>
    <p:extLst>
      <p:ext uri="{BB962C8B-B14F-4D97-AF65-F5344CB8AC3E}">
        <p14:creationId xmlns:p14="http://schemas.microsoft.com/office/powerpoint/2010/main" val="3101231704"/>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B8A80-B285-5B4F-B918-0829ED3F15A8}"/>
              </a:ext>
            </a:extLst>
          </p:cNvPr>
          <p:cNvSpPr/>
          <p:nvPr/>
        </p:nvSpPr>
        <p:spPr>
          <a:xfrm rot="5340000">
            <a:off x="2444524" y="138715"/>
            <a:ext cx="162421" cy="1603089"/>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defRPr/>
            </a:pPr>
            <a:endParaRPr lang="en-US" sz="1350">
              <a:solidFill>
                <a:srgbClr val="FFFFFF"/>
              </a:solidFill>
              <a:latin typeface="Calibri"/>
            </a:endParaRPr>
          </a:p>
        </p:txBody>
      </p:sp>
      <p:sp>
        <p:nvSpPr>
          <p:cNvPr id="10" name="TextBox 9">
            <a:extLst>
              <a:ext uri="{FF2B5EF4-FFF2-40B4-BE49-F238E27FC236}">
                <a16:creationId xmlns:a16="http://schemas.microsoft.com/office/drawing/2014/main" id="{770528C3-AF6D-FD4E-91A7-76C85D51E76F}"/>
              </a:ext>
            </a:extLst>
          </p:cNvPr>
          <p:cNvSpPr txBox="1"/>
          <p:nvPr/>
        </p:nvSpPr>
        <p:spPr>
          <a:xfrm>
            <a:off x="1526918" y="175658"/>
            <a:ext cx="8239806" cy="669414"/>
          </a:xfrm>
          <a:prstGeom prst="rect">
            <a:avLst/>
          </a:prstGeom>
          <a:noFill/>
        </p:spPr>
        <p:txBody>
          <a:bodyPr wrap="square" rtlCol="0">
            <a:spAutoFit/>
          </a:bodyPr>
          <a:lstStyle/>
          <a:p>
            <a:pPr marL="7144" indent="-7144" defTabSz="685784">
              <a:tabLst>
                <a:tab pos="1065584" algn="l"/>
              </a:tabLst>
              <a:defRPr/>
            </a:pPr>
            <a:r>
              <a:rPr lang="en-US" sz="3200" b="1">
                <a:solidFill>
                  <a:srgbClr val="000000"/>
                </a:solidFill>
                <a:latin typeface="Arial" panose="020B0604020202020204" pitchFamily="34" charset="0"/>
                <a:cs typeface="Arial" panose="020B0604020202020204" pitchFamily="34" charset="0"/>
              </a:rPr>
              <a:t>Online access to health services</a:t>
            </a:r>
            <a:r>
              <a:rPr lang="en-US" sz="3750" b="1">
                <a:solidFill>
                  <a:srgbClr val="000000"/>
                </a:solidFill>
                <a:latin typeface="Arial" panose="020B0604020202020204" pitchFamily="34" charset="0"/>
                <a:cs typeface="Arial" panose="020B0604020202020204" pitchFamily="34" charset="0"/>
              </a:rPr>
              <a:t>	</a:t>
            </a:r>
          </a:p>
        </p:txBody>
      </p:sp>
      <p:sp>
        <p:nvSpPr>
          <p:cNvPr id="2" name="Rectangle 1">
            <a:extLst>
              <a:ext uri="{FF2B5EF4-FFF2-40B4-BE49-F238E27FC236}">
                <a16:creationId xmlns:a16="http://schemas.microsoft.com/office/drawing/2014/main" id="{972BF2ED-E35D-4627-877B-47CC51CE2BA2}"/>
              </a:ext>
            </a:extLst>
          </p:cNvPr>
          <p:cNvSpPr/>
          <p:nvPr/>
        </p:nvSpPr>
        <p:spPr>
          <a:xfrm>
            <a:off x="475361" y="1418267"/>
            <a:ext cx="5171460" cy="2554545"/>
          </a:xfrm>
          <a:prstGeom prst="rect">
            <a:avLst/>
          </a:prstGeom>
        </p:spPr>
        <p:txBody>
          <a:bodyPr wrap="square">
            <a:spAutoFit/>
          </a:bodyPr>
          <a:lstStyle/>
          <a:p>
            <a:pPr>
              <a:defRPr/>
            </a:pPr>
            <a:r>
              <a:rPr lang="en-US" sz="2000">
                <a:solidFill>
                  <a:srgbClr val="000000"/>
                </a:solidFill>
                <a:latin typeface="Arial" panose="020B0604020202020204" pitchFamily="34" charset="0"/>
                <a:cs typeface="Arial" panose="020B0604020202020204" pitchFamily="34" charset="0"/>
              </a:rPr>
              <a:t>The NHS website has a list of all GP surgeries in the UK.</a:t>
            </a:r>
            <a:endParaRPr lang="en-GB" sz="2000">
              <a:solidFill>
                <a:srgbClr val="000000"/>
              </a:solidFill>
              <a:latin typeface="Arial" panose="020B0604020202020204" pitchFamily="34" charset="0"/>
              <a:cs typeface="Arial" panose="020B0604020202020204" pitchFamily="34" charset="0"/>
            </a:endParaRPr>
          </a:p>
          <a:p>
            <a:pPr>
              <a:defRPr/>
            </a:pPr>
            <a:endParaRPr lang="en-US" sz="2000" u="sng">
              <a:solidFill>
                <a:srgbClr val="000000"/>
              </a:solidFill>
              <a:latin typeface="Arial" panose="020B0604020202020204" pitchFamily="34" charset="0"/>
              <a:cs typeface="Arial" panose="020B0604020202020204" pitchFamily="34" charset="0"/>
            </a:endParaRPr>
          </a:p>
          <a:p>
            <a:pPr>
              <a:defRPr/>
            </a:pPr>
            <a:r>
              <a:rPr lang="en-US" sz="2000">
                <a:solidFill>
                  <a:srgbClr val="000000"/>
                </a:solidFill>
                <a:latin typeface="Arial" panose="020B0604020202020204" pitchFamily="34" charset="0"/>
                <a:cs typeface="Arial" panose="020B0604020202020204" pitchFamily="34" charset="0"/>
              </a:rPr>
              <a:t>You can use this to check reviews of the nearest GP surgeries to you. </a:t>
            </a:r>
          </a:p>
          <a:p>
            <a:pPr>
              <a:defRPr/>
            </a:pPr>
            <a:endParaRPr lang="en-US" sz="2000" u="sng">
              <a:solidFill>
                <a:srgbClr val="000000"/>
              </a:solidFill>
              <a:latin typeface="Arial" panose="020B0604020202020204" pitchFamily="34" charset="0"/>
              <a:cs typeface="Arial" panose="020B0604020202020204" pitchFamily="34" charset="0"/>
            </a:endParaRPr>
          </a:p>
          <a:p>
            <a:pPr>
              <a:defRPr/>
            </a:pPr>
            <a:r>
              <a:rPr lang="en-US" sz="2000">
                <a:solidFill>
                  <a:srgbClr val="000000"/>
                </a:solidFill>
                <a:latin typeface="Arial" panose="020B0604020202020204" pitchFamily="34" charset="0"/>
                <a:cs typeface="Arial" panose="020B0604020202020204" pitchFamily="34" charset="0"/>
              </a:rPr>
              <a:t>Check the GP surgery website to see if you can register online.</a:t>
            </a:r>
          </a:p>
        </p:txBody>
      </p:sp>
      <p:pic>
        <p:nvPicPr>
          <p:cNvPr id="5" name="Picture 4" descr="Graphical user interface, application&#10;&#10;Description automatically generated">
            <a:extLst>
              <a:ext uri="{FF2B5EF4-FFF2-40B4-BE49-F238E27FC236}">
                <a16:creationId xmlns:a16="http://schemas.microsoft.com/office/drawing/2014/main" id="{C94AB0A5-1051-4D72-B893-2D7454B594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6918" y="4355632"/>
            <a:ext cx="4496249" cy="2195434"/>
          </a:xfrm>
          <a:prstGeom prst="rect">
            <a:avLst/>
          </a:prstGeom>
        </p:spPr>
      </p:pic>
      <p:pic>
        <p:nvPicPr>
          <p:cNvPr id="6" name="Picture 5">
            <a:extLst>
              <a:ext uri="{FF2B5EF4-FFF2-40B4-BE49-F238E27FC236}">
                <a16:creationId xmlns:a16="http://schemas.microsoft.com/office/drawing/2014/main" id="{14547829-EB9C-4342-B6B6-2BDA633D4194}"/>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6821" y="1412343"/>
            <a:ext cx="4035365" cy="2252891"/>
          </a:xfrm>
          <a:prstGeom prst="rect">
            <a:avLst/>
          </a:prstGeom>
          <a:noFill/>
          <a:ln>
            <a:noFill/>
          </a:ln>
        </p:spPr>
      </p:pic>
      <p:sp>
        <p:nvSpPr>
          <p:cNvPr id="4" name="TextBox 3">
            <a:extLst>
              <a:ext uri="{FF2B5EF4-FFF2-40B4-BE49-F238E27FC236}">
                <a16:creationId xmlns:a16="http://schemas.microsoft.com/office/drawing/2014/main" id="{A6BD5699-4E07-4E9C-AE6C-79F6E1CFA1B7}"/>
              </a:ext>
            </a:extLst>
          </p:cNvPr>
          <p:cNvSpPr txBox="1"/>
          <p:nvPr/>
        </p:nvSpPr>
        <p:spPr>
          <a:xfrm>
            <a:off x="6479225" y="4643147"/>
            <a:ext cx="3528392" cy="1323439"/>
          </a:xfrm>
          <a:prstGeom prst="rect">
            <a:avLst/>
          </a:prstGeom>
          <a:noFill/>
        </p:spPr>
        <p:txBody>
          <a:bodyPr wrap="square" rtlCol="0">
            <a:spAutoFit/>
          </a:bodyPr>
          <a:lstStyle/>
          <a:p>
            <a:pPr>
              <a:defRPr/>
            </a:pPr>
            <a:r>
              <a:rPr lang="en-US" sz="2000">
                <a:solidFill>
                  <a:srgbClr val="000000"/>
                </a:solidFill>
                <a:latin typeface="Arial" panose="020B0604020202020204" pitchFamily="34" charset="0"/>
                <a:cs typeface="Arial" panose="020B0604020202020204" pitchFamily="34" charset="0"/>
              </a:rPr>
              <a:t>Via your GP website or the NHS app you can also:</a:t>
            </a:r>
          </a:p>
          <a:p>
            <a:pPr marL="342900" indent="-342900">
              <a:buClr>
                <a:srgbClr val="FF0000"/>
              </a:buClr>
              <a:buFont typeface="Arial" panose="020B0604020202020204" pitchFamily="34" charset="0"/>
              <a:buChar char="•"/>
              <a:defRPr/>
            </a:pPr>
            <a:r>
              <a:rPr lang="en-US" sz="2000">
                <a:solidFill>
                  <a:srgbClr val="000000"/>
                </a:solidFill>
                <a:latin typeface="Arial" panose="020B0604020202020204" pitchFamily="34" charset="0"/>
                <a:cs typeface="Arial" panose="020B0604020202020204" pitchFamily="34" charset="0"/>
              </a:rPr>
              <a:t>Order repeat prescriptions</a:t>
            </a:r>
          </a:p>
          <a:p>
            <a:pPr marL="342900" indent="-342900">
              <a:buClr>
                <a:srgbClr val="FF0000"/>
              </a:buClr>
              <a:buFont typeface="Arial" panose="020B0604020202020204" pitchFamily="34" charset="0"/>
              <a:buChar char="•"/>
              <a:defRPr/>
            </a:pPr>
            <a:r>
              <a:rPr lang="en-US" sz="2000">
                <a:solidFill>
                  <a:srgbClr val="000000"/>
                </a:solidFill>
                <a:latin typeface="Arial" panose="020B0604020202020204" pitchFamily="34" charset="0"/>
                <a:cs typeface="Arial" panose="020B0604020202020204" pitchFamily="34" charset="0"/>
              </a:rPr>
              <a:t>Book GP appointments</a:t>
            </a:r>
          </a:p>
        </p:txBody>
      </p:sp>
    </p:spTree>
    <p:extLst>
      <p:ext uri="{BB962C8B-B14F-4D97-AF65-F5344CB8AC3E}">
        <p14:creationId xmlns:p14="http://schemas.microsoft.com/office/powerpoint/2010/main" val="578932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7B18-0BDD-416E-8D2A-18C25B17CBF8}"/>
              </a:ext>
            </a:extLst>
          </p:cNvPr>
          <p:cNvSpPr>
            <a:spLocks noGrp="1"/>
          </p:cNvSpPr>
          <p:nvPr>
            <p:ph type="title"/>
          </p:nvPr>
        </p:nvSpPr>
        <p:spPr/>
        <p:txBody>
          <a:bodyPr/>
          <a:lstStyle/>
          <a:p>
            <a:r>
              <a:rPr lang="en-GB" sz="3200"/>
              <a:t>Dentist</a:t>
            </a:r>
          </a:p>
        </p:txBody>
      </p:sp>
      <p:sp>
        <p:nvSpPr>
          <p:cNvPr id="3" name="Content Placeholder 2">
            <a:extLst>
              <a:ext uri="{FF2B5EF4-FFF2-40B4-BE49-F238E27FC236}">
                <a16:creationId xmlns:a16="http://schemas.microsoft.com/office/drawing/2014/main" id="{4D3C433E-46B6-46C6-85EF-641F57196066}"/>
              </a:ext>
            </a:extLst>
          </p:cNvPr>
          <p:cNvSpPr>
            <a:spLocks noGrp="1"/>
          </p:cNvSpPr>
          <p:nvPr>
            <p:ph sz="half" idx="2"/>
          </p:nvPr>
        </p:nvSpPr>
        <p:spPr>
          <a:xfrm>
            <a:off x="459288" y="1302252"/>
            <a:ext cx="5358063" cy="4569550"/>
          </a:xfrm>
        </p:spPr>
        <p:txBody>
          <a:bodyPr/>
          <a:lstStyle/>
          <a:p>
            <a:pPr marL="0" indent="0">
              <a:buNone/>
            </a:pPr>
            <a:endParaRPr lang="en-GB" sz="1800">
              <a:latin typeface="Helvetica Neue"/>
            </a:endParaRPr>
          </a:p>
          <a:p>
            <a:pPr marL="0" indent="0">
              <a:buNone/>
            </a:pPr>
            <a:r>
              <a:rPr lang="en-GB" sz="1800" b="1">
                <a:latin typeface="Helvetica Neue"/>
              </a:rPr>
              <a:t>How to register: </a:t>
            </a:r>
          </a:p>
          <a:p>
            <a:pPr>
              <a:buFontTx/>
              <a:buChar char="-"/>
            </a:pPr>
            <a:r>
              <a:rPr lang="en-GB" sz="1800">
                <a:latin typeface="Helvetica Neue"/>
              </a:rPr>
              <a:t>Find a NHS dentist near you </a:t>
            </a:r>
          </a:p>
          <a:p>
            <a:pPr>
              <a:buFontTx/>
              <a:buChar char="-"/>
            </a:pPr>
            <a:r>
              <a:rPr lang="en-GB" sz="1800">
                <a:latin typeface="Helvetica Neue"/>
              </a:rPr>
              <a:t>Fill in a registration form</a:t>
            </a:r>
          </a:p>
          <a:p>
            <a:pPr>
              <a:buFontTx/>
              <a:buChar char="-"/>
            </a:pPr>
            <a:r>
              <a:rPr lang="en-GB" sz="1800">
                <a:latin typeface="Helvetica Neue"/>
              </a:rPr>
              <a:t>Book an appointment you can request an interpreter if there’s language barriers</a:t>
            </a:r>
          </a:p>
          <a:p>
            <a:pPr marL="0" indent="0">
              <a:buNone/>
            </a:pPr>
            <a:endParaRPr lang="en-GB" sz="1800">
              <a:solidFill>
                <a:srgbClr val="FF0000"/>
              </a:solidFill>
              <a:latin typeface="Helvetica Neue"/>
            </a:endParaRPr>
          </a:p>
          <a:p>
            <a:pPr marL="0" indent="0">
              <a:buNone/>
            </a:pPr>
            <a:endParaRPr lang="en-GB" sz="1800">
              <a:solidFill>
                <a:srgbClr val="FF0000"/>
              </a:solidFill>
              <a:latin typeface="Helvetica Neue"/>
            </a:endParaRPr>
          </a:p>
          <a:p>
            <a:pPr marL="0" indent="0">
              <a:buNone/>
            </a:pPr>
            <a:endParaRPr lang="en-GB" sz="1800">
              <a:solidFill>
                <a:srgbClr val="FF0000"/>
              </a:solidFill>
              <a:latin typeface="Helvetica Neue"/>
            </a:endParaRPr>
          </a:p>
          <a:p>
            <a:pPr marL="0" indent="0">
              <a:buNone/>
            </a:pPr>
            <a:endParaRPr lang="en-GB" sz="1800">
              <a:solidFill>
                <a:srgbClr val="FF0000"/>
              </a:solidFill>
              <a:latin typeface="Helvetica Neue"/>
            </a:endParaRPr>
          </a:p>
          <a:p>
            <a:pPr marL="0" indent="0">
              <a:buNone/>
            </a:pPr>
            <a:endParaRPr lang="en-GB" sz="1800">
              <a:solidFill>
                <a:srgbClr val="FF0000"/>
              </a:solidFill>
              <a:latin typeface="Helvetica Neue"/>
            </a:endParaRPr>
          </a:p>
          <a:p>
            <a:pPr marL="0" indent="0">
              <a:buNone/>
            </a:pPr>
            <a:endParaRPr lang="en-GB" sz="1800">
              <a:solidFill>
                <a:srgbClr val="FF0000"/>
              </a:solidFill>
              <a:latin typeface="Helvetica Neue"/>
            </a:endParaRPr>
          </a:p>
          <a:p>
            <a:pPr marL="0" indent="0">
              <a:buNone/>
            </a:pPr>
            <a:endParaRPr lang="en-GB" sz="1800">
              <a:solidFill>
                <a:srgbClr val="FF0000"/>
              </a:solidFill>
              <a:latin typeface="Helvetica Neue"/>
            </a:endParaRPr>
          </a:p>
          <a:p>
            <a:pPr marL="0" indent="0">
              <a:buNone/>
            </a:pPr>
            <a:endParaRPr lang="en-GB" sz="1800">
              <a:solidFill>
                <a:srgbClr val="FF0000"/>
              </a:solidFill>
              <a:latin typeface="Helvetica Neue"/>
            </a:endParaRPr>
          </a:p>
          <a:p>
            <a:pPr marL="0" indent="0">
              <a:buNone/>
            </a:pPr>
            <a:r>
              <a:rPr lang="en-GB" sz="1800">
                <a:solidFill>
                  <a:srgbClr val="FF0000"/>
                </a:solidFill>
                <a:latin typeface="Helvetica Neue"/>
              </a:rPr>
              <a:t>Dentists do not require proof of identity, proof of address or proof of immigration status from individuals applying to become an NHS patient.</a:t>
            </a:r>
          </a:p>
          <a:p>
            <a:endParaRPr lang="en-GB"/>
          </a:p>
        </p:txBody>
      </p:sp>
      <p:sp>
        <p:nvSpPr>
          <p:cNvPr id="7" name="Rectangle 6">
            <a:extLst>
              <a:ext uri="{FF2B5EF4-FFF2-40B4-BE49-F238E27FC236}">
                <a16:creationId xmlns:a16="http://schemas.microsoft.com/office/drawing/2014/main" id="{9278AB2C-80C5-4CB9-B1D8-A6877B70F5FE}"/>
              </a:ext>
            </a:extLst>
          </p:cNvPr>
          <p:cNvSpPr/>
          <p:nvPr/>
        </p:nvSpPr>
        <p:spPr>
          <a:xfrm rot="5340000" flipH="1">
            <a:off x="1435522" y="415675"/>
            <a:ext cx="117723" cy="1396197"/>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endParaRPr lang="en-US" sz="1350">
              <a:solidFill>
                <a:srgbClr val="FFFFFF"/>
              </a:solidFill>
              <a:latin typeface="Calibri"/>
            </a:endParaRPr>
          </a:p>
        </p:txBody>
      </p:sp>
      <p:pic>
        <p:nvPicPr>
          <p:cNvPr id="5" name="Picture 4">
            <a:extLst>
              <a:ext uri="{FF2B5EF4-FFF2-40B4-BE49-F238E27FC236}">
                <a16:creationId xmlns:a16="http://schemas.microsoft.com/office/drawing/2014/main" id="{17BE257B-3715-4F42-A1F2-E63695C2CC29}"/>
              </a:ext>
            </a:extLst>
          </p:cNvPr>
          <p:cNvPicPr>
            <a:picLocks noChangeAspect="1"/>
          </p:cNvPicPr>
          <p:nvPr/>
        </p:nvPicPr>
        <p:blipFill>
          <a:blip r:embed="rId3"/>
          <a:stretch>
            <a:fillRect/>
          </a:stretch>
        </p:blipFill>
        <p:spPr>
          <a:xfrm>
            <a:off x="6755668" y="375781"/>
            <a:ext cx="4438347" cy="5826359"/>
          </a:xfrm>
          <a:prstGeom prst="rect">
            <a:avLst/>
          </a:prstGeom>
        </p:spPr>
      </p:pic>
      <p:pic>
        <p:nvPicPr>
          <p:cNvPr id="9" name="Picture 8" descr="Graphical user interface, text, application&#10;&#10;Description automatically generated">
            <a:extLst>
              <a:ext uri="{FF2B5EF4-FFF2-40B4-BE49-F238E27FC236}">
                <a16:creationId xmlns:a16="http://schemas.microsoft.com/office/drawing/2014/main" id="{25F15DF6-E2F3-4F1E-91A6-3DAA4C8A1B75}"/>
              </a:ext>
            </a:extLst>
          </p:cNvPr>
          <p:cNvPicPr>
            <a:picLocks noChangeAspect="1"/>
          </p:cNvPicPr>
          <p:nvPr/>
        </p:nvPicPr>
        <p:blipFill rotWithShape="1">
          <a:blip r:embed="rId4">
            <a:extLst>
              <a:ext uri="{28A0092B-C50C-407E-A947-70E740481C1C}">
                <a14:useLocalDpi xmlns:a14="http://schemas.microsoft.com/office/drawing/2010/main" val="0"/>
              </a:ext>
            </a:extLst>
          </a:blip>
          <a:srcRect l="16233" t="26193" r="51308" b="29676"/>
          <a:stretch/>
        </p:blipFill>
        <p:spPr>
          <a:xfrm>
            <a:off x="1494383" y="3510820"/>
            <a:ext cx="2673914" cy="2044928"/>
          </a:xfrm>
          <a:prstGeom prst="rect">
            <a:avLst/>
          </a:prstGeom>
        </p:spPr>
      </p:pic>
    </p:spTree>
    <p:extLst>
      <p:ext uri="{BB962C8B-B14F-4D97-AF65-F5344CB8AC3E}">
        <p14:creationId xmlns:p14="http://schemas.microsoft.com/office/powerpoint/2010/main" val="45128384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B8A80-B285-5B4F-B918-0829ED3F15A8}"/>
              </a:ext>
            </a:extLst>
          </p:cNvPr>
          <p:cNvSpPr/>
          <p:nvPr/>
        </p:nvSpPr>
        <p:spPr>
          <a:xfrm rot="5340000">
            <a:off x="2225241" y="164517"/>
            <a:ext cx="90000" cy="172771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Shape 258"/>
          <p:cNvSpPr/>
          <p:nvPr/>
        </p:nvSpPr>
        <p:spPr>
          <a:xfrm>
            <a:off x="1329196" y="433338"/>
            <a:ext cx="5906794"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11000" b="1">
                <a:solidFill>
                  <a:srgbClr val="E93F34"/>
                </a:solidFill>
                <a:latin typeface="Helvetica"/>
                <a:ea typeface="Helvetica"/>
                <a:cs typeface="Helvetica"/>
                <a:sym typeface="Helvetic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Helvetica"/>
              </a:rPr>
              <a:t>Welcome   </a:t>
            </a:r>
          </a:p>
        </p:txBody>
      </p:sp>
      <p:sp>
        <p:nvSpPr>
          <p:cNvPr id="3" name="TextBox 2">
            <a:extLst>
              <a:ext uri="{FF2B5EF4-FFF2-40B4-BE49-F238E27FC236}">
                <a16:creationId xmlns:a16="http://schemas.microsoft.com/office/drawing/2014/main" id="{6E00CFD4-5DFD-4643-AAFC-C61C8280F892}"/>
              </a:ext>
            </a:extLst>
          </p:cNvPr>
          <p:cNvSpPr txBox="1"/>
          <p:nvPr/>
        </p:nvSpPr>
        <p:spPr>
          <a:xfrm>
            <a:off x="619031" y="1997839"/>
            <a:ext cx="7327124" cy="2862322"/>
          </a:xfrm>
          <a:prstGeom prst="rect">
            <a:avLst/>
          </a:prstGeom>
          <a:noFill/>
        </p:spPr>
        <p:txBody>
          <a:bodyPr wrap="square" rtlCol="0">
            <a:spAutoFit/>
          </a:bodyPr>
          <a:lstStyle/>
          <a:p>
            <a:r>
              <a:rPr lang="en-GB" b="1">
                <a:latin typeface="Helvetica Neue"/>
              </a:rPr>
              <a:t>Today we will: </a:t>
            </a:r>
          </a:p>
          <a:p>
            <a:endParaRPr lang="en-GB">
              <a:latin typeface="Helvetica Neue"/>
            </a:endParaRPr>
          </a:p>
          <a:p>
            <a:pPr marL="285750" indent="-285750">
              <a:buFontTx/>
              <a:buChar char="-"/>
            </a:pPr>
            <a:r>
              <a:rPr lang="en-GB">
                <a:latin typeface="Helvetica Neue"/>
              </a:rPr>
              <a:t>Explore life in the UK including British culture</a:t>
            </a:r>
          </a:p>
          <a:p>
            <a:pPr marL="285750" indent="-285750">
              <a:buFontTx/>
              <a:buChar char="-"/>
            </a:pPr>
            <a:r>
              <a:rPr lang="en-GB">
                <a:latin typeface="Helvetica Neue"/>
              </a:rPr>
              <a:t>Discuss education system </a:t>
            </a:r>
          </a:p>
          <a:p>
            <a:pPr marL="285750" indent="-285750">
              <a:buFontTx/>
              <a:buChar char="-"/>
            </a:pPr>
            <a:r>
              <a:rPr lang="en-GB">
                <a:latin typeface="Helvetica Neue"/>
              </a:rPr>
              <a:t>Discuss Housing in the UK </a:t>
            </a:r>
          </a:p>
          <a:p>
            <a:pPr marL="285750" indent="-285750">
              <a:buFontTx/>
              <a:buChar char="-"/>
            </a:pPr>
            <a:r>
              <a:rPr lang="en-GB">
                <a:latin typeface="Helvetica Neue"/>
              </a:rPr>
              <a:t>Explore the role of social services </a:t>
            </a:r>
          </a:p>
          <a:p>
            <a:pPr marL="285750" indent="-285750">
              <a:buFontTx/>
              <a:buChar char="-"/>
            </a:pPr>
            <a:r>
              <a:rPr lang="en-GB">
                <a:latin typeface="Helvetica Neue"/>
              </a:rPr>
              <a:t>Discuss positive parenting </a:t>
            </a:r>
          </a:p>
          <a:p>
            <a:pPr marL="285750" indent="-285750">
              <a:buFontTx/>
              <a:buChar char="-"/>
            </a:pPr>
            <a:r>
              <a:rPr lang="en-GB">
                <a:latin typeface="Helvetica Neue"/>
              </a:rPr>
              <a:t>Discuss health system </a:t>
            </a:r>
          </a:p>
          <a:p>
            <a:pPr marL="285750" indent="-285750">
              <a:buFontTx/>
              <a:buChar char="-"/>
            </a:pPr>
            <a:endParaRPr lang="en-GB"/>
          </a:p>
          <a:p>
            <a:pPr marL="285750" indent="-285750">
              <a:buFontTx/>
              <a:buChar char="-"/>
            </a:pPr>
            <a:endParaRPr lang="en-GB"/>
          </a:p>
        </p:txBody>
      </p:sp>
      <p:pic>
        <p:nvPicPr>
          <p:cNvPr id="6" name="Picture 5">
            <a:extLst>
              <a:ext uri="{FF2B5EF4-FFF2-40B4-BE49-F238E27FC236}">
                <a16:creationId xmlns:a16="http://schemas.microsoft.com/office/drawing/2014/main" id="{33C20909-06C3-4F99-B69F-054650467DF4}"/>
              </a:ext>
            </a:extLst>
          </p:cNvPr>
          <p:cNvPicPr>
            <a:picLocks noChangeAspect="1"/>
          </p:cNvPicPr>
          <p:nvPr/>
        </p:nvPicPr>
        <p:blipFill>
          <a:blip r:embed="rId3"/>
          <a:stretch>
            <a:fillRect/>
          </a:stretch>
        </p:blipFill>
        <p:spPr>
          <a:xfrm>
            <a:off x="4824519" y="4076718"/>
            <a:ext cx="4453045" cy="2511517"/>
          </a:xfrm>
          <a:prstGeom prst="rect">
            <a:avLst/>
          </a:prstGeom>
        </p:spPr>
      </p:pic>
      <p:pic>
        <p:nvPicPr>
          <p:cNvPr id="7" name="Picture 6">
            <a:extLst>
              <a:ext uri="{FF2B5EF4-FFF2-40B4-BE49-F238E27FC236}">
                <a16:creationId xmlns:a16="http://schemas.microsoft.com/office/drawing/2014/main" id="{A0150AAB-48AE-4351-B90C-82C0A61EB8C0}"/>
              </a:ext>
            </a:extLst>
          </p:cNvPr>
          <p:cNvPicPr>
            <a:picLocks noChangeAspect="1"/>
          </p:cNvPicPr>
          <p:nvPr/>
        </p:nvPicPr>
        <p:blipFill>
          <a:blip r:embed="rId4"/>
          <a:stretch>
            <a:fillRect/>
          </a:stretch>
        </p:blipFill>
        <p:spPr>
          <a:xfrm>
            <a:off x="7615804" y="1088444"/>
            <a:ext cx="4145421" cy="2653069"/>
          </a:xfrm>
          <a:prstGeom prst="rect">
            <a:avLst/>
          </a:prstGeom>
        </p:spPr>
      </p:pic>
    </p:spTree>
    <p:extLst>
      <p:ext uri="{BB962C8B-B14F-4D97-AF65-F5344CB8AC3E}">
        <p14:creationId xmlns:p14="http://schemas.microsoft.com/office/powerpoint/2010/main" val="65927890"/>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1EADA39-B6E6-4DFE-9E87-D3DA2B1364FC}"/>
              </a:ext>
            </a:extLst>
          </p:cNvPr>
          <p:cNvSpPr/>
          <p:nvPr/>
        </p:nvSpPr>
        <p:spPr>
          <a:xfrm>
            <a:off x="2171564" y="166110"/>
            <a:ext cx="7848872" cy="1077218"/>
          </a:xfrm>
          <a:prstGeom prst="rect">
            <a:avLst/>
          </a:prstGeom>
        </p:spPr>
        <p:txBody>
          <a:bodyPr wrap="square">
            <a:spAutoFit/>
          </a:bodyPr>
          <a:lstStyle/>
          <a:p>
            <a:r>
              <a:rPr lang="en-GB" sz="3200" b="1">
                <a:latin typeface="Arial" panose="020B0604020202020204" pitchFamily="34" charset="0"/>
                <a:ea typeface="Calibri" panose="020F0502020204030204" pitchFamily="34" charset="0"/>
                <a:cs typeface="Arial" panose="020B0604020202020204" pitchFamily="34" charset="0"/>
              </a:rPr>
              <a:t>Where can I find online information about health services?</a:t>
            </a:r>
            <a:endParaRPr lang="en-GB" sz="3200" b="1">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D4B8A80-B285-5B4F-B918-0829ED3F15A8}"/>
              </a:ext>
            </a:extLst>
          </p:cNvPr>
          <p:cNvSpPr/>
          <p:nvPr/>
        </p:nvSpPr>
        <p:spPr>
          <a:xfrm rot="5340000">
            <a:off x="7289547" y="-1202894"/>
            <a:ext cx="101831" cy="3815227"/>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endParaRPr lang="en-US" sz="1350">
              <a:solidFill>
                <a:srgbClr val="FFFFFF"/>
              </a:solidFill>
              <a:latin typeface="Calibri"/>
            </a:endParaRPr>
          </a:p>
        </p:txBody>
      </p:sp>
      <p:graphicFrame>
        <p:nvGraphicFramePr>
          <p:cNvPr id="8" name="Table 8">
            <a:extLst>
              <a:ext uri="{FF2B5EF4-FFF2-40B4-BE49-F238E27FC236}">
                <a16:creationId xmlns:a16="http://schemas.microsoft.com/office/drawing/2014/main" id="{83836D86-8611-4980-B2C8-DAD005809FE3}"/>
              </a:ext>
            </a:extLst>
          </p:cNvPr>
          <p:cNvGraphicFramePr>
            <a:graphicFrameLocks noGrp="1"/>
          </p:cNvGraphicFramePr>
          <p:nvPr/>
        </p:nvGraphicFramePr>
        <p:xfrm>
          <a:off x="2540767" y="1550994"/>
          <a:ext cx="6936432" cy="4374378"/>
        </p:xfrm>
        <a:graphic>
          <a:graphicData uri="http://schemas.openxmlformats.org/drawingml/2006/table">
            <a:tbl>
              <a:tblPr bandRow="1">
                <a:tableStyleId>{5C22544A-7EE6-4342-B048-85BDC9FD1C3A}</a:tableStyleId>
              </a:tblPr>
              <a:tblGrid>
                <a:gridCol w="2183904">
                  <a:extLst>
                    <a:ext uri="{9D8B030D-6E8A-4147-A177-3AD203B41FA5}">
                      <a16:colId xmlns:a16="http://schemas.microsoft.com/office/drawing/2014/main" val="3503887915"/>
                    </a:ext>
                  </a:extLst>
                </a:gridCol>
                <a:gridCol w="4752528">
                  <a:extLst>
                    <a:ext uri="{9D8B030D-6E8A-4147-A177-3AD203B41FA5}">
                      <a16:colId xmlns:a16="http://schemas.microsoft.com/office/drawing/2014/main" val="3400906384"/>
                    </a:ext>
                  </a:extLst>
                </a:gridCol>
              </a:tblGrid>
              <a:tr h="1082206">
                <a:tc>
                  <a:txBody>
                    <a:bodyPr/>
                    <a:lstStyle/>
                    <a:p>
                      <a:r>
                        <a:rPr lang="en-GB" sz="2400">
                          <a:latin typeface="Arial" panose="020B0604020202020204" pitchFamily="34" charset="0"/>
                          <a:cs typeface="Arial" panose="020B0604020202020204" pitchFamily="34" charset="0"/>
                        </a:rPr>
                        <a:t>England</a:t>
                      </a:r>
                      <a:endParaRPr lang="en-GB" sz="2000">
                        <a:latin typeface="Arial" panose="020B0604020202020204" pitchFamily="34" charset="0"/>
                        <a:cs typeface="Arial" panose="020B0604020202020204" pitchFamily="34" charset="0"/>
                      </a:endParaRPr>
                    </a:p>
                  </a:txBody>
                  <a:tcPr/>
                </a:tc>
                <a:tc>
                  <a:txBody>
                    <a:bodyPr/>
                    <a:lstStyle/>
                    <a:p>
                      <a:r>
                        <a:rPr lang="en-GB" sz="2400">
                          <a:latin typeface="Arial" panose="020B0604020202020204" pitchFamily="34" charset="0"/>
                          <a:cs typeface="Arial" panose="020B0604020202020204" pitchFamily="34" charset="0"/>
                          <a:hlinkClick r:id="rId3"/>
                        </a:rPr>
                        <a:t>https://www.nhs.uk/</a:t>
                      </a:r>
                      <a:endParaRPr lang="en-GB" sz="2400">
                        <a:latin typeface="Arial" panose="020B0604020202020204" pitchFamily="34" charset="0"/>
                        <a:cs typeface="Arial" panose="020B0604020202020204" pitchFamily="34" charset="0"/>
                      </a:endParaRPr>
                    </a:p>
                    <a:p>
                      <a:r>
                        <a:rPr lang="en-GB" sz="2400" u="sng">
                          <a:latin typeface="Arial" panose="020B0604020202020204" pitchFamily="34" charset="0"/>
                          <a:cs typeface="Arial" panose="020B0604020202020204" pitchFamily="34" charset="0"/>
                          <a:hlinkClick r:id="rId4"/>
                        </a:rPr>
                        <a:t>www.111.nhs.uk</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377405111"/>
                  </a:ext>
                </a:extLst>
              </a:tr>
              <a:tr h="1082206">
                <a:tc>
                  <a:txBody>
                    <a:bodyPr/>
                    <a:lstStyle/>
                    <a:p>
                      <a:r>
                        <a:rPr lang="en-GB" sz="2400">
                          <a:latin typeface="Arial" panose="020B0604020202020204" pitchFamily="34" charset="0"/>
                          <a:cs typeface="Arial" panose="020B0604020202020204" pitchFamily="34" charset="0"/>
                        </a:rPr>
                        <a:t>Northern Ireland</a:t>
                      </a:r>
                      <a:endParaRPr lang="en-GB" sz="2000">
                        <a:latin typeface="Arial" panose="020B0604020202020204" pitchFamily="34" charset="0"/>
                        <a:cs typeface="Arial" panose="020B0604020202020204" pitchFamily="34" charset="0"/>
                      </a:endParaRPr>
                    </a:p>
                  </a:txBody>
                  <a:tcPr/>
                </a:tc>
                <a:tc>
                  <a:txBody>
                    <a:bodyPr/>
                    <a:lstStyle/>
                    <a:p>
                      <a:r>
                        <a:rPr lang="en-GB" sz="2400">
                          <a:latin typeface="Arial" panose="020B0604020202020204" pitchFamily="34" charset="0"/>
                          <a:cs typeface="Arial" panose="020B0604020202020204" pitchFamily="34" charset="0"/>
                          <a:hlinkClick r:id="rId5"/>
                        </a:rPr>
                        <a:t>http://online.hscni.net/</a:t>
                      </a:r>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373372346"/>
                  </a:ext>
                </a:extLst>
              </a:tr>
              <a:tr h="1089638">
                <a:tc>
                  <a:txBody>
                    <a:bodyPr/>
                    <a:lstStyle/>
                    <a:p>
                      <a:r>
                        <a:rPr lang="en-GB" sz="2400">
                          <a:latin typeface="Arial" panose="020B0604020202020204" pitchFamily="34" charset="0"/>
                          <a:cs typeface="Arial" panose="020B0604020202020204" pitchFamily="34" charset="0"/>
                        </a:rPr>
                        <a:t>Scotland</a:t>
                      </a:r>
                    </a:p>
                  </a:txBody>
                  <a:tcPr/>
                </a:tc>
                <a:tc>
                  <a:txBody>
                    <a:bodyPr/>
                    <a:lstStyle/>
                    <a:p>
                      <a:r>
                        <a:rPr lang="en-GB" sz="2400">
                          <a:latin typeface="Arial" panose="020B0604020202020204" pitchFamily="34" charset="0"/>
                          <a:cs typeface="Arial" panose="020B0604020202020204" pitchFamily="34" charset="0"/>
                          <a:hlinkClick r:id="rId6"/>
                        </a:rPr>
                        <a:t>https://www.nhsinform.scot/</a:t>
                      </a:r>
                      <a:endParaRPr lang="en-GB" sz="2400">
                        <a:latin typeface="Arial" panose="020B0604020202020204" pitchFamily="34" charset="0"/>
                        <a:cs typeface="Arial" panose="020B0604020202020204" pitchFamily="34" charset="0"/>
                      </a:endParaRPr>
                    </a:p>
                    <a:p>
                      <a:r>
                        <a:rPr lang="en-GB" sz="2400" u="sng">
                          <a:latin typeface="Arial" panose="020B0604020202020204" pitchFamily="34" charset="0"/>
                          <a:cs typeface="Arial" panose="020B0604020202020204" pitchFamily="34" charset="0"/>
                          <a:hlinkClick r:id="rId7"/>
                        </a:rPr>
                        <a:t>www.nhs24.scot</a:t>
                      </a:r>
                      <a:endParaRPr lang="en-GB" sz="2400" u="sng">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289703913"/>
                  </a:ext>
                </a:extLst>
              </a:tr>
              <a:tr h="1082206">
                <a:tc>
                  <a:txBody>
                    <a:bodyPr/>
                    <a:lstStyle/>
                    <a:p>
                      <a:r>
                        <a:rPr lang="en-GB" sz="2400">
                          <a:latin typeface="Arial" panose="020B0604020202020204" pitchFamily="34" charset="0"/>
                          <a:cs typeface="Arial" panose="020B0604020202020204" pitchFamily="34" charset="0"/>
                        </a:rPr>
                        <a:t>Wales</a:t>
                      </a:r>
                      <a:endParaRPr lang="en-GB" sz="2000">
                        <a:latin typeface="Arial" panose="020B0604020202020204" pitchFamily="34" charset="0"/>
                        <a:cs typeface="Arial" panose="020B0604020202020204" pitchFamily="34" charset="0"/>
                      </a:endParaRPr>
                    </a:p>
                  </a:txBody>
                  <a:tcPr/>
                </a:tc>
                <a:tc>
                  <a:txBody>
                    <a:bodyPr/>
                    <a:lstStyle/>
                    <a:p>
                      <a:pPr marL="0" marR="0" lvl="0" indent="0" algn="l" defTabSz="685784" rtl="0" eaLnBrk="1" fontAlgn="auto" latinLnBrk="0" hangingPunct="1">
                        <a:lnSpc>
                          <a:spcPct val="100000"/>
                        </a:lnSpc>
                        <a:spcBef>
                          <a:spcPts val="0"/>
                        </a:spcBef>
                        <a:spcAft>
                          <a:spcPts val="0"/>
                        </a:spcAft>
                        <a:buClrTx/>
                        <a:buSzTx/>
                        <a:buFontTx/>
                        <a:buNone/>
                        <a:tabLst/>
                        <a:defRPr/>
                      </a:pPr>
                      <a:r>
                        <a:rPr lang="en-GB" sz="2400" u="sng">
                          <a:latin typeface="Arial" panose="020B0604020202020204" pitchFamily="34" charset="0"/>
                          <a:cs typeface="Arial" panose="020B0604020202020204" pitchFamily="34" charset="0"/>
                          <a:hlinkClick r:id="rId8"/>
                        </a:rPr>
                        <a:t>www.111.wales.nhs.uk</a:t>
                      </a:r>
                      <a:endParaRPr lang="en-GB" sz="2400">
                        <a:latin typeface="Arial" panose="020B0604020202020204" pitchFamily="34" charset="0"/>
                        <a:cs typeface="Arial" panose="020B0604020202020204" pitchFamily="34" charset="0"/>
                      </a:endParaRPr>
                    </a:p>
                    <a:p>
                      <a:endParaRPr lang="en-GB"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2691967104"/>
                  </a:ext>
                </a:extLst>
              </a:tr>
            </a:tbl>
          </a:graphicData>
        </a:graphic>
      </p:graphicFrame>
    </p:spTree>
    <p:extLst>
      <p:ext uri="{BB962C8B-B14F-4D97-AF65-F5344CB8AC3E}">
        <p14:creationId xmlns:p14="http://schemas.microsoft.com/office/powerpoint/2010/main" val="38011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A3A274-22F0-453F-BB4F-BD57BD7A28AB}"/>
              </a:ext>
            </a:extLst>
          </p:cNvPr>
          <p:cNvSpPr/>
          <p:nvPr/>
        </p:nvSpPr>
        <p:spPr>
          <a:xfrm>
            <a:off x="726509" y="3739968"/>
            <a:ext cx="7528143" cy="4057329"/>
          </a:xfrm>
          <a:prstGeom prst="rect">
            <a:avLst/>
          </a:prstGeom>
        </p:spPr>
        <p:txBody>
          <a:bodyPr wrap="square">
            <a:spAutoFit/>
          </a:bodyPr>
          <a:lstStyle/>
          <a:p>
            <a:pPr marL="285750" indent="-285750">
              <a:lnSpc>
                <a:spcPct val="107000"/>
              </a:lnSpc>
              <a:spcAft>
                <a:spcPts val="800"/>
              </a:spcAft>
              <a:buClr>
                <a:srgbClr val="FF0000"/>
              </a:buClr>
              <a:buFont typeface="Arial" panose="020B0604020202020204" pitchFamily="34" charset="0"/>
              <a:buChar char="•"/>
              <a:tabLst>
                <a:tab pos="4876800" algn="l"/>
              </a:tabLst>
            </a:pPr>
            <a:endParaRPr lang="en-GB">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Clr>
                <a:srgbClr val="FF0000"/>
              </a:buClr>
              <a:tabLst>
                <a:tab pos="4876800" algn="l"/>
              </a:tabLst>
            </a:pPr>
            <a:r>
              <a:rPr lang="en-GB">
                <a:latin typeface="Arial" panose="020B0604020202020204" pitchFamily="34" charset="0"/>
                <a:ea typeface="Arial" panose="020B0604020202020204" pitchFamily="34" charset="0"/>
                <a:cs typeface="Arial" panose="020B0604020202020204" pitchFamily="34" charset="0"/>
              </a:rPr>
              <a:t>Contact </a:t>
            </a:r>
            <a:r>
              <a:rPr lang="en-GB" b="1">
                <a:solidFill>
                  <a:schemeClr val="accent4">
                    <a:lumMod val="60000"/>
                    <a:lumOff val="40000"/>
                  </a:schemeClr>
                </a:solidFill>
                <a:latin typeface="Arial" panose="020B0604020202020204" pitchFamily="34" charset="0"/>
                <a:ea typeface="Arial" panose="020B0604020202020204" pitchFamily="34" charset="0"/>
                <a:cs typeface="Arial" panose="020B0604020202020204" pitchFamily="34" charset="0"/>
              </a:rPr>
              <a:t>111 for non-emergencies </a:t>
            </a:r>
            <a:r>
              <a:rPr lang="en-GB">
                <a:latin typeface="Arial" panose="020B0604020202020204" pitchFamily="34" charset="0"/>
                <a:ea typeface="Arial" panose="020B0604020202020204" pitchFamily="34" charset="0"/>
                <a:cs typeface="Arial" panose="020B0604020202020204" pitchFamily="34" charset="0"/>
              </a:rPr>
              <a:t>The service is available 24hrs a day, 7 days a week and operates across most of the UK using the same phone number.</a:t>
            </a:r>
          </a:p>
          <a:p>
            <a:pPr>
              <a:lnSpc>
                <a:spcPct val="107000"/>
              </a:lnSpc>
              <a:spcAft>
                <a:spcPts val="800"/>
              </a:spcAft>
              <a:buClr>
                <a:srgbClr val="FF0000"/>
              </a:buClr>
              <a:tabLst>
                <a:tab pos="4876800" algn="l"/>
              </a:tabLst>
            </a:pPr>
            <a:r>
              <a:rPr lang="en-GB">
                <a:latin typeface="Arial" panose="020B0604020202020204" pitchFamily="34" charset="0"/>
                <a:ea typeface="Arial" panose="020B0604020202020204" pitchFamily="34" charset="0"/>
                <a:cs typeface="Arial" panose="020B0604020202020204" pitchFamily="34" charset="0"/>
              </a:rPr>
              <a:t>Contact </a:t>
            </a:r>
            <a:r>
              <a:rPr lang="en-GB" b="1">
                <a:solidFill>
                  <a:srgbClr val="FF0000"/>
                </a:solidFill>
                <a:latin typeface="Arial" panose="020B0604020202020204" pitchFamily="34" charset="0"/>
                <a:ea typeface="Arial" panose="020B0604020202020204" pitchFamily="34" charset="0"/>
                <a:cs typeface="Arial" panose="020B0604020202020204" pitchFamily="34" charset="0"/>
              </a:rPr>
              <a:t>999 emergency number </a:t>
            </a:r>
            <a:r>
              <a:rPr lang="en-GB">
                <a:latin typeface="Arial" panose="020B0604020202020204" pitchFamily="34" charset="0"/>
                <a:ea typeface="Arial" panose="020B0604020202020204" pitchFamily="34" charset="0"/>
                <a:cs typeface="Arial" panose="020B0604020202020204" pitchFamily="34" charset="0"/>
              </a:rPr>
              <a:t>if </a:t>
            </a:r>
            <a:r>
              <a:rPr lang="en-GB" b="1" i="0">
                <a:solidFill>
                  <a:srgbClr val="202124"/>
                </a:solidFill>
                <a:effectLst/>
                <a:latin typeface="arial" panose="020B0604020202020204" pitchFamily="34" charset="0"/>
              </a:rPr>
              <a:t>someone is seriously ill or injured, or their life is at risk.</a:t>
            </a:r>
          </a:p>
          <a:p>
            <a:pPr>
              <a:lnSpc>
                <a:spcPct val="107000"/>
              </a:lnSpc>
              <a:spcAft>
                <a:spcPts val="800"/>
              </a:spcAft>
              <a:buClr>
                <a:srgbClr val="FF0000"/>
              </a:buClr>
              <a:tabLst>
                <a:tab pos="4876800" algn="l"/>
              </a:tabLst>
            </a:pPr>
            <a:r>
              <a:rPr lang="en-GB" b="1">
                <a:solidFill>
                  <a:schemeClr val="tx2"/>
                </a:solidFill>
                <a:latin typeface="Arial" panose="020B0604020202020204" pitchFamily="34" charset="0"/>
                <a:ea typeface="Arial" panose="020B0604020202020204" pitchFamily="34" charset="0"/>
                <a:cs typeface="Arial" panose="020B0604020202020204" pitchFamily="34" charset="0"/>
              </a:rPr>
              <a:t>You can also ask for an interpreter or translator if you need one</a:t>
            </a:r>
            <a:r>
              <a:rPr lang="en-GB">
                <a:solidFill>
                  <a:schemeClr val="tx2"/>
                </a:solidFill>
                <a:latin typeface="Arial" panose="020B0604020202020204" pitchFamily="34" charset="0"/>
                <a:ea typeface="Arial" panose="020B0604020202020204" pitchFamily="34" charset="0"/>
                <a:cs typeface="Arial" panose="020B0604020202020204" pitchFamily="34" charset="0"/>
              </a:rPr>
              <a:t>. </a:t>
            </a:r>
            <a:endParaRPr lang="en-GB" b="1">
              <a:solidFill>
                <a:schemeClr val="tx2"/>
              </a:solid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Clr>
                <a:srgbClr val="FF0000"/>
              </a:buClr>
              <a:tabLst>
                <a:tab pos="4876800" algn="l"/>
              </a:tabLst>
            </a:pPr>
            <a:endParaRPr lang="en-GB">
              <a:solidFill>
                <a:schemeClr val="tx2"/>
              </a:solid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Clr>
                <a:srgbClr val="FF0000"/>
              </a:buClr>
              <a:tabLst>
                <a:tab pos="4876800" algn="l"/>
              </a:tabLst>
            </a:pPr>
            <a:endParaRPr lang="en-GB">
              <a:solidFill>
                <a:schemeClr val="tx2"/>
              </a:solidFill>
              <a:latin typeface="Arial" panose="020B0604020202020204" pitchFamily="34" charset="0"/>
              <a:ea typeface="Arial" panose="020B0604020202020204" pitchFamily="34" charset="0"/>
              <a:cs typeface="Arial" panose="020B0604020202020204" pitchFamily="34" charset="0"/>
            </a:endParaRPr>
          </a:p>
          <a:p>
            <a:pPr>
              <a:lnSpc>
                <a:spcPct val="107000"/>
              </a:lnSpc>
              <a:spcAft>
                <a:spcPts val="800"/>
              </a:spcAft>
              <a:buClr>
                <a:srgbClr val="FF0000"/>
              </a:buClr>
              <a:tabLst>
                <a:tab pos="4876800" algn="l"/>
              </a:tabLst>
            </a:pPr>
            <a:endParaRPr lang="en-GB">
              <a:latin typeface="Arial" panose="020B0604020202020204" pitchFamily="34" charset="0"/>
              <a:ea typeface="Arial" panose="020B0604020202020204" pitchFamily="34" charset="0"/>
              <a:cs typeface="Arial" panose="020B0604020202020204" pitchFamily="34" charset="0"/>
            </a:endParaRPr>
          </a:p>
          <a:p>
            <a:pPr marL="285750" indent="-285750">
              <a:lnSpc>
                <a:spcPct val="107000"/>
              </a:lnSpc>
              <a:spcAft>
                <a:spcPts val="800"/>
              </a:spcAft>
              <a:buClr>
                <a:srgbClr val="FF0000"/>
              </a:buClr>
              <a:buFont typeface="Arial" panose="020B0604020202020204" pitchFamily="34" charset="0"/>
              <a:buChar char="•"/>
              <a:tabLst>
                <a:tab pos="4876800" algn="l"/>
              </a:tabLst>
            </a:pPr>
            <a:endParaRPr lang="en-GB">
              <a:latin typeface="Calibri" panose="020F0502020204030204" pitchFamily="34" charset="0"/>
              <a:ea typeface="Calibri" panose="020F050202020403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D4B8A80-B285-5B4F-B918-0829ED3F15A8}"/>
              </a:ext>
            </a:extLst>
          </p:cNvPr>
          <p:cNvSpPr/>
          <p:nvPr/>
        </p:nvSpPr>
        <p:spPr>
          <a:xfrm rot="5400000">
            <a:off x="2597119" y="-195570"/>
            <a:ext cx="135073" cy="1603089"/>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endParaRPr lang="en-US" sz="1350">
              <a:solidFill>
                <a:srgbClr val="FFFFFF"/>
              </a:solidFill>
              <a:latin typeface="Calibri"/>
            </a:endParaRPr>
          </a:p>
        </p:txBody>
      </p:sp>
      <p:sp>
        <p:nvSpPr>
          <p:cNvPr id="10" name="TextBox 9">
            <a:extLst>
              <a:ext uri="{FF2B5EF4-FFF2-40B4-BE49-F238E27FC236}">
                <a16:creationId xmlns:a16="http://schemas.microsoft.com/office/drawing/2014/main" id="{770528C3-AF6D-FD4E-91A7-76C85D51E76F}"/>
              </a:ext>
            </a:extLst>
          </p:cNvPr>
          <p:cNvSpPr txBox="1"/>
          <p:nvPr/>
        </p:nvSpPr>
        <p:spPr>
          <a:xfrm>
            <a:off x="1672293" y="-63440"/>
            <a:ext cx="8239806" cy="669414"/>
          </a:xfrm>
          <a:prstGeom prst="rect">
            <a:avLst/>
          </a:prstGeom>
          <a:noFill/>
        </p:spPr>
        <p:txBody>
          <a:bodyPr wrap="square" rtlCol="0">
            <a:spAutoFit/>
          </a:bodyPr>
          <a:lstStyle/>
          <a:p>
            <a:pPr marL="7144" indent="-7144" defTabSz="685784">
              <a:tabLst>
                <a:tab pos="1065584" algn="l"/>
              </a:tabLst>
            </a:pPr>
            <a:r>
              <a:rPr lang="en-US" sz="3200" b="1">
                <a:solidFill>
                  <a:srgbClr val="000000"/>
                </a:solidFill>
                <a:latin typeface="Arial" panose="020B0604020202020204" pitchFamily="34" charset="0"/>
                <a:cs typeface="Arial" panose="020B0604020202020204" pitchFamily="34" charset="0"/>
              </a:rPr>
              <a:t>Emergency </a:t>
            </a:r>
            <a:r>
              <a:rPr lang="en-US" sz="3750" b="1">
                <a:solidFill>
                  <a:srgbClr val="000000"/>
                </a:solidFill>
                <a:latin typeface="Arial" panose="020B0604020202020204" pitchFamily="34" charset="0"/>
                <a:cs typeface="Arial" panose="020B0604020202020204" pitchFamily="34" charset="0"/>
              </a:rPr>
              <a:t>	</a:t>
            </a:r>
          </a:p>
        </p:txBody>
      </p:sp>
      <p:pic>
        <p:nvPicPr>
          <p:cNvPr id="2" name="Picture 1">
            <a:extLst>
              <a:ext uri="{FF2B5EF4-FFF2-40B4-BE49-F238E27FC236}">
                <a16:creationId xmlns:a16="http://schemas.microsoft.com/office/drawing/2014/main" id="{1C1EC43F-2168-41B4-9A42-B4A0591FDBA6}"/>
              </a:ext>
            </a:extLst>
          </p:cNvPr>
          <p:cNvPicPr>
            <a:picLocks noChangeAspect="1"/>
          </p:cNvPicPr>
          <p:nvPr/>
        </p:nvPicPr>
        <p:blipFill>
          <a:blip r:embed="rId3"/>
          <a:stretch>
            <a:fillRect/>
          </a:stretch>
        </p:blipFill>
        <p:spPr>
          <a:xfrm>
            <a:off x="1164921" y="962842"/>
            <a:ext cx="6726476" cy="3035577"/>
          </a:xfrm>
          <a:prstGeom prst="rect">
            <a:avLst/>
          </a:prstGeom>
        </p:spPr>
      </p:pic>
    </p:spTree>
    <p:extLst>
      <p:ext uri="{BB962C8B-B14F-4D97-AF65-F5344CB8AC3E}">
        <p14:creationId xmlns:p14="http://schemas.microsoft.com/office/powerpoint/2010/main" val="17016104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D4B8A80-B285-5B4F-B918-0829ED3F15A8}"/>
              </a:ext>
            </a:extLst>
          </p:cNvPr>
          <p:cNvSpPr/>
          <p:nvPr/>
        </p:nvSpPr>
        <p:spPr>
          <a:xfrm rot="5340000">
            <a:off x="8185852" y="-280217"/>
            <a:ext cx="211090" cy="2371250"/>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endParaRPr lang="en-US" sz="1350">
              <a:solidFill>
                <a:srgbClr val="FFFFFF"/>
              </a:solidFill>
              <a:latin typeface="Calibri"/>
            </a:endParaRPr>
          </a:p>
        </p:txBody>
      </p:sp>
      <p:sp>
        <p:nvSpPr>
          <p:cNvPr id="3" name="TextBox 2">
            <a:extLst>
              <a:ext uri="{FF2B5EF4-FFF2-40B4-BE49-F238E27FC236}">
                <a16:creationId xmlns:a16="http://schemas.microsoft.com/office/drawing/2014/main" id="{E6BB3938-85C7-4F80-BDB9-42E11F1A712D}"/>
              </a:ext>
            </a:extLst>
          </p:cNvPr>
          <p:cNvSpPr txBox="1"/>
          <p:nvPr/>
        </p:nvSpPr>
        <p:spPr>
          <a:xfrm>
            <a:off x="1982974" y="320633"/>
            <a:ext cx="8568952" cy="584775"/>
          </a:xfrm>
          <a:prstGeom prst="rect">
            <a:avLst/>
          </a:prstGeom>
          <a:noFill/>
        </p:spPr>
        <p:txBody>
          <a:bodyPr wrap="square" rtlCol="0">
            <a:spAutoFit/>
          </a:bodyPr>
          <a:lstStyle/>
          <a:p>
            <a:r>
              <a:rPr lang="en-GB" sz="3200" b="1">
                <a:latin typeface="Arial" panose="020B0604020202020204" pitchFamily="34" charset="0"/>
                <a:cs typeface="Arial" panose="020B0604020202020204" pitchFamily="34" charset="0"/>
              </a:rPr>
              <a:t>What to expect in a health appointment</a:t>
            </a:r>
          </a:p>
        </p:txBody>
      </p:sp>
      <p:sp>
        <p:nvSpPr>
          <p:cNvPr id="2" name="Rectangle 1">
            <a:extLst>
              <a:ext uri="{FF2B5EF4-FFF2-40B4-BE49-F238E27FC236}">
                <a16:creationId xmlns:a16="http://schemas.microsoft.com/office/drawing/2014/main" id="{2DFE5D2A-F209-48F6-A7AC-6E96BF306803}"/>
              </a:ext>
            </a:extLst>
          </p:cNvPr>
          <p:cNvSpPr/>
          <p:nvPr/>
        </p:nvSpPr>
        <p:spPr>
          <a:xfrm>
            <a:off x="918363" y="1895596"/>
            <a:ext cx="8316924" cy="3442674"/>
          </a:xfrm>
          <a:prstGeom prst="rect">
            <a:avLst/>
          </a:prstGeom>
        </p:spPr>
        <p:txBody>
          <a:bodyPr wrap="square">
            <a:spAutoFit/>
          </a:bodyPr>
          <a:lstStyle/>
          <a:p>
            <a:pPr marL="457200" indent="-457200">
              <a:lnSpc>
                <a:spcPct val="107000"/>
              </a:lnSpc>
              <a:spcAft>
                <a:spcPts val="800"/>
              </a:spcAft>
              <a:buClr>
                <a:srgbClr val="FF0000"/>
              </a:buClr>
              <a:buFont typeface="+mj-lt"/>
              <a:buAutoNum type="arabicPeriod"/>
              <a:tabLst>
                <a:tab pos="4876800" algn="l"/>
              </a:tabLst>
            </a:pPr>
            <a:r>
              <a:rPr lang="en-GB" sz="2000">
                <a:latin typeface="Arial" panose="020B0604020202020204" pitchFamily="34" charset="0"/>
                <a:cs typeface="Arial" panose="020B0604020202020204" pitchFamily="34" charset="0"/>
              </a:rPr>
              <a:t>It doesn’t matter if I am a few minutes late for a GP appointment – they will see me because they have to, as I am unwell. </a:t>
            </a:r>
          </a:p>
          <a:p>
            <a:pPr marL="457200" indent="-457200">
              <a:lnSpc>
                <a:spcPct val="107000"/>
              </a:lnSpc>
              <a:spcAft>
                <a:spcPts val="800"/>
              </a:spcAft>
              <a:buClr>
                <a:srgbClr val="FF0000"/>
              </a:buClr>
              <a:buFont typeface="+mj-lt"/>
              <a:buAutoNum type="arabicPeriod"/>
              <a:tabLst>
                <a:tab pos="4876800" algn="l"/>
              </a:tabLst>
            </a:pPr>
            <a:r>
              <a:rPr lang="en-GB" sz="2000">
                <a:latin typeface="Arial" panose="020B0604020202020204" pitchFamily="34" charset="0"/>
                <a:cs typeface="Arial" panose="020B0604020202020204" pitchFamily="34" charset="0"/>
              </a:rPr>
              <a:t>My GP can only see me for one matter at a time. </a:t>
            </a:r>
          </a:p>
          <a:p>
            <a:pPr marL="457200" indent="-457200">
              <a:lnSpc>
                <a:spcPct val="107000"/>
              </a:lnSpc>
              <a:spcAft>
                <a:spcPts val="800"/>
              </a:spcAft>
              <a:buClr>
                <a:srgbClr val="FF0000"/>
              </a:buClr>
              <a:buFont typeface="+mj-lt"/>
              <a:buAutoNum type="arabicPeriod"/>
              <a:tabLst>
                <a:tab pos="4876800" algn="l"/>
              </a:tabLst>
            </a:pPr>
            <a:r>
              <a:rPr lang="en-GB" sz="2000">
                <a:latin typeface="Arial" panose="020B0604020202020204" pitchFamily="34" charset="0"/>
                <a:cs typeface="Arial" panose="020B0604020202020204" pitchFamily="34" charset="0"/>
              </a:rPr>
              <a:t>My elderly mother also has an issue she wants to see the doctor about; I can bring her to my appointment, and we can both be seen at the same time to avoid making two trips. </a:t>
            </a:r>
          </a:p>
          <a:p>
            <a:pPr marL="457200" indent="-457200">
              <a:lnSpc>
                <a:spcPct val="107000"/>
              </a:lnSpc>
              <a:spcAft>
                <a:spcPts val="800"/>
              </a:spcAft>
              <a:buClr>
                <a:srgbClr val="FF0000"/>
              </a:buClr>
              <a:buFont typeface="+mj-lt"/>
              <a:buAutoNum type="arabicPeriod"/>
              <a:tabLst>
                <a:tab pos="4876800" algn="l"/>
              </a:tabLst>
            </a:pPr>
            <a:r>
              <a:rPr lang="en-GB" sz="2000">
                <a:latin typeface="Arial" panose="020B0604020202020204" pitchFamily="34" charset="0"/>
                <a:cs typeface="Arial" panose="020B0604020202020204" pitchFamily="34" charset="0"/>
              </a:rPr>
              <a:t>I should take someone with me who speaks English to my appointment.</a:t>
            </a:r>
          </a:p>
          <a:p>
            <a:pPr marL="457200" indent="-457200">
              <a:lnSpc>
                <a:spcPct val="107000"/>
              </a:lnSpc>
              <a:spcAft>
                <a:spcPts val="800"/>
              </a:spcAft>
              <a:buClr>
                <a:srgbClr val="FF0000"/>
              </a:buClr>
              <a:buFont typeface="+mj-lt"/>
              <a:buAutoNum type="arabicPeriod"/>
              <a:tabLst>
                <a:tab pos="4876800" algn="l"/>
              </a:tabLst>
            </a:pPr>
            <a:r>
              <a:rPr lang="en-GB" sz="2000">
                <a:latin typeface="Arial" panose="020B0604020202020204" pitchFamily="34" charset="0"/>
                <a:ea typeface="Calibri" panose="020F0502020204030204" pitchFamily="34" charset="0"/>
                <a:cs typeface="Arial" panose="020B0604020202020204" pitchFamily="34" charset="0"/>
              </a:rPr>
              <a:t>I will always see the same Doctor.</a:t>
            </a:r>
          </a:p>
        </p:txBody>
      </p:sp>
    </p:spTree>
    <p:extLst>
      <p:ext uri="{BB962C8B-B14F-4D97-AF65-F5344CB8AC3E}">
        <p14:creationId xmlns:p14="http://schemas.microsoft.com/office/powerpoint/2010/main" val="40645620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95FED98-0D34-4596-84AA-5CDF8715685C}"/>
              </a:ext>
            </a:extLst>
          </p:cNvPr>
          <p:cNvSpPr txBox="1"/>
          <p:nvPr/>
        </p:nvSpPr>
        <p:spPr>
          <a:xfrm>
            <a:off x="4924816"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9" name="Content Placeholder 8">
            <a:extLst>
              <a:ext uri="{FF2B5EF4-FFF2-40B4-BE49-F238E27FC236}">
                <a16:creationId xmlns:a16="http://schemas.microsoft.com/office/drawing/2014/main" id="{6948B690-8995-4E29-B648-724743833738}"/>
              </a:ext>
            </a:extLst>
          </p:cNvPr>
          <p:cNvSpPr>
            <a:spLocks noGrp="1"/>
          </p:cNvSpPr>
          <p:nvPr>
            <p:ph sz="half" idx="1"/>
          </p:nvPr>
        </p:nvSpPr>
        <p:spPr>
          <a:xfrm>
            <a:off x="8761563" y="823824"/>
            <a:ext cx="3256951" cy="4525963"/>
          </a:xfrm>
        </p:spPr>
        <p:txBody>
          <a:bodyPr lIns="91440" tIns="45720" rIns="91440" bIns="45720" anchor="t"/>
          <a:lstStyle/>
          <a:p>
            <a:endParaRPr lang="en-GB"/>
          </a:p>
        </p:txBody>
      </p:sp>
      <p:sp>
        <p:nvSpPr>
          <p:cNvPr id="11" name="Title 10">
            <a:extLst>
              <a:ext uri="{FF2B5EF4-FFF2-40B4-BE49-F238E27FC236}">
                <a16:creationId xmlns:a16="http://schemas.microsoft.com/office/drawing/2014/main" id="{1518DB02-520B-4161-9829-07E00418967D}"/>
              </a:ext>
            </a:extLst>
          </p:cNvPr>
          <p:cNvSpPr>
            <a:spLocks noGrp="1"/>
          </p:cNvSpPr>
          <p:nvPr>
            <p:ph type="title"/>
          </p:nvPr>
        </p:nvSpPr>
        <p:spPr>
          <a:xfrm>
            <a:off x="-507040" y="340253"/>
            <a:ext cx="7114484" cy="720346"/>
          </a:xfrm>
        </p:spPr>
        <p:txBody>
          <a:bodyPr lIns="91440" tIns="45720" rIns="91440" bIns="45720" anchor="t"/>
          <a:lstStyle/>
          <a:p>
            <a:r>
              <a:rPr lang="en-GB">
                <a:latin typeface="Arial"/>
                <a:cs typeface="Arial"/>
              </a:rPr>
              <a:t>Concerns and worries  </a:t>
            </a:r>
            <a:endParaRPr lang="en-GB"/>
          </a:p>
        </p:txBody>
      </p:sp>
      <p:pic>
        <p:nvPicPr>
          <p:cNvPr id="14" name="Content Placeholder 13">
            <a:extLst>
              <a:ext uri="{FF2B5EF4-FFF2-40B4-BE49-F238E27FC236}">
                <a16:creationId xmlns:a16="http://schemas.microsoft.com/office/drawing/2014/main" id="{F61B3240-FEE5-4248-8C73-EB4E2B91EF37}"/>
              </a:ext>
            </a:extLst>
          </p:cNvPr>
          <p:cNvPicPr>
            <a:picLocks noGrp="1" noChangeAspect="1"/>
          </p:cNvPicPr>
          <p:nvPr>
            <p:ph sz="half" idx="2"/>
          </p:nvPr>
        </p:nvPicPr>
        <p:blipFill>
          <a:blip r:embed="rId3"/>
          <a:stretch>
            <a:fillRect/>
          </a:stretch>
        </p:blipFill>
        <p:spPr>
          <a:xfrm>
            <a:off x="6190239" y="1616839"/>
            <a:ext cx="5662830" cy="3763700"/>
          </a:xfrm>
          <a:prstGeom prst="rect">
            <a:avLst/>
          </a:prstGeom>
        </p:spPr>
      </p:pic>
      <p:sp>
        <p:nvSpPr>
          <p:cNvPr id="6" name="TextBox 5">
            <a:extLst>
              <a:ext uri="{FF2B5EF4-FFF2-40B4-BE49-F238E27FC236}">
                <a16:creationId xmlns:a16="http://schemas.microsoft.com/office/drawing/2014/main" id="{891E9270-CB2C-4FD6-A957-70E88A548096}"/>
              </a:ext>
            </a:extLst>
          </p:cNvPr>
          <p:cNvSpPr txBox="1"/>
          <p:nvPr/>
        </p:nvSpPr>
        <p:spPr>
          <a:xfrm>
            <a:off x="9928457" y="4657289"/>
            <a:ext cx="3582444" cy="954107"/>
          </a:xfrm>
          <a:prstGeom prst="rect">
            <a:avLst/>
          </a:prstGeom>
          <a:noFill/>
        </p:spPr>
        <p:txBody>
          <a:bodyPr wrap="square" rtlCol="0">
            <a:spAutoFit/>
          </a:bodyPr>
          <a:lstStyle/>
          <a:p>
            <a:r>
              <a:rPr lang="en-GB" sz="2000">
                <a:latin typeface="Helvetica Neue"/>
              </a:rPr>
              <a:t>“</a:t>
            </a:r>
            <a:r>
              <a:rPr lang="en-GB" sz="2000" err="1">
                <a:latin typeface="Helvetica Neue"/>
              </a:rPr>
              <a:t>Tashweesh</a:t>
            </a:r>
            <a:r>
              <a:rPr lang="en-GB" sz="2000">
                <a:latin typeface="Helvetica Neue"/>
              </a:rPr>
              <a:t>”</a:t>
            </a:r>
          </a:p>
          <a:p>
            <a:r>
              <a:rPr lang="en-GB" sz="3600">
                <a:latin typeface="Helvetica Neue"/>
              </a:rPr>
              <a:t> </a:t>
            </a:r>
          </a:p>
        </p:txBody>
      </p:sp>
      <p:sp>
        <p:nvSpPr>
          <p:cNvPr id="7" name="TextBox 6">
            <a:extLst>
              <a:ext uri="{FF2B5EF4-FFF2-40B4-BE49-F238E27FC236}">
                <a16:creationId xmlns:a16="http://schemas.microsoft.com/office/drawing/2014/main" id="{38DD7244-AA9A-41BA-9431-647BC13EE7D4}"/>
              </a:ext>
            </a:extLst>
          </p:cNvPr>
          <p:cNvSpPr txBox="1"/>
          <p:nvPr/>
        </p:nvSpPr>
        <p:spPr>
          <a:xfrm>
            <a:off x="10107171" y="3228945"/>
            <a:ext cx="3657242" cy="400110"/>
          </a:xfrm>
          <a:prstGeom prst="rect">
            <a:avLst/>
          </a:prstGeom>
          <a:noFill/>
        </p:spPr>
        <p:txBody>
          <a:bodyPr wrap="square" rtlCol="0">
            <a:spAutoFit/>
          </a:bodyPr>
          <a:lstStyle/>
          <a:p>
            <a:r>
              <a:rPr lang="en-GB" sz="2000">
                <a:latin typeface="Helvetica Neue"/>
              </a:rPr>
              <a:t>“Jigar </a:t>
            </a:r>
            <a:r>
              <a:rPr lang="en-GB" sz="2000" err="1">
                <a:latin typeface="Helvetica Neue"/>
              </a:rPr>
              <a:t>khoon</a:t>
            </a:r>
            <a:r>
              <a:rPr lang="en-GB" sz="2000">
                <a:latin typeface="Helvetica Neue"/>
              </a:rPr>
              <a:t>”</a:t>
            </a:r>
          </a:p>
        </p:txBody>
      </p:sp>
      <p:sp>
        <p:nvSpPr>
          <p:cNvPr id="8" name="TextBox 7">
            <a:extLst>
              <a:ext uri="{FF2B5EF4-FFF2-40B4-BE49-F238E27FC236}">
                <a16:creationId xmlns:a16="http://schemas.microsoft.com/office/drawing/2014/main" id="{6A021CBB-BE34-431A-933E-D308FEFF40E5}"/>
              </a:ext>
            </a:extLst>
          </p:cNvPr>
          <p:cNvSpPr txBox="1"/>
          <p:nvPr/>
        </p:nvSpPr>
        <p:spPr>
          <a:xfrm>
            <a:off x="9819507" y="3971485"/>
            <a:ext cx="3269293" cy="400110"/>
          </a:xfrm>
          <a:prstGeom prst="rect">
            <a:avLst/>
          </a:prstGeom>
          <a:noFill/>
        </p:spPr>
        <p:txBody>
          <a:bodyPr wrap="square" rtlCol="0">
            <a:spAutoFit/>
          </a:bodyPr>
          <a:lstStyle/>
          <a:p>
            <a:r>
              <a:rPr lang="en-GB" sz="2000">
                <a:latin typeface="Helvetica Neue"/>
              </a:rPr>
              <a:t>Asabi</a:t>
            </a:r>
          </a:p>
        </p:txBody>
      </p:sp>
      <p:sp>
        <p:nvSpPr>
          <p:cNvPr id="10" name="TextBox 9">
            <a:extLst>
              <a:ext uri="{FF2B5EF4-FFF2-40B4-BE49-F238E27FC236}">
                <a16:creationId xmlns:a16="http://schemas.microsoft.com/office/drawing/2014/main" id="{441635E2-F005-482B-8E62-36103804C07C}"/>
              </a:ext>
            </a:extLst>
          </p:cNvPr>
          <p:cNvSpPr txBox="1"/>
          <p:nvPr/>
        </p:nvSpPr>
        <p:spPr>
          <a:xfrm>
            <a:off x="6225842" y="3817597"/>
            <a:ext cx="2500118" cy="707886"/>
          </a:xfrm>
          <a:prstGeom prst="rect">
            <a:avLst/>
          </a:prstGeom>
          <a:noFill/>
        </p:spPr>
        <p:txBody>
          <a:bodyPr wrap="square" rtlCol="0">
            <a:spAutoFit/>
          </a:bodyPr>
          <a:lstStyle/>
          <a:p>
            <a:r>
              <a:rPr lang="en-GB" sz="2000">
                <a:latin typeface="Helvetica Neue"/>
              </a:rPr>
              <a:t>“</a:t>
            </a:r>
            <a:r>
              <a:rPr lang="en-GB" sz="2000" err="1">
                <a:latin typeface="Helvetica Neue"/>
              </a:rPr>
              <a:t>Fishar</a:t>
            </a:r>
            <a:r>
              <a:rPr lang="en-GB" sz="2000">
                <a:latin typeface="Helvetica Neue"/>
              </a:rPr>
              <a:t> </a:t>
            </a:r>
            <a:r>
              <a:rPr lang="en-GB" sz="2000" err="1">
                <a:latin typeface="Helvetica Neue"/>
              </a:rPr>
              <a:t>bala</a:t>
            </a:r>
            <a:r>
              <a:rPr lang="en-GB" sz="2000">
                <a:latin typeface="Helvetica Neue"/>
              </a:rPr>
              <a:t>, </a:t>
            </a:r>
            <a:r>
              <a:rPr lang="en-GB" sz="2000" err="1">
                <a:latin typeface="Helvetica Neue"/>
              </a:rPr>
              <a:t>fishar</a:t>
            </a:r>
            <a:r>
              <a:rPr lang="en-GB" sz="2000">
                <a:latin typeface="Helvetica Neue"/>
              </a:rPr>
              <a:t> </a:t>
            </a:r>
            <a:r>
              <a:rPr lang="en-GB" sz="2000" err="1">
                <a:latin typeface="Helvetica Neue"/>
              </a:rPr>
              <a:t>payeen</a:t>
            </a:r>
            <a:r>
              <a:rPr lang="en-GB" sz="2000">
                <a:latin typeface="Helvetica Neue"/>
              </a:rPr>
              <a:t>”</a:t>
            </a:r>
          </a:p>
        </p:txBody>
      </p:sp>
      <p:sp>
        <p:nvSpPr>
          <p:cNvPr id="15" name="Rectangle 14">
            <a:extLst>
              <a:ext uri="{FF2B5EF4-FFF2-40B4-BE49-F238E27FC236}">
                <a16:creationId xmlns:a16="http://schemas.microsoft.com/office/drawing/2014/main" id="{1EE5A031-7CE1-44D0-8697-F68657FC33D0}"/>
              </a:ext>
            </a:extLst>
          </p:cNvPr>
          <p:cNvSpPr/>
          <p:nvPr/>
        </p:nvSpPr>
        <p:spPr>
          <a:xfrm rot="5340000">
            <a:off x="3098084" y="-1193122"/>
            <a:ext cx="55835" cy="4162362"/>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endParaRPr lang="en-US" sz="1350">
              <a:solidFill>
                <a:srgbClr val="FFFFFF"/>
              </a:solidFill>
              <a:latin typeface="Calibri"/>
            </a:endParaRPr>
          </a:p>
        </p:txBody>
      </p:sp>
      <p:sp>
        <p:nvSpPr>
          <p:cNvPr id="2" name="TextBox 1">
            <a:extLst>
              <a:ext uri="{FF2B5EF4-FFF2-40B4-BE49-F238E27FC236}">
                <a16:creationId xmlns:a16="http://schemas.microsoft.com/office/drawing/2014/main" id="{CF30FD33-F80C-4F0C-9CC4-042696DB42E1}"/>
              </a:ext>
            </a:extLst>
          </p:cNvPr>
          <p:cNvSpPr txBox="1"/>
          <p:nvPr/>
        </p:nvSpPr>
        <p:spPr>
          <a:xfrm>
            <a:off x="472321" y="1791222"/>
            <a:ext cx="5623679" cy="3693319"/>
          </a:xfrm>
          <a:prstGeom prst="rect">
            <a:avLst/>
          </a:prstGeom>
          <a:noFill/>
        </p:spPr>
        <p:txBody>
          <a:bodyPr wrap="square" rtlCol="0">
            <a:spAutoFit/>
          </a:bodyPr>
          <a:lstStyle/>
          <a:p>
            <a:pPr marL="0" indent="0">
              <a:buNone/>
            </a:pPr>
            <a:r>
              <a:rPr lang="en-GB">
                <a:latin typeface="Helvetica Neue"/>
              </a:rPr>
              <a:t>Many people will experience feelings of worry at some point in their life and others may experience signs such as: </a:t>
            </a:r>
          </a:p>
          <a:p>
            <a:pPr marL="0" indent="0">
              <a:buNone/>
            </a:pPr>
            <a:endParaRPr lang="en-GB">
              <a:latin typeface="Helvetica Neue"/>
            </a:endParaRPr>
          </a:p>
          <a:p>
            <a:pPr>
              <a:buFont typeface="Arial" panose="020B0604020202020204" pitchFamily="34" charset="0"/>
              <a:buChar char="•"/>
            </a:pPr>
            <a:r>
              <a:rPr lang="en-GB">
                <a:latin typeface="Helvetica Neue"/>
              </a:rPr>
              <a:t>Low mood</a:t>
            </a:r>
          </a:p>
          <a:p>
            <a:pPr>
              <a:buFont typeface="Arial" panose="020B0604020202020204" pitchFamily="34" charset="0"/>
              <a:buChar char="•"/>
            </a:pPr>
            <a:r>
              <a:rPr lang="en-GB">
                <a:latin typeface="Helvetica Neue"/>
              </a:rPr>
              <a:t>Problems sleeping</a:t>
            </a:r>
          </a:p>
          <a:p>
            <a:pPr>
              <a:buFont typeface="Arial" panose="020B0604020202020204" pitchFamily="34" charset="0"/>
              <a:buChar char="•"/>
            </a:pPr>
            <a:r>
              <a:rPr lang="en-GB">
                <a:latin typeface="Helvetica Neue"/>
              </a:rPr>
              <a:t>Stomach pain </a:t>
            </a:r>
          </a:p>
          <a:p>
            <a:pPr>
              <a:buFont typeface="Arial" panose="020B0604020202020204" pitchFamily="34" charset="0"/>
              <a:buChar char="•"/>
            </a:pPr>
            <a:r>
              <a:rPr lang="en-GB">
                <a:latin typeface="Helvetica Neue"/>
              </a:rPr>
              <a:t>Headaches </a:t>
            </a:r>
          </a:p>
          <a:p>
            <a:pPr>
              <a:buFont typeface="Arial" panose="020B0604020202020204" pitchFamily="34" charset="0"/>
              <a:buChar char="•"/>
            </a:pPr>
            <a:r>
              <a:rPr lang="en-GB">
                <a:latin typeface="Helvetica Neue"/>
              </a:rPr>
              <a:t>Feeling tired most of the time</a:t>
            </a:r>
          </a:p>
          <a:p>
            <a:pPr>
              <a:buFont typeface="Arial" panose="020B0604020202020204" pitchFamily="34" charset="0"/>
              <a:buChar char="•"/>
            </a:pPr>
            <a:r>
              <a:rPr lang="en-GB">
                <a:latin typeface="Helvetica Neue"/>
              </a:rPr>
              <a:t>Changes in appetite </a:t>
            </a:r>
          </a:p>
          <a:p>
            <a:pPr>
              <a:buFont typeface="Arial" panose="020B0604020202020204" pitchFamily="34" charset="0"/>
              <a:buChar char="•"/>
            </a:pPr>
            <a:r>
              <a:rPr lang="en-GB">
                <a:latin typeface="Helvetica Neue"/>
              </a:rPr>
              <a:t>Negative thoughts and feelings </a:t>
            </a:r>
          </a:p>
          <a:p>
            <a:pPr>
              <a:buFont typeface="Arial" panose="020B0604020202020204" pitchFamily="34" charset="0"/>
              <a:buChar char="•"/>
            </a:pPr>
            <a:r>
              <a:rPr lang="en-GB">
                <a:latin typeface="Helvetica Neue"/>
              </a:rPr>
              <a:t>Feeling pain without any known reason</a:t>
            </a:r>
          </a:p>
          <a:p>
            <a:endParaRPr lang="en-GB"/>
          </a:p>
        </p:txBody>
      </p:sp>
    </p:spTree>
    <p:extLst>
      <p:ext uri="{BB962C8B-B14F-4D97-AF65-F5344CB8AC3E}">
        <p14:creationId xmlns:p14="http://schemas.microsoft.com/office/powerpoint/2010/main" val="245423758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iagram&#10;&#10;Description automatically generated">
            <a:extLst>
              <a:ext uri="{FF2B5EF4-FFF2-40B4-BE49-F238E27FC236}">
                <a16:creationId xmlns:a16="http://schemas.microsoft.com/office/drawing/2014/main" id="{49CB9EE9-DC01-4157-BD5D-7304D824920A}"/>
              </a:ext>
            </a:extLst>
          </p:cNvPr>
          <p:cNvPicPr>
            <a:picLocks noGrp="1" noChangeAspect="1"/>
          </p:cNvPicPr>
          <p:nvPr>
            <p:ph sz="half" idx="2"/>
          </p:nvPr>
        </p:nvPicPr>
        <p:blipFill>
          <a:blip r:embed="rId3"/>
          <a:stretch>
            <a:fillRect/>
          </a:stretch>
        </p:blipFill>
        <p:spPr>
          <a:xfrm>
            <a:off x="5247678" y="1666458"/>
            <a:ext cx="6591207" cy="3742420"/>
          </a:xfrm>
        </p:spPr>
      </p:pic>
      <p:sp>
        <p:nvSpPr>
          <p:cNvPr id="9" name="Content Placeholder 8">
            <a:extLst>
              <a:ext uri="{FF2B5EF4-FFF2-40B4-BE49-F238E27FC236}">
                <a16:creationId xmlns:a16="http://schemas.microsoft.com/office/drawing/2014/main" id="{6948B690-8995-4E29-B648-724743833738}"/>
              </a:ext>
            </a:extLst>
          </p:cNvPr>
          <p:cNvSpPr>
            <a:spLocks noGrp="1"/>
          </p:cNvSpPr>
          <p:nvPr>
            <p:ph sz="half" idx="1"/>
          </p:nvPr>
        </p:nvSpPr>
        <p:spPr>
          <a:xfrm>
            <a:off x="353115" y="1376893"/>
            <a:ext cx="6373361" cy="5362110"/>
          </a:xfrm>
        </p:spPr>
        <p:txBody>
          <a:bodyPr lIns="91440" tIns="45720" rIns="91440" bIns="45720" anchor="t"/>
          <a:lstStyle/>
          <a:p>
            <a:pPr>
              <a:buFont typeface="Arial" panose="020B0604020202020204" pitchFamily="34" charset="0"/>
              <a:buChar char="•"/>
            </a:pPr>
            <a:endParaRPr lang="en-GB">
              <a:latin typeface="Helvetica Neue"/>
            </a:endParaRPr>
          </a:p>
          <a:p>
            <a:pPr marL="0" indent="0">
              <a:buNone/>
            </a:pPr>
            <a:endParaRPr lang="en-GB">
              <a:latin typeface="Helvetica Neue"/>
            </a:endParaRPr>
          </a:p>
          <a:p>
            <a:pPr marL="0" indent="0">
              <a:buNone/>
            </a:pPr>
            <a:endParaRPr lang="en-GB"/>
          </a:p>
        </p:txBody>
      </p:sp>
      <p:sp>
        <p:nvSpPr>
          <p:cNvPr id="11" name="Title 10">
            <a:extLst>
              <a:ext uri="{FF2B5EF4-FFF2-40B4-BE49-F238E27FC236}">
                <a16:creationId xmlns:a16="http://schemas.microsoft.com/office/drawing/2014/main" id="{1518DB02-520B-4161-9829-07E00418967D}"/>
              </a:ext>
            </a:extLst>
          </p:cNvPr>
          <p:cNvSpPr>
            <a:spLocks noGrp="1"/>
          </p:cNvSpPr>
          <p:nvPr>
            <p:ph type="title"/>
          </p:nvPr>
        </p:nvSpPr>
        <p:spPr>
          <a:xfrm>
            <a:off x="-703825" y="296828"/>
            <a:ext cx="7114484" cy="720346"/>
          </a:xfrm>
        </p:spPr>
        <p:txBody>
          <a:bodyPr lIns="91440" tIns="45720" rIns="91440" bIns="45720" anchor="t"/>
          <a:lstStyle/>
          <a:p>
            <a:r>
              <a:rPr lang="en-GB">
                <a:latin typeface="Arial"/>
                <a:cs typeface="Arial"/>
              </a:rPr>
              <a:t> Concerns and worries</a:t>
            </a:r>
            <a:endParaRPr lang="en-GB"/>
          </a:p>
        </p:txBody>
      </p:sp>
      <p:sp>
        <p:nvSpPr>
          <p:cNvPr id="6" name="Rectangle 5">
            <a:extLst>
              <a:ext uri="{FF2B5EF4-FFF2-40B4-BE49-F238E27FC236}">
                <a16:creationId xmlns:a16="http://schemas.microsoft.com/office/drawing/2014/main" id="{1F4F3011-BB19-47A8-8097-AE3D83B4C009}"/>
              </a:ext>
            </a:extLst>
          </p:cNvPr>
          <p:cNvSpPr/>
          <p:nvPr/>
        </p:nvSpPr>
        <p:spPr>
          <a:xfrm rot="5340000">
            <a:off x="2801379" y="-1106255"/>
            <a:ext cx="104075" cy="3869892"/>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4"/>
            <a:endParaRPr lang="en-US" sz="1350">
              <a:solidFill>
                <a:srgbClr val="FFFFFF"/>
              </a:solidFill>
              <a:latin typeface="Calibri"/>
            </a:endParaRPr>
          </a:p>
        </p:txBody>
      </p:sp>
      <p:sp>
        <p:nvSpPr>
          <p:cNvPr id="3" name="TextBox 2">
            <a:extLst>
              <a:ext uri="{FF2B5EF4-FFF2-40B4-BE49-F238E27FC236}">
                <a16:creationId xmlns:a16="http://schemas.microsoft.com/office/drawing/2014/main" id="{96DC2A76-B8D4-412F-91FD-0CA744FAC3B0}"/>
              </a:ext>
            </a:extLst>
          </p:cNvPr>
          <p:cNvSpPr txBox="1"/>
          <p:nvPr/>
        </p:nvSpPr>
        <p:spPr>
          <a:xfrm>
            <a:off x="629882" y="2260396"/>
            <a:ext cx="5550818" cy="2554545"/>
          </a:xfrm>
          <a:prstGeom prst="rect">
            <a:avLst/>
          </a:prstGeom>
          <a:noFill/>
        </p:spPr>
        <p:txBody>
          <a:bodyPr wrap="square" rtlCol="0">
            <a:spAutoFit/>
          </a:bodyPr>
          <a:lstStyle/>
          <a:p>
            <a:pPr marL="0" indent="0">
              <a:buNone/>
            </a:pPr>
            <a:r>
              <a:rPr lang="en-GB" sz="2000" b="1">
                <a:latin typeface="Helvetica Neue"/>
              </a:rPr>
              <a:t>What you can do: </a:t>
            </a:r>
          </a:p>
          <a:p>
            <a:pPr marL="0" indent="0">
              <a:buNone/>
            </a:pPr>
            <a:endParaRPr lang="en-GB" sz="2000" b="1">
              <a:latin typeface="Helvetica Neue"/>
            </a:endParaRPr>
          </a:p>
          <a:p>
            <a:pPr>
              <a:buFont typeface="Arial" panose="020B0604020202020204" pitchFamily="34" charset="0"/>
              <a:buChar char="•"/>
            </a:pPr>
            <a:r>
              <a:rPr lang="en-GB" sz="2000">
                <a:latin typeface="Helvetica Neue"/>
              </a:rPr>
              <a:t>Connect with others </a:t>
            </a:r>
          </a:p>
          <a:p>
            <a:pPr>
              <a:buFont typeface="Arial" panose="020B0604020202020204" pitchFamily="34" charset="0"/>
              <a:buChar char="•"/>
            </a:pPr>
            <a:r>
              <a:rPr lang="en-GB" sz="2000">
                <a:latin typeface="Helvetica Neue"/>
              </a:rPr>
              <a:t>Be Physically active </a:t>
            </a:r>
          </a:p>
          <a:p>
            <a:pPr>
              <a:buFont typeface="Arial" panose="020B0604020202020204" pitchFamily="34" charset="0"/>
              <a:buChar char="•"/>
            </a:pPr>
            <a:r>
              <a:rPr lang="en-GB" sz="2000">
                <a:latin typeface="Helvetica Neue"/>
              </a:rPr>
              <a:t>Learn something new </a:t>
            </a:r>
          </a:p>
          <a:p>
            <a:pPr>
              <a:buFont typeface="Arial" panose="020B0604020202020204" pitchFamily="34" charset="0"/>
              <a:buChar char="•"/>
            </a:pPr>
            <a:r>
              <a:rPr lang="en-GB" sz="2000">
                <a:latin typeface="Helvetica Neue"/>
              </a:rPr>
              <a:t>Be kind </a:t>
            </a:r>
          </a:p>
          <a:p>
            <a:pPr>
              <a:buFont typeface="Arial" panose="020B0604020202020204" pitchFamily="34" charset="0"/>
              <a:buChar char="•"/>
            </a:pPr>
            <a:r>
              <a:rPr lang="en-GB" sz="2000">
                <a:latin typeface="Helvetica Neue"/>
              </a:rPr>
              <a:t>Pay attention to the present moment</a:t>
            </a:r>
          </a:p>
          <a:p>
            <a:pPr>
              <a:buFont typeface="Arial" panose="020B0604020202020204" pitchFamily="34" charset="0"/>
              <a:buChar char="•"/>
            </a:pPr>
            <a:r>
              <a:rPr lang="en-GB" sz="2000">
                <a:latin typeface="Helvetica Neue"/>
              </a:rPr>
              <a:t>Contact your GP </a:t>
            </a:r>
          </a:p>
        </p:txBody>
      </p:sp>
    </p:spTree>
    <p:extLst>
      <p:ext uri="{BB962C8B-B14F-4D97-AF65-F5344CB8AC3E}">
        <p14:creationId xmlns:p14="http://schemas.microsoft.com/office/powerpoint/2010/main" val="305100902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6467E-A8D5-44B2-A4E0-672EAF66C52E}"/>
              </a:ext>
            </a:extLst>
          </p:cNvPr>
          <p:cNvSpPr>
            <a:spLocks noGrp="1"/>
          </p:cNvSpPr>
          <p:nvPr>
            <p:ph type="title"/>
          </p:nvPr>
        </p:nvSpPr>
        <p:spPr>
          <a:xfrm>
            <a:off x="527381" y="404664"/>
            <a:ext cx="2615869" cy="585936"/>
          </a:xfrm>
        </p:spPr>
        <p:txBody>
          <a:bodyPr/>
          <a:lstStyle/>
          <a:p>
            <a:r>
              <a:rPr lang="en-GB"/>
              <a:t>Covid 19 </a:t>
            </a:r>
          </a:p>
        </p:txBody>
      </p:sp>
      <p:pic>
        <p:nvPicPr>
          <p:cNvPr id="9" name="Content Placeholder 8">
            <a:extLst>
              <a:ext uri="{FF2B5EF4-FFF2-40B4-BE49-F238E27FC236}">
                <a16:creationId xmlns:a16="http://schemas.microsoft.com/office/drawing/2014/main" id="{D90FC6A2-6AFA-4404-8022-1C62A218F506}"/>
              </a:ext>
            </a:extLst>
          </p:cNvPr>
          <p:cNvPicPr>
            <a:picLocks noGrp="1" noChangeAspect="1"/>
          </p:cNvPicPr>
          <p:nvPr>
            <p:ph sz="half" idx="1"/>
          </p:nvPr>
        </p:nvPicPr>
        <p:blipFill>
          <a:blip r:embed="rId3"/>
          <a:stretch>
            <a:fillRect/>
          </a:stretch>
        </p:blipFill>
        <p:spPr>
          <a:xfrm>
            <a:off x="372175" y="1137406"/>
            <a:ext cx="4589650" cy="5451551"/>
          </a:xfrm>
          <a:prstGeom prst="rect">
            <a:avLst/>
          </a:prstGeom>
        </p:spPr>
      </p:pic>
      <p:sp>
        <p:nvSpPr>
          <p:cNvPr id="4" name="Content Placeholder 3">
            <a:extLst>
              <a:ext uri="{FF2B5EF4-FFF2-40B4-BE49-F238E27FC236}">
                <a16:creationId xmlns:a16="http://schemas.microsoft.com/office/drawing/2014/main" id="{89FE8535-2E76-4F32-BDD7-9014F32B5F08}"/>
              </a:ext>
            </a:extLst>
          </p:cNvPr>
          <p:cNvSpPr>
            <a:spLocks noGrp="1"/>
          </p:cNvSpPr>
          <p:nvPr>
            <p:ph sz="half" idx="2"/>
          </p:nvPr>
        </p:nvSpPr>
        <p:spPr/>
        <p:txBody>
          <a:bodyPr/>
          <a:lstStyle/>
          <a:p>
            <a:endParaRPr lang="en-GB"/>
          </a:p>
        </p:txBody>
      </p:sp>
      <p:pic>
        <p:nvPicPr>
          <p:cNvPr id="10" name="Picture 9">
            <a:extLst>
              <a:ext uri="{FF2B5EF4-FFF2-40B4-BE49-F238E27FC236}">
                <a16:creationId xmlns:a16="http://schemas.microsoft.com/office/drawing/2014/main" id="{310698D0-7A6D-46B7-B4ED-42600D8F190C}"/>
              </a:ext>
            </a:extLst>
          </p:cNvPr>
          <p:cNvPicPr>
            <a:picLocks noChangeAspect="1"/>
          </p:cNvPicPr>
          <p:nvPr/>
        </p:nvPicPr>
        <p:blipFill>
          <a:blip r:embed="rId4"/>
          <a:stretch>
            <a:fillRect/>
          </a:stretch>
        </p:blipFill>
        <p:spPr>
          <a:xfrm>
            <a:off x="5409089" y="2121838"/>
            <a:ext cx="5642629" cy="2963509"/>
          </a:xfrm>
          <a:prstGeom prst="rect">
            <a:avLst/>
          </a:prstGeom>
        </p:spPr>
      </p:pic>
      <p:pic>
        <p:nvPicPr>
          <p:cNvPr id="11" name="Picture 10">
            <a:extLst>
              <a:ext uri="{FF2B5EF4-FFF2-40B4-BE49-F238E27FC236}">
                <a16:creationId xmlns:a16="http://schemas.microsoft.com/office/drawing/2014/main" id="{2AEE1393-BDFA-4641-A200-522E2B69B287}"/>
              </a:ext>
            </a:extLst>
          </p:cNvPr>
          <p:cNvPicPr>
            <a:picLocks noChangeAspect="1"/>
          </p:cNvPicPr>
          <p:nvPr/>
        </p:nvPicPr>
        <p:blipFill>
          <a:blip r:embed="rId5"/>
          <a:stretch>
            <a:fillRect/>
          </a:stretch>
        </p:blipFill>
        <p:spPr>
          <a:xfrm flipV="1">
            <a:off x="911915" y="844132"/>
            <a:ext cx="1755085" cy="106863"/>
          </a:xfrm>
          <a:prstGeom prst="rect">
            <a:avLst/>
          </a:prstGeom>
        </p:spPr>
      </p:pic>
    </p:spTree>
    <p:extLst>
      <p:ext uri="{BB962C8B-B14F-4D97-AF65-F5344CB8AC3E}">
        <p14:creationId xmlns:p14="http://schemas.microsoft.com/office/powerpoint/2010/main" val="1735513142"/>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94120-5734-4326-B37E-6E4D875E433A}"/>
              </a:ext>
            </a:extLst>
          </p:cNvPr>
          <p:cNvSpPr>
            <a:spLocks noGrp="1"/>
          </p:cNvSpPr>
          <p:nvPr>
            <p:ph type="title"/>
          </p:nvPr>
        </p:nvSpPr>
        <p:spPr>
          <a:xfrm>
            <a:off x="-1106568" y="65321"/>
            <a:ext cx="7886700" cy="852273"/>
          </a:xfrm>
        </p:spPr>
        <p:txBody>
          <a:bodyPr>
            <a:normAutofit/>
          </a:bodyPr>
          <a:lstStyle/>
          <a:p>
            <a:r>
              <a:rPr lang="en-GB" sz="3600" b="1"/>
              <a:t>COVID-19 Vaccination </a:t>
            </a:r>
          </a:p>
        </p:txBody>
      </p:sp>
      <p:pic>
        <p:nvPicPr>
          <p:cNvPr id="4" name="Picture 3">
            <a:extLst>
              <a:ext uri="{FF2B5EF4-FFF2-40B4-BE49-F238E27FC236}">
                <a16:creationId xmlns:a16="http://schemas.microsoft.com/office/drawing/2014/main" id="{BA802DF9-20CB-428C-BE8D-05CC7F0B2E35}"/>
              </a:ext>
            </a:extLst>
          </p:cNvPr>
          <p:cNvPicPr>
            <a:picLocks noChangeAspect="1"/>
          </p:cNvPicPr>
          <p:nvPr/>
        </p:nvPicPr>
        <p:blipFill>
          <a:blip r:embed="rId3"/>
          <a:stretch>
            <a:fillRect/>
          </a:stretch>
        </p:blipFill>
        <p:spPr>
          <a:xfrm>
            <a:off x="5433426" y="2197165"/>
            <a:ext cx="6132713" cy="2399499"/>
          </a:xfrm>
          <a:prstGeom prst="rect">
            <a:avLst/>
          </a:prstGeom>
        </p:spPr>
      </p:pic>
      <p:sp>
        <p:nvSpPr>
          <p:cNvPr id="5" name="Rectangle 4">
            <a:extLst>
              <a:ext uri="{FF2B5EF4-FFF2-40B4-BE49-F238E27FC236}">
                <a16:creationId xmlns:a16="http://schemas.microsoft.com/office/drawing/2014/main" id="{B34C9BF9-0407-41FC-BF6A-F3BEB745AD76}"/>
              </a:ext>
            </a:extLst>
          </p:cNvPr>
          <p:cNvSpPr/>
          <p:nvPr/>
        </p:nvSpPr>
        <p:spPr>
          <a:xfrm rot="5340000">
            <a:off x="2761051" y="-1211831"/>
            <a:ext cx="151462" cy="4163157"/>
          </a:xfrm>
          <a:prstGeom prst="rect">
            <a:avLst/>
          </a:prstGeom>
          <a:solidFill>
            <a:srgbClr val="E4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 name="TextBox 2">
            <a:extLst>
              <a:ext uri="{FF2B5EF4-FFF2-40B4-BE49-F238E27FC236}">
                <a16:creationId xmlns:a16="http://schemas.microsoft.com/office/drawing/2014/main" id="{EA02BFE2-6570-427B-9156-5D5D8649E3DD}"/>
              </a:ext>
            </a:extLst>
          </p:cNvPr>
          <p:cNvSpPr txBox="1"/>
          <p:nvPr/>
        </p:nvSpPr>
        <p:spPr>
          <a:xfrm>
            <a:off x="4022154" y="2409827"/>
            <a:ext cx="6704908" cy="607859"/>
          </a:xfrm>
          <a:prstGeom prst="rect">
            <a:avLst/>
          </a:prstGeom>
          <a:noFill/>
        </p:spPr>
        <p:txBody>
          <a:bodyPr wrap="square" rtlCol="0">
            <a:spAutoFit/>
          </a:bodyPr>
          <a:lstStyle/>
          <a:p>
            <a:endParaRPr lang="en-GB" sz="2000">
              <a:solidFill>
                <a:srgbClr val="000000"/>
              </a:solidFill>
              <a:latin typeface="Calibri"/>
            </a:endParaRPr>
          </a:p>
          <a:p>
            <a:endParaRPr lang="en-GB" sz="1350">
              <a:solidFill>
                <a:srgbClr val="000000"/>
              </a:solidFill>
              <a:latin typeface="Calibri"/>
            </a:endParaRPr>
          </a:p>
        </p:txBody>
      </p:sp>
      <p:sp>
        <p:nvSpPr>
          <p:cNvPr id="6" name="TextBox 5">
            <a:extLst>
              <a:ext uri="{FF2B5EF4-FFF2-40B4-BE49-F238E27FC236}">
                <a16:creationId xmlns:a16="http://schemas.microsoft.com/office/drawing/2014/main" id="{1BA99076-EADC-43C5-B9BC-5C2ED7340A7E}"/>
              </a:ext>
            </a:extLst>
          </p:cNvPr>
          <p:cNvSpPr txBox="1"/>
          <p:nvPr/>
        </p:nvSpPr>
        <p:spPr>
          <a:xfrm>
            <a:off x="2277627" y="2101673"/>
            <a:ext cx="4808055" cy="300082"/>
          </a:xfrm>
          <a:prstGeom prst="rect">
            <a:avLst/>
          </a:prstGeom>
          <a:noFill/>
        </p:spPr>
        <p:txBody>
          <a:bodyPr wrap="square" rtlCol="0">
            <a:spAutoFit/>
          </a:bodyPr>
          <a:lstStyle/>
          <a:p>
            <a:endParaRPr lang="en-GB" sz="1350">
              <a:solidFill>
                <a:srgbClr val="000000"/>
              </a:solidFill>
              <a:latin typeface="Calibri"/>
            </a:endParaRPr>
          </a:p>
        </p:txBody>
      </p:sp>
      <p:sp>
        <p:nvSpPr>
          <p:cNvPr id="8" name="TextBox 7">
            <a:extLst>
              <a:ext uri="{FF2B5EF4-FFF2-40B4-BE49-F238E27FC236}">
                <a16:creationId xmlns:a16="http://schemas.microsoft.com/office/drawing/2014/main" id="{5B8C8BC2-09D5-476B-95C0-343B02D1A025}"/>
              </a:ext>
            </a:extLst>
          </p:cNvPr>
          <p:cNvSpPr txBox="1"/>
          <p:nvPr/>
        </p:nvSpPr>
        <p:spPr>
          <a:xfrm>
            <a:off x="393814" y="1557090"/>
            <a:ext cx="11172325" cy="1477328"/>
          </a:xfrm>
          <a:prstGeom prst="rect">
            <a:avLst/>
          </a:prstGeom>
          <a:noFill/>
        </p:spPr>
        <p:txBody>
          <a:bodyPr wrap="square" rtlCol="0">
            <a:spAutoFit/>
          </a:bodyPr>
          <a:lstStyle/>
          <a:p>
            <a:r>
              <a:rPr lang="en-GB" b="1" i="0">
                <a:solidFill>
                  <a:srgbClr val="212B32"/>
                </a:solidFill>
                <a:effectLst/>
                <a:latin typeface="Helvetica Neue"/>
              </a:rPr>
              <a:t>The coronavirus (COVID-19) </a:t>
            </a:r>
            <a:r>
              <a:rPr lang="en-GB" b="1" i="0">
                <a:solidFill>
                  <a:srgbClr val="FF0000"/>
                </a:solidFill>
                <a:effectLst/>
                <a:latin typeface="Helvetica Neue"/>
              </a:rPr>
              <a:t>vaccines</a:t>
            </a:r>
            <a:r>
              <a:rPr lang="en-GB" b="1" i="0">
                <a:solidFill>
                  <a:srgbClr val="212B32"/>
                </a:solidFill>
                <a:effectLst/>
                <a:latin typeface="Helvetica Neue"/>
              </a:rPr>
              <a:t> are </a:t>
            </a:r>
            <a:r>
              <a:rPr lang="en-GB" b="1" i="0">
                <a:solidFill>
                  <a:srgbClr val="FF0000"/>
                </a:solidFill>
                <a:effectLst/>
                <a:latin typeface="Helvetica Neue"/>
              </a:rPr>
              <a:t>safe</a:t>
            </a:r>
            <a:r>
              <a:rPr lang="en-GB" b="1" i="0">
                <a:solidFill>
                  <a:srgbClr val="212B32"/>
                </a:solidFill>
                <a:effectLst/>
                <a:latin typeface="Helvetica Neue"/>
              </a:rPr>
              <a:t> and </a:t>
            </a:r>
            <a:r>
              <a:rPr lang="en-GB" b="1" i="0">
                <a:solidFill>
                  <a:srgbClr val="FF0000"/>
                </a:solidFill>
                <a:effectLst/>
                <a:latin typeface="Helvetica Neue"/>
              </a:rPr>
              <a:t>effective</a:t>
            </a:r>
            <a:r>
              <a:rPr lang="en-GB" b="1">
                <a:solidFill>
                  <a:srgbClr val="212B32"/>
                </a:solidFill>
                <a:latin typeface="Helvetica Neue"/>
              </a:rPr>
              <a:t>, t</a:t>
            </a:r>
            <a:r>
              <a:rPr lang="en-GB" b="1" i="0">
                <a:solidFill>
                  <a:srgbClr val="212B32"/>
                </a:solidFill>
                <a:effectLst/>
                <a:latin typeface="Helvetica Neue"/>
              </a:rPr>
              <a:t>hey give you the </a:t>
            </a:r>
            <a:r>
              <a:rPr lang="en-GB" b="1" i="0">
                <a:solidFill>
                  <a:srgbClr val="FF0000"/>
                </a:solidFill>
                <a:effectLst/>
                <a:latin typeface="Helvetica Neue"/>
              </a:rPr>
              <a:t>best protection against COVID-19</a:t>
            </a:r>
            <a:r>
              <a:rPr lang="en-GB" b="1" i="0">
                <a:solidFill>
                  <a:srgbClr val="212B32"/>
                </a:solidFill>
                <a:effectLst/>
                <a:latin typeface="Helvetica Neue"/>
              </a:rPr>
              <a:t>.</a:t>
            </a:r>
          </a:p>
          <a:p>
            <a:pPr algn="l"/>
            <a:endParaRPr lang="en-GB" b="1" i="0">
              <a:solidFill>
                <a:srgbClr val="212B32"/>
              </a:solidFill>
              <a:effectLst/>
              <a:latin typeface="Frutiger W01"/>
            </a:endParaRPr>
          </a:p>
          <a:p>
            <a:pPr algn="l"/>
            <a:r>
              <a:rPr lang="en-GB" b="0" i="0">
                <a:solidFill>
                  <a:srgbClr val="212B32"/>
                </a:solidFill>
                <a:effectLst/>
                <a:latin typeface="Frutiger W01"/>
              </a:rPr>
              <a:t>.</a:t>
            </a:r>
          </a:p>
          <a:p>
            <a:pPr marL="0" indent="0" algn="l">
              <a:buFont typeface="Arial" panose="020B0604020202020204" pitchFamily="34" charset="0"/>
              <a:buNone/>
            </a:pPr>
            <a:endParaRPr lang="en-GB" b="0" i="0">
              <a:solidFill>
                <a:srgbClr val="212B32"/>
              </a:solidFill>
              <a:effectLst/>
              <a:latin typeface="Frutiger W01"/>
            </a:endParaRPr>
          </a:p>
        </p:txBody>
      </p:sp>
      <p:sp>
        <p:nvSpPr>
          <p:cNvPr id="9" name="TextBox 8">
            <a:extLst>
              <a:ext uri="{FF2B5EF4-FFF2-40B4-BE49-F238E27FC236}">
                <a16:creationId xmlns:a16="http://schemas.microsoft.com/office/drawing/2014/main" id="{35739C60-E100-4B86-972E-EDD7133DA825}"/>
              </a:ext>
            </a:extLst>
          </p:cNvPr>
          <p:cNvSpPr txBox="1"/>
          <p:nvPr/>
        </p:nvSpPr>
        <p:spPr>
          <a:xfrm>
            <a:off x="420577" y="2307619"/>
            <a:ext cx="4675491" cy="2308324"/>
          </a:xfrm>
          <a:prstGeom prst="rect">
            <a:avLst/>
          </a:prstGeom>
          <a:noFill/>
        </p:spPr>
        <p:txBody>
          <a:bodyPr wrap="square" rtlCol="0">
            <a:spAutoFit/>
          </a:bodyPr>
          <a:lstStyle/>
          <a:p>
            <a:pPr algn="l"/>
            <a:r>
              <a:rPr lang="en-GB" b="1" i="0">
                <a:solidFill>
                  <a:srgbClr val="212B32"/>
                </a:solidFill>
                <a:effectLst/>
                <a:latin typeface="Helvetica Neue"/>
              </a:rPr>
              <a:t>Who can get a COVID-19 vaccine</a:t>
            </a:r>
          </a:p>
          <a:p>
            <a:pPr algn="l"/>
            <a:r>
              <a:rPr lang="en-GB" b="0" i="0">
                <a:solidFill>
                  <a:srgbClr val="212B32"/>
                </a:solidFill>
                <a:effectLst/>
                <a:latin typeface="Helvetica Neue"/>
              </a:rPr>
              <a:t>People aged 18 and over can get a 1st and 2nd dose of a vaccine.</a:t>
            </a:r>
          </a:p>
          <a:p>
            <a:pPr algn="l"/>
            <a:r>
              <a:rPr lang="en-GB" b="0" i="0">
                <a:solidFill>
                  <a:srgbClr val="212B32"/>
                </a:solidFill>
                <a:effectLst/>
                <a:latin typeface="Helvetica Neue"/>
              </a:rPr>
              <a:t>Most children and young people aged 12 to 17 are currently only being offered a 1st dose.</a:t>
            </a:r>
          </a:p>
          <a:p>
            <a:pPr algn="l"/>
            <a:endParaRPr lang="en-GB">
              <a:solidFill>
                <a:srgbClr val="212B32"/>
              </a:solidFill>
              <a:latin typeface="Helvetica Neue"/>
            </a:endParaRPr>
          </a:p>
          <a:p>
            <a:pPr algn="l"/>
            <a:endParaRPr lang="en-GB" b="0" i="0">
              <a:solidFill>
                <a:srgbClr val="212B32"/>
              </a:solidFill>
              <a:effectLst/>
              <a:latin typeface="Frutiger W01"/>
            </a:endParaRPr>
          </a:p>
        </p:txBody>
      </p:sp>
      <p:sp>
        <p:nvSpPr>
          <p:cNvPr id="10" name="TextBox 9">
            <a:extLst>
              <a:ext uri="{FF2B5EF4-FFF2-40B4-BE49-F238E27FC236}">
                <a16:creationId xmlns:a16="http://schemas.microsoft.com/office/drawing/2014/main" id="{DD6DBEF4-6F62-4012-AF22-EE808BAB9192}"/>
              </a:ext>
            </a:extLst>
          </p:cNvPr>
          <p:cNvSpPr txBox="1"/>
          <p:nvPr/>
        </p:nvSpPr>
        <p:spPr>
          <a:xfrm>
            <a:off x="420577" y="4008248"/>
            <a:ext cx="9758921" cy="2585323"/>
          </a:xfrm>
          <a:prstGeom prst="rect">
            <a:avLst/>
          </a:prstGeom>
          <a:noFill/>
        </p:spPr>
        <p:txBody>
          <a:bodyPr wrap="square" rtlCol="0">
            <a:spAutoFit/>
          </a:bodyPr>
          <a:lstStyle/>
          <a:p>
            <a:pPr algn="l"/>
            <a:r>
              <a:rPr lang="en-GB" b="1" i="0">
                <a:solidFill>
                  <a:srgbClr val="212B32"/>
                </a:solidFill>
                <a:effectLst/>
                <a:latin typeface="Helvetica Neue"/>
                <a:cs typeface="Levenim MT" panose="020B0604020202020204" pitchFamily="2" charset="-79"/>
              </a:rPr>
              <a:t>How to get your COVID-19 vaccine</a:t>
            </a:r>
          </a:p>
          <a:p>
            <a:pPr algn="l"/>
            <a:r>
              <a:rPr lang="en-GB" b="0" i="0">
                <a:solidFill>
                  <a:srgbClr val="212B32"/>
                </a:solidFill>
                <a:effectLst/>
                <a:latin typeface="Helvetica Neue"/>
                <a:cs typeface="Levenim MT" panose="020B0604020202020204" pitchFamily="2" charset="-79"/>
              </a:rPr>
              <a:t>If you're aged 16 or over you can:</a:t>
            </a:r>
          </a:p>
          <a:p>
            <a:pPr algn="l"/>
            <a:endParaRPr lang="en-GB" b="0" i="0">
              <a:solidFill>
                <a:srgbClr val="212B32"/>
              </a:solidFill>
              <a:effectLst/>
              <a:latin typeface="Helvetica Neue"/>
              <a:cs typeface="Levenim MT" panose="020B0604020202020204" pitchFamily="2" charset="-79"/>
            </a:endParaRPr>
          </a:p>
          <a:p>
            <a:pPr marL="171450" indent="-171450" algn="l">
              <a:buFont typeface="Arial" panose="020B0604020202020204" pitchFamily="34" charset="0"/>
              <a:buChar char="•"/>
            </a:pPr>
            <a:r>
              <a:rPr lang="en-GB" b="0" i="0">
                <a:solidFill>
                  <a:srgbClr val="212B32"/>
                </a:solidFill>
                <a:effectLst/>
                <a:latin typeface="Helvetica Neue"/>
                <a:cs typeface="Levenim MT" panose="020B0604020202020204" pitchFamily="2" charset="-79"/>
              </a:rPr>
              <a:t>book your COVID-19 vaccination appointments online for an appointment at a vaccination centre or pharmacy</a:t>
            </a:r>
          </a:p>
          <a:p>
            <a:pPr marL="171450" indent="-171450" algn="l">
              <a:buFont typeface="Arial" panose="020B0604020202020204" pitchFamily="34" charset="0"/>
              <a:buChar char="•"/>
            </a:pPr>
            <a:r>
              <a:rPr lang="en-GB" b="0" i="0">
                <a:solidFill>
                  <a:srgbClr val="212B32"/>
                </a:solidFill>
                <a:effectLst/>
                <a:latin typeface="Helvetica Neue"/>
                <a:cs typeface="Levenim MT" panose="020B0604020202020204" pitchFamily="2" charset="-79"/>
              </a:rPr>
              <a:t>find a walk-in COVID-19 vaccination site to get vaccinated without needing an appointment</a:t>
            </a:r>
          </a:p>
          <a:p>
            <a:pPr marL="171450" indent="-171450" algn="l">
              <a:buFont typeface="Arial" panose="020B0604020202020204" pitchFamily="34" charset="0"/>
              <a:buChar char="•"/>
            </a:pPr>
            <a:r>
              <a:rPr lang="en-GB" b="0" i="0">
                <a:solidFill>
                  <a:srgbClr val="212B32"/>
                </a:solidFill>
                <a:effectLst/>
                <a:latin typeface="Helvetica Neue"/>
                <a:cs typeface="Levenim MT" panose="020B0604020202020204" pitchFamily="2" charset="-79"/>
              </a:rPr>
              <a:t>wait to be contacted by your GP surgery and book your appointments with them</a:t>
            </a:r>
          </a:p>
          <a:p>
            <a:pPr marL="171450" indent="-171450" algn="l">
              <a:buFont typeface="Arial" panose="020B0604020202020204" pitchFamily="34" charset="0"/>
              <a:buChar char="•"/>
            </a:pPr>
            <a:r>
              <a:rPr lang="en-GB" b="0" i="0">
                <a:solidFill>
                  <a:srgbClr val="212B32"/>
                </a:solidFill>
                <a:effectLst/>
                <a:latin typeface="Helvetica Neue"/>
                <a:cs typeface="Levenim MT" panose="020B0604020202020204" pitchFamily="2" charset="-79"/>
              </a:rPr>
              <a:t>If you cannot book appointments online, you can call 119 free of charge. You can speak to a translator if you need to.</a:t>
            </a:r>
          </a:p>
        </p:txBody>
      </p:sp>
    </p:spTree>
    <p:extLst>
      <p:ext uri="{BB962C8B-B14F-4D97-AF65-F5344CB8AC3E}">
        <p14:creationId xmlns:p14="http://schemas.microsoft.com/office/powerpoint/2010/main" val="13577675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776" y="0"/>
            <a:ext cx="12176224" cy="6858000"/>
          </a:xfrm>
          <a:prstGeom prst="rect">
            <a:avLst/>
          </a:prstGeom>
          <a:solidFill>
            <a:srgbClr val="EE2A24"/>
          </a:solidFill>
          <a:ln w="0">
            <a:solidFill>
              <a:srgbClr val="EE2A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endParaRPr lang="en-GB" sz="3200"/>
          </a:p>
        </p:txBody>
      </p:sp>
      <p:sp>
        <p:nvSpPr>
          <p:cNvPr id="5" name="TextBox 4">
            <a:extLst>
              <a:ext uri="{FF2B5EF4-FFF2-40B4-BE49-F238E27FC236}">
                <a16:creationId xmlns:a16="http://schemas.microsoft.com/office/drawing/2014/main" id="{48004973-641F-8D4A-9566-4C9FEE4BD386}"/>
              </a:ext>
            </a:extLst>
          </p:cNvPr>
          <p:cNvSpPr txBox="1"/>
          <p:nvPr/>
        </p:nvSpPr>
        <p:spPr>
          <a:xfrm>
            <a:off x="15776" y="-227237"/>
            <a:ext cx="9622031" cy="2092880"/>
          </a:xfrm>
          <a:prstGeom prst="rect">
            <a:avLst/>
          </a:prstGeom>
          <a:no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12700" indent="-12700"/>
            <a:r>
              <a:rPr lang="en-GB" sz="12800" b="1">
                <a:solidFill>
                  <a:schemeClr val="bg1"/>
                </a:solidFill>
                <a:latin typeface="Arial" panose="020B0604020202020204" pitchFamily="34" charset="0"/>
                <a:cs typeface="Arial" panose="020B0604020202020204" pitchFamily="34" charset="0"/>
              </a:rPr>
              <a:t>Signposting</a:t>
            </a:r>
            <a:endParaRPr lang="en-US" sz="12800" b="1">
              <a:solidFill>
                <a:schemeClr val="bg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F1A6C75-EE1B-604E-85F3-D17B602891F6}"/>
              </a:ext>
            </a:extLst>
          </p:cNvPr>
          <p:cNvSpPr txBox="1"/>
          <p:nvPr/>
        </p:nvSpPr>
        <p:spPr>
          <a:xfrm>
            <a:off x="234675" y="2335313"/>
            <a:ext cx="3781521" cy="400110"/>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2000">
                <a:latin typeface="Arial" panose="020B0604020202020204" pitchFamily="34" charset="0"/>
                <a:cs typeface="Arial" panose="020B0604020202020204" pitchFamily="34" charset="0"/>
                <a:hlinkClick r:id="rId3"/>
              </a:rPr>
              <a:t>Shelter</a:t>
            </a:r>
            <a:r>
              <a:rPr lang="en-GB" sz="2000">
                <a:latin typeface="Arial" panose="020B0604020202020204" pitchFamily="34" charset="0"/>
                <a:cs typeface="Arial" panose="020B0604020202020204" pitchFamily="34" charset="0"/>
              </a:rPr>
              <a:t> </a:t>
            </a:r>
          </a:p>
        </p:txBody>
      </p:sp>
      <p:sp>
        <p:nvSpPr>
          <p:cNvPr id="3" name="TextBox 2">
            <a:extLst>
              <a:ext uri="{FF2B5EF4-FFF2-40B4-BE49-F238E27FC236}">
                <a16:creationId xmlns:a16="http://schemas.microsoft.com/office/drawing/2014/main" id="{BFD9F8F3-C8B7-354B-A005-C1C87383C063}"/>
              </a:ext>
            </a:extLst>
          </p:cNvPr>
          <p:cNvSpPr txBox="1"/>
          <p:nvPr/>
        </p:nvSpPr>
        <p:spPr>
          <a:xfrm>
            <a:off x="234674" y="3005038"/>
            <a:ext cx="3781521" cy="400110"/>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2000">
                <a:latin typeface="Arial" panose="020B0604020202020204" pitchFamily="34" charset="0"/>
                <a:cs typeface="Arial" panose="020B0604020202020204" pitchFamily="34" charset="0"/>
                <a:hlinkClick r:id="rId4"/>
              </a:rPr>
              <a:t>Citizen Advice Bureau </a:t>
            </a:r>
            <a:endParaRPr lang="en-GB" sz="200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2404C1F-C99B-6142-B6A1-E7EAF6804035}"/>
              </a:ext>
            </a:extLst>
          </p:cNvPr>
          <p:cNvSpPr txBox="1"/>
          <p:nvPr/>
        </p:nvSpPr>
        <p:spPr>
          <a:xfrm>
            <a:off x="234673" y="3632385"/>
            <a:ext cx="3781521" cy="400110"/>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2000">
                <a:latin typeface="Arial" panose="020B0604020202020204" pitchFamily="34" charset="0"/>
                <a:cs typeface="Arial" panose="020B0604020202020204" pitchFamily="34" charset="0"/>
                <a:hlinkClick r:id="rId5"/>
              </a:rPr>
              <a:t>National Health Service ( NHS)</a:t>
            </a:r>
            <a:endParaRPr lang="en-GB" sz="200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D19DB71-BE58-DD40-A035-F373141B9383}"/>
              </a:ext>
            </a:extLst>
          </p:cNvPr>
          <p:cNvSpPr txBox="1"/>
          <p:nvPr/>
        </p:nvSpPr>
        <p:spPr>
          <a:xfrm>
            <a:off x="234673" y="4270560"/>
            <a:ext cx="3781521" cy="1015663"/>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2000" i="0">
                <a:solidFill>
                  <a:srgbClr val="202124"/>
                </a:solidFill>
                <a:effectLst/>
                <a:latin typeface="Arial" panose="020B0604020202020204" pitchFamily="34" charset="0"/>
                <a:cs typeface="Arial" panose="020B0604020202020204" pitchFamily="34" charset="0"/>
                <a:hlinkClick r:id="rId6"/>
              </a:rPr>
              <a:t>National Society for the Prevention of Cruelty to Children (NSPCC)</a:t>
            </a:r>
            <a:endParaRPr lang="en-GB" sz="2000" i="0">
              <a:solidFill>
                <a:srgbClr val="202124"/>
              </a:solidFill>
              <a:effectLst/>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6EA81758-2EC2-9442-966C-622E0F16C07E}"/>
              </a:ext>
            </a:extLst>
          </p:cNvPr>
          <p:cNvSpPr txBox="1"/>
          <p:nvPr/>
        </p:nvSpPr>
        <p:spPr>
          <a:xfrm>
            <a:off x="4205238" y="2335314"/>
            <a:ext cx="7414531" cy="338554"/>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GB" sz="1600">
                <a:solidFill>
                  <a:srgbClr val="000000"/>
                </a:solidFill>
                <a:latin typeface="Arial" panose="020B0604020202020204" pitchFamily="34" charset="0"/>
                <a:cs typeface="Arial" panose="020B0604020202020204" pitchFamily="34" charset="0"/>
              </a:rPr>
              <a:t>Housing advice </a:t>
            </a:r>
            <a:endParaRPr kumimoji="0" lang="en-GB"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B759C2D9-29B9-BA4C-8B24-DD7C7A0B8E57}"/>
              </a:ext>
            </a:extLst>
          </p:cNvPr>
          <p:cNvSpPr txBox="1"/>
          <p:nvPr/>
        </p:nvSpPr>
        <p:spPr>
          <a:xfrm>
            <a:off x="4205237" y="3005038"/>
            <a:ext cx="7414531" cy="338554"/>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1600">
                <a:latin typeface="Arial" panose="020B0604020202020204" pitchFamily="34" charset="0"/>
                <a:cs typeface="Arial" panose="020B0604020202020204" pitchFamily="34" charset="0"/>
              </a:rPr>
              <a:t>General advice, including employment, housing, law, etc. </a:t>
            </a:r>
          </a:p>
        </p:txBody>
      </p:sp>
      <p:sp>
        <p:nvSpPr>
          <p:cNvPr id="9" name="TextBox 8">
            <a:extLst>
              <a:ext uri="{FF2B5EF4-FFF2-40B4-BE49-F238E27FC236}">
                <a16:creationId xmlns:a16="http://schemas.microsoft.com/office/drawing/2014/main" id="{95251459-101E-2D43-9DE4-69AA9BACFB5F}"/>
              </a:ext>
            </a:extLst>
          </p:cNvPr>
          <p:cNvSpPr txBox="1"/>
          <p:nvPr/>
        </p:nvSpPr>
        <p:spPr>
          <a:xfrm>
            <a:off x="4205237" y="3619155"/>
            <a:ext cx="7414531" cy="338554"/>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1600">
                <a:latin typeface="Arial" panose="020B0604020202020204" pitchFamily="34" charset="0"/>
                <a:cs typeface="Arial" panose="020B0604020202020204" pitchFamily="34" charset="0"/>
              </a:rPr>
              <a:t>General health advices and health services. </a:t>
            </a:r>
          </a:p>
        </p:txBody>
      </p:sp>
      <p:sp>
        <p:nvSpPr>
          <p:cNvPr id="19" name="TextBox 18">
            <a:extLst>
              <a:ext uri="{FF2B5EF4-FFF2-40B4-BE49-F238E27FC236}">
                <a16:creationId xmlns:a16="http://schemas.microsoft.com/office/drawing/2014/main" id="{72D60302-B21F-FC49-95E3-9F3C6682CCC1}"/>
              </a:ext>
            </a:extLst>
          </p:cNvPr>
          <p:cNvSpPr txBox="1"/>
          <p:nvPr/>
        </p:nvSpPr>
        <p:spPr>
          <a:xfrm>
            <a:off x="4235091" y="4570790"/>
            <a:ext cx="7414531" cy="338554"/>
          </a:xfrm>
          <a:prstGeom prst="rect">
            <a:avLst/>
          </a:prstGeom>
          <a:solidFill>
            <a:schemeClr val="bg1"/>
          </a:solidFill>
        </p:spPr>
        <p:txBody>
          <a:bodyPr wrap="square" rtlCol="0">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GB" sz="1600">
                <a:latin typeface="Arial" panose="020B0604020202020204" pitchFamily="34" charset="0"/>
                <a:cs typeface="Arial" panose="020B0604020202020204" pitchFamily="34" charset="0"/>
              </a:rPr>
              <a:t>Children charity that provide help, advice and support.  </a:t>
            </a:r>
          </a:p>
        </p:txBody>
      </p:sp>
    </p:spTree>
    <p:extLst>
      <p:ext uri="{BB962C8B-B14F-4D97-AF65-F5344CB8AC3E}">
        <p14:creationId xmlns:p14="http://schemas.microsoft.com/office/powerpoint/2010/main" val="1216167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4B8A80-B285-5B4F-B918-0829ED3F15A8}"/>
              </a:ext>
            </a:extLst>
          </p:cNvPr>
          <p:cNvSpPr/>
          <p:nvPr/>
        </p:nvSpPr>
        <p:spPr>
          <a:xfrm rot="5340000" flipH="1">
            <a:off x="3751879" y="-393600"/>
            <a:ext cx="208589" cy="6018876"/>
          </a:xfrm>
          <a:prstGeom prst="rect">
            <a:avLst/>
          </a:prstGeom>
          <a:solidFill>
            <a:srgbClr val="E51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hape 258"/>
          <p:cNvSpPr/>
          <p:nvPr/>
        </p:nvSpPr>
        <p:spPr>
          <a:xfrm>
            <a:off x="845373" y="1527561"/>
            <a:ext cx="8400309" cy="1901439"/>
          </a:xfrm>
          <a:prstGeom prst="rect">
            <a:avLst/>
          </a:prstGeom>
          <a:ln w="12700">
            <a:miter lim="400000"/>
          </a:ln>
          <a:extLst>
            <a:ext uri="{C572A759-6A51-4108-AA02-DFA0A04FC94B}">
              <ma14:wrappingTextBoxFlag xmlns="" xmlns:ma14="http://schemas.microsoft.com/office/mac/drawingml/2011/main" val="1"/>
            </a:ext>
          </a:extLst>
        </p:spPr>
        <p:txBody>
          <a:bodyPr wrap="square" lIns="67733" tIns="67733" rIns="67733" bIns="67733">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GB" sz="66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Any Questions?</a:t>
            </a:r>
            <a:endParaRPr kumimoji="0" lang="en-GB" sz="5867"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6756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D4B8A80-B285-5B4F-B918-0829ED3F15A8}"/>
              </a:ext>
            </a:extLst>
          </p:cNvPr>
          <p:cNvSpPr/>
          <p:nvPr/>
        </p:nvSpPr>
        <p:spPr>
          <a:xfrm rot="5340000" flipH="1">
            <a:off x="2752692" y="-468232"/>
            <a:ext cx="222966" cy="3862273"/>
          </a:xfrm>
          <a:prstGeom prst="rect">
            <a:avLst/>
          </a:prstGeom>
          <a:solidFill>
            <a:srgbClr val="E51A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Calibri"/>
              <a:ea typeface="+mn-ea"/>
              <a:cs typeface="+mn-cs"/>
            </a:endParaRPr>
          </a:p>
        </p:txBody>
      </p:sp>
      <p:sp>
        <p:nvSpPr>
          <p:cNvPr id="6" name="Shape 258"/>
          <p:cNvSpPr/>
          <p:nvPr/>
        </p:nvSpPr>
        <p:spPr>
          <a:xfrm>
            <a:off x="845373" y="449259"/>
            <a:ext cx="8400309" cy="1901439"/>
          </a:xfrm>
          <a:prstGeom prst="rect">
            <a:avLst/>
          </a:prstGeom>
          <a:ln w="12700">
            <a:miter lim="400000"/>
          </a:ln>
          <a:extLst>
            <a:ext uri="{C572A759-6A51-4108-AA02-DFA0A04FC94B}">
              <ma14:wrappingTextBoxFlag xmlns="" xmlns:ma14="http://schemas.microsoft.com/office/mac/drawingml/2011/main" val="1"/>
            </a:ext>
          </a:extLst>
        </p:spPr>
        <p:txBody>
          <a:bodyPr wrap="square" lIns="67733" tIns="67733" rIns="67733" bIns="67733" anchor="t">
            <a:spAutoFit/>
          </a:bodyPr>
          <a:ls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GB" sz="6650">
                <a:solidFill>
                  <a:srgbClr val="000000"/>
                </a:solidFill>
                <a:latin typeface="Arial" panose="020B0604020202020204" pitchFamily="34" charset="0"/>
                <a:cs typeface="Arial" panose="020B0604020202020204" pitchFamily="34" charset="0"/>
              </a:rPr>
              <a:t>Feedback</a:t>
            </a:r>
            <a:endParaRPr lang="en-GB" sz="665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GB" sz="4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892671B8-FFFF-4F28-8C1B-86FFE9AF633F}"/>
              </a:ext>
            </a:extLst>
          </p:cNvPr>
          <p:cNvSpPr txBox="1"/>
          <p:nvPr/>
        </p:nvSpPr>
        <p:spPr>
          <a:xfrm>
            <a:off x="1000664" y="3502325"/>
            <a:ext cx="45116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u="sng">
                <a:ea typeface="+mn-lt"/>
                <a:cs typeface="+mn-lt"/>
                <a:hlinkClick r:id="rId2"/>
              </a:rPr>
              <a:t>https://feedback.redcross.org.uk/s/U7312S/</a:t>
            </a:r>
            <a:endParaRPr lang="en-GB">
              <a:ea typeface="+mn-lt"/>
              <a:cs typeface="+mn-lt"/>
            </a:endParaRPr>
          </a:p>
        </p:txBody>
      </p:sp>
      <p:pic>
        <p:nvPicPr>
          <p:cNvPr id="4" name="Picture 6" descr="Qr code&#10;&#10;Description automatically generated">
            <a:extLst>
              <a:ext uri="{FF2B5EF4-FFF2-40B4-BE49-F238E27FC236}">
                <a16:creationId xmlns:a16="http://schemas.microsoft.com/office/drawing/2014/main" id="{80E78324-D017-443C-ADA0-BB59279D4114}"/>
              </a:ext>
            </a:extLst>
          </p:cNvPr>
          <p:cNvPicPr>
            <a:picLocks noChangeAspect="1"/>
          </p:cNvPicPr>
          <p:nvPr/>
        </p:nvPicPr>
        <p:blipFill>
          <a:blip r:embed="rId3"/>
          <a:stretch>
            <a:fillRect/>
          </a:stretch>
        </p:blipFill>
        <p:spPr>
          <a:xfrm>
            <a:off x="6739388" y="851860"/>
            <a:ext cx="4607942" cy="4665451"/>
          </a:xfrm>
          <a:prstGeom prst="rect">
            <a:avLst/>
          </a:prstGeom>
        </p:spPr>
      </p:pic>
    </p:spTree>
    <p:extLst>
      <p:ext uri="{BB962C8B-B14F-4D97-AF65-F5344CB8AC3E}">
        <p14:creationId xmlns:p14="http://schemas.microsoft.com/office/powerpoint/2010/main" val="867892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D4B8A80-B285-5B4F-B918-0829ED3F15A8}"/>
              </a:ext>
            </a:extLst>
          </p:cNvPr>
          <p:cNvSpPr/>
          <p:nvPr/>
        </p:nvSpPr>
        <p:spPr>
          <a:xfrm rot="5340000">
            <a:off x="2678473" y="-581599"/>
            <a:ext cx="98632" cy="3772912"/>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13" name="Shape 258"/>
          <p:cNvSpPr/>
          <p:nvPr/>
        </p:nvSpPr>
        <p:spPr>
          <a:xfrm>
            <a:off x="753842" y="792054"/>
            <a:ext cx="5906794"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lvl1pPr algn="l">
              <a:defRPr sz="11000" b="1">
                <a:solidFill>
                  <a:srgbClr val="E93F34"/>
                </a:solidFill>
                <a:latin typeface="Helvetica"/>
                <a:ea typeface="Helvetica"/>
                <a:cs typeface="Helvetica"/>
                <a:sym typeface="Helvetica"/>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000000"/>
                </a:solidFill>
                <a:effectLst/>
                <a:uLnTx/>
                <a:uFillTx/>
                <a:latin typeface="Helvetica Neue"/>
                <a:cs typeface="Arial" panose="020B0604020202020204" pitchFamily="34" charset="0"/>
                <a:sym typeface="Helvetica"/>
              </a:rPr>
              <a:t>Housekeeping rules  </a:t>
            </a:r>
          </a:p>
        </p:txBody>
      </p:sp>
      <p:sp>
        <p:nvSpPr>
          <p:cNvPr id="5" name="TextBox 4">
            <a:extLst>
              <a:ext uri="{FF2B5EF4-FFF2-40B4-BE49-F238E27FC236}">
                <a16:creationId xmlns:a16="http://schemas.microsoft.com/office/drawing/2014/main" id="{058E76D0-2344-4C1D-AF69-21D4383A656C}"/>
              </a:ext>
            </a:extLst>
          </p:cNvPr>
          <p:cNvSpPr txBox="1"/>
          <p:nvPr/>
        </p:nvSpPr>
        <p:spPr>
          <a:xfrm>
            <a:off x="753842" y="2431114"/>
            <a:ext cx="6097712" cy="2215991"/>
          </a:xfrm>
          <a:prstGeom prst="rect">
            <a:avLst/>
          </a:prstGeom>
          <a:noFill/>
        </p:spPr>
        <p:txBody>
          <a:bodyPr wrap="square">
            <a:spAutoFit/>
          </a:bodyPr>
          <a:lstStyle/>
          <a:p>
            <a:r>
              <a:rPr lang="en-GB" dirty="0">
                <a:latin typeface="Helvetica Neue"/>
              </a:rPr>
              <a:t>- </a:t>
            </a:r>
            <a:r>
              <a:rPr lang="en-GB" sz="2300" dirty="0">
                <a:latin typeface="Helvetica Neue"/>
              </a:rPr>
              <a:t>Confidential space</a:t>
            </a:r>
          </a:p>
          <a:p>
            <a:r>
              <a:rPr lang="en-GB" sz="2300" dirty="0">
                <a:latin typeface="Helvetica Neue"/>
              </a:rPr>
              <a:t>- Safe space</a:t>
            </a:r>
          </a:p>
          <a:p>
            <a:r>
              <a:rPr lang="en-GB" sz="2300" dirty="0">
                <a:latin typeface="Helvetica Neue"/>
              </a:rPr>
              <a:t>- Be respectful</a:t>
            </a:r>
          </a:p>
          <a:p>
            <a:r>
              <a:rPr lang="en-GB" sz="2300" dirty="0">
                <a:latin typeface="Helvetica Neue"/>
              </a:rPr>
              <a:t>- Non-judgemental</a:t>
            </a:r>
          </a:p>
          <a:p>
            <a:r>
              <a:rPr lang="en-GB" sz="2300" dirty="0">
                <a:latin typeface="Helvetica Neue"/>
              </a:rPr>
              <a:t>- Talk one at a time</a:t>
            </a:r>
          </a:p>
          <a:p>
            <a:r>
              <a:rPr lang="en-GB" sz="2300" dirty="0">
                <a:latin typeface="Helvetica Neue"/>
              </a:rPr>
              <a:t>- Phones on silent</a:t>
            </a:r>
          </a:p>
        </p:txBody>
      </p:sp>
    </p:spTree>
    <p:extLst>
      <p:ext uri="{BB962C8B-B14F-4D97-AF65-F5344CB8AC3E}">
        <p14:creationId xmlns:p14="http://schemas.microsoft.com/office/powerpoint/2010/main" val="24783678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0CF1D1-F6DC-4863-89B3-C6013286A275}"/>
              </a:ext>
            </a:extLst>
          </p:cNvPr>
          <p:cNvPicPr>
            <a:picLocks noGrp="1" noChangeAspect="1"/>
          </p:cNvPicPr>
          <p:nvPr>
            <p:ph sz="half" idx="2"/>
          </p:nvPr>
        </p:nvPicPr>
        <p:blipFill>
          <a:blip r:embed="rId3"/>
          <a:stretch>
            <a:fillRect/>
          </a:stretch>
        </p:blipFill>
        <p:spPr>
          <a:xfrm>
            <a:off x="5388594" y="1295401"/>
            <a:ext cx="6285291" cy="3775954"/>
          </a:xfrm>
          <a:prstGeom prst="rect">
            <a:avLst/>
          </a:prstGeom>
        </p:spPr>
      </p:pic>
      <p:sp>
        <p:nvSpPr>
          <p:cNvPr id="2" name="Title 1">
            <a:extLst>
              <a:ext uri="{FF2B5EF4-FFF2-40B4-BE49-F238E27FC236}">
                <a16:creationId xmlns:a16="http://schemas.microsoft.com/office/drawing/2014/main" id="{73CC099E-3854-46A7-9AB2-F5708CFAE411}"/>
              </a:ext>
            </a:extLst>
          </p:cNvPr>
          <p:cNvSpPr>
            <a:spLocks noGrp="1"/>
          </p:cNvSpPr>
          <p:nvPr>
            <p:ph type="title"/>
          </p:nvPr>
        </p:nvSpPr>
        <p:spPr>
          <a:xfrm>
            <a:off x="527381" y="404664"/>
            <a:ext cx="4517230" cy="622752"/>
          </a:xfrm>
        </p:spPr>
        <p:txBody>
          <a:bodyPr/>
          <a:lstStyle/>
          <a:p>
            <a:r>
              <a:rPr lang="en-GB"/>
              <a:t>Life in the UK </a:t>
            </a:r>
          </a:p>
        </p:txBody>
      </p:sp>
      <p:sp>
        <p:nvSpPr>
          <p:cNvPr id="3" name="Content Placeholder 2">
            <a:extLst>
              <a:ext uri="{FF2B5EF4-FFF2-40B4-BE49-F238E27FC236}">
                <a16:creationId xmlns:a16="http://schemas.microsoft.com/office/drawing/2014/main" id="{7AE4C034-38FA-428A-890A-3C33CA7110F5}"/>
              </a:ext>
            </a:extLst>
          </p:cNvPr>
          <p:cNvSpPr>
            <a:spLocks noGrp="1"/>
          </p:cNvSpPr>
          <p:nvPr>
            <p:ph sz="half" idx="1"/>
          </p:nvPr>
        </p:nvSpPr>
        <p:spPr>
          <a:xfrm>
            <a:off x="527381" y="1530029"/>
            <a:ext cx="5709032" cy="492330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prstClr val="black"/>
                </a:solidFill>
                <a:effectLst/>
                <a:uLnTx/>
                <a:uFillTx/>
                <a:latin typeface="Helvetica Neue"/>
              </a:rPr>
              <a:t>United Kingdom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Helvetica Neue"/>
              </a:rPr>
              <a:t>Scotland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England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a:solidFill>
                  <a:prstClr val="black"/>
                </a:solidFill>
                <a:latin typeface="Helvetica Neue"/>
              </a:rPr>
              <a:t>Wales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i="0" u="none" strike="noStrike" kern="1200" cap="none" spc="0" normalizeH="0" baseline="0" noProof="0">
                <a:ln>
                  <a:noFill/>
                </a:ln>
                <a:solidFill>
                  <a:prstClr val="black"/>
                </a:solidFill>
                <a:effectLst/>
                <a:uLnTx/>
                <a:uFillTx/>
                <a:latin typeface="Helvetica Neue"/>
              </a:rPr>
              <a:t>Northern Ireland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prstClr val="black"/>
                </a:solidFill>
                <a:effectLst/>
                <a:uLnTx/>
                <a:uFillTx/>
                <a:latin typeface="Helvetica Neue"/>
              </a:rPr>
              <a:t>Population</a:t>
            </a:r>
            <a:r>
              <a:rPr kumimoji="0" lang="en-GB" b="0" i="0" u="none" strike="noStrike" kern="1200" cap="none" spc="0" normalizeH="0" baseline="0" noProof="0">
                <a:ln>
                  <a:noFill/>
                </a:ln>
                <a:solidFill>
                  <a:prstClr val="black"/>
                </a:solidFill>
                <a:effectLst/>
                <a:uLnTx/>
                <a:uFillTx/>
                <a:latin typeface="Helvetica Neue"/>
              </a:rPr>
              <a:t>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Helvetica Neue"/>
              </a:rPr>
              <a:t>68 million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prstClr val="black"/>
                </a:solidFill>
                <a:effectLst/>
                <a:uLnTx/>
                <a:uFillTx/>
                <a:latin typeface="Helvetica Neue"/>
              </a:rPr>
              <a:t>Languages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Helvetica Neue"/>
              </a:rPr>
              <a:t>English</a:t>
            </a:r>
            <a:r>
              <a:rPr lang="en-GB" noProof="0">
                <a:solidFill>
                  <a:prstClr val="black"/>
                </a:solidFill>
                <a:latin typeface="Helvetica Neue"/>
              </a:rPr>
              <a:t>; </a:t>
            </a:r>
            <a:r>
              <a:rPr kumimoji="0" lang="en-GB" b="0" i="0" u="none" strike="noStrike" kern="1200" cap="none" spc="0" normalizeH="0" baseline="0" noProof="0">
                <a:ln>
                  <a:noFill/>
                </a:ln>
                <a:solidFill>
                  <a:prstClr val="black"/>
                </a:solidFill>
                <a:effectLst/>
                <a:uLnTx/>
                <a:uFillTx/>
                <a:latin typeface="Helvetica Neue"/>
              </a:rPr>
              <a:t>Welsh; Scots Gaelic; Irish/Gaelic; Cornish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b="1" i="0" u="none" strike="noStrike" kern="1200" cap="none" spc="0" normalizeH="0" baseline="0" noProof="0">
                <a:ln>
                  <a:noFill/>
                </a:ln>
                <a:solidFill>
                  <a:prstClr val="black"/>
                </a:solidFill>
                <a:effectLst/>
                <a:uLnTx/>
                <a:uFillTx/>
                <a:latin typeface="Helvetica Neue"/>
              </a:rPr>
              <a:t>Religion</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Helvetica Neue"/>
              </a:rPr>
              <a:t> 33.2 million Christianity </a:t>
            </a:r>
          </a:p>
          <a:p>
            <a:pPr marR="0" lvl="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b="0" i="0" u="none" strike="noStrike" kern="1200" cap="none" spc="0" normalizeH="0" baseline="0" noProof="0">
                <a:ln>
                  <a:noFill/>
                </a:ln>
                <a:solidFill>
                  <a:prstClr val="black"/>
                </a:solidFill>
                <a:effectLst/>
                <a:uLnTx/>
                <a:uFillTx/>
                <a:latin typeface="Helvetica Neue"/>
              </a:rPr>
              <a:t> 2.7 million Islam </a:t>
            </a:r>
          </a:p>
          <a:p>
            <a:endParaRPr lang="en-GB"/>
          </a:p>
        </p:txBody>
      </p:sp>
      <p:sp>
        <p:nvSpPr>
          <p:cNvPr id="6" name="Rectangle 5">
            <a:extLst>
              <a:ext uri="{FF2B5EF4-FFF2-40B4-BE49-F238E27FC236}">
                <a16:creationId xmlns:a16="http://schemas.microsoft.com/office/drawing/2014/main" id="{6D4C3228-3B5B-4C99-96AF-1DE944CCA35C}"/>
              </a:ext>
            </a:extLst>
          </p:cNvPr>
          <p:cNvSpPr/>
          <p:nvPr/>
        </p:nvSpPr>
        <p:spPr>
          <a:xfrm rot="5340000">
            <a:off x="2738644" y="-341501"/>
            <a:ext cx="124732" cy="2578779"/>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Tree>
    <p:extLst>
      <p:ext uri="{BB962C8B-B14F-4D97-AF65-F5344CB8AC3E}">
        <p14:creationId xmlns:p14="http://schemas.microsoft.com/office/powerpoint/2010/main" val="45017104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24F5B-3792-4BBB-9161-C003863D1A92}"/>
              </a:ext>
            </a:extLst>
          </p:cNvPr>
          <p:cNvSpPr>
            <a:spLocks noGrp="1"/>
          </p:cNvSpPr>
          <p:nvPr>
            <p:ph type="title"/>
          </p:nvPr>
        </p:nvSpPr>
        <p:spPr>
          <a:xfrm>
            <a:off x="527380" y="404664"/>
            <a:ext cx="4846003" cy="941251"/>
          </a:xfrm>
        </p:spPr>
        <p:txBody>
          <a:bodyPr/>
          <a:lstStyle/>
          <a:p>
            <a:r>
              <a:rPr lang="en-GB">
                <a:latin typeface="Helvetica Neue"/>
              </a:rPr>
              <a:t>British Culture   </a:t>
            </a:r>
          </a:p>
        </p:txBody>
      </p:sp>
      <p:pic>
        <p:nvPicPr>
          <p:cNvPr id="6" name="Content Placeholder 5">
            <a:extLst>
              <a:ext uri="{FF2B5EF4-FFF2-40B4-BE49-F238E27FC236}">
                <a16:creationId xmlns:a16="http://schemas.microsoft.com/office/drawing/2014/main" id="{F5C05B64-4905-4701-89BB-D7C3A835B93F}"/>
              </a:ext>
            </a:extLst>
          </p:cNvPr>
          <p:cNvPicPr>
            <a:picLocks noGrp="1" noChangeAspect="1"/>
          </p:cNvPicPr>
          <p:nvPr>
            <p:ph sz="half" idx="2"/>
          </p:nvPr>
        </p:nvPicPr>
        <p:blipFill>
          <a:blip r:embed="rId3"/>
          <a:stretch>
            <a:fillRect/>
          </a:stretch>
        </p:blipFill>
        <p:spPr>
          <a:xfrm>
            <a:off x="4436792" y="2944863"/>
            <a:ext cx="2887609" cy="2419501"/>
          </a:xfrm>
          <a:prstGeom prst="rect">
            <a:avLst/>
          </a:prstGeom>
        </p:spPr>
      </p:pic>
      <p:sp>
        <p:nvSpPr>
          <p:cNvPr id="5" name="Rectangle 4">
            <a:extLst>
              <a:ext uri="{FF2B5EF4-FFF2-40B4-BE49-F238E27FC236}">
                <a16:creationId xmlns:a16="http://schemas.microsoft.com/office/drawing/2014/main" id="{1041EC6C-9ECB-4D41-BEA6-14C854EE4DBD}"/>
              </a:ext>
            </a:extLst>
          </p:cNvPr>
          <p:cNvSpPr/>
          <p:nvPr/>
        </p:nvSpPr>
        <p:spPr>
          <a:xfrm rot="5340000">
            <a:off x="2868350" y="-441588"/>
            <a:ext cx="116714" cy="2732524"/>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1305323-4A8C-4F78-A2BB-11619D9C9D11}"/>
              </a:ext>
            </a:extLst>
          </p:cNvPr>
          <p:cNvPicPr>
            <a:picLocks noChangeAspect="1"/>
          </p:cNvPicPr>
          <p:nvPr/>
        </p:nvPicPr>
        <p:blipFill>
          <a:blip r:embed="rId4"/>
          <a:stretch>
            <a:fillRect/>
          </a:stretch>
        </p:blipFill>
        <p:spPr>
          <a:xfrm>
            <a:off x="7725342" y="4154613"/>
            <a:ext cx="2968325" cy="1978883"/>
          </a:xfrm>
          <a:prstGeom prst="rect">
            <a:avLst/>
          </a:prstGeom>
        </p:spPr>
      </p:pic>
      <p:pic>
        <p:nvPicPr>
          <p:cNvPr id="8" name="Picture 7">
            <a:extLst>
              <a:ext uri="{FF2B5EF4-FFF2-40B4-BE49-F238E27FC236}">
                <a16:creationId xmlns:a16="http://schemas.microsoft.com/office/drawing/2014/main" id="{C81FED58-CB62-49DB-B46D-47E3673D2C6C}"/>
              </a:ext>
            </a:extLst>
          </p:cNvPr>
          <p:cNvPicPr>
            <a:picLocks noChangeAspect="1"/>
          </p:cNvPicPr>
          <p:nvPr/>
        </p:nvPicPr>
        <p:blipFill>
          <a:blip r:embed="rId5"/>
          <a:stretch>
            <a:fillRect/>
          </a:stretch>
        </p:blipFill>
        <p:spPr>
          <a:xfrm>
            <a:off x="609600" y="1593123"/>
            <a:ext cx="3574093" cy="2111265"/>
          </a:xfrm>
          <a:prstGeom prst="rect">
            <a:avLst/>
          </a:prstGeom>
        </p:spPr>
      </p:pic>
      <p:pic>
        <p:nvPicPr>
          <p:cNvPr id="9" name="Picture 8">
            <a:extLst>
              <a:ext uri="{FF2B5EF4-FFF2-40B4-BE49-F238E27FC236}">
                <a16:creationId xmlns:a16="http://schemas.microsoft.com/office/drawing/2014/main" id="{7A36B565-234F-4FE9-A304-9F8B0EAB607D}"/>
              </a:ext>
            </a:extLst>
          </p:cNvPr>
          <p:cNvPicPr>
            <a:picLocks noChangeAspect="1"/>
          </p:cNvPicPr>
          <p:nvPr/>
        </p:nvPicPr>
        <p:blipFill>
          <a:blip r:embed="rId6"/>
          <a:stretch>
            <a:fillRect/>
          </a:stretch>
        </p:blipFill>
        <p:spPr>
          <a:xfrm>
            <a:off x="7469450" y="1250585"/>
            <a:ext cx="3682143" cy="2453803"/>
          </a:xfrm>
          <a:prstGeom prst="rect">
            <a:avLst/>
          </a:prstGeom>
        </p:spPr>
      </p:pic>
      <p:pic>
        <p:nvPicPr>
          <p:cNvPr id="10" name="Picture 9">
            <a:extLst>
              <a:ext uri="{FF2B5EF4-FFF2-40B4-BE49-F238E27FC236}">
                <a16:creationId xmlns:a16="http://schemas.microsoft.com/office/drawing/2014/main" id="{DB6FEDB7-A436-482A-98EC-82A195BF356F}"/>
              </a:ext>
            </a:extLst>
          </p:cNvPr>
          <p:cNvPicPr>
            <a:picLocks noChangeAspect="1"/>
          </p:cNvPicPr>
          <p:nvPr/>
        </p:nvPicPr>
        <p:blipFill>
          <a:blip r:embed="rId7"/>
          <a:stretch>
            <a:fillRect/>
          </a:stretch>
        </p:blipFill>
        <p:spPr>
          <a:xfrm>
            <a:off x="614265" y="4408900"/>
            <a:ext cx="3852395" cy="2165215"/>
          </a:xfrm>
          <a:prstGeom prst="rect">
            <a:avLst/>
          </a:prstGeom>
        </p:spPr>
      </p:pic>
      <p:sp>
        <p:nvSpPr>
          <p:cNvPr id="4" name="TextBox 3">
            <a:extLst>
              <a:ext uri="{FF2B5EF4-FFF2-40B4-BE49-F238E27FC236}">
                <a16:creationId xmlns:a16="http://schemas.microsoft.com/office/drawing/2014/main" id="{1543F9AF-AE40-470A-868D-E68BF9157C37}"/>
              </a:ext>
            </a:extLst>
          </p:cNvPr>
          <p:cNvSpPr txBox="1"/>
          <p:nvPr/>
        </p:nvSpPr>
        <p:spPr>
          <a:xfrm>
            <a:off x="1830680" y="1189474"/>
            <a:ext cx="2192054" cy="400110"/>
          </a:xfrm>
          <a:prstGeom prst="rect">
            <a:avLst/>
          </a:prstGeom>
          <a:noFill/>
        </p:spPr>
        <p:txBody>
          <a:bodyPr wrap="square" rtlCol="0">
            <a:spAutoFit/>
          </a:bodyPr>
          <a:lstStyle/>
          <a:p>
            <a:r>
              <a:rPr lang="en-GB" sz="2000" b="1"/>
              <a:t>Tea</a:t>
            </a:r>
            <a:r>
              <a:rPr lang="en-GB"/>
              <a:t> </a:t>
            </a:r>
          </a:p>
        </p:txBody>
      </p:sp>
      <p:sp>
        <p:nvSpPr>
          <p:cNvPr id="11" name="TextBox 10">
            <a:extLst>
              <a:ext uri="{FF2B5EF4-FFF2-40B4-BE49-F238E27FC236}">
                <a16:creationId xmlns:a16="http://schemas.microsoft.com/office/drawing/2014/main" id="{EFF7B029-F590-41B8-94CA-030FBDF23975}"/>
              </a:ext>
            </a:extLst>
          </p:cNvPr>
          <p:cNvSpPr txBox="1"/>
          <p:nvPr/>
        </p:nvSpPr>
        <p:spPr>
          <a:xfrm>
            <a:off x="8740474" y="850475"/>
            <a:ext cx="2822020" cy="400110"/>
          </a:xfrm>
          <a:prstGeom prst="rect">
            <a:avLst/>
          </a:prstGeom>
          <a:noFill/>
        </p:spPr>
        <p:txBody>
          <a:bodyPr wrap="square" rtlCol="0">
            <a:spAutoFit/>
          </a:bodyPr>
          <a:lstStyle/>
          <a:p>
            <a:r>
              <a:rPr lang="en-GB" sz="2000" b="1"/>
              <a:t>Pubs </a:t>
            </a:r>
          </a:p>
        </p:txBody>
      </p:sp>
      <p:sp>
        <p:nvSpPr>
          <p:cNvPr id="12" name="TextBox 11">
            <a:extLst>
              <a:ext uri="{FF2B5EF4-FFF2-40B4-BE49-F238E27FC236}">
                <a16:creationId xmlns:a16="http://schemas.microsoft.com/office/drawing/2014/main" id="{536E88EB-F603-461C-9A0A-F425D27B085A}"/>
              </a:ext>
            </a:extLst>
          </p:cNvPr>
          <p:cNvSpPr txBox="1"/>
          <p:nvPr/>
        </p:nvSpPr>
        <p:spPr>
          <a:xfrm>
            <a:off x="8811975" y="3729445"/>
            <a:ext cx="2107416" cy="400110"/>
          </a:xfrm>
          <a:prstGeom prst="rect">
            <a:avLst/>
          </a:prstGeom>
          <a:noFill/>
        </p:spPr>
        <p:txBody>
          <a:bodyPr wrap="square" rtlCol="0">
            <a:spAutoFit/>
          </a:bodyPr>
          <a:lstStyle/>
          <a:p>
            <a:r>
              <a:rPr lang="en-GB" sz="2000" b="1"/>
              <a:t>Queuing</a:t>
            </a:r>
            <a:r>
              <a:rPr lang="en-GB"/>
              <a:t> </a:t>
            </a:r>
          </a:p>
        </p:txBody>
      </p:sp>
      <p:sp>
        <p:nvSpPr>
          <p:cNvPr id="13" name="TextBox 12">
            <a:extLst>
              <a:ext uri="{FF2B5EF4-FFF2-40B4-BE49-F238E27FC236}">
                <a16:creationId xmlns:a16="http://schemas.microsoft.com/office/drawing/2014/main" id="{817B16F5-9F69-4FF4-AE2A-ECC404BA810D}"/>
              </a:ext>
            </a:extLst>
          </p:cNvPr>
          <p:cNvSpPr txBox="1"/>
          <p:nvPr/>
        </p:nvSpPr>
        <p:spPr>
          <a:xfrm>
            <a:off x="1778923" y="3977733"/>
            <a:ext cx="1853853" cy="400110"/>
          </a:xfrm>
          <a:prstGeom prst="rect">
            <a:avLst/>
          </a:prstGeom>
          <a:noFill/>
        </p:spPr>
        <p:txBody>
          <a:bodyPr wrap="square" rtlCol="0">
            <a:spAutoFit/>
          </a:bodyPr>
          <a:lstStyle/>
          <a:p>
            <a:r>
              <a:rPr lang="en-GB" sz="2000" b="1"/>
              <a:t>Escalator</a:t>
            </a:r>
            <a:r>
              <a:rPr lang="en-GB"/>
              <a:t> </a:t>
            </a:r>
          </a:p>
        </p:txBody>
      </p:sp>
      <p:sp>
        <p:nvSpPr>
          <p:cNvPr id="14" name="TextBox 13">
            <a:extLst>
              <a:ext uri="{FF2B5EF4-FFF2-40B4-BE49-F238E27FC236}">
                <a16:creationId xmlns:a16="http://schemas.microsoft.com/office/drawing/2014/main" id="{D7945400-0288-4C66-AD86-1863B74E0A0D}"/>
              </a:ext>
            </a:extLst>
          </p:cNvPr>
          <p:cNvSpPr txBox="1"/>
          <p:nvPr/>
        </p:nvSpPr>
        <p:spPr>
          <a:xfrm>
            <a:off x="5163940" y="2541214"/>
            <a:ext cx="1951018" cy="400110"/>
          </a:xfrm>
          <a:prstGeom prst="rect">
            <a:avLst/>
          </a:prstGeom>
          <a:noFill/>
        </p:spPr>
        <p:txBody>
          <a:bodyPr wrap="square" rtlCol="0">
            <a:spAutoFit/>
          </a:bodyPr>
          <a:lstStyle/>
          <a:p>
            <a:r>
              <a:rPr lang="en-GB" sz="2000" b="1"/>
              <a:t>Pronunciation</a:t>
            </a:r>
          </a:p>
        </p:txBody>
      </p:sp>
    </p:spTree>
    <p:extLst>
      <p:ext uri="{BB962C8B-B14F-4D97-AF65-F5344CB8AC3E}">
        <p14:creationId xmlns:p14="http://schemas.microsoft.com/office/powerpoint/2010/main" val="8951363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04B63A9-D4D4-4868-8F01-59886AEA923F}"/>
              </a:ext>
            </a:extLst>
          </p:cNvPr>
          <p:cNvSpPr/>
          <p:nvPr/>
        </p:nvSpPr>
        <p:spPr>
          <a:xfrm rot="5340000">
            <a:off x="2088588" y="44714"/>
            <a:ext cx="90000" cy="1727713"/>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2" name="Title 1">
            <a:extLst>
              <a:ext uri="{FF2B5EF4-FFF2-40B4-BE49-F238E27FC236}">
                <a16:creationId xmlns:a16="http://schemas.microsoft.com/office/drawing/2014/main" id="{414E3805-0545-4F83-A23C-E0DBFF478FA4}"/>
              </a:ext>
            </a:extLst>
          </p:cNvPr>
          <p:cNvSpPr>
            <a:spLocks noGrp="1"/>
          </p:cNvSpPr>
          <p:nvPr>
            <p:ph type="title"/>
          </p:nvPr>
        </p:nvSpPr>
        <p:spPr>
          <a:xfrm>
            <a:off x="527381" y="404663"/>
            <a:ext cx="3212412" cy="704945"/>
          </a:xfrm>
        </p:spPr>
        <p:txBody>
          <a:bodyPr/>
          <a:lstStyle/>
          <a:p>
            <a:r>
              <a:rPr lang="en-GB">
                <a:latin typeface="Helvetica Neue"/>
              </a:rPr>
              <a:t>Shopping</a:t>
            </a:r>
            <a:r>
              <a:rPr lang="en-GB"/>
              <a:t> </a:t>
            </a:r>
          </a:p>
        </p:txBody>
      </p:sp>
      <p:pic>
        <p:nvPicPr>
          <p:cNvPr id="6" name="Content Placeholder 5">
            <a:extLst>
              <a:ext uri="{FF2B5EF4-FFF2-40B4-BE49-F238E27FC236}">
                <a16:creationId xmlns:a16="http://schemas.microsoft.com/office/drawing/2014/main" id="{02B35499-1A3E-4430-B2F6-C5689B7C3532}"/>
              </a:ext>
            </a:extLst>
          </p:cNvPr>
          <p:cNvPicPr>
            <a:picLocks noGrp="1" noChangeAspect="1"/>
          </p:cNvPicPr>
          <p:nvPr>
            <p:ph sz="half" idx="1"/>
          </p:nvPr>
        </p:nvPicPr>
        <p:blipFill>
          <a:blip r:embed="rId3"/>
          <a:stretch>
            <a:fillRect/>
          </a:stretch>
        </p:blipFill>
        <p:spPr>
          <a:xfrm>
            <a:off x="1414408" y="1199450"/>
            <a:ext cx="4650769" cy="2758930"/>
          </a:xfrm>
          <a:prstGeom prst="rect">
            <a:avLst/>
          </a:prstGeom>
        </p:spPr>
      </p:pic>
      <p:pic>
        <p:nvPicPr>
          <p:cNvPr id="9" name="Content Placeholder 8">
            <a:extLst>
              <a:ext uri="{FF2B5EF4-FFF2-40B4-BE49-F238E27FC236}">
                <a16:creationId xmlns:a16="http://schemas.microsoft.com/office/drawing/2014/main" id="{46552580-20AD-4805-B352-99483E8FC304}"/>
              </a:ext>
            </a:extLst>
          </p:cNvPr>
          <p:cNvPicPr>
            <a:picLocks noGrp="1" noChangeAspect="1"/>
          </p:cNvPicPr>
          <p:nvPr>
            <p:ph sz="half" idx="2"/>
          </p:nvPr>
        </p:nvPicPr>
        <p:blipFill>
          <a:blip r:embed="rId4"/>
          <a:stretch>
            <a:fillRect/>
          </a:stretch>
        </p:blipFill>
        <p:spPr>
          <a:xfrm>
            <a:off x="5767097" y="4279085"/>
            <a:ext cx="3839240" cy="2230730"/>
          </a:xfrm>
          <a:prstGeom prst="rect">
            <a:avLst/>
          </a:prstGeom>
        </p:spPr>
      </p:pic>
      <p:pic>
        <p:nvPicPr>
          <p:cNvPr id="7" name="Picture 6">
            <a:extLst>
              <a:ext uri="{FF2B5EF4-FFF2-40B4-BE49-F238E27FC236}">
                <a16:creationId xmlns:a16="http://schemas.microsoft.com/office/drawing/2014/main" id="{E95EE2DF-062E-4CCB-83FF-D006D324B833}"/>
              </a:ext>
            </a:extLst>
          </p:cNvPr>
          <p:cNvPicPr>
            <a:picLocks noChangeAspect="1"/>
          </p:cNvPicPr>
          <p:nvPr/>
        </p:nvPicPr>
        <p:blipFill>
          <a:blip r:embed="rId5"/>
          <a:stretch>
            <a:fillRect/>
          </a:stretch>
        </p:blipFill>
        <p:spPr>
          <a:xfrm>
            <a:off x="6841577" y="1310499"/>
            <a:ext cx="4145934" cy="2758930"/>
          </a:xfrm>
          <a:prstGeom prst="rect">
            <a:avLst/>
          </a:prstGeom>
        </p:spPr>
      </p:pic>
      <p:pic>
        <p:nvPicPr>
          <p:cNvPr id="8" name="Picture 7">
            <a:extLst>
              <a:ext uri="{FF2B5EF4-FFF2-40B4-BE49-F238E27FC236}">
                <a16:creationId xmlns:a16="http://schemas.microsoft.com/office/drawing/2014/main" id="{34FCCD07-8CC5-4FD1-B4D6-3E679599EAA4}"/>
              </a:ext>
            </a:extLst>
          </p:cNvPr>
          <p:cNvPicPr>
            <a:picLocks noChangeAspect="1"/>
          </p:cNvPicPr>
          <p:nvPr/>
        </p:nvPicPr>
        <p:blipFill>
          <a:blip r:embed="rId6"/>
          <a:stretch>
            <a:fillRect/>
          </a:stretch>
        </p:blipFill>
        <p:spPr>
          <a:xfrm>
            <a:off x="1031830" y="4189190"/>
            <a:ext cx="3622364" cy="2410519"/>
          </a:xfrm>
          <a:prstGeom prst="rect">
            <a:avLst/>
          </a:prstGeom>
        </p:spPr>
      </p:pic>
    </p:spTree>
    <p:extLst>
      <p:ext uri="{BB962C8B-B14F-4D97-AF65-F5344CB8AC3E}">
        <p14:creationId xmlns:p14="http://schemas.microsoft.com/office/powerpoint/2010/main" val="150957706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9D255-AF86-415B-9D08-78EB61D5DEE3}"/>
              </a:ext>
            </a:extLst>
          </p:cNvPr>
          <p:cNvPicPr>
            <a:picLocks noChangeAspect="1"/>
          </p:cNvPicPr>
          <p:nvPr/>
        </p:nvPicPr>
        <p:blipFill>
          <a:blip r:embed="rId3"/>
          <a:stretch>
            <a:fillRect/>
          </a:stretch>
        </p:blipFill>
        <p:spPr>
          <a:xfrm>
            <a:off x="1110942" y="847697"/>
            <a:ext cx="1845235" cy="169445"/>
          </a:xfrm>
          <a:prstGeom prst="rect">
            <a:avLst/>
          </a:prstGeom>
        </p:spPr>
      </p:pic>
      <p:sp>
        <p:nvSpPr>
          <p:cNvPr id="2" name="Title 1">
            <a:extLst>
              <a:ext uri="{FF2B5EF4-FFF2-40B4-BE49-F238E27FC236}">
                <a16:creationId xmlns:a16="http://schemas.microsoft.com/office/drawing/2014/main" id="{66842345-CA0D-4FD6-A172-4FEE4796FEF9}"/>
              </a:ext>
            </a:extLst>
          </p:cNvPr>
          <p:cNvSpPr>
            <a:spLocks noGrp="1"/>
          </p:cNvSpPr>
          <p:nvPr>
            <p:ph type="title"/>
          </p:nvPr>
        </p:nvSpPr>
        <p:spPr>
          <a:xfrm>
            <a:off x="527381" y="404664"/>
            <a:ext cx="2852817" cy="612478"/>
          </a:xfrm>
        </p:spPr>
        <p:txBody>
          <a:bodyPr/>
          <a:lstStyle/>
          <a:p>
            <a:r>
              <a:rPr lang="en-GB">
                <a:latin typeface="Helvetica Neue"/>
              </a:rPr>
              <a:t>Transport</a:t>
            </a:r>
            <a:r>
              <a:rPr lang="en-GB"/>
              <a:t> </a:t>
            </a:r>
          </a:p>
        </p:txBody>
      </p:sp>
      <p:pic>
        <p:nvPicPr>
          <p:cNvPr id="5" name="Content Placeholder 4">
            <a:extLst>
              <a:ext uri="{FF2B5EF4-FFF2-40B4-BE49-F238E27FC236}">
                <a16:creationId xmlns:a16="http://schemas.microsoft.com/office/drawing/2014/main" id="{81CBA430-0261-4710-A9C6-5B4BEC02A048}"/>
              </a:ext>
            </a:extLst>
          </p:cNvPr>
          <p:cNvPicPr>
            <a:picLocks noGrp="1" noChangeAspect="1"/>
          </p:cNvPicPr>
          <p:nvPr>
            <p:ph sz="half" idx="1"/>
          </p:nvPr>
        </p:nvPicPr>
        <p:blipFill>
          <a:blip r:embed="rId4"/>
          <a:stretch>
            <a:fillRect/>
          </a:stretch>
        </p:blipFill>
        <p:spPr>
          <a:xfrm>
            <a:off x="946549" y="1140052"/>
            <a:ext cx="4551951" cy="1651918"/>
          </a:xfrm>
          <a:prstGeom prst="rect">
            <a:avLst/>
          </a:prstGeom>
        </p:spPr>
      </p:pic>
      <p:pic>
        <p:nvPicPr>
          <p:cNvPr id="7" name="Content Placeholder 6">
            <a:extLst>
              <a:ext uri="{FF2B5EF4-FFF2-40B4-BE49-F238E27FC236}">
                <a16:creationId xmlns:a16="http://schemas.microsoft.com/office/drawing/2014/main" id="{D2806A7F-3893-45D5-98DB-4AD61AB57FA2}"/>
              </a:ext>
            </a:extLst>
          </p:cNvPr>
          <p:cNvPicPr>
            <a:picLocks noGrp="1" noChangeAspect="1"/>
          </p:cNvPicPr>
          <p:nvPr>
            <p:ph sz="half" idx="2"/>
          </p:nvPr>
        </p:nvPicPr>
        <p:blipFill>
          <a:blip r:embed="rId5"/>
          <a:stretch>
            <a:fillRect/>
          </a:stretch>
        </p:blipFill>
        <p:spPr>
          <a:xfrm>
            <a:off x="6688476" y="3244398"/>
            <a:ext cx="3445285" cy="2580638"/>
          </a:xfrm>
          <a:prstGeom prst="rect">
            <a:avLst/>
          </a:prstGeom>
        </p:spPr>
      </p:pic>
      <p:pic>
        <p:nvPicPr>
          <p:cNvPr id="6" name="Picture 5">
            <a:extLst>
              <a:ext uri="{FF2B5EF4-FFF2-40B4-BE49-F238E27FC236}">
                <a16:creationId xmlns:a16="http://schemas.microsoft.com/office/drawing/2014/main" id="{6FF1E380-9E94-4B3E-86A6-D68CABD02730}"/>
              </a:ext>
            </a:extLst>
          </p:cNvPr>
          <p:cNvPicPr>
            <a:picLocks noChangeAspect="1"/>
          </p:cNvPicPr>
          <p:nvPr/>
        </p:nvPicPr>
        <p:blipFill>
          <a:blip r:embed="rId6"/>
          <a:stretch>
            <a:fillRect/>
          </a:stretch>
        </p:blipFill>
        <p:spPr>
          <a:xfrm>
            <a:off x="6369888" y="1032964"/>
            <a:ext cx="3924818" cy="1866094"/>
          </a:xfrm>
          <a:prstGeom prst="rect">
            <a:avLst/>
          </a:prstGeom>
        </p:spPr>
      </p:pic>
      <p:sp>
        <p:nvSpPr>
          <p:cNvPr id="9" name="TextBox 8">
            <a:extLst>
              <a:ext uri="{FF2B5EF4-FFF2-40B4-BE49-F238E27FC236}">
                <a16:creationId xmlns:a16="http://schemas.microsoft.com/office/drawing/2014/main" id="{BA5B71DD-4F36-45DC-8EB0-F2BFD8CA17B2}"/>
              </a:ext>
            </a:extLst>
          </p:cNvPr>
          <p:cNvSpPr txBox="1"/>
          <p:nvPr/>
        </p:nvSpPr>
        <p:spPr>
          <a:xfrm>
            <a:off x="1001818" y="3226932"/>
            <a:ext cx="5244870" cy="2862322"/>
          </a:xfrm>
          <a:prstGeom prst="rect">
            <a:avLst/>
          </a:prstGeom>
          <a:noFill/>
        </p:spPr>
        <p:txBody>
          <a:bodyPr wrap="square" rtlCol="0">
            <a:spAutoFit/>
          </a:bodyPr>
          <a:lstStyle/>
          <a:p>
            <a:r>
              <a:rPr lang="en-GB" b="1">
                <a:latin typeface="Helvetica Neue"/>
              </a:rPr>
              <a:t>Public Transport </a:t>
            </a:r>
          </a:p>
          <a:p>
            <a:endParaRPr lang="en-GB">
              <a:latin typeface="Helvetica Neue"/>
            </a:endParaRPr>
          </a:p>
          <a:p>
            <a:pPr marL="285750" indent="-285750">
              <a:buFontTx/>
              <a:buChar char="-"/>
            </a:pPr>
            <a:r>
              <a:rPr lang="en-GB">
                <a:latin typeface="Helvetica Neue"/>
              </a:rPr>
              <a:t>Bus </a:t>
            </a:r>
          </a:p>
          <a:p>
            <a:pPr marL="285750" indent="-285750">
              <a:buFontTx/>
              <a:buChar char="-"/>
            </a:pPr>
            <a:r>
              <a:rPr lang="en-GB">
                <a:latin typeface="Helvetica Neue"/>
              </a:rPr>
              <a:t>Train </a:t>
            </a:r>
          </a:p>
          <a:p>
            <a:pPr marL="285750" indent="-285750">
              <a:buFontTx/>
              <a:buChar char="-"/>
            </a:pPr>
            <a:r>
              <a:rPr lang="en-GB">
                <a:latin typeface="Helvetica Neue"/>
              </a:rPr>
              <a:t>Tram</a:t>
            </a:r>
          </a:p>
          <a:p>
            <a:endParaRPr lang="en-GB">
              <a:latin typeface="Helvetica Neue"/>
            </a:endParaRPr>
          </a:p>
          <a:p>
            <a:r>
              <a:rPr lang="en-GB" b="1">
                <a:solidFill>
                  <a:srgbClr val="FF0000"/>
                </a:solidFill>
                <a:latin typeface="Helvetica Neue"/>
              </a:rPr>
              <a:t>You must always have a valid ticket when travelling on public transport otherwise you will be fined.  </a:t>
            </a:r>
          </a:p>
          <a:p>
            <a:endParaRPr lang="en-GB"/>
          </a:p>
        </p:txBody>
      </p:sp>
    </p:spTree>
    <p:extLst>
      <p:ext uri="{BB962C8B-B14F-4D97-AF65-F5344CB8AC3E}">
        <p14:creationId xmlns:p14="http://schemas.microsoft.com/office/powerpoint/2010/main" val="3881950774"/>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a:extLst>
              <a:ext uri="{FF2B5EF4-FFF2-40B4-BE49-F238E27FC236}">
                <a16:creationId xmlns:a16="http://schemas.microsoft.com/office/drawing/2014/main" id="{2A8D7E27-BDDC-45DD-B19E-E9BCC93136FA}"/>
              </a:ext>
            </a:extLst>
          </p:cNvPr>
          <p:cNvPicPr>
            <a:picLocks noChangeAspect="1"/>
          </p:cNvPicPr>
          <p:nvPr/>
        </p:nvPicPr>
        <p:blipFill>
          <a:blip r:embed="rId2"/>
          <a:stretch>
            <a:fillRect/>
          </a:stretch>
        </p:blipFill>
        <p:spPr>
          <a:xfrm>
            <a:off x="2941811" y="0"/>
            <a:ext cx="5582315" cy="6858000"/>
          </a:xfrm>
          <a:prstGeom prst="rect">
            <a:avLst/>
          </a:prstGeom>
        </p:spPr>
      </p:pic>
    </p:spTree>
    <p:extLst>
      <p:ext uri="{BB962C8B-B14F-4D97-AF65-F5344CB8AC3E}">
        <p14:creationId xmlns:p14="http://schemas.microsoft.com/office/powerpoint/2010/main" val="123118837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D8D72-7506-4603-AB89-41677F7A2C65}"/>
              </a:ext>
            </a:extLst>
          </p:cNvPr>
          <p:cNvSpPr>
            <a:spLocks noGrp="1"/>
          </p:cNvSpPr>
          <p:nvPr>
            <p:ph type="title"/>
          </p:nvPr>
        </p:nvSpPr>
        <p:spPr>
          <a:xfrm>
            <a:off x="527381" y="404664"/>
            <a:ext cx="5072035" cy="869332"/>
          </a:xfrm>
        </p:spPr>
        <p:txBody>
          <a:bodyPr/>
          <a:lstStyle/>
          <a:p>
            <a:r>
              <a:rPr lang="en-GB">
                <a:latin typeface="Helvetica Neue"/>
              </a:rPr>
              <a:t>Adult Education </a:t>
            </a:r>
          </a:p>
        </p:txBody>
      </p:sp>
      <p:sp>
        <p:nvSpPr>
          <p:cNvPr id="3" name="Content Placeholder 2">
            <a:extLst>
              <a:ext uri="{FF2B5EF4-FFF2-40B4-BE49-F238E27FC236}">
                <a16:creationId xmlns:a16="http://schemas.microsoft.com/office/drawing/2014/main" id="{27C02A96-BD95-4C6D-93E8-97539D3D6D9E}"/>
              </a:ext>
            </a:extLst>
          </p:cNvPr>
          <p:cNvSpPr>
            <a:spLocks noGrp="1"/>
          </p:cNvSpPr>
          <p:nvPr>
            <p:ph sz="half" idx="1"/>
          </p:nvPr>
        </p:nvSpPr>
        <p:spPr>
          <a:xfrm>
            <a:off x="527381" y="1424760"/>
            <a:ext cx="11309565" cy="4525963"/>
          </a:xfrm>
        </p:spPr>
        <p:txBody>
          <a:bodyPr/>
          <a:lstStyle/>
          <a:p>
            <a:pPr marL="0" indent="0">
              <a:buNone/>
            </a:pPr>
            <a:r>
              <a:rPr lang="en-GB">
                <a:latin typeface="Helvetica Neue"/>
              </a:rPr>
              <a:t>In the UK you can find information online on how to apply for further education, apprenticeships, online courses, funding and volunteering opportunities. </a:t>
            </a:r>
          </a:p>
          <a:p>
            <a:pPr marL="0" indent="0">
              <a:buNone/>
            </a:pPr>
            <a:endParaRPr lang="en-GB" b="1">
              <a:latin typeface="Helvetica Neue"/>
            </a:endParaRPr>
          </a:p>
          <a:p>
            <a:pPr marL="0" indent="0">
              <a:buNone/>
            </a:pPr>
            <a:endParaRPr lang="en-GB" b="1"/>
          </a:p>
          <a:p>
            <a:pPr marL="0" indent="0">
              <a:buNone/>
            </a:pPr>
            <a:endParaRPr lang="en-GB" b="1"/>
          </a:p>
          <a:p>
            <a:endParaRPr lang="en-GB"/>
          </a:p>
        </p:txBody>
      </p:sp>
      <p:sp>
        <p:nvSpPr>
          <p:cNvPr id="4" name="Content Placeholder 3">
            <a:extLst>
              <a:ext uri="{FF2B5EF4-FFF2-40B4-BE49-F238E27FC236}">
                <a16:creationId xmlns:a16="http://schemas.microsoft.com/office/drawing/2014/main" id="{37D14D1B-3D22-43A0-AF5E-761C4D745CBB}"/>
              </a:ext>
            </a:extLst>
          </p:cNvPr>
          <p:cNvSpPr>
            <a:spLocks noGrp="1"/>
          </p:cNvSpPr>
          <p:nvPr>
            <p:ph sz="half" idx="2"/>
          </p:nvPr>
        </p:nvSpPr>
        <p:spPr>
          <a:xfrm>
            <a:off x="527381" y="2175357"/>
            <a:ext cx="10851794" cy="4525963"/>
          </a:xfrm>
        </p:spPr>
        <p:txBody>
          <a:bodyPr/>
          <a:lstStyle/>
          <a:p>
            <a:r>
              <a:rPr lang="en-GB" b="0" i="0">
                <a:effectLst/>
                <a:latin typeface="Helvetica Neue"/>
              </a:rPr>
              <a:t>England, The National Careers Service  </a:t>
            </a:r>
            <a:r>
              <a:rPr lang="en-GB" b="0" i="0">
                <a:effectLst/>
                <a:latin typeface="Helvetica Neue"/>
                <a:hlinkClick r:id="rId3"/>
              </a:rPr>
              <a:t>www.nationalcareers.service.gov.uk</a:t>
            </a:r>
            <a:r>
              <a:rPr lang="en-GB" b="0" i="0">
                <a:effectLst/>
                <a:latin typeface="Helvetica Neue"/>
              </a:rPr>
              <a:t> </a:t>
            </a:r>
          </a:p>
          <a:p>
            <a:r>
              <a:rPr lang="en-GB" b="0" i="0">
                <a:effectLst/>
                <a:latin typeface="Helvetica Neue"/>
              </a:rPr>
              <a:t>Scotland, My World of Wok  </a:t>
            </a:r>
            <a:r>
              <a:rPr lang="en-GB" b="0" i="0">
                <a:effectLst/>
                <a:latin typeface="Helvetica Neue"/>
                <a:hlinkClick r:id="rId4"/>
              </a:rPr>
              <a:t>www.myworldofwork.co.uk/learn-and-train</a:t>
            </a:r>
            <a:r>
              <a:rPr lang="en-GB" b="0" i="0">
                <a:effectLst/>
                <a:latin typeface="Helvetica Neue"/>
              </a:rPr>
              <a:t>   </a:t>
            </a:r>
          </a:p>
          <a:p>
            <a:r>
              <a:rPr lang="en-GB" b="0" i="0">
                <a:effectLst/>
                <a:latin typeface="Helvetica Neue"/>
              </a:rPr>
              <a:t>Wales, Careers Wales </a:t>
            </a:r>
            <a:r>
              <a:rPr lang="en-GB" b="0" i="0">
                <a:effectLst/>
                <a:latin typeface="Helvetica Neue"/>
                <a:hlinkClick r:id="rId5"/>
              </a:rPr>
              <a:t>www.careerswales.gov.wales</a:t>
            </a:r>
            <a:r>
              <a:rPr lang="en-GB" b="0" i="0">
                <a:effectLst/>
                <a:latin typeface="Helvetica Neue"/>
              </a:rPr>
              <a:t> </a:t>
            </a:r>
          </a:p>
          <a:p>
            <a:r>
              <a:rPr lang="en-GB" b="0" i="0">
                <a:effectLst/>
                <a:latin typeface="Helvetica Neue"/>
              </a:rPr>
              <a:t>Northern Ireland, NI Direct </a:t>
            </a:r>
            <a:r>
              <a:rPr lang="en-GB" b="0" i="0">
                <a:effectLst/>
                <a:latin typeface="Helvetica Neue"/>
                <a:hlinkClick r:id="rId6"/>
              </a:rPr>
              <a:t>www.nidirect.gov.uk/campaigns/careers</a:t>
            </a:r>
            <a:endParaRPr lang="en-GB">
              <a:latin typeface="Helvetica Neue"/>
            </a:endParaRPr>
          </a:p>
          <a:p>
            <a:pPr marL="0" indent="0">
              <a:buNone/>
            </a:pPr>
            <a:endParaRPr lang="en-GB">
              <a:latin typeface="Helvetica Neue"/>
            </a:endParaRPr>
          </a:p>
          <a:p>
            <a:pPr marL="0" indent="0">
              <a:buNone/>
            </a:pPr>
            <a:r>
              <a:rPr lang="en-GB" b="1">
                <a:latin typeface="Helvetica Neue"/>
              </a:rPr>
              <a:t>National Higher Education Courses </a:t>
            </a:r>
            <a:endParaRPr lang="en-GB" b="1">
              <a:latin typeface="Helvetica Neue"/>
              <a:hlinkClick r:id="rId7"/>
            </a:endParaRPr>
          </a:p>
          <a:p>
            <a:r>
              <a:rPr lang="en-GB">
                <a:latin typeface="Helvetica Neue"/>
                <a:hlinkClick r:id="rId7"/>
              </a:rPr>
              <a:t>https://www.prospects.ac.uk/</a:t>
            </a:r>
            <a:r>
              <a:rPr lang="en-GB">
                <a:latin typeface="Helvetica Neue"/>
              </a:rPr>
              <a:t> </a:t>
            </a:r>
          </a:p>
          <a:p>
            <a:pPr marL="0" indent="0">
              <a:buNone/>
            </a:pPr>
            <a:r>
              <a:rPr lang="en-GB" b="1">
                <a:latin typeface="Helvetica Neue"/>
              </a:rPr>
              <a:t>Apprenticeships </a:t>
            </a:r>
          </a:p>
          <a:p>
            <a:r>
              <a:rPr lang="en-GB">
                <a:latin typeface="Helvetica Neue"/>
                <a:hlinkClick r:id="rId8"/>
              </a:rPr>
              <a:t>https://www.gov.uk/topic/further-education-skills/apprenticeships</a:t>
            </a:r>
            <a:r>
              <a:rPr lang="en-GB">
                <a:latin typeface="Helvetica Neue"/>
              </a:rPr>
              <a:t> </a:t>
            </a:r>
          </a:p>
          <a:p>
            <a:pPr marL="0" indent="0">
              <a:buNone/>
            </a:pPr>
            <a:r>
              <a:rPr lang="en-GB" b="1">
                <a:latin typeface="Helvetica Neue"/>
              </a:rPr>
              <a:t>Free online courses </a:t>
            </a:r>
          </a:p>
          <a:p>
            <a:r>
              <a:rPr lang="en-GB" err="1">
                <a:latin typeface="Helvetica Neue"/>
              </a:rPr>
              <a:t>Skillshare</a:t>
            </a:r>
            <a:r>
              <a:rPr lang="en-GB">
                <a:latin typeface="Helvetica Neue"/>
              </a:rPr>
              <a:t>; LinkedIn Learning; Coursera; EDX; Khan Academy; Udemy</a:t>
            </a:r>
          </a:p>
          <a:p>
            <a:endParaRPr lang="en-GB">
              <a:latin typeface="Arial" panose="020B0604020202020204" pitchFamily="34" charset="0"/>
            </a:endParaRPr>
          </a:p>
          <a:p>
            <a:pPr marL="0" indent="0">
              <a:buNone/>
            </a:pPr>
            <a:endParaRPr lang="en-GB"/>
          </a:p>
        </p:txBody>
      </p:sp>
      <p:sp>
        <p:nvSpPr>
          <p:cNvPr id="5" name="Rectangle 4">
            <a:extLst>
              <a:ext uri="{FF2B5EF4-FFF2-40B4-BE49-F238E27FC236}">
                <a16:creationId xmlns:a16="http://schemas.microsoft.com/office/drawing/2014/main" id="{D1C4819D-045B-4E16-AFB6-12488401DA13}"/>
              </a:ext>
            </a:extLst>
          </p:cNvPr>
          <p:cNvSpPr/>
          <p:nvPr/>
        </p:nvSpPr>
        <p:spPr>
          <a:xfrm rot="5340000">
            <a:off x="3027546" y="-618202"/>
            <a:ext cx="71704" cy="3050960"/>
          </a:xfrm>
          <a:prstGeom prst="rect">
            <a:avLst/>
          </a:prstGeom>
          <a:solidFill>
            <a:srgbClr val="EE2A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8B2CCB25-4941-4BC3-A868-A2EE795DA3E0}"/>
              </a:ext>
            </a:extLst>
          </p:cNvPr>
          <p:cNvPicPr>
            <a:picLocks noChangeAspect="1"/>
          </p:cNvPicPr>
          <p:nvPr/>
        </p:nvPicPr>
        <p:blipFill>
          <a:blip r:embed="rId9"/>
          <a:stretch>
            <a:fillRect/>
          </a:stretch>
        </p:blipFill>
        <p:spPr>
          <a:xfrm>
            <a:off x="7771679" y="3406317"/>
            <a:ext cx="3892940" cy="1946470"/>
          </a:xfrm>
          <a:prstGeom prst="rect">
            <a:avLst/>
          </a:prstGeom>
        </p:spPr>
      </p:pic>
    </p:spTree>
    <p:extLst>
      <p:ext uri="{BB962C8B-B14F-4D97-AF65-F5344CB8AC3E}">
        <p14:creationId xmlns:p14="http://schemas.microsoft.com/office/powerpoint/2010/main" val="1552322088"/>
      </p:ext>
    </p:extLst>
  </p:cSld>
  <p:clrMapOvr>
    <a:masterClrMapping/>
  </p:clrMapOvr>
  <p:transition spd="med"/>
</p:sld>
</file>

<file path=ppt/theme/theme1.xml><?xml version="1.0" encoding="utf-8"?>
<a:theme xmlns:a="http://schemas.openxmlformats.org/drawingml/2006/main" name="1_Powerpoint template 16 to 9 ratio - most up to date">
  <a:themeElements>
    <a:clrScheme name="British Red Cross">
      <a:dk1>
        <a:srgbClr val="000000"/>
      </a:dk1>
      <a:lt1>
        <a:srgbClr val="FFFFFF"/>
      </a:lt1>
      <a:dk2>
        <a:srgbClr val="EE2A24"/>
      </a:dk2>
      <a:lt2>
        <a:srgbClr val="9D1F21"/>
      </a:lt2>
      <a:accent1>
        <a:srgbClr val="65181B"/>
      </a:accent1>
      <a:accent2>
        <a:srgbClr val="1D1B1D"/>
      </a:accent2>
      <a:accent3>
        <a:srgbClr val="627B80"/>
      </a:accent3>
      <a:accent4>
        <a:srgbClr val="1A3351"/>
      </a:accent4>
      <a:accent5>
        <a:srgbClr val="F1B13B"/>
      </a:accent5>
      <a:accent6>
        <a:srgbClr val="43A92C"/>
      </a:accent6>
      <a:hlink>
        <a:srgbClr val="EE2A24"/>
      </a:hlink>
      <a:folHlink>
        <a:srgbClr val="EE2A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itish Red Cross PowerPoint template (ratio 4 to 3)">
  <a:themeElements>
    <a:clrScheme name="British Red Cross">
      <a:dk1>
        <a:srgbClr val="000000"/>
      </a:dk1>
      <a:lt1>
        <a:srgbClr val="FFFFFF"/>
      </a:lt1>
      <a:dk2>
        <a:srgbClr val="EE2A24"/>
      </a:dk2>
      <a:lt2>
        <a:srgbClr val="9D1F21"/>
      </a:lt2>
      <a:accent1>
        <a:srgbClr val="65181B"/>
      </a:accent1>
      <a:accent2>
        <a:srgbClr val="1D1B1D"/>
      </a:accent2>
      <a:accent3>
        <a:srgbClr val="627B80"/>
      </a:accent3>
      <a:accent4>
        <a:srgbClr val="1A3351"/>
      </a:accent4>
      <a:accent5>
        <a:srgbClr val="F1B13B"/>
      </a:accent5>
      <a:accent6>
        <a:srgbClr val="43A92C"/>
      </a:accent6>
      <a:hlink>
        <a:srgbClr val="EE2A24"/>
      </a:hlink>
      <a:folHlink>
        <a:srgbClr val="EE2A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owerpoint template 16 to 9 ratio - most up to date">
  <a:themeElements>
    <a:clrScheme name="British Red Cross">
      <a:dk1>
        <a:srgbClr val="000000"/>
      </a:dk1>
      <a:lt1>
        <a:srgbClr val="FFFFFF"/>
      </a:lt1>
      <a:dk2>
        <a:srgbClr val="EE2A24"/>
      </a:dk2>
      <a:lt2>
        <a:srgbClr val="9D1F21"/>
      </a:lt2>
      <a:accent1>
        <a:srgbClr val="65181B"/>
      </a:accent1>
      <a:accent2>
        <a:srgbClr val="1D1B1D"/>
      </a:accent2>
      <a:accent3>
        <a:srgbClr val="627B80"/>
      </a:accent3>
      <a:accent4>
        <a:srgbClr val="1A3351"/>
      </a:accent4>
      <a:accent5>
        <a:srgbClr val="F1B13B"/>
      </a:accent5>
      <a:accent6>
        <a:srgbClr val="43A92C"/>
      </a:accent6>
      <a:hlink>
        <a:srgbClr val="EE2A24"/>
      </a:hlink>
      <a:folHlink>
        <a:srgbClr val="EE2A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ritish Red Cross PowerPoint template (ratio 4 to 3)">
  <a:themeElements>
    <a:clrScheme name="British Red Cross">
      <a:dk1>
        <a:srgbClr val="000000"/>
      </a:dk1>
      <a:lt1>
        <a:srgbClr val="FFFFFF"/>
      </a:lt1>
      <a:dk2>
        <a:srgbClr val="EE2A24"/>
      </a:dk2>
      <a:lt2>
        <a:srgbClr val="9D1F21"/>
      </a:lt2>
      <a:accent1>
        <a:srgbClr val="65181B"/>
      </a:accent1>
      <a:accent2>
        <a:srgbClr val="1D1B1D"/>
      </a:accent2>
      <a:accent3>
        <a:srgbClr val="627B80"/>
      </a:accent3>
      <a:accent4>
        <a:srgbClr val="1A3351"/>
      </a:accent4>
      <a:accent5>
        <a:srgbClr val="F1B13B"/>
      </a:accent5>
      <a:accent6>
        <a:srgbClr val="43A92C"/>
      </a:accent6>
      <a:hlink>
        <a:srgbClr val="EE2A24"/>
      </a:hlink>
      <a:folHlink>
        <a:srgbClr val="EE2A2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CF57E31E6AB64FBA0B880B7ED44DB7" ma:contentTypeVersion="12" ma:contentTypeDescription="Create a new document." ma:contentTypeScope="" ma:versionID="6e6d74b3c9078074ad33eaccdd289b85">
  <xsd:schema xmlns:xsd="http://www.w3.org/2001/XMLSchema" xmlns:xs="http://www.w3.org/2001/XMLSchema" xmlns:p="http://schemas.microsoft.com/office/2006/metadata/properties" xmlns:ns2="531db506-38b4-4bdf-995a-3c9a921dceb7" xmlns:ns3="de7564d2-f41d-4a0a-b326-fef791581ae6" targetNamespace="http://schemas.microsoft.com/office/2006/metadata/properties" ma:root="true" ma:fieldsID="46869662c693f38cef2da7716a727a32" ns2:_="" ns3:_="">
    <xsd:import namespace="531db506-38b4-4bdf-995a-3c9a921dceb7"/>
    <xsd:import namespace="de7564d2-f41d-4a0a-b326-fef791581ae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31db506-38b4-4bdf-995a-3c9a921dce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e7564d2-f41d-4a0a-b326-fef791581ae6"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6218447-95B9-4A74-A8C4-DC55E2E59814}">
  <ds:schemaRefs>
    <ds:schemaRef ds:uri="531db506-38b4-4bdf-995a-3c9a921dceb7"/>
    <ds:schemaRef ds:uri="de7564d2-f41d-4a0a-b326-fef791581ae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BA8C2A1-1588-4F57-BD32-AD1FDACE5E20}">
  <ds:schemaRefs>
    <ds:schemaRef ds:uri="db398ad7-0172-4076-ba99-e561ce31f24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4A6D61F-F3D5-4012-A0F0-4064543B3FA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6021</Words>
  <Application>Microsoft Office PowerPoint</Application>
  <PresentationFormat>Widescreen</PresentationFormat>
  <Paragraphs>532</Paragraphs>
  <Slides>29</Slides>
  <Notes>23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29</vt:i4>
      </vt:variant>
    </vt:vector>
  </HeadingPairs>
  <TitlesOfParts>
    <vt:vector size="46" baseType="lpstr">
      <vt:lpstr>Arial</vt:lpstr>
      <vt:lpstr>Arial</vt:lpstr>
      <vt:lpstr>Arial,Sans-Serif</vt:lpstr>
      <vt:lpstr>Calibri</vt:lpstr>
      <vt:lpstr>Calibri Light</vt:lpstr>
      <vt:lpstr>Frutiger W01</vt:lpstr>
      <vt:lpstr>Futura PT W01 Book</vt:lpstr>
      <vt:lpstr>Helvetica Neue</vt:lpstr>
      <vt:lpstr>inherit</vt:lpstr>
      <vt:lpstr>myriad-pro</vt:lpstr>
      <vt:lpstr>Symbol</vt:lpstr>
      <vt:lpstr>Wingdings</vt:lpstr>
      <vt:lpstr>1_Powerpoint template 16 to 9 ratio - most up to date</vt:lpstr>
      <vt:lpstr>1_Office Theme</vt:lpstr>
      <vt:lpstr>British Red Cross PowerPoint template (ratio 4 to 3)</vt:lpstr>
      <vt:lpstr>Powerpoint template 16 to 9 ratio - most up to date</vt:lpstr>
      <vt:lpstr>1_British Red Cross PowerPoint template (ratio 4 to 3)</vt:lpstr>
      <vt:lpstr>PowerPoint Presentation</vt:lpstr>
      <vt:lpstr>PowerPoint Presentation</vt:lpstr>
      <vt:lpstr>PowerPoint Presentation</vt:lpstr>
      <vt:lpstr>Life in the UK </vt:lpstr>
      <vt:lpstr>British Culture   </vt:lpstr>
      <vt:lpstr>Shopping </vt:lpstr>
      <vt:lpstr>Transport </vt:lpstr>
      <vt:lpstr>PowerPoint Presentation</vt:lpstr>
      <vt:lpstr>Adult Education </vt:lpstr>
      <vt:lpstr>Housing </vt:lpstr>
      <vt:lpstr>Employment </vt:lpstr>
      <vt:lpstr>Social Services </vt:lpstr>
      <vt:lpstr>Children social services </vt:lpstr>
      <vt:lpstr>Children Social services </vt:lpstr>
      <vt:lpstr>Positive Parenting   </vt:lpstr>
      <vt:lpstr>Healthcare </vt:lpstr>
      <vt:lpstr>Registering with a GP </vt:lpstr>
      <vt:lpstr>PowerPoint Presentation</vt:lpstr>
      <vt:lpstr>Dentist</vt:lpstr>
      <vt:lpstr>PowerPoint Presentation</vt:lpstr>
      <vt:lpstr>PowerPoint Presentation</vt:lpstr>
      <vt:lpstr>PowerPoint Presentation</vt:lpstr>
      <vt:lpstr>Concerns and worries  </vt:lpstr>
      <vt:lpstr> Concerns and worries</vt:lpstr>
      <vt:lpstr>Covid 19 </vt:lpstr>
      <vt:lpstr>COVID-19 Vaccination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Nadine Barros Da Silva Pa</dc:creator>
  <cp:lastModifiedBy>Nina Harris</cp:lastModifiedBy>
  <cp:revision>2</cp:revision>
  <dcterms:created xsi:type="dcterms:W3CDTF">2021-10-25T08:12:26Z</dcterms:created>
  <dcterms:modified xsi:type="dcterms:W3CDTF">2022-02-01T13:48:59Z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0x01010040CF57E31E6AB64FBA0B880B7ED44DB7</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ies>
</file>