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0" r:id="rId6"/>
    <p:sldId id="268" r:id="rId7"/>
    <p:sldId id="257" r:id="rId8"/>
    <p:sldId id="258" r:id="rId9"/>
    <p:sldId id="266" r:id="rId10"/>
    <p:sldId id="267" r:id="rId11"/>
    <p:sldId id="263" r:id="rId12"/>
    <p:sldId id="265" r:id="rId13"/>
    <p:sldId id="262" r:id="rId14"/>
    <p:sldId id="271"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8C6E1-B9F5-4350-A022-99898B533750}" v="1" dt="2021-10-25T09:54:30.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rt Miller" userId="S::rupert.miller@bbc.co.uk::0dd40f9f-ca8d-4b6b-90f2-0d0389e18eb5" providerId="AD" clId="Web-{3628C6E1-B9F5-4350-A022-99898B533750}"/>
    <pc:docChg chg="delSld">
      <pc:chgData name="Rupert Miller" userId="S::rupert.miller@bbc.co.uk::0dd40f9f-ca8d-4b6b-90f2-0d0389e18eb5" providerId="AD" clId="Web-{3628C6E1-B9F5-4350-A022-99898B533750}" dt="2021-10-25T09:54:30.359" v="0"/>
      <pc:docMkLst>
        <pc:docMk/>
      </pc:docMkLst>
      <pc:sldChg chg="del">
        <pc:chgData name="Rupert Miller" userId="S::rupert.miller@bbc.co.uk::0dd40f9f-ca8d-4b6b-90f2-0d0389e18eb5" providerId="AD" clId="Web-{3628C6E1-B9F5-4350-A022-99898B533750}" dt="2021-10-25T09:54:30.359" v="0"/>
        <pc:sldMkLst>
          <pc:docMk/>
          <pc:sldMk cId="3775252177"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EDAD-271C-4C79-95C1-F7EF7F0D7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A7767C-EDCC-4254-9F90-065A2FCC9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2F61D0-576E-40CC-B765-4C8758C81F21}"/>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5D23FD49-9830-44CC-B075-14B1337A0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5C6627-418E-4C04-A4A0-76067B710977}"/>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12615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B4BF-A783-40F6-91F8-CC3874BC13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46C082-CD8B-482B-9585-F42AC62EB4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F7D72-529A-49A2-9C0C-7A5E3ABBD24C}"/>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E6AE5680-260D-43B7-9B3D-4FC9F8C1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596543-B6CD-410E-9305-B3BD2DCBE8FD}"/>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427136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458B69-515B-48AA-9561-9BDB9A772C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1ADF5A-3365-450F-97CE-06A5718929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80575B-E3E5-4040-B24B-4CBD7E87C927}"/>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C89DCE32-5E15-4F4C-B725-F2C9685DCD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7F108-9AA7-437B-AB02-B26740971352}"/>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210105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2A07-81DF-4D83-AC76-6C9EFDE3AE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6C8C6-174B-40C0-B638-26B65CCA60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3DB004-6703-4F8C-8646-3420C23EC9CD}"/>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9E8F97B3-B6B6-4B2B-AADD-A7F9B1DBDA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63AEB-2FE2-4F74-B83C-04C0AEBB6752}"/>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250340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D865-0BB2-4EBF-811C-EAB95D8A8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03B2BF-BB22-4788-B9C1-BFEA45795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5444D-8C02-4620-918B-3D0A40F66532}"/>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6A4CAC4B-F285-4D1E-BB80-A53E9E4D0B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14DE0-FB66-4537-881A-679432DC7F7A}"/>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378004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F412-95EE-4099-9A92-61C9B58E89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CD222A-1134-480C-902E-DF0B7FD23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6B1908-E3FD-4585-97BA-559785A2D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274B5B-7BE9-41EB-8ED3-8ED458177164}"/>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6" name="Footer Placeholder 5">
            <a:extLst>
              <a:ext uri="{FF2B5EF4-FFF2-40B4-BE49-F238E27FC236}">
                <a16:creationId xmlns:a16="http://schemas.microsoft.com/office/drawing/2014/main" id="{5F17C35B-E629-42A7-93C8-7F7BA26681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29A2A1-2863-475E-B52B-05E272AE3387}"/>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249783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2D6-F439-43E1-A89E-3EBF6F0D0C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48160B-D05A-4247-84C9-A8D05CFB32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29DDC3-A80C-4A5D-A326-C5B7EE9535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EB1FCC-E265-4643-8DA1-98CFDE305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246BB-3DCF-4D76-938A-E98618F73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CA52D1-97CA-4D80-9273-824779801735}"/>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8" name="Footer Placeholder 7">
            <a:extLst>
              <a:ext uri="{FF2B5EF4-FFF2-40B4-BE49-F238E27FC236}">
                <a16:creationId xmlns:a16="http://schemas.microsoft.com/office/drawing/2014/main" id="{616B34AF-3BC6-4112-9392-8B244E2404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CD7FC9-CAAF-41D8-908F-DD56159D7C3F}"/>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354876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9289-657F-4256-8D5E-2BADC5C0E1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F122B7-254B-478C-8F79-EF7283A27E1A}"/>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4" name="Footer Placeholder 3">
            <a:extLst>
              <a:ext uri="{FF2B5EF4-FFF2-40B4-BE49-F238E27FC236}">
                <a16:creationId xmlns:a16="http://schemas.microsoft.com/office/drawing/2014/main" id="{4F861947-9660-4EA0-9C90-56EBB83D72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1B357F-8631-4BBF-9B53-720E18919FD0}"/>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84263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83708-0FA8-47A1-8597-59A8FF1146CB}"/>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3" name="Footer Placeholder 2">
            <a:extLst>
              <a:ext uri="{FF2B5EF4-FFF2-40B4-BE49-F238E27FC236}">
                <a16:creationId xmlns:a16="http://schemas.microsoft.com/office/drawing/2014/main" id="{E0F31807-1F0F-4769-8ADB-435E0FBFC9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1E7E07-64C8-4519-8D4B-EA27D55FCB01}"/>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3994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96D8-99AB-4E00-8C26-8AC8A7EF7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951570-32D0-44E8-82A9-652F6BC043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42DED0-BBB6-4DC2-9F4C-E4E3E5C54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CD5B4C-8FD8-476E-AD6D-A8D4EA2F3FB5}"/>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6" name="Footer Placeholder 5">
            <a:extLst>
              <a:ext uri="{FF2B5EF4-FFF2-40B4-BE49-F238E27FC236}">
                <a16:creationId xmlns:a16="http://schemas.microsoft.com/office/drawing/2014/main" id="{3C62909F-4485-4372-87A1-2E36494A3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80928E-7053-4F6E-B1EB-B84331D4F249}"/>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400223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FB61-3311-49F8-A5A7-7E0A360FB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FA87B5-46A0-46F5-AD92-5F67ECAD8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F1B9B8-AD75-48AD-BDB6-29EEADFBD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E5322-622F-4C90-8254-A303A99CAD11}"/>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6" name="Footer Placeholder 5">
            <a:extLst>
              <a:ext uri="{FF2B5EF4-FFF2-40B4-BE49-F238E27FC236}">
                <a16:creationId xmlns:a16="http://schemas.microsoft.com/office/drawing/2014/main" id="{E9194A80-9D8D-410D-AA72-6C55FCD728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163F96-94BA-4FA2-A9AB-6E1CA2DE97EA}"/>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85656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0C5B5-D54A-444F-8F55-E73FAA1FA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28F33F-43B6-4774-A89F-6A9CBA752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8920CD-17D7-4465-8C17-463C0468E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DBA8C988-3AEF-4F9B-B361-A913DE08D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13E8D5-46A3-48BC-BCAC-AB0ED4D61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E9225-D1D1-458C-9FB6-B5A1B8B5F93B}" type="slidenum">
              <a:rPr lang="en-GB" smtClean="0"/>
              <a:pPr/>
              <a:t>‹#›</a:t>
            </a:fld>
            <a:endParaRPr lang="en-GB"/>
          </a:p>
        </p:txBody>
      </p:sp>
    </p:spTree>
    <p:extLst>
      <p:ext uri="{BB962C8B-B14F-4D97-AF65-F5344CB8AC3E}">
        <p14:creationId xmlns:p14="http://schemas.microsoft.com/office/powerpoint/2010/main" val="418251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hs.uk/"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ionalexpress.com/en" TargetMode="External"/><Relationship Id="rId2" Type="http://schemas.openxmlformats.org/officeDocument/2006/relationships/hyperlink" Target="http://www.nationalrail.co.uk/" TargetMode="Externa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hyperlink" Target="https://www.metoffice.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find-local-council" TargetMode="External"/><Relationship Id="rId2" Type="http://schemas.openxmlformats.org/officeDocument/2006/relationships/hyperlink" Target="https://www.gov.uk/council-ta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estimate-income-ta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v.uk/apply-national-insurance"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universal-credit/how-your-earnings-affect-your-payments" TargetMode="External"/><Relationship Id="rId2" Type="http://schemas.openxmlformats.org/officeDocument/2006/relationships/hyperlink" Target="https://www.entitledto.co.uk/help/Calculating-Universal-Credit" TargetMode="External"/><Relationship Id="rId1" Type="http://schemas.openxmlformats.org/officeDocument/2006/relationships/slideLayout" Target="../slideLayouts/slideLayout6.xml"/><Relationship Id="rId4" Type="http://schemas.openxmlformats.org/officeDocument/2006/relationships/hyperlink" Target="https://www.citizensadvice.org.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v.uk/find-a-jo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le 1">
            <a:extLst>
              <a:ext uri="{FF2B5EF4-FFF2-40B4-BE49-F238E27FC236}">
                <a16:creationId xmlns:a16="http://schemas.microsoft.com/office/drawing/2014/main" id="{689F4BDF-4435-4BA5-A91D-A05DEEF7D0C3}"/>
              </a:ext>
            </a:extLst>
          </p:cNvPr>
          <p:cNvSpPr>
            <a:spLocks noGrp="1"/>
          </p:cNvSpPr>
          <p:nvPr>
            <p:ph type="ctrTitle"/>
          </p:nvPr>
        </p:nvSpPr>
        <p:spPr>
          <a:xfrm>
            <a:off x="4763933" y="3464994"/>
            <a:ext cx="6766405" cy="1168188"/>
          </a:xfrm>
        </p:spPr>
        <p:txBody>
          <a:bodyPr>
            <a:normAutofit/>
          </a:bodyPr>
          <a:lstStyle/>
          <a:p>
            <a:r>
              <a:rPr lang="fa-IR" dirty="0">
                <a:solidFill>
                  <a:srgbClr val="FFFFFE"/>
                </a:solidFill>
              </a:rPr>
              <a:t>زندگی بریتانیا</a:t>
            </a:r>
            <a:r>
              <a:rPr lang="en-GB" dirty="0">
                <a:solidFill>
                  <a:srgbClr val="FFFFFE"/>
                </a:solidFill>
              </a:rPr>
              <a:t> </a:t>
            </a:r>
          </a:p>
        </p:txBody>
      </p:sp>
      <p:sp>
        <p:nvSpPr>
          <p:cNvPr id="3" name="Subtitle 2">
            <a:extLst>
              <a:ext uri="{FF2B5EF4-FFF2-40B4-BE49-F238E27FC236}">
                <a16:creationId xmlns:a16="http://schemas.microsoft.com/office/drawing/2014/main" id="{61524E57-68A8-4FD6-B19E-C4C86F17D1DA}"/>
              </a:ext>
            </a:extLst>
          </p:cNvPr>
          <p:cNvSpPr>
            <a:spLocks noGrp="1"/>
          </p:cNvSpPr>
          <p:nvPr>
            <p:ph type="subTitle" idx="1"/>
          </p:nvPr>
        </p:nvSpPr>
        <p:spPr>
          <a:xfrm>
            <a:off x="4763933" y="4884910"/>
            <a:ext cx="6766405" cy="1168189"/>
          </a:xfrm>
        </p:spPr>
        <p:txBody>
          <a:bodyPr>
            <a:normAutofit/>
          </a:bodyPr>
          <a:lstStyle/>
          <a:p>
            <a:br>
              <a:rPr lang="fa-IR" sz="3600" dirty="0">
                <a:solidFill>
                  <a:srgbClr val="FFFFFE"/>
                </a:solidFill>
              </a:rPr>
            </a:br>
            <a:r>
              <a:rPr lang="fa-IR" sz="3600" dirty="0">
                <a:solidFill>
                  <a:srgbClr val="FFFFFE"/>
                </a:solidFill>
              </a:rPr>
              <a:t>حقایق و اطلاعات مفید</a:t>
            </a:r>
            <a:r>
              <a:rPr lang="en-GB" sz="3600" dirty="0">
                <a:solidFill>
                  <a:srgbClr val="FFFFFE"/>
                </a:solidFill>
              </a:rPr>
              <a:t> </a:t>
            </a:r>
          </a:p>
        </p:txBody>
      </p:sp>
      <p:sp>
        <p:nvSpPr>
          <p:cNvPr id="143" name="Freeform: Shape 142">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Arc 14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47,038 Uk Map Stock Photos, Pictures &amp;amp; Royalty-Free Images - iStock">
            <a:extLst>
              <a:ext uri="{FF2B5EF4-FFF2-40B4-BE49-F238E27FC236}">
                <a16:creationId xmlns:a16="http://schemas.microsoft.com/office/drawing/2014/main" id="{06FBDE15-A830-4682-9629-463CD9992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7175" y="1606550"/>
            <a:ext cx="2968880" cy="3567281"/>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3B1829-D692-4C63-9473-72B630C227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1" r="-1" b="-1"/>
          <a:stretch/>
        </p:blipFill>
        <p:spPr bwMode="auto">
          <a:xfrm>
            <a:off x="9582796" y="182011"/>
            <a:ext cx="2488039" cy="2427676"/>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9" name="Freeform: Shape 148">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Top 10 Most Visited Cities in the UK | Blog | SilverDoor">
            <a:extLst>
              <a:ext uri="{FF2B5EF4-FFF2-40B4-BE49-F238E27FC236}">
                <a16:creationId xmlns:a16="http://schemas.microsoft.com/office/drawing/2014/main" id="{884BACD8-159B-4722-AB8E-EC99EDA634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84329" y="469480"/>
            <a:ext cx="2518129" cy="1888596"/>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C335BE2-9189-463A-BD2D-BEEB3FBEC3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1" r="-1" b="-1"/>
          <a:stretch/>
        </p:blipFill>
        <p:spPr bwMode="auto">
          <a:xfrm>
            <a:off x="9643378" y="63667"/>
            <a:ext cx="2488039" cy="2427676"/>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83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EA240-7309-405D-8F0D-3B3A5ADA0536}"/>
              </a:ext>
            </a:extLst>
          </p:cNvPr>
          <p:cNvSpPr>
            <a:spLocks noGrp="1"/>
          </p:cNvSpPr>
          <p:nvPr>
            <p:ph type="title"/>
          </p:nvPr>
        </p:nvSpPr>
        <p:spPr>
          <a:xfrm>
            <a:off x="572493" y="391886"/>
            <a:ext cx="11018520" cy="1281068"/>
          </a:xfrm>
        </p:spPr>
        <p:txBody>
          <a:bodyPr vert="horz" lIns="91440" tIns="45720" rIns="91440" bIns="45720" rtlCol="0" anchor="b">
            <a:normAutofit/>
          </a:bodyPr>
          <a:lstStyle/>
          <a:p>
            <a:pPr algn="ctr" rtl="1"/>
            <a:r>
              <a:rPr lang="fa-IR" dirty="0"/>
              <a:t>مراقبت های صحی در دوران بار داری/حاملگی</a:t>
            </a:r>
            <a:endParaRPr lang="en-GB" dirty="0"/>
          </a:p>
        </p:txBody>
      </p:sp>
      <p:sp>
        <p:nvSpPr>
          <p:cNvPr id="13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C5D159-82DC-42A1-B584-A5849C2BCBEE}"/>
              </a:ext>
            </a:extLst>
          </p:cNvPr>
          <p:cNvSpPr>
            <a:spLocks noGrp="1"/>
          </p:cNvSpPr>
          <p:nvPr>
            <p:ph sz="half" idx="1"/>
          </p:nvPr>
        </p:nvSpPr>
        <p:spPr>
          <a:xfrm>
            <a:off x="572493" y="2071316"/>
            <a:ext cx="6713552" cy="4119172"/>
          </a:xfrm>
        </p:spPr>
        <p:txBody>
          <a:bodyPr vert="horz" lIns="91440" tIns="45720" rIns="91440" bIns="45720" rtlCol="0" anchor="t">
            <a:normAutofit fontScale="85000" lnSpcReduction="20000"/>
          </a:bodyPr>
          <a:lstStyle/>
          <a:p>
            <a:pPr>
              <a:buNone/>
            </a:pPr>
            <a:r>
              <a:rPr lang="en-US" sz="1700" i="1" dirty="0"/>
              <a:t> </a:t>
            </a:r>
            <a:endParaRPr lang="en-US" sz="1700" dirty="0"/>
          </a:p>
          <a:p>
            <a:pPr algn="r" rtl="1">
              <a:buNone/>
            </a:pPr>
            <a:r>
              <a:rPr lang="fa-IR" sz="1700" b="1" dirty="0"/>
              <a:t>مراقبت ها و خدمات دوران زایمان/ولادت</a:t>
            </a:r>
          </a:p>
          <a:p>
            <a:pPr algn="r" rtl="1">
              <a:buNone/>
            </a:pPr>
            <a:endParaRPr lang="en-GB" sz="1700" b="1" dirty="0"/>
          </a:p>
          <a:p>
            <a:pPr algn="r" rtl="1">
              <a:lnSpc>
                <a:spcPct val="120000"/>
              </a:lnSpc>
              <a:buNone/>
            </a:pPr>
            <a:r>
              <a:rPr lang="fa-IR" sz="1500" dirty="0"/>
              <a:t>	خدمات زایمانی مراقبت هایی را از ابتدای بارداری تا ده روز پس از ولادت در بر می گیرد  اما میتواند تا شش هفته پس از ولادت نیز دوام کند. این مراقبت ها در همکاری یک قابله صورت می گیرد.</a:t>
            </a:r>
            <a:endParaRPr lang="en-GB" sz="1500" dirty="0"/>
          </a:p>
          <a:p>
            <a:pPr algn="r" rtl="1">
              <a:lnSpc>
                <a:spcPct val="120000"/>
              </a:lnSpc>
              <a:buNone/>
            </a:pPr>
            <a:r>
              <a:rPr lang="fa-IR" sz="1500" dirty="0"/>
              <a:t>	 مسولیت های  قابله ها کمک های دوران حاملگی، حین ولادت و پس از ولادت را در بر می گیرد. بخش زیادی از این مراقبت ها مستقیماً توسط قابله ها انجام می شود، که در صورت لزوم ارائه خدمات بهداشتی زنان و ولادت را نیز هماهنگ می کنند.</a:t>
            </a:r>
          </a:p>
          <a:p>
            <a:pPr algn="r" rtl="1">
              <a:buNone/>
            </a:pPr>
            <a:endParaRPr lang="fa-IR" sz="1700" dirty="0"/>
          </a:p>
          <a:p>
            <a:pPr algn="r" rtl="1">
              <a:lnSpc>
                <a:spcPct val="120000"/>
              </a:lnSpc>
              <a:buNone/>
            </a:pPr>
            <a:r>
              <a:rPr lang="en-US" sz="1500" dirty="0"/>
              <a:t> </a:t>
            </a:r>
            <a:r>
              <a:rPr lang="fa-IR" sz="1500" dirty="0"/>
              <a:t>هر کسی که دربریتانیا اقامت دارد، باید محض اطلاع از بارداری /حاملگی باداکتر خانوادگی یا قابله تماس بگیرد. این یک امر مهم است که به زودی  به قابله و  یا داکتر خانوادگی مراجعه کنید تا مراقبت های بارداری (قبل از ولادت) و اطلاعات لازم را در مورد  بارداری سالم  دریافت کنید.  اطلاعاتی را که  شما در مورد دوران حاملگی، ولادت و خدمات صحی  نیاز دارید در اینجا قابل دسترس است: </a:t>
            </a:r>
            <a:endParaRPr lang="en-GB" sz="1500" dirty="0"/>
          </a:p>
          <a:p>
            <a:pPr algn="r" rtl="1">
              <a:buNone/>
            </a:pPr>
            <a:endParaRPr lang="fa-IR" sz="1700" dirty="0"/>
          </a:p>
          <a:p>
            <a:pPr algn="r" rtl="1">
              <a:buNone/>
            </a:pPr>
            <a:r>
              <a:rPr lang="en-US" sz="1700" dirty="0"/>
              <a:t>Pregnancy - NHS </a:t>
            </a:r>
            <a:r>
              <a:rPr lang="en-US" sz="1700" dirty="0">
                <a:highlight>
                  <a:srgbClr val="FFFF00"/>
                </a:highlight>
              </a:rPr>
              <a:t>(</a:t>
            </a:r>
            <a:r>
              <a:rPr lang="en-US" sz="1700" dirty="0">
                <a:highlight>
                  <a:srgbClr val="FFFF00"/>
                </a:highlight>
                <a:hlinkClick r:id="rId2"/>
              </a:rPr>
              <a:t>www.nhs.uk</a:t>
            </a:r>
            <a:r>
              <a:rPr lang="en-US" sz="1700" dirty="0">
                <a:highlight>
                  <a:srgbClr val="FFFF00"/>
                </a:highlight>
              </a:rPr>
              <a:t>).</a:t>
            </a:r>
          </a:p>
          <a:p>
            <a:pPr marL="0" indent="0">
              <a:buNone/>
            </a:pPr>
            <a:r>
              <a:rPr lang="en-US" sz="1700" dirty="0"/>
              <a:t> </a:t>
            </a:r>
          </a:p>
        </p:txBody>
      </p:sp>
      <p:pic>
        <p:nvPicPr>
          <p:cNvPr id="1028" name="Picture 4">
            <a:extLst>
              <a:ext uri="{FF2B5EF4-FFF2-40B4-BE49-F238E27FC236}">
                <a16:creationId xmlns:a16="http://schemas.microsoft.com/office/drawing/2014/main" id="{F651E8A8-1394-480A-B2F0-F721D5E4CA1D}"/>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7647" r="1833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6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0615-172D-4127-B09D-24A09F06A065}"/>
              </a:ext>
            </a:extLst>
          </p:cNvPr>
          <p:cNvSpPr>
            <a:spLocks noGrp="1"/>
          </p:cNvSpPr>
          <p:nvPr>
            <p:ph type="title"/>
          </p:nvPr>
        </p:nvSpPr>
        <p:spPr/>
        <p:txBody>
          <a:bodyPr>
            <a:normAutofit fontScale="90000"/>
          </a:bodyPr>
          <a:lstStyle/>
          <a:p>
            <a:pPr algn="r"/>
            <a:r>
              <a:rPr lang="en-GB" dirty="0"/>
              <a:t>                                  </a:t>
            </a:r>
            <a:br>
              <a:rPr lang="fa-IR" dirty="0"/>
            </a:br>
            <a:r>
              <a:rPr lang="fa-IR" dirty="0"/>
              <a:t>(چایلد بنیفیت) یا معاش هفته وار کودکان</a:t>
            </a:r>
            <a:br>
              <a:rPr lang="en-GB" dirty="0"/>
            </a:br>
            <a:endParaRPr lang="en-GB" dirty="0"/>
          </a:p>
        </p:txBody>
      </p:sp>
      <p:sp>
        <p:nvSpPr>
          <p:cNvPr id="3" name="Content Placeholder 2">
            <a:extLst>
              <a:ext uri="{FF2B5EF4-FFF2-40B4-BE49-F238E27FC236}">
                <a16:creationId xmlns:a16="http://schemas.microsoft.com/office/drawing/2014/main" id="{9303544D-23E7-4B74-9C62-C10CC8955F2E}"/>
              </a:ext>
            </a:extLst>
          </p:cNvPr>
          <p:cNvSpPr>
            <a:spLocks noGrp="1"/>
          </p:cNvSpPr>
          <p:nvPr>
            <p:ph sz="half" idx="1"/>
          </p:nvPr>
        </p:nvSpPr>
        <p:spPr>
          <a:xfrm>
            <a:off x="486888" y="1825625"/>
            <a:ext cx="5664530" cy="4777056"/>
          </a:xfrm>
        </p:spPr>
        <p:txBody>
          <a:bodyPr>
            <a:normAutofit fontScale="25000" lnSpcReduction="20000"/>
          </a:bodyPr>
          <a:lstStyle/>
          <a:p>
            <a:pPr algn="r" rtl="1"/>
            <a:r>
              <a:rPr lang="fa-IR" sz="5600" b="1" dirty="0"/>
              <a:t>شرایط دریافت مدد معاش کودک ( چایلد بنیفیت) زمانیکه به بریتانیا می آ یید:</a:t>
            </a:r>
          </a:p>
          <a:p>
            <a:pPr algn="r" rtl="1"/>
            <a:endParaRPr lang="en-GB" sz="5600" b="1" dirty="0"/>
          </a:p>
          <a:p>
            <a:pPr algn="r" rtl="1"/>
            <a:r>
              <a:rPr lang="fa-IR" sz="5600" dirty="0"/>
              <a:t>افرادی که درخواست مدد معاش کودک( چایلد بنیفیت) را می دهند باید واجد شرایط این کمک باشند.</a:t>
            </a:r>
          </a:p>
          <a:p>
            <a:pPr algn="r" rtl="1"/>
            <a:r>
              <a:rPr lang="fa-IR" sz="5600" dirty="0"/>
              <a:t> برعلاوه اگر شما از بیرون بریتانیا به  این کشور  می آیید باید ثابت کنید که حق اقامت در بریتانیا را دارید. </a:t>
            </a:r>
          </a:p>
          <a:p>
            <a:pPr algn="r" rtl="1"/>
            <a:r>
              <a:rPr lang="fa-IR" sz="5600" dirty="0"/>
              <a:t>به عنوان مثال شما طور دایم اینجا زندگی باید کنید نه هنگامی که در تعطیلات در بریتانیا بسر می برید.</a:t>
            </a:r>
            <a:endParaRPr lang="en-GB" sz="5600" dirty="0"/>
          </a:p>
          <a:p>
            <a:pPr algn="r" rtl="1"/>
            <a:r>
              <a:rPr lang="fa-IR" sz="5600" dirty="0"/>
              <a:t>در بسیاری مواقع کودک تان با شما زندگی کند. </a:t>
            </a:r>
            <a:endParaRPr lang="en-GB" sz="5600" dirty="0"/>
          </a:p>
          <a:p>
            <a:endParaRPr lang="fa-IR" sz="5600" dirty="0"/>
          </a:p>
          <a:p>
            <a:pPr algn="l" rtl="1"/>
            <a:endParaRPr lang="en-GB" sz="5600" dirty="0"/>
          </a:p>
          <a:p>
            <a:pPr algn="r" rtl="1"/>
            <a:r>
              <a:rPr lang="fa-IR" sz="5600" b="1" dirty="0"/>
              <a:t>چگونگی کار این سیستم:</a:t>
            </a:r>
            <a:endParaRPr lang="en-GB" sz="5600" b="1" dirty="0"/>
          </a:p>
          <a:p>
            <a:pPr algn="r" rtl="1"/>
            <a:r>
              <a:rPr lang="fa-IR" sz="5600" dirty="0"/>
              <a:t>شما در حالی مستحق این کمک می شوید که مسولیت پرورش کودک به دوش شما باشد و کودکان از شرایط زیر برخوردار باشند:</a:t>
            </a:r>
            <a:endParaRPr lang="en-GB" sz="5600" dirty="0"/>
          </a:p>
          <a:p>
            <a:pPr algn="r" rtl="1"/>
            <a:r>
              <a:rPr lang="fa-IR" sz="5600" dirty="0"/>
              <a:t>کودک زیر</a:t>
            </a:r>
            <a:r>
              <a:rPr lang="ps-AF" sz="5600" dirty="0"/>
              <a:t>۱۶ </a:t>
            </a:r>
            <a:r>
              <a:rPr lang="fa-IR" sz="5600" dirty="0"/>
              <a:t>سال باشد.</a:t>
            </a:r>
            <a:endParaRPr lang="en-GB" sz="5600" dirty="0"/>
          </a:p>
          <a:p>
            <a:pPr algn="r" rtl="1"/>
            <a:r>
              <a:rPr lang="fa-IR" sz="5600" dirty="0"/>
              <a:t>کمتر از </a:t>
            </a:r>
            <a:r>
              <a:rPr lang="ps-AF" sz="5600" dirty="0"/>
              <a:t>۲۰</a:t>
            </a:r>
            <a:r>
              <a:rPr lang="fa-IR" sz="5600" dirty="0"/>
              <a:t>سال عمر داشته و مشغول اموزش عملی تایید شده از طرف حکومت باشد.</a:t>
            </a:r>
            <a:endParaRPr lang="en-GB" sz="5600" dirty="0"/>
          </a:p>
          <a:p>
            <a:pPr algn="r" rtl="1"/>
            <a:r>
              <a:rPr lang="fa-IR" sz="5600" dirty="0"/>
              <a:t>فقط یک نفر می تواند این کمک را دریافت کند، پدر، مادر و یا کسی که مسولیت پرورش کودک را به عهده دارد. </a:t>
            </a:r>
            <a:endParaRPr lang="en-GB" sz="5600" dirty="0"/>
          </a:p>
          <a:p>
            <a:pPr algn="r" rtl="1"/>
            <a:r>
              <a:rPr lang="fa-IR" sz="5600" dirty="0"/>
              <a:t>مدد معاش کودک در هر چهار هفته پرداخته می شود و می توانید برای همه فرزندان تان این کمک را دریافت کنید</a:t>
            </a:r>
            <a:r>
              <a:rPr lang="fa-IR" sz="4300" dirty="0"/>
              <a:t>.</a:t>
            </a:r>
            <a:endParaRPr lang="en-GB" sz="4300" dirty="0"/>
          </a:p>
          <a:p>
            <a:endParaRPr lang="en-GB" dirty="0"/>
          </a:p>
        </p:txBody>
      </p:sp>
      <p:pic>
        <p:nvPicPr>
          <p:cNvPr id="1028" name="Picture 4" descr="6 reasons children need to play outside - Harvard Health">
            <a:extLst>
              <a:ext uri="{FF2B5EF4-FFF2-40B4-BE49-F238E27FC236}">
                <a16:creationId xmlns:a16="http://schemas.microsoft.com/office/drawing/2014/main" id="{2E4B86CA-FC5E-4EF1-90DE-309A71F804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76848"/>
            <a:ext cx="3784600" cy="15138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19553" y="1900052"/>
            <a:ext cx="5201392" cy="4431983"/>
          </a:xfrm>
          <a:prstGeom prst="rect">
            <a:avLst/>
          </a:prstGeom>
          <a:noFill/>
        </p:spPr>
        <p:txBody>
          <a:bodyPr wrap="square" rtlCol="0">
            <a:spAutoFit/>
          </a:bodyPr>
          <a:lstStyle/>
          <a:p>
            <a:pPr algn="r" rtl="1"/>
            <a:r>
              <a:rPr lang="ps-AF" sz="1600" b="1" dirty="0"/>
              <a:t>شایست</a:t>
            </a:r>
            <a:r>
              <a:rPr lang="fa-IR" sz="1600" b="1" dirty="0"/>
              <a:t>گی دریافت (چایلد بنیفیت)</a:t>
            </a:r>
            <a:endParaRPr lang="en-US" sz="1600" b="1" dirty="0"/>
          </a:p>
          <a:p>
            <a:pPr algn="r" rtl="1"/>
            <a:endParaRPr lang="en-US" sz="1400" b="1" dirty="0"/>
          </a:p>
          <a:p>
            <a:pPr algn="r" rtl="1">
              <a:buFont typeface="Arial" pitchFamily="34" charset="0"/>
              <a:buChar char="•"/>
            </a:pPr>
            <a:r>
              <a:rPr lang="fa-IR" sz="1400" dirty="0"/>
              <a:t>فقط یک نفر می تواند این کمک را دریافت کند، پدر، مادر و یا کسی که مسولیت پرورش کودک را به عهده دارد.</a:t>
            </a:r>
            <a:endParaRPr lang="en-US" sz="1400" dirty="0"/>
          </a:p>
          <a:p>
            <a:pPr algn="r" rtl="1">
              <a:buFont typeface="Arial" pitchFamily="34" charset="0"/>
              <a:buChar char="•"/>
            </a:pPr>
            <a:endParaRPr lang="en-GB" sz="1400" dirty="0"/>
          </a:p>
          <a:p>
            <a:pPr algn="r" rtl="1">
              <a:buFont typeface="Arial" pitchFamily="34" charset="0"/>
              <a:buChar char="•"/>
            </a:pPr>
            <a:r>
              <a:rPr lang="fa-IR" sz="1400" dirty="0"/>
              <a:t>معمولا وقتی کودک شما زیر</a:t>
            </a:r>
            <a:r>
              <a:rPr lang="ps-AF" sz="1400" dirty="0"/>
              <a:t>۱۶ </a:t>
            </a:r>
            <a:r>
              <a:rPr lang="fa-IR" sz="1400" dirty="0"/>
              <a:t>سال باشد، کمتر از </a:t>
            </a:r>
            <a:r>
              <a:rPr lang="ps-AF" sz="1400" dirty="0"/>
              <a:t>۲۰</a:t>
            </a:r>
            <a:r>
              <a:rPr lang="fa-IR" sz="1400" dirty="0"/>
              <a:t>سال عمر داشته و مشغول اموزش عملی تایید شده از طرف حکومت باشد و شما در بریتانیا زندگی کنید.</a:t>
            </a:r>
            <a:endParaRPr lang="en-US" sz="1400" dirty="0"/>
          </a:p>
          <a:p>
            <a:pPr algn="r" rtl="1">
              <a:buFont typeface="Arial" pitchFamily="34" charset="0"/>
              <a:buChar char="•"/>
            </a:pPr>
            <a:endParaRPr lang="en-GB" sz="1400" dirty="0"/>
          </a:p>
          <a:p>
            <a:pPr algn="r" rtl="1">
              <a:buFont typeface="Arial" pitchFamily="34" charset="0"/>
              <a:buChar char="•"/>
            </a:pPr>
            <a:r>
              <a:rPr lang="fa-IR" sz="1400" dirty="0"/>
              <a:t>شما باید مسولیت پرورش کودک را داشته، یکجا با او زندگی کنید و مخارج اولیه زندگی کودک را معادل این کمک بپردازید. به عنوان مثال وقتی پول برای غذا، لباس و جیب خرج کودک می پردازید.</a:t>
            </a:r>
            <a:endParaRPr lang="en-US" sz="1400" dirty="0"/>
          </a:p>
          <a:p>
            <a:pPr algn="r" rtl="1">
              <a:buFont typeface="Arial" pitchFamily="34" charset="0"/>
              <a:buChar char="•"/>
            </a:pPr>
            <a:endParaRPr lang="en-GB" sz="1400" dirty="0"/>
          </a:p>
          <a:p>
            <a:pPr algn="r" rtl="1">
              <a:buFont typeface="Arial" pitchFamily="34" charset="0"/>
              <a:buChar char="•"/>
            </a:pPr>
            <a:r>
              <a:rPr lang="fa-IR" sz="1400" dirty="0"/>
              <a:t>مقدار و نوع این مدد معاش در شرایطی که کودک شما بیمار است،  به مراقبت نیاز دارد و با کس دیگری زندگی می کند، متفاوت خواهد بود.</a:t>
            </a:r>
            <a:endParaRPr lang="en-US" sz="1400" dirty="0"/>
          </a:p>
          <a:p>
            <a:pPr algn="r" rtl="1"/>
            <a:endParaRPr lang="en-US" sz="1400" dirty="0"/>
          </a:p>
          <a:p>
            <a:pPr algn="r" rtl="1">
              <a:buFont typeface="Arial" pitchFamily="34" charset="0"/>
              <a:buChar char="•"/>
            </a:pPr>
            <a:r>
              <a:rPr lang="fa-IR" sz="1400" dirty="0"/>
              <a:t>وقتی فرزند شما در سن </a:t>
            </a:r>
            <a:r>
              <a:rPr lang="ps-AF" sz="1400" dirty="0"/>
              <a:t>۱۶ و یا ۱۷</a:t>
            </a:r>
            <a:r>
              <a:rPr lang="fa-IR" sz="1400" dirty="0"/>
              <a:t> سالگی آموزش در کالج را توقف می دهد، کورس های آموزشی را ترک می کند،  برای خدمات نظامی ثبت نام می کند و یا از مراقبت های دولتی مستفید شود، پرداخت ( چایلد بنیفیت) برای </a:t>
            </a:r>
            <a:r>
              <a:rPr lang="ps-AF" sz="1400" dirty="0"/>
              <a:t>۲۰ </a:t>
            </a:r>
            <a:r>
              <a:rPr lang="fa-IR" sz="1400" dirty="0"/>
              <a:t>هفته  دوام خواهد داشت. </a:t>
            </a:r>
            <a:endParaRPr lang="en-GB" sz="1400" dirty="0"/>
          </a:p>
          <a:p>
            <a:pPr algn="r" rtl="1">
              <a:buFont typeface="Arial" pitchFamily="34" charset="0"/>
              <a:buChar char="•"/>
            </a:pPr>
            <a:endParaRPr lang="en-GB" sz="1400" dirty="0"/>
          </a:p>
          <a:p>
            <a:pPr algn="r" rtl="1">
              <a:buFont typeface="Arial" pitchFamily="34" charset="0"/>
              <a:buChar char="•"/>
            </a:pPr>
            <a:endParaRPr lang="en-GB" sz="1400" dirty="0"/>
          </a:p>
        </p:txBody>
      </p:sp>
    </p:spTree>
    <p:extLst>
      <p:ext uri="{BB962C8B-B14F-4D97-AF65-F5344CB8AC3E}">
        <p14:creationId xmlns:p14="http://schemas.microsoft.com/office/powerpoint/2010/main" val="171617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7747D-76E1-4D06-AD29-DBC4B7B3BFB1}"/>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ctr"/>
            <a:r>
              <a:rPr lang="ps-AF" sz="5400" dirty="0"/>
              <a:t>ترانس</a:t>
            </a:r>
            <a:r>
              <a:rPr lang="fa-IR" sz="5400" dirty="0"/>
              <a:t>پورت عامه</a:t>
            </a:r>
            <a:r>
              <a:rPr lang="en-US" sz="5400" dirty="0"/>
              <a:t> </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A9120D0-B111-4BA5-82DE-6F21BD3CACEF}"/>
              </a:ext>
            </a:extLst>
          </p:cNvPr>
          <p:cNvSpPr>
            <a:spLocks noGrp="1"/>
          </p:cNvSpPr>
          <p:nvPr>
            <p:ph type="body" sz="half" idx="2"/>
          </p:nvPr>
        </p:nvSpPr>
        <p:spPr>
          <a:xfrm>
            <a:off x="640080" y="2654300"/>
            <a:ext cx="5189220" cy="3805877"/>
          </a:xfrm>
        </p:spPr>
        <p:txBody>
          <a:bodyPr vert="horz" lIns="91440" tIns="45720" rIns="91440" bIns="45720" rtlCol="0">
            <a:normAutofit fontScale="85000" lnSpcReduction="20000"/>
          </a:bodyPr>
          <a:lstStyle/>
          <a:p>
            <a:pPr algn="r" rtl="1"/>
            <a:r>
              <a:rPr lang="fa-IR" sz="1900" b="1" dirty="0"/>
              <a:t>ترانسپورت عامه</a:t>
            </a:r>
            <a:endParaRPr lang="en-GB" sz="1900" b="1" dirty="0"/>
          </a:p>
          <a:p>
            <a:pPr algn="r" rtl="1"/>
            <a:r>
              <a:rPr lang="fa-IR" dirty="0"/>
              <a:t>در سراسر بریتانیا یک شبکه گسترده قطار/ریل و بس وجود دارد. برای استفاده از وسایل نقلیه عمومی معمولاً قبل از سفر باید تکت بخرید. برای قطارها یا بس های عامه تکت ها معمولا اگر از قبل خریداری شوند ارزان تر می باشند.</a:t>
            </a:r>
            <a:endParaRPr lang="en-GB" dirty="0"/>
          </a:p>
          <a:p>
            <a:pPr algn="r" rtl="1"/>
            <a:r>
              <a:rPr lang="fa-IR" dirty="0"/>
              <a:t>اطلاعات بیشتر درین مورد را در سایت ( نشنل ریل) دریافت </a:t>
            </a:r>
            <a:r>
              <a:rPr lang="fa-IR" sz="1800" dirty="0"/>
              <a:t>کنید:</a:t>
            </a:r>
            <a:endParaRPr lang="en-GB" sz="1800" dirty="0"/>
          </a:p>
          <a:p>
            <a:r>
              <a:rPr lang="en-US" sz="1700" dirty="0">
                <a:highlight>
                  <a:srgbClr val="FFFF00"/>
                </a:highlight>
                <a:hlinkClick r:id="rId2"/>
              </a:rPr>
              <a:t>www.nationalrail.co.uk</a:t>
            </a:r>
            <a:endParaRPr lang="en-US" sz="1700" dirty="0">
              <a:highlight>
                <a:srgbClr val="FFFF00"/>
              </a:highlight>
            </a:endParaRPr>
          </a:p>
          <a:p>
            <a:endParaRPr lang="en-US" sz="1700" dirty="0">
              <a:highlight>
                <a:srgbClr val="FFFF00"/>
              </a:highlight>
            </a:endParaRPr>
          </a:p>
          <a:p>
            <a:pPr algn="r" rtl="1"/>
            <a:r>
              <a:rPr lang="en-US" sz="1700" dirty="0"/>
              <a:t> </a:t>
            </a:r>
            <a:r>
              <a:rPr lang="fa-IR" sz="1800" dirty="0"/>
              <a:t>برای سفر بین انگلستان، اسکاتلند یا ولز به شناسنامه/پاسپورت نیاز ندارید مگر اینکه با هواپیما سفر می کنید.</a:t>
            </a:r>
            <a:endParaRPr lang="en-GB" sz="1800" dirty="0"/>
          </a:p>
          <a:p>
            <a:pPr algn="r" rtl="1"/>
            <a:r>
              <a:rPr lang="fa-IR" sz="1800" dirty="0"/>
              <a:t>بسیاری از شهرها دارای خدمات بس های محلی خوب بوده و برخی از شهرهای بزرگ دارای سرویس ترام نیز هستند.</a:t>
            </a:r>
            <a:endParaRPr lang="en-GB" sz="1800" dirty="0"/>
          </a:p>
          <a:p>
            <a:endParaRPr lang="en-US" sz="1700" dirty="0"/>
          </a:p>
          <a:p>
            <a:pPr algn="r" rtl="1"/>
            <a:r>
              <a:rPr lang="fa-IR" sz="1800" dirty="0"/>
              <a:t>همچنین یک شبکه وسیع خدمات کوچ یا بس های بزرگ در سراسر بریتانیا وجود دارد.</a:t>
            </a:r>
            <a:endParaRPr lang="en-GB" sz="1800" dirty="0"/>
          </a:p>
          <a:p>
            <a:r>
              <a:rPr lang="en-US" sz="1700" dirty="0">
                <a:highlight>
                  <a:srgbClr val="FFFF00"/>
                </a:highlight>
                <a:hlinkClick r:id="rId3"/>
              </a:rPr>
              <a:t>https://www.nationalexpress.com/en</a:t>
            </a:r>
            <a:endParaRPr lang="en-US" sz="1700" dirty="0">
              <a:highlight>
                <a:srgbClr val="FFFF00"/>
              </a:highlight>
            </a:endParaRPr>
          </a:p>
          <a:p>
            <a:endParaRPr lang="en-US" sz="1700" dirty="0"/>
          </a:p>
        </p:txBody>
      </p:sp>
      <p:pic>
        <p:nvPicPr>
          <p:cNvPr id="2050" name="Picture 2" descr="Uk Train Pictures | Download Free Images on Unsplash">
            <a:extLst>
              <a:ext uri="{FF2B5EF4-FFF2-40B4-BE49-F238E27FC236}">
                <a16:creationId xmlns:a16="http://schemas.microsoft.com/office/drawing/2014/main" id="{AFE95502-ADCD-488B-A6BE-C7A047EB06C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75" r="12123" b="2"/>
          <a:stretch/>
        </p:blipFill>
        <p:spPr bwMode="auto">
          <a:xfrm>
            <a:off x="6121400" y="10"/>
            <a:ext cx="60690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8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B9D2667-B1DD-45DD-A25F-DA4F23AB2F69}"/>
              </a:ext>
            </a:extLst>
          </p:cNvPr>
          <p:cNvSpPr>
            <a:spLocks noGrp="1"/>
          </p:cNvSpPr>
          <p:nvPr>
            <p:ph type="title"/>
          </p:nvPr>
        </p:nvSpPr>
        <p:spPr>
          <a:xfrm>
            <a:off x="826731" y="456056"/>
            <a:ext cx="4562027" cy="2414488"/>
          </a:xfrm>
        </p:spPr>
        <p:txBody>
          <a:bodyPr anchor="t">
            <a:normAutofit fontScale="90000"/>
          </a:bodyPr>
          <a:lstStyle/>
          <a:p>
            <a:br>
              <a:rPr lang="fa-IR" sz="6000" dirty="0">
                <a:solidFill>
                  <a:srgbClr val="FFFFFF"/>
                </a:solidFill>
              </a:rPr>
            </a:br>
            <a:r>
              <a:rPr lang="fa-IR" sz="6000" dirty="0">
                <a:solidFill>
                  <a:srgbClr val="FFFFFF"/>
                </a:solidFill>
              </a:rPr>
              <a:t>آب و هوای بریتانیا</a:t>
            </a:r>
            <a:endParaRPr lang="en-GB" sz="6000" dirty="0">
              <a:solidFill>
                <a:srgbClr val="FFFFFF"/>
              </a:solidFill>
            </a:endParaRPr>
          </a:p>
        </p:txBody>
      </p:sp>
      <p:sp>
        <p:nvSpPr>
          <p:cNvPr id="3" name="Content Placeholder 2">
            <a:extLst>
              <a:ext uri="{FF2B5EF4-FFF2-40B4-BE49-F238E27FC236}">
                <a16:creationId xmlns:a16="http://schemas.microsoft.com/office/drawing/2014/main" id="{255C2FA3-CC2F-4D38-86C7-280F053F87EE}"/>
              </a:ext>
            </a:extLst>
          </p:cNvPr>
          <p:cNvSpPr>
            <a:spLocks noGrp="1"/>
          </p:cNvSpPr>
          <p:nvPr>
            <p:ph idx="1"/>
          </p:nvPr>
        </p:nvSpPr>
        <p:spPr>
          <a:xfrm>
            <a:off x="6238503" y="1577683"/>
            <a:ext cx="5254754" cy="3991846"/>
          </a:xfrm>
        </p:spPr>
        <p:txBody>
          <a:bodyPr>
            <a:normAutofit/>
          </a:bodyPr>
          <a:lstStyle/>
          <a:p>
            <a:pPr algn="r" rtl="1"/>
            <a:r>
              <a:rPr lang="ar-SA" sz="1400" dirty="0"/>
              <a:t>بریتانیا بابت آب و هوای متنوعش دارای شهرت زیاد است.  موقعیتش در حاشیه اقیانوس اطلس با آبهای نسبتاً گرم  آن، و نزدیکی اش به قاره اروپا منشا این تغییرات آب و هوا</a:t>
            </a:r>
            <a:r>
              <a:rPr lang="fa-IR" sz="1400" dirty="0"/>
              <a:t>ی</a:t>
            </a:r>
            <a:r>
              <a:rPr lang="ar-SA" sz="1400" dirty="0"/>
              <a:t>ی است. تغییرات جغرافیایی  و استفاده اراضی در فاصله های نسبتا کوتاه و همزمان با سواحل طولانی و جزایر متعدد همه در ایجاد تنوع آب و هوادر این کشور تاثیر گذار بوده ا</a:t>
            </a:r>
            <a:r>
              <a:rPr lang="fa-IR" sz="1400" dirty="0"/>
              <a:t>ند.</a:t>
            </a:r>
            <a:endParaRPr lang="ps-AF" sz="1400" dirty="0"/>
          </a:p>
          <a:p>
            <a:pPr algn="r" rtl="1">
              <a:buNone/>
            </a:pPr>
            <a:endParaRPr lang="en-GB" sz="1400" dirty="0"/>
          </a:p>
          <a:p>
            <a:pPr algn="r" rtl="1"/>
            <a:r>
              <a:rPr lang="ar-SA" sz="1400" dirty="0"/>
              <a:t>به طور عموم مناطق جنوب و شرق بریتانیا نسبت به مناطق شمال وغرب گرمترو نسبتا خشک بوده، افتابی است و وزش باد در جنوب و شرق کمتراست. همچنان این آب و هوای گوارا  را در بهار و تابستان بیشتر از خزان و زمستان احساس خواهید کرد، اما تمام داستان این نیست برای توضیحات بیشتردر مورد آب و هوا و تغیرات مهم فصلی و منطقه ی به ویبسایت</a:t>
            </a:r>
            <a:r>
              <a:rPr lang="en-GB" sz="1400" dirty="0"/>
              <a:t> (Met office ) </a:t>
            </a:r>
            <a:r>
              <a:rPr lang="ar-SA" sz="1400" dirty="0"/>
              <a:t>مراجعه کنید</a:t>
            </a:r>
            <a:br>
              <a:rPr lang="fa-IR" sz="1400" dirty="0"/>
            </a:br>
            <a:br>
              <a:rPr lang="fa-IR" sz="1400" dirty="0"/>
            </a:br>
            <a:r>
              <a:rPr lang="fa-IR" sz="1400" dirty="0"/>
              <a:t> دفتر منطقه ی اقلیمی بریتانیا</a:t>
            </a:r>
            <a:endParaRPr lang="ps-AF" sz="1400" dirty="0"/>
          </a:p>
          <a:p>
            <a:pPr algn="r" rtl="1">
              <a:buNone/>
            </a:pPr>
            <a:endParaRPr lang="en-GB" sz="1400" dirty="0"/>
          </a:p>
          <a:p>
            <a:r>
              <a:rPr lang="en-GB" sz="1400" dirty="0">
                <a:highlight>
                  <a:srgbClr val="FFFF00"/>
                </a:highlight>
                <a:hlinkClick r:id="rId2"/>
              </a:rPr>
              <a:t>https://www.metoffice.gov.uk/</a:t>
            </a:r>
            <a:endParaRPr lang="en-GB" sz="1400" dirty="0">
              <a:highlight>
                <a:srgbClr val="FFFF00"/>
              </a:highlight>
            </a:endParaRPr>
          </a:p>
          <a:p>
            <a:endParaRPr lang="en-GB" sz="1400" dirty="0"/>
          </a:p>
          <a:p>
            <a:endParaRPr lang="en-GB" sz="1400" dirty="0"/>
          </a:p>
          <a:p>
            <a:endParaRPr lang="en-GB" sz="1400" dirty="0"/>
          </a:p>
        </p:txBody>
      </p:sp>
      <p:sp>
        <p:nvSpPr>
          <p:cNvPr id="4" name="Rectangle 3">
            <a:extLst>
              <a:ext uri="{FF2B5EF4-FFF2-40B4-BE49-F238E27FC236}">
                <a16:creationId xmlns:a16="http://schemas.microsoft.com/office/drawing/2014/main" id="{05ECC030-F330-4877-903B-66C93F5C5507}"/>
              </a:ext>
            </a:extLst>
          </p:cNvPr>
          <p:cNvSpPr/>
          <p:nvPr/>
        </p:nvSpPr>
        <p:spPr>
          <a:xfrm>
            <a:off x="865945" y="3529638"/>
            <a:ext cx="2743200" cy="646331"/>
          </a:xfrm>
          <a:prstGeom prst="rect">
            <a:avLst/>
          </a:prstGeom>
        </p:spPr>
        <p:txBody>
          <a:bodyPr wrap="square">
            <a:spAutoFit/>
          </a:bodyPr>
          <a:lstStyle/>
          <a:p>
            <a:br>
              <a:rPr lang="en-GB" dirty="0">
                <a:solidFill>
                  <a:srgbClr val="202124"/>
                </a:solidFill>
                <a:latin typeface="arial" panose="020B0604020202020204" pitchFamily="34" charset="0"/>
              </a:rPr>
            </a:br>
            <a:endParaRPr lang="en-GB" dirty="0"/>
          </a:p>
        </p:txBody>
      </p:sp>
      <p:sp>
        <p:nvSpPr>
          <p:cNvPr id="5" name="Rectangle 4">
            <a:extLst>
              <a:ext uri="{FF2B5EF4-FFF2-40B4-BE49-F238E27FC236}">
                <a16:creationId xmlns:a16="http://schemas.microsoft.com/office/drawing/2014/main" id="{9A3DA757-9AA1-4C52-8815-342B1916CCD8}"/>
              </a:ext>
            </a:extLst>
          </p:cNvPr>
          <p:cNvSpPr/>
          <p:nvPr/>
        </p:nvSpPr>
        <p:spPr>
          <a:xfrm>
            <a:off x="550758" y="4439432"/>
            <a:ext cx="4416554" cy="1477328"/>
          </a:xfrm>
          <a:prstGeom prst="rect">
            <a:avLst/>
          </a:prstGeom>
        </p:spPr>
        <p:txBody>
          <a:bodyPr wrap="square">
            <a:spAutoFit/>
          </a:bodyPr>
          <a:lstStyle/>
          <a:p>
            <a:pPr algn="r" rtl="1"/>
            <a:r>
              <a:rPr lang="fa-IR" b="1" dirty="0">
                <a:solidFill>
                  <a:srgbClr val="202124"/>
                </a:solidFill>
                <a:latin typeface="arial" panose="020B0604020202020204" pitchFamily="34" charset="0"/>
              </a:rPr>
              <a:t>چهار فصل از نظر هوا شناسی</a:t>
            </a:r>
            <a:endParaRPr lang="en-GB" dirty="0">
              <a:solidFill>
                <a:srgbClr val="202124"/>
              </a:solidFill>
              <a:latin typeface="arial" panose="020B0604020202020204" pitchFamily="34" charset="0"/>
            </a:endParaRPr>
          </a:p>
          <a:p>
            <a:pPr algn="r" rtl="1">
              <a:buFont typeface="Arial" panose="020B0604020202020204" pitchFamily="34" charset="0"/>
              <a:buChar char="•"/>
            </a:pPr>
            <a:r>
              <a:rPr lang="en-GB" dirty="0">
                <a:solidFill>
                  <a:srgbClr val="202124"/>
                </a:solidFill>
                <a:latin typeface="arial" panose="020B0604020202020204" pitchFamily="34" charset="0"/>
              </a:rPr>
              <a:t> </a:t>
            </a:r>
            <a:r>
              <a:rPr lang="fa-IR" dirty="0">
                <a:solidFill>
                  <a:srgbClr val="202124"/>
                </a:solidFill>
                <a:latin typeface="arial" panose="020B0604020202020204" pitchFamily="34" charset="0"/>
              </a:rPr>
              <a:t>بهار از اول مارچ تا </a:t>
            </a:r>
            <a:r>
              <a:rPr lang="ps-AF" dirty="0">
                <a:solidFill>
                  <a:srgbClr val="202124"/>
                </a:solidFill>
                <a:latin typeface="arial" panose="020B0604020202020204" pitchFamily="34" charset="0"/>
              </a:rPr>
              <a:t>۳۱</a:t>
            </a:r>
            <a:r>
              <a:rPr lang="fa-IR" dirty="0">
                <a:solidFill>
                  <a:srgbClr val="202124"/>
                </a:solidFill>
                <a:latin typeface="arial" panose="020B0604020202020204" pitchFamily="34" charset="0"/>
              </a:rPr>
              <a:t> می</a:t>
            </a:r>
            <a:endParaRPr lang="en-GB" dirty="0">
              <a:solidFill>
                <a:srgbClr val="202124"/>
              </a:solidFill>
              <a:latin typeface="arial" panose="020B0604020202020204" pitchFamily="34" charset="0"/>
            </a:endParaRPr>
          </a:p>
          <a:p>
            <a:pPr algn="r" rtl="1">
              <a:buFont typeface="Arial" panose="020B0604020202020204" pitchFamily="34" charset="0"/>
              <a:buChar char="•"/>
            </a:pPr>
            <a:r>
              <a:rPr lang="fa-IR" dirty="0">
                <a:solidFill>
                  <a:srgbClr val="202124"/>
                </a:solidFill>
                <a:latin typeface="arial" panose="020B0604020202020204" pitchFamily="34" charset="0"/>
              </a:rPr>
              <a:t>تابستان از اول جون تا </a:t>
            </a:r>
            <a:r>
              <a:rPr lang="ps-AF" dirty="0">
                <a:solidFill>
                  <a:srgbClr val="202124"/>
                </a:solidFill>
                <a:latin typeface="arial" panose="020B0604020202020204" pitchFamily="34" charset="0"/>
              </a:rPr>
              <a:t>۳۱</a:t>
            </a:r>
            <a:r>
              <a:rPr lang="fa-IR" dirty="0">
                <a:solidFill>
                  <a:srgbClr val="202124"/>
                </a:solidFill>
                <a:latin typeface="arial" panose="020B0604020202020204" pitchFamily="34" charset="0"/>
              </a:rPr>
              <a:t>اگست</a:t>
            </a:r>
            <a:endParaRPr lang="en-GB" dirty="0">
              <a:solidFill>
                <a:srgbClr val="202124"/>
              </a:solidFill>
              <a:latin typeface="arial" panose="020B0604020202020204" pitchFamily="34" charset="0"/>
            </a:endParaRPr>
          </a:p>
          <a:p>
            <a:pPr algn="r" rtl="1">
              <a:buFont typeface="Arial" panose="020B0604020202020204" pitchFamily="34" charset="0"/>
              <a:buChar char="•"/>
            </a:pPr>
            <a:r>
              <a:rPr lang="fa-IR" dirty="0">
                <a:solidFill>
                  <a:srgbClr val="202124"/>
                </a:solidFill>
                <a:latin typeface="arial" panose="020B0604020202020204" pitchFamily="34" charset="0"/>
              </a:rPr>
              <a:t>خزان از اول سپتمبر تا </a:t>
            </a:r>
            <a:r>
              <a:rPr lang="ps-AF" dirty="0">
                <a:solidFill>
                  <a:srgbClr val="202124"/>
                </a:solidFill>
                <a:latin typeface="arial" panose="020B0604020202020204" pitchFamily="34" charset="0"/>
              </a:rPr>
              <a:t>۳۰</a:t>
            </a:r>
            <a:r>
              <a:rPr lang="fa-IR" dirty="0">
                <a:solidFill>
                  <a:srgbClr val="202124"/>
                </a:solidFill>
                <a:latin typeface="arial" panose="020B0604020202020204" pitchFamily="34" charset="0"/>
              </a:rPr>
              <a:t> نوامبر</a:t>
            </a:r>
          </a:p>
          <a:p>
            <a:pPr algn="r" rtl="1">
              <a:buFont typeface="Arial" panose="020B0604020202020204" pitchFamily="34" charset="0"/>
              <a:buChar char="•"/>
            </a:pPr>
            <a:r>
              <a:rPr lang="fa-IR" dirty="0">
                <a:solidFill>
                  <a:srgbClr val="202124"/>
                </a:solidFill>
                <a:latin typeface="arial" panose="020B0604020202020204" pitchFamily="34" charset="0"/>
              </a:rPr>
              <a:t>زمستان از اوا دسمبر تا 28/29 فبروری</a:t>
            </a:r>
            <a:endParaRPr lang="en-GB" dirty="0">
              <a:solidFill>
                <a:srgbClr val="202124"/>
              </a:solidFill>
              <a:latin typeface="arial" panose="020B0604020202020204" pitchFamily="34" charset="0"/>
            </a:endParaRPr>
          </a:p>
        </p:txBody>
      </p:sp>
    </p:spTree>
    <p:extLst>
      <p:ext uri="{BB962C8B-B14F-4D97-AF65-F5344CB8AC3E}">
        <p14:creationId xmlns:p14="http://schemas.microsoft.com/office/powerpoint/2010/main" val="428382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UK National Insurance Number | Restless World • UK Visa Specialists">
            <a:extLst>
              <a:ext uri="{FF2B5EF4-FFF2-40B4-BE49-F238E27FC236}">
                <a16:creationId xmlns:a16="http://schemas.microsoft.com/office/drawing/2014/main" id="{E6AFBCDC-3593-47A9-B806-C152A0CF1E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31296" y="643467"/>
            <a:ext cx="3920207" cy="254321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2" descr="DWP | Free Customer Service Contact Number, Helpline: 0800 055 6688">
            <a:extLst>
              <a:ext uri="{FF2B5EF4-FFF2-40B4-BE49-F238E27FC236}">
                <a16:creationId xmlns:a16="http://schemas.microsoft.com/office/drawing/2014/main" id="{D97F4347-B886-4778-B39B-BDD05D6752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38316" y="682381"/>
            <a:ext cx="4732940" cy="2465389"/>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HMRC Debts: What Are My Options If I can't Pay The Government What I Owe  Them?">
            <a:extLst>
              <a:ext uri="{FF2B5EF4-FFF2-40B4-BE49-F238E27FC236}">
                <a16:creationId xmlns:a16="http://schemas.microsoft.com/office/drawing/2014/main" id="{CF771D27-269F-41FF-A0D9-683270F290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78525" y="3671316"/>
            <a:ext cx="3825748" cy="25458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obcentre-plus-logo-news - Greydient Jobs">
            <a:extLst>
              <a:ext uri="{FF2B5EF4-FFF2-40B4-BE49-F238E27FC236}">
                <a16:creationId xmlns:a16="http://schemas.microsoft.com/office/drawing/2014/main" id="{B3A1440C-9AB3-4375-BFF6-50180D6AA5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46689" y="3671316"/>
            <a:ext cx="3316193" cy="25534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22286" y="3135085"/>
            <a:ext cx="3171061" cy="369332"/>
          </a:xfrm>
          <a:prstGeom prst="rect">
            <a:avLst/>
          </a:prstGeom>
          <a:noFill/>
        </p:spPr>
        <p:txBody>
          <a:bodyPr wrap="none" rtlCol="0">
            <a:spAutoFit/>
          </a:bodyPr>
          <a:lstStyle/>
          <a:p>
            <a:pPr algn="r" rtl="1"/>
            <a:r>
              <a:rPr lang="fa-IR" b="1" dirty="0"/>
              <a:t>نشنل انشورنس نمبر یا شماره بیمه ملی</a:t>
            </a:r>
            <a:endParaRPr lang="en-GB" b="1" dirty="0"/>
          </a:p>
        </p:txBody>
      </p:sp>
      <p:sp>
        <p:nvSpPr>
          <p:cNvPr id="10" name="TextBox 9"/>
          <p:cNvSpPr txBox="1"/>
          <p:nvPr/>
        </p:nvSpPr>
        <p:spPr>
          <a:xfrm>
            <a:off x="8811949" y="3055260"/>
            <a:ext cx="2015295" cy="369332"/>
          </a:xfrm>
          <a:prstGeom prst="rect">
            <a:avLst/>
          </a:prstGeom>
          <a:noFill/>
        </p:spPr>
        <p:txBody>
          <a:bodyPr wrap="none" rtlCol="0">
            <a:spAutoFit/>
          </a:bodyPr>
          <a:lstStyle/>
          <a:p>
            <a:pPr algn="r" rtl="1"/>
            <a:r>
              <a:rPr lang="fa-IR" b="1" dirty="0"/>
              <a:t>اداره کار و باز نشستگی</a:t>
            </a:r>
            <a:endParaRPr lang="en-GB" b="1" dirty="0"/>
          </a:p>
        </p:txBody>
      </p:sp>
      <p:sp>
        <p:nvSpPr>
          <p:cNvPr id="11" name="TextBox 10"/>
          <p:cNvSpPr txBox="1"/>
          <p:nvPr/>
        </p:nvSpPr>
        <p:spPr>
          <a:xfrm>
            <a:off x="8986583" y="5326745"/>
            <a:ext cx="2225289" cy="369332"/>
          </a:xfrm>
          <a:prstGeom prst="rect">
            <a:avLst/>
          </a:prstGeom>
          <a:noFill/>
        </p:spPr>
        <p:txBody>
          <a:bodyPr wrap="none" rtlCol="0">
            <a:spAutoFit/>
          </a:bodyPr>
          <a:lstStyle/>
          <a:p>
            <a:pPr algn="r" rtl="1"/>
            <a:r>
              <a:rPr lang="fa-IR" b="1" dirty="0"/>
              <a:t>مرکز کار یابی یا جاب سنتر</a:t>
            </a:r>
            <a:endParaRPr lang="en-GB" b="1" dirty="0"/>
          </a:p>
        </p:txBody>
      </p:sp>
      <p:sp>
        <p:nvSpPr>
          <p:cNvPr id="12" name="TextBox 11"/>
          <p:cNvSpPr txBox="1"/>
          <p:nvPr/>
        </p:nvSpPr>
        <p:spPr>
          <a:xfrm>
            <a:off x="2682072" y="3643085"/>
            <a:ext cx="2680542" cy="369332"/>
          </a:xfrm>
          <a:prstGeom prst="rect">
            <a:avLst/>
          </a:prstGeom>
          <a:noFill/>
        </p:spPr>
        <p:txBody>
          <a:bodyPr wrap="none" rtlCol="0">
            <a:spAutoFit/>
          </a:bodyPr>
          <a:lstStyle/>
          <a:p>
            <a:pPr algn="r" rtl="1"/>
            <a:r>
              <a:rPr lang="fa-IR" b="1" dirty="0">
                <a:solidFill>
                  <a:schemeClr val="bg1"/>
                </a:solidFill>
              </a:rPr>
              <a:t>اداره جمع اوری عواید و گمرکات</a:t>
            </a:r>
            <a:endParaRPr lang="en-GB" b="1" dirty="0">
              <a:solidFill>
                <a:schemeClr val="bg1"/>
              </a:solidFill>
            </a:endParaRPr>
          </a:p>
        </p:txBody>
      </p:sp>
    </p:spTree>
    <p:extLst>
      <p:ext uri="{BB962C8B-B14F-4D97-AF65-F5344CB8AC3E}">
        <p14:creationId xmlns:p14="http://schemas.microsoft.com/office/powerpoint/2010/main" val="326653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8173B-1987-48F2-A075-A4EB3F92C5C0}"/>
              </a:ext>
            </a:extLst>
          </p:cNvPr>
          <p:cNvSpPr>
            <a:spLocks noGrp="1"/>
          </p:cNvSpPr>
          <p:nvPr>
            <p:ph type="title"/>
          </p:nvPr>
        </p:nvSpPr>
        <p:spPr>
          <a:xfrm>
            <a:off x="435420" y="427857"/>
            <a:ext cx="3943752" cy="4461163"/>
          </a:xfrm>
        </p:spPr>
        <p:txBody>
          <a:bodyPr>
            <a:normAutofit/>
          </a:bodyPr>
          <a:lstStyle/>
          <a:p>
            <a:br>
              <a:rPr lang="en-GB" sz="5400" dirty="0">
                <a:solidFill>
                  <a:srgbClr val="FFFFFF"/>
                </a:solidFill>
              </a:rPr>
            </a:br>
            <a:r>
              <a:rPr lang="fa-IR" sz="5400" dirty="0">
                <a:solidFill>
                  <a:srgbClr val="FFFFFF"/>
                </a:solidFill>
              </a:rPr>
              <a:t>حکومت محلی</a:t>
            </a:r>
            <a:r>
              <a:rPr lang="en-GB" sz="5400"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C8F968-E5DB-47D1-8E29-E9DAA90E56D4}"/>
              </a:ext>
            </a:extLst>
          </p:cNvPr>
          <p:cNvSpPr>
            <a:spLocks noGrp="1"/>
          </p:cNvSpPr>
          <p:nvPr>
            <p:ph idx="1"/>
          </p:nvPr>
        </p:nvSpPr>
        <p:spPr>
          <a:xfrm>
            <a:off x="4447308" y="591344"/>
            <a:ext cx="6906491" cy="5585619"/>
          </a:xfrm>
        </p:spPr>
        <p:txBody>
          <a:bodyPr anchor="ctr">
            <a:normAutofit/>
          </a:bodyPr>
          <a:lstStyle/>
          <a:p>
            <a:pPr algn="r" rtl="1"/>
            <a:r>
              <a:rPr lang="ar-SA" sz="1400" dirty="0"/>
              <a:t>حکومت محلی در بریتانیا مسئول بخش وسیعی از خدمات حیاتی برای مردم و تجار خصوصی در مناطق مشخص می باشد. در این جمع  خدماتی مانند مواظبت اجتماعی ( سوسیال) مکاتب، مسکن و خانه سازی و  جمع آوری زباله  بیشتر شناخته شده اند  و خدماتی مانند صدور مجوز کار، حمایت از بزنس ها، ثبت  و راجستر و کنترول حشرات مضره در درجه بعدی  بعدی  قرار دارد</a:t>
            </a:r>
            <a:r>
              <a:rPr lang="en-GB" sz="1400" dirty="0"/>
              <a:t>.</a:t>
            </a:r>
            <a:endParaRPr lang="fa-IR" sz="1400" dirty="0"/>
          </a:p>
          <a:p>
            <a:pPr algn="r" rtl="1">
              <a:buNone/>
            </a:pPr>
            <a:endParaRPr lang="en-GB" sz="1400" dirty="0"/>
          </a:p>
          <a:p>
            <a:pPr algn="r" rtl="1"/>
            <a:r>
              <a:rPr lang="ar-SA" sz="1400" dirty="0"/>
              <a:t>مقامات محلی از منابع گسترده، از جمله کمک های دولتی، مالیات شورا(کونسل تکس)، فیس و </a:t>
            </a:r>
            <a:r>
              <a:rPr lang="fa-IR" sz="1400" dirty="0"/>
              <a:t>جمع آوری </a:t>
            </a:r>
            <a:r>
              <a:rPr lang="ar-SA" sz="1400" dirty="0"/>
              <a:t>جریمه های نقدی تامین می شود. مالیات شورا یا شهرداری ها هر سال توسط  مقامات محلی تعیین می شود و مبلغی که هر خانوار باید بپردازد بستگی به ارزش خانه و عاید آنها دارد. ممکن است برخی ها از پرداخت این مالیه/تکس معاف باشند</a:t>
            </a:r>
            <a:r>
              <a:rPr lang="fa-IR" sz="1400" dirty="0"/>
              <a:t>.</a:t>
            </a:r>
            <a:r>
              <a:rPr lang="en-GB" sz="1400" dirty="0"/>
              <a:t> </a:t>
            </a:r>
            <a:br>
              <a:rPr lang="en-GB" sz="1400" dirty="0"/>
            </a:br>
            <a:r>
              <a:rPr lang="ar-SA" sz="1400" dirty="0"/>
              <a:t>معلومات بیشتر را درین مورد از سایت زیر بدست آورید</a:t>
            </a:r>
            <a:r>
              <a:rPr lang="fa-IR" sz="1400" dirty="0"/>
              <a:t>:</a:t>
            </a:r>
            <a:endParaRPr lang="en-GB" sz="1400" dirty="0"/>
          </a:p>
          <a:p>
            <a:r>
              <a:rPr lang="en-GB" sz="1400" dirty="0">
                <a:highlight>
                  <a:srgbClr val="FFFF00"/>
                </a:highlight>
                <a:hlinkClick r:id="rId2"/>
              </a:rPr>
              <a:t>https://www.gov.uk/council-tax</a:t>
            </a:r>
            <a:endParaRPr lang="en-GB" sz="1400" dirty="0">
              <a:highlight>
                <a:srgbClr val="FFFF00"/>
              </a:highlight>
            </a:endParaRPr>
          </a:p>
          <a:p>
            <a:pPr algn="r" rtl="1"/>
            <a:r>
              <a:rPr lang="ar-SA" sz="1400" dirty="0"/>
              <a:t>اعضای شورا یا کونسلر ها به نمایندگی از مردم محل با کار وباریان بزنس های محلی،  سازمان ها و مردم محل کار می کنند تا روی نیازمندی های اولی مردم  توافق </a:t>
            </a:r>
            <a:r>
              <a:rPr lang="fa-IR" sz="1400" dirty="0"/>
              <a:t> صورت گرفته گرفته</a:t>
            </a:r>
            <a:r>
              <a:rPr lang="ar-SA" sz="1400" dirty="0"/>
              <a:t> و زمینه ارایه خدمات فراهم شود</a:t>
            </a:r>
            <a:r>
              <a:rPr lang="en-GB" sz="1400" dirty="0"/>
              <a:t>.</a:t>
            </a:r>
            <a:r>
              <a:rPr lang="fa-IR" sz="1400" dirty="0"/>
              <a:t> </a:t>
            </a:r>
            <a:r>
              <a:rPr lang="ar-SA" sz="1400" dirty="0"/>
              <a:t>تصامیم را  اعضای دایمی شورای محلی  و مامورین شهرداری اتخاذ می کنند. شما میتوانید در مورد مسایل محلی  ذیربط با کونسلر ها یا وکلای محلی تان تماس برقرار  کنید</a:t>
            </a:r>
            <a:r>
              <a:rPr lang="en-GB" sz="1400" dirty="0"/>
              <a:t>.</a:t>
            </a:r>
            <a:br>
              <a:rPr lang="fa-IR" sz="1400" dirty="0"/>
            </a:br>
            <a:r>
              <a:rPr lang="en-GB" sz="1400" dirty="0"/>
              <a:t> https://www.gov.uk/find-your-local-councillors</a:t>
            </a:r>
          </a:p>
          <a:p>
            <a:pPr algn="r" rtl="1"/>
            <a:endParaRPr lang="en-GB" sz="1400" dirty="0"/>
          </a:p>
          <a:p>
            <a:pPr algn="r" rtl="1"/>
            <a:r>
              <a:rPr lang="fa-IR" sz="1400" dirty="0"/>
              <a:t>برای معلومات بیشتر به ویبسایت زیر مراجعه کنید:</a:t>
            </a:r>
            <a:endParaRPr lang="en-GB" sz="1400" dirty="0"/>
          </a:p>
          <a:p>
            <a:r>
              <a:rPr lang="en-GB" sz="1400" dirty="0">
                <a:highlight>
                  <a:srgbClr val="FFFF00"/>
                </a:highlight>
                <a:hlinkClick r:id="rId3"/>
              </a:rPr>
              <a:t>https://www.gov.uk/find-local-council</a:t>
            </a:r>
            <a:endParaRPr lang="en-GB" sz="1400" dirty="0">
              <a:highlight>
                <a:srgbClr val="FFFF00"/>
              </a:highlight>
            </a:endParaRPr>
          </a:p>
          <a:p>
            <a:pPr marL="0" indent="0">
              <a:buNone/>
            </a:pPr>
            <a:r>
              <a:rPr lang="en-GB" sz="1400" dirty="0">
                <a:highlight>
                  <a:srgbClr val="FFFF00"/>
                </a:highlight>
              </a:rPr>
              <a:t> </a:t>
            </a:r>
          </a:p>
          <a:p>
            <a:endParaRPr lang="en-GB" sz="1400" dirty="0"/>
          </a:p>
        </p:txBody>
      </p:sp>
    </p:spTree>
    <p:extLst>
      <p:ext uri="{BB962C8B-B14F-4D97-AF65-F5344CB8AC3E}">
        <p14:creationId xmlns:p14="http://schemas.microsoft.com/office/powerpoint/2010/main" val="398828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034BD-8034-44AA-8BEE-D46004C648D2}"/>
              </a:ext>
            </a:extLst>
          </p:cNvPr>
          <p:cNvSpPr>
            <a:spLocks noGrp="1"/>
          </p:cNvSpPr>
          <p:nvPr>
            <p:ph type="title"/>
          </p:nvPr>
        </p:nvSpPr>
        <p:spPr>
          <a:xfrm>
            <a:off x="-116112" y="921343"/>
            <a:ext cx="4090126" cy="4461163"/>
          </a:xfrm>
        </p:spPr>
        <p:txBody>
          <a:bodyPr>
            <a:normAutofit/>
          </a:bodyPr>
          <a:lstStyle/>
          <a:p>
            <a:pPr algn="r"/>
            <a:br>
              <a:rPr lang="en-GB" sz="5400" dirty="0">
                <a:solidFill>
                  <a:srgbClr val="FFFFFF"/>
                </a:solidFill>
              </a:rPr>
            </a:br>
            <a:r>
              <a:rPr lang="fa-IR" sz="5400" dirty="0">
                <a:solidFill>
                  <a:srgbClr val="FFFFFF"/>
                </a:solidFill>
              </a:rPr>
              <a:t>قانون در بریتانیا</a:t>
            </a:r>
            <a:endParaRPr lang="en-GB" sz="5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654765-F15C-495D-8096-5032A1B8D673}"/>
              </a:ext>
            </a:extLst>
          </p:cNvPr>
          <p:cNvSpPr>
            <a:spLocks noGrp="1"/>
          </p:cNvSpPr>
          <p:nvPr>
            <p:ph idx="1"/>
          </p:nvPr>
        </p:nvSpPr>
        <p:spPr>
          <a:xfrm>
            <a:off x="4447308" y="591344"/>
            <a:ext cx="6906491" cy="5585619"/>
          </a:xfrm>
        </p:spPr>
        <p:txBody>
          <a:bodyPr anchor="ctr">
            <a:normAutofit/>
          </a:bodyPr>
          <a:lstStyle/>
          <a:p>
            <a:endParaRPr lang="en-GB" sz="1300" i="1" dirty="0"/>
          </a:p>
          <a:p>
            <a:pPr algn="r" rtl="1">
              <a:buNone/>
            </a:pPr>
            <a:r>
              <a:rPr lang="en-GB" sz="1400" dirty="0"/>
              <a:t>      </a:t>
            </a:r>
            <a:r>
              <a:rPr lang="ar-SA" sz="1400" dirty="0"/>
              <a:t>احترام به قانون در بریتانیا بسیار مهم است و همه باید از قانون اطاعت کنند. اگر قانون شکنی کنید عواقبی در پی خواهد داشت مانند پرداخت جریمه و یا رفتن به زندان</a:t>
            </a:r>
            <a:r>
              <a:rPr lang="en-GB" sz="1400" dirty="0"/>
              <a:t>.</a:t>
            </a:r>
            <a:br>
              <a:rPr lang="en-GB" sz="1400" dirty="0"/>
            </a:br>
            <a:r>
              <a:rPr lang="ar-SA" sz="1400" dirty="0"/>
              <a:t>قانون برای همه افراد در بریتانیا اعمال می شود. قاضیان محاکم در مورد پرونده/دوسیه ها  تصمیم می گیرند. برخورد با طرفین دعوی در محکمه منصفانه است. هر شخص در محکمه می تواند وکیل/نماینده داشته باشد</a:t>
            </a:r>
            <a:r>
              <a:rPr lang="en-GB" sz="1400" dirty="0"/>
              <a:t>.</a:t>
            </a:r>
            <a:br>
              <a:rPr lang="en-GB" sz="1400" dirty="0"/>
            </a:br>
            <a:br>
              <a:rPr lang="en-GB" sz="1400" dirty="0"/>
            </a:br>
            <a:endParaRPr lang="en-GB" sz="1400" dirty="0"/>
          </a:p>
          <a:p>
            <a:pPr algn="r" rtl="1">
              <a:buNone/>
            </a:pPr>
            <a:r>
              <a:rPr lang="fa-IR" sz="1400" b="1" dirty="0"/>
              <a:t>در بریتانیا دو نوع قانون وجود دارد:</a:t>
            </a:r>
            <a:endParaRPr lang="en-GB" sz="1400" b="1" dirty="0"/>
          </a:p>
          <a:p>
            <a:pPr algn="r" rtl="1">
              <a:buNone/>
            </a:pPr>
            <a:r>
              <a:rPr lang="fa-IR" sz="1400" dirty="0"/>
              <a:t>• قانون مدنی ، که اختلافات بین شهروندان را حل و فصل می کند</a:t>
            </a:r>
            <a:endParaRPr lang="en-GB" sz="1400" dirty="0"/>
          </a:p>
          <a:p>
            <a:pPr algn="r" rtl="1">
              <a:buNone/>
            </a:pPr>
            <a:r>
              <a:rPr lang="fa-IR" sz="1400" dirty="0"/>
              <a:t>• قانون جزا، که جرم و مجازات توسط آن حل و فصل می شود</a:t>
            </a:r>
            <a:endParaRPr lang="en-GB" sz="1300" dirty="0"/>
          </a:p>
          <a:p>
            <a:pPr algn="r" rtl="1">
              <a:buNone/>
            </a:pPr>
            <a:r>
              <a:rPr lang="en-GB" sz="1400" dirty="0"/>
              <a:t>     </a:t>
            </a:r>
            <a:r>
              <a:rPr lang="ar-SA" sz="1400" dirty="0"/>
              <a:t>هر دوقانون می گوید که شما در بریتانیا چه می توانید و چه نمی توانید</a:t>
            </a:r>
            <a:r>
              <a:rPr lang="en-GB" sz="1400" dirty="0"/>
              <a:t>.</a:t>
            </a:r>
            <a:br>
              <a:rPr lang="en-GB" sz="1400" dirty="0"/>
            </a:br>
            <a:r>
              <a:rPr lang="ar-SA" sz="1400" dirty="0"/>
              <a:t>برخی قوانین خاص بین انگلستان، ولز و اسکاتلند متفاوت اند</a:t>
            </a:r>
            <a:r>
              <a:rPr lang="en-GB" sz="1400" dirty="0"/>
              <a:t>.</a:t>
            </a:r>
          </a:p>
          <a:p>
            <a:pPr algn="r" rtl="1">
              <a:buNone/>
            </a:pPr>
            <a:endParaRPr lang="en-GB" sz="1400" b="1" dirty="0"/>
          </a:p>
          <a:p>
            <a:pPr algn="r" rtl="1">
              <a:buNone/>
            </a:pPr>
            <a:r>
              <a:rPr lang="fa-IR" sz="1400" b="1" dirty="0"/>
              <a:t>پولیس و وظایف آنها</a:t>
            </a:r>
            <a:endParaRPr lang="en-GB" sz="1400" b="1" dirty="0"/>
          </a:p>
          <a:p>
            <a:pPr algn="r" rtl="1">
              <a:buNone/>
            </a:pPr>
            <a:r>
              <a:rPr lang="en-GB" sz="1400" dirty="0"/>
              <a:t>     </a:t>
            </a:r>
            <a:r>
              <a:rPr lang="ar-SA" sz="1400" dirty="0"/>
              <a:t>پلیس برای محافظت از مردم، حقوق آنها و اجرای قانون عمل می کند. اگر شما قربانی یک جنایت هستید، یا جرمی را مشاهده می کنید و یا به کمک  پلیس نیاز دارید، مثلا وقتی راه را گم کر</a:t>
            </a:r>
            <a:r>
              <a:rPr lang="fa-IR" sz="1400" dirty="0"/>
              <a:t>د</a:t>
            </a:r>
            <a:r>
              <a:rPr lang="ar-SA" sz="1400" dirty="0"/>
              <a:t>ید از مراجعه  به پلیس هراس نداشته باشید</a:t>
            </a:r>
            <a:r>
              <a:rPr lang="en-GB" sz="1400" dirty="0"/>
              <a:t>.</a:t>
            </a:r>
          </a:p>
          <a:p>
            <a:pPr algn="r" rtl="1">
              <a:buNone/>
            </a:pPr>
            <a:r>
              <a:rPr lang="en-GB" sz="1400" dirty="0"/>
              <a:t>     </a:t>
            </a:r>
            <a:r>
              <a:rPr lang="ps-AF" sz="1400" dirty="0"/>
              <a:t>در صورت کدام واقعه </a:t>
            </a:r>
            <a:r>
              <a:rPr lang="fa-IR" sz="1400" dirty="0"/>
              <a:t>عاجل</a:t>
            </a:r>
            <a:r>
              <a:rPr lang="ps-AF" sz="1400" dirty="0"/>
              <a:t> ا</a:t>
            </a:r>
            <a:r>
              <a:rPr lang="fa-IR" sz="1400" dirty="0"/>
              <a:t>گر به کمک پولیس نیاز دارید به شماره های ذیل در تماس شوید:</a:t>
            </a:r>
            <a:endParaRPr lang="en-GB" sz="1400" dirty="0"/>
          </a:p>
          <a:p>
            <a:pPr algn="r" rtl="1">
              <a:buNone/>
            </a:pPr>
            <a:r>
              <a:rPr lang="en-GB" sz="1400" dirty="0"/>
              <a:t>    </a:t>
            </a:r>
            <a:r>
              <a:rPr lang="fa-IR" sz="1400" dirty="0"/>
              <a:t>در واقعات عاجل به شماره </a:t>
            </a:r>
            <a:r>
              <a:rPr lang="ps-AF" sz="1400" dirty="0"/>
              <a:t>۹۹۹</a:t>
            </a:r>
            <a:r>
              <a:rPr lang="fa-IR" sz="1400" dirty="0"/>
              <a:t> زنگ بزنید.</a:t>
            </a:r>
            <a:endParaRPr lang="en-GB" sz="1400" dirty="0"/>
          </a:p>
          <a:p>
            <a:pPr algn="r" rtl="1">
              <a:buNone/>
            </a:pPr>
            <a:r>
              <a:rPr lang="en-GB" sz="1400" dirty="0"/>
              <a:t>   </a:t>
            </a:r>
            <a:r>
              <a:rPr lang="fa-IR" sz="1400" dirty="0"/>
              <a:t>در واقعات کمتر عاجل به شماره </a:t>
            </a:r>
            <a:r>
              <a:rPr lang="ps-AF" sz="1400" dirty="0"/>
              <a:t>۱۰۱ </a:t>
            </a:r>
            <a:r>
              <a:rPr lang="fa-IR" sz="1400" dirty="0"/>
              <a:t>زنگ بزنید</a:t>
            </a:r>
            <a:endParaRPr lang="en-GB" sz="1400" dirty="0"/>
          </a:p>
        </p:txBody>
      </p:sp>
    </p:spTree>
    <p:extLst>
      <p:ext uri="{BB962C8B-B14F-4D97-AF65-F5344CB8AC3E}">
        <p14:creationId xmlns:p14="http://schemas.microsoft.com/office/powerpoint/2010/main" val="324320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985C6-DA98-4848-B7FF-FC22E5BE0B5B}"/>
              </a:ext>
            </a:extLst>
          </p:cNvPr>
          <p:cNvSpPr>
            <a:spLocks noGrp="1"/>
          </p:cNvSpPr>
          <p:nvPr>
            <p:ph type="title"/>
          </p:nvPr>
        </p:nvSpPr>
        <p:spPr>
          <a:xfrm>
            <a:off x="137923" y="2066306"/>
            <a:ext cx="4885341" cy="2753740"/>
          </a:xfrm>
        </p:spPr>
        <p:txBody>
          <a:bodyPr>
            <a:normAutofit/>
          </a:bodyPr>
          <a:lstStyle/>
          <a:p>
            <a:pPr algn="r"/>
            <a:r>
              <a:rPr lang="fa-IR" dirty="0">
                <a:solidFill>
                  <a:srgbClr val="FFFFFF"/>
                </a:solidFill>
              </a:rPr>
              <a:t>پرداخت مالیه در بریتانیا</a:t>
            </a:r>
            <a:r>
              <a:rPr lang="en-GB" dirty="0">
                <a:solidFill>
                  <a:srgbClr val="FFFFFF"/>
                </a:solidFill>
              </a:rPr>
              <a:t> </a:t>
            </a:r>
          </a:p>
        </p:txBody>
      </p:sp>
      <p:sp>
        <p:nvSpPr>
          <p:cNvPr id="68" name="Arc 6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278CCF-B6B1-4716-BF1B-3A38C67AF730}"/>
              </a:ext>
            </a:extLst>
          </p:cNvPr>
          <p:cNvSpPr>
            <a:spLocks noGrp="1"/>
          </p:cNvSpPr>
          <p:nvPr>
            <p:ph idx="1"/>
          </p:nvPr>
        </p:nvSpPr>
        <p:spPr>
          <a:xfrm>
            <a:off x="5370153" y="1526033"/>
            <a:ext cx="5536397" cy="4936187"/>
          </a:xfrm>
        </p:spPr>
        <p:txBody>
          <a:bodyPr>
            <a:noAutofit/>
          </a:bodyPr>
          <a:lstStyle/>
          <a:p>
            <a:pPr algn="r" rtl="1">
              <a:buNone/>
            </a:pPr>
            <a:r>
              <a:rPr lang="fa-IR" sz="1400" dirty="0"/>
              <a:t>	</a:t>
            </a:r>
            <a:r>
              <a:rPr lang="ar-SA" sz="1400" dirty="0"/>
              <a:t>در یریتانیا دولت  از طریق اداره ویژه  جمع آوری مالیات و گمرکات که بنام ملکه بریتانیا مسمی است درامد دارد که شامل جمع اوری مالیات بر کار و سرمایه می باشد</a:t>
            </a:r>
            <a:r>
              <a:rPr lang="en-GB" sz="1400" dirty="0"/>
              <a:t>.</a:t>
            </a:r>
            <a:br>
              <a:rPr lang="en-GB" sz="1400" dirty="0"/>
            </a:br>
            <a:r>
              <a:rPr lang="ar-SA" sz="1400" dirty="0"/>
              <a:t>عواید حکومت مرکزی عمدتا </a:t>
            </a:r>
            <a:r>
              <a:rPr lang="fa-IR" sz="1400" dirty="0"/>
              <a:t>از </a:t>
            </a:r>
            <a:r>
              <a:rPr lang="ar-SA" sz="1400" dirty="0"/>
              <a:t>مالیه بر درامد افراد، پرداخت بیمه ملی یا نشنل انشورنس، مالیات برفروشات</a:t>
            </a:r>
            <a:r>
              <a:rPr lang="en-GB" sz="1400" dirty="0"/>
              <a:t> (VAT) </a:t>
            </a:r>
            <a:r>
              <a:rPr lang="ar-SA" sz="1400" dirty="0"/>
              <a:t>، مالیات شرکت و مالیات بر مواد سوخت (پترول و دیزل ) حاصل می شود</a:t>
            </a:r>
            <a:r>
              <a:rPr lang="en-GB" sz="1400" dirty="0"/>
              <a:t>.</a:t>
            </a:r>
          </a:p>
          <a:p>
            <a:pPr algn="r" rtl="1">
              <a:buNone/>
            </a:pPr>
            <a:r>
              <a:rPr lang="fa-IR" sz="1400" dirty="0"/>
              <a:t>	</a:t>
            </a:r>
            <a:r>
              <a:rPr lang="ar-SA" sz="1400" dirty="0"/>
              <a:t>عواید خارجی شهروندان بریتانیا نیز تحت مالیه حکومت بریتانیا  قرار می گیرد.  اما برای جلوگیری از پرداخت مالیات دو مرتبه ی حکومت بریتانیا با بسیاری از کشورها توافق کرده است تا مالیات شهروندان  بریتانیا را که در خارج از کشور جمع اوری می کن</a:t>
            </a:r>
            <a:r>
              <a:rPr lang="fa-IR" sz="1400" dirty="0"/>
              <a:t>ن</a:t>
            </a:r>
            <a:r>
              <a:rPr lang="ar-SA" sz="1400" dirty="0"/>
              <a:t>د  دوباره به بریتانیا بپردازد. الزاما این مبلغ به اندازه واقعی آن پرداخته نشده است</a:t>
            </a:r>
            <a:r>
              <a:rPr lang="en-GB" sz="1400" dirty="0"/>
              <a:t>.</a:t>
            </a:r>
          </a:p>
          <a:p>
            <a:pPr algn="r" rtl="1">
              <a:buNone/>
            </a:pPr>
            <a:r>
              <a:rPr lang="fa-IR" sz="1400" dirty="0"/>
              <a:t>	</a:t>
            </a:r>
            <a:r>
              <a:rPr lang="ar-SA" sz="1400" dirty="0"/>
              <a:t>مالیه شهروندان براساس یک جدول مشخص تعیین و اخذ می گردد. شهروندان از درامد شغلی خود تکس می پردازند البته بخش معینی از درامد شان از مالیات م</a:t>
            </a:r>
            <a:r>
              <a:rPr lang="fa-IR" sz="1400" dirty="0"/>
              <a:t>س</a:t>
            </a:r>
            <a:r>
              <a:rPr lang="ar-SA" sz="1400" dirty="0"/>
              <a:t>تثنی می باشد،  همچنان از سود پس انداز</a:t>
            </a:r>
            <a:r>
              <a:rPr lang="fa-IR" sz="1400" dirty="0"/>
              <a:t>،</a:t>
            </a:r>
            <a:r>
              <a:rPr lang="ar-SA" sz="1400" dirty="0"/>
              <a:t> دارایی های دیگر و سهام  مالیه پرداخته می شود</a:t>
            </a:r>
            <a:r>
              <a:rPr lang="en-GB" sz="1400" dirty="0"/>
              <a:t>.</a:t>
            </a:r>
          </a:p>
          <a:p>
            <a:pPr algn="r" rtl="1">
              <a:buNone/>
            </a:pPr>
            <a:r>
              <a:rPr lang="fa-IR" sz="1400" dirty="0"/>
              <a:t>	</a:t>
            </a:r>
            <a:r>
              <a:rPr lang="ar-SA" sz="1400" dirty="0"/>
              <a:t>شما موظف به پرداخت مقدار مناسب مالیات بر عواید تان هستید. مالیات بر عواید فیصدی معینی از درآمد سالانه شما است. اگر با شخص دیگریکار می کنید، مالیه بر </a:t>
            </a:r>
            <a:r>
              <a:rPr lang="fa-IR" sz="1400" dirty="0"/>
              <a:t>عواید</a:t>
            </a:r>
            <a:r>
              <a:rPr lang="ar-SA" sz="1400" dirty="0"/>
              <a:t> مستقیما از معاش ماهوار شما وضع می گردد. این کار از طریق سیستمی بنام ( مالیه بر اساس عایدت بپرداز) انجام می شود</a:t>
            </a:r>
            <a:r>
              <a:rPr lang="en-GB" sz="1400" dirty="0"/>
              <a:t>.</a:t>
            </a:r>
          </a:p>
          <a:p>
            <a:pPr algn="r" rtl="1">
              <a:buNone/>
            </a:pPr>
            <a:r>
              <a:rPr lang="fa-IR" sz="1400" dirty="0"/>
              <a:t>	</a:t>
            </a:r>
            <a:r>
              <a:rPr lang="ar-SA" sz="1400" dirty="0"/>
              <a:t>اگر در کدام نهادی یا با شخص دیگری کار نمی کنید اما عواید دارید، شما باید درآمد تان را نشان داده و بر اساس فیصدی معین مالیه بپردازید.  میزان مالیاتی که می پردازید بستگی به مقدار درآمد شما دارد</a:t>
            </a:r>
            <a:r>
              <a:rPr lang="en-GB" sz="1400" dirty="0"/>
              <a:t>.</a:t>
            </a:r>
            <a:br>
              <a:rPr lang="en-GB" sz="1400" dirty="0"/>
            </a:br>
            <a:r>
              <a:rPr lang="ar-SA" sz="1400" dirty="0"/>
              <a:t>جزئیات بیشتر را در سایت زیر جستجو کنید</a:t>
            </a:r>
            <a:r>
              <a:rPr lang="en-GB" sz="1400" dirty="0"/>
              <a:t>:</a:t>
            </a:r>
          </a:p>
          <a:p>
            <a:pPr marL="0" indent="0">
              <a:buNone/>
            </a:pPr>
            <a:r>
              <a:rPr lang="en-GB" sz="1400" dirty="0">
                <a:highlight>
                  <a:srgbClr val="FFFF00"/>
                </a:highlight>
                <a:latin typeface="+mj-lt"/>
                <a:hlinkClick r:id="rId2"/>
              </a:rPr>
              <a:t>https://www.gov.uk/estimate-income-tax</a:t>
            </a:r>
            <a:endParaRPr lang="en-GB" sz="1400" dirty="0">
              <a:highlight>
                <a:srgbClr val="FFFF00"/>
              </a:highlight>
              <a:latin typeface="+mj-lt"/>
            </a:endParaRPr>
          </a:p>
          <a:p>
            <a:pPr marL="0" indent="0">
              <a:buNone/>
            </a:pPr>
            <a:endParaRPr lang="en-GB" sz="1400" dirty="0">
              <a:latin typeface="+mj-lt"/>
            </a:endParaRPr>
          </a:p>
          <a:p>
            <a:pPr marL="0" indent="0">
              <a:buNone/>
            </a:pPr>
            <a:endParaRPr lang="en-GB" sz="1400" dirty="0">
              <a:latin typeface="+mj-lt"/>
            </a:endParaRPr>
          </a:p>
          <a:p>
            <a:pPr marL="0" indent="0">
              <a:buNone/>
            </a:pPr>
            <a:endParaRPr lang="en-GB" sz="1400" dirty="0">
              <a:latin typeface="+mj-lt"/>
            </a:endParaRPr>
          </a:p>
          <a:p>
            <a:pPr marL="0" indent="0">
              <a:buNone/>
            </a:pPr>
            <a:r>
              <a:rPr lang="en-GB" sz="1400" dirty="0">
                <a:latin typeface="+mj-lt"/>
              </a:rPr>
              <a:t> </a:t>
            </a:r>
          </a:p>
          <a:p>
            <a:pPr marL="0" indent="0">
              <a:buNone/>
            </a:pPr>
            <a:endParaRPr lang="en-GB" sz="1400" dirty="0">
              <a:latin typeface="+mj-lt"/>
            </a:endParaRPr>
          </a:p>
          <a:p>
            <a:pPr marL="0" indent="0">
              <a:buNone/>
            </a:pPr>
            <a:endParaRPr lang="en-GB" sz="1400" dirty="0">
              <a:latin typeface="+mj-lt"/>
            </a:endParaRPr>
          </a:p>
        </p:txBody>
      </p:sp>
    </p:spTree>
    <p:extLst>
      <p:ext uri="{BB962C8B-B14F-4D97-AF65-F5344CB8AC3E}">
        <p14:creationId xmlns:p14="http://schemas.microsoft.com/office/powerpoint/2010/main" val="123830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F6CF4-0D4B-41B7-B776-B4C790994452}"/>
              </a:ext>
            </a:extLst>
          </p:cNvPr>
          <p:cNvSpPr>
            <a:spLocks noGrp="1"/>
          </p:cNvSpPr>
          <p:nvPr>
            <p:ph type="title"/>
          </p:nvPr>
        </p:nvSpPr>
        <p:spPr>
          <a:xfrm>
            <a:off x="604455" y="356264"/>
            <a:ext cx="6894576" cy="899081"/>
          </a:xfrm>
        </p:spPr>
        <p:txBody>
          <a:bodyPr vert="horz" lIns="91440" tIns="45720" rIns="91440" bIns="45720" rtlCol="0" anchor="b">
            <a:normAutofit/>
          </a:bodyPr>
          <a:lstStyle/>
          <a:p>
            <a:pPr algn="ctr"/>
            <a:r>
              <a:rPr lang="fa-IR" sz="5400" dirty="0"/>
              <a:t> بیمه ملی(نشنل انشورنس)</a:t>
            </a:r>
            <a:endParaRPr lang="en-US" sz="5400" dirty="0"/>
          </a:p>
        </p:txBody>
      </p:sp>
      <p:sp>
        <p:nvSpPr>
          <p:cNvPr id="3" name="Content Placeholder 2">
            <a:extLst>
              <a:ext uri="{FF2B5EF4-FFF2-40B4-BE49-F238E27FC236}">
                <a16:creationId xmlns:a16="http://schemas.microsoft.com/office/drawing/2014/main" id="{D4BFAB01-E821-4B27-B915-E133B7AB6C38}"/>
              </a:ext>
            </a:extLst>
          </p:cNvPr>
          <p:cNvSpPr>
            <a:spLocks noGrp="1"/>
          </p:cNvSpPr>
          <p:nvPr>
            <p:ph sz="half" idx="1"/>
          </p:nvPr>
        </p:nvSpPr>
        <p:spPr>
          <a:xfrm>
            <a:off x="717740" y="1631083"/>
            <a:ext cx="6894576" cy="4164066"/>
          </a:xfrm>
        </p:spPr>
        <p:txBody>
          <a:bodyPr vert="horz" lIns="91440" tIns="45720" rIns="91440" bIns="45720" rtlCol="0">
            <a:noAutofit/>
          </a:bodyPr>
          <a:lstStyle/>
          <a:p>
            <a:pPr algn="r" rtl="1"/>
            <a:r>
              <a:rPr lang="fa-IR" sz="1400" b="1" dirty="0"/>
              <a:t>چرا شما به شماره بیمه ملی (نینو) ضرورت دارید؟</a:t>
            </a:r>
            <a:endParaRPr lang="en-GB" sz="1400" b="1" dirty="0"/>
          </a:p>
          <a:p>
            <a:pPr algn="r" rtl="1"/>
            <a:r>
              <a:rPr lang="fa-IR" sz="1400" dirty="0"/>
              <a:t>شما یک شماره بیمه ملی (</a:t>
            </a:r>
            <a:r>
              <a:rPr lang="en-GB" sz="1400" dirty="0"/>
              <a:t>NI</a:t>
            </a:r>
            <a:r>
              <a:rPr lang="fa-IR" sz="1400" dirty="0"/>
              <a:t>) یا نشنل انشورنس دارید تا مطمئن شوید سهم گیری در بیمه ملی و مالیات شما فقط به  نام شما ثبت شده است. نشنل انشورنس از حروف و اعداد تشکیل شده است و هرگز تغیر نمی کند.</a:t>
            </a:r>
            <a:endParaRPr lang="en-GB" sz="1400" dirty="0"/>
          </a:p>
          <a:p>
            <a:pPr algn="r" rtl="1"/>
            <a:r>
              <a:rPr lang="fa-IR" sz="1400" dirty="0"/>
              <a:t>اگر بتوانید ثابت کنید می توانید در بریتانیا اجازه کار را دارید، می توانید بدون شماره ملی (نشنل انشورنس نمبر)) دنبال کار باشد و یا کار را آغاز کنید.صاحبان کار باید بررسی لازم را در مورد کارمندان شان اینکه انها اجازه کار را دارند یا خیر انجام دهند. داشتن نشنل انشورنس نمبر بخشی از این بررسی  ها نیست زیراداشتن  این شماره  ثابت نمی کند که یک فرد حق کار را دارد یا نه. </a:t>
            </a:r>
            <a:endParaRPr lang="en-GB" sz="1400" dirty="0"/>
          </a:p>
          <a:p>
            <a:pPr algn="r" rtl="1"/>
            <a:r>
              <a:rPr lang="fa-IR" sz="1400" dirty="0"/>
              <a:t>اگر(نشنل انشورنس) ندارید برای اطلاعات بیشتر و اینکه چگونه این شماره را دریافت کنید به سایت زیر مراجعه کنید:</a:t>
            </a:r>
          </a:p>
          <a:p>
            <a:pPr algn="r" rtl="1"/>
            <a:r>
              <a:rPr lang="en-US" sz="1400" dirty="0">
                <a:highlight>
                  <a:srgbClr val="FFFF00"/>
                </a:highlight>
                <a:hlinkClick r:id="rId2"/>
              </a:rPr>
              <a:t>https://www.gov.uk/apply-national-insurance</a:t>
            </a:r>
            <a:r>
              <a:rPr lang="en-US" sz="1400" dirty="0">
                <a:highlight>
                  <a:srgbClr val="FFFF00"/>
                </a:highlight>
              </a:rPr>
              <a:t>-</a:t>
            </a:r>
            <a:endParaRPr lang="en-GB" sz="1400" dirty="0"/>
          </a:p>
          <a:p>
            <a:pPr algn="r" rtl="1"/>
            <a:r>
              <a:rPr lang="fa-IR" sz="1400" dirty="0"/>
              <a:t>حین درخواست به نشنل انشورنس نمبر، کاپی پاسپورت و مدرکی که نشان دهد شما حق کار را دارید، ارائه کنید. به شما گفته خواهد شد که هنگام درخواست به نشنل انشورنس نمبر چه مدارکی را ارائه کنید.  نشنل انشورنس نمبر شما مانند این شماره خواهد بود: </a:t>
            </a:r>
            <a:endParaRPr lang="en-GB" sz="1400" dirty="0"/>
          </a:p>
          <a:p>
            <a:pPr rtl="1"/>
            <a:r>
              <a:rPr lang="en-US" sz="1400" dirty="0"/>
              <a:t>AB123456A</a:t>
            </a:r>
            <a:endParaRPr lang="en-GB" sz="1400" dirty="0"/>
          </a:p>
          <a:p>
            <a:pPr marL="0"/>
            <a:endParaRPr lang="en-US" sz="1400" dirty="0"/>
          </a:p>
        </p:txBody>
      </p:sp>
      <p:pic>
        <p:nvPicPr>
          <p:cNvPr id="21" name="Picture 4" descr="UK National Insurance Number | Restless World • UK Visa Specialists">
            <a:extLst>
              <a:ext uri="{FF2B5EF4-FFF2-40B4-BE49-F238E27FC236}">
                <a16:creationId xmlns:a16="http://schemas.microsoft.com/office/drawing/2014/main" id="{3C056013-FB4C-4245-8BAC-782ABD907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63840" y="742065"/>
            <a:ext cx="4014216" cy="26042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WP | Free Customer Service Contact Number, Helpline: 0800 055 6688">
            <a:extLst>
              <a:ext uri="{FF2B5EF4-FFF2-40B4-BE49-F238E27FC236}">
                <a16:creationId xmlns:a16="http://schemas.microsoft.com/office/drawing/2014/main" id="{9106DE4E-432D-475F-877F-5D96DC6CFFF3}"/>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7863840" y="4126589"/>
            <a:ext cx="3995928" cy="208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10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BFF41-23B2-4D06-A931-75BC07C5C097}"/>
              </a:ext>
            </a:extLst>
          </p:cNvPr>
          <p:cNvSpPr>
            <a:spLocks noGrp="1"/>
          </p:cNvSpPr>
          <p:nvPr>
            <p:ph type="title"/>
          </p:nvPr>
        </p:nvSpPr>
        <p:spPr>
          <a:xfrm>
            <a:off x="1147324" y="1099803"/>
            <a:ext cx="5051596" cy="4064628"/>
          </a:xfrm>
        </p:spPr>
        <p:txBody>
          <a:bodyPr vert="horz" lIns="91440" tIns="45720" rIns="91440" bIns="45720" rtlCol="0" anchor="ctr">
            <a:normAutofit/>
          </a:bodyPr>
          <a:lstStyle/>
          <a:p>
            <a:br>
              <a:rPr lang="en-US" kern="1200" dirty="0">
                <a:solidFill>
                  <a:srgbClr val="FFFFFF"/>
                </a:solidFill>
                <a:latin typeface="+mj-lt"/>
                <a:ea typeface="+mj-ea"/>
                <a:cs typeface="+mj-cs"/>
              </a:rPr>
            </a:br>
            <a:r>
              <a:rPr lang="fa-IR" dirty="0">
                <a:solidFill>
                  <a:srgbClr val="FFFFFF"/>
                </a:solidFill>
              </a:rPr>
              <a:t>یونیورسل کریدت</a:t>
            </a:r>
            <a:endParaRPr lang="en-US"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E683D78-54E4-4C0A-A5EC-2B772DDE79BD}"/>
              </a:ext>
            </a:extLst>
          </p:cNvPr>
          <p:cNvSpPr/>
          <p:nvPr/>
        </p:nvSpPr>
        <p:spPr>
          <a:xfrm>
            <a:off x="5370153" y="1094501"/>
            <a:ext cx="5536397" cy="4699314"/>
          </a:xfrm>
          <a:prstGeom prst="rect">
            <a:avLst/>
          </a:prstGeom>
        </p:spPr>
        <p:txBody>
          <a:bodyPr vert="horz" lIns="91440" tIns="45720" rIns="91440" bIns="45720" rtlCol="0">
            <a:normAutofit fontScale="85000" lnSpcReduction="10000"/>
          </a:bodyPr>
          <a:lstStyle/>
          <a:p>
            <a:pPr algn="r" rtl="1">
              <a:buFont typeface="Arial" pitchFamily="34" charset="0"/>
              <a:buChar char="•"/>
            </a:pPr>
            <a:r>
              <a:rPr lang="fa-IR" sz="1900" b="1" dirty="0"/>
              <a:t>یونیورسل کریدت چیست؟</a:t>
            </a:r>
          </a:p>
          <a:p>
            <a:pPr algn="r" rtl="1">
              <a:buFont typeface="Arial" pitchFamily="34" charset="0"/>
              <a:buChar char="•"/>
            </a:pPr>
            <a:endParaRPr lang="en-GB" sz="1500" b="1" dirty="0"/>
          </a:p>
          <a:p>
            <a:pPr algn="r" rtl="1">
              <a:buFont typeface="Arial" pitchFamily="34" charset="0"/>
              <a:buChar char="•"/>
            </a:pPr>
            <a:r>
              <a:rPr lang="ar-SA" sz="1500" dirty="0"/>
              <a:t>یونیورسل کریدت نوع جدیدی  مساعدت مالی برای افراد واجد کار است که جاگزین برخی از مساعدت های موجود و ( تکس کریدت ) شده است. یونیورسل کریدت برای افرادی که کار نمی کنند و یا درامد کم دارند طرح ریزی شده است تا آنها را در مخارج اولیه زندگی و کرایه خانه کمک کند</a:t>
            </a:r>
            <a:r>
              <a:rPr lang="en-GB" sz="1500" dirty="0"/>
              <a:t>.</a:t>
            </a:r>
          </a:p>
          <a:p>
            <a:pPr algn="r" rtl="1">
              <a:buFont typeface="Arial" pitchFamily="34" charset="0"/>
              <a:buChar char="•"/>
            </a:pPr>
            <a:r>
              <a:rPr lang="fa-IR" sz="1500" dirty="0"/>
              <a:t>مبلغی که دریافت می کنید بستگی به وضعیت شما و مقدارعواید دیگر شما دارد. اگر شما کار هم می کنید اما درآمد کمی دارید می توانید به دریافت یونیورسل کریدت ادامه دهید.</a:t>
            </a:r>
            <a:endParaRPr lang="en-GB" sz="1500" dirty="0"/>
          </a:p>
          <a:p>
            <a:pPr algn="r" rtl="1">
              <a:buFont typeface="Arial" pitchFamily="34" charset="0"/>
              <a:buChar char="•"/>
            </a:pPr>
            <a:r>
              <a:rPr lang="fa-IR" sz="1500" dirty="0"/>
              <a:t>برای مزید معلومات به رهنمای ما مراجعه کنید: </a:t>
            </a:r>
            <a:endParaRPr lang="en-GB" sz="1500" dirty="0"/>
          </a:p>
          <a:p>
            <a:pPr rtl="1"/>
            <a:r>
              <a:rPr lang="fa-IR" sz="1400" dirty="0"/>
              <a:t> </a:t>
            </a:r>
            <a:endParaRPr lang="en-GB" sz="1400" dirty="0"/>
          </a:p>
          <a:p>
            <a:pPr indent="-228600" fontAlgn="base">
              <a:lnSpc>
                <a:spcPct val="90000"/>
              </a:lnSpc>
              <a:spcAft>
                <a:spcPts val="600"/>
              </a:spcAft>
              <a:buFont typeface="Arial" panose="020B0604020202020204" pitchFamily="34" charset="0"/>
              <a:buChar char="•"/>
            </a:pPr>
            <a:endParaRPr lang="fa-IR" sz="1700" dirty="0"/>
          </a:p>
          <a:p>
            <a:pPr indent="-228600" fontAlgn="base">
              <a:lnSpc>
                <a:spcPct val="90000"/>
              </a:lnSpc>
              <a:spcAft>
                <a:spcPts val="600"/>
              </a:spcAft>
              <a:buFont typeface="Arial" panose="020B0604020202020204" pitchFamily="34" charset="0"/>
              <a:buChar char="•"/>
            </a:pPr>
            <a:r>
              <a:rPr lang="en-US" sz="1700" dirty="0"/>
              <a:t> </a:t>
            </a:r>
            <a:r>
              <a:rPr lang="en-US" sz="1700" dirty="0">
                <a:hlinkClick r:id="rId2"/>
              </a:rPr>
              <a:t>guide to how Universal Credit is worked out</a:t>
            </a:r>
            <a:endParaRPr lang="fa-IR" sz="1700" dirty="0"/>
          </a:p>
          <a:p>
            <a:pPr indent="-228600" fontAlgn="base">
              <a:lnSpc>
                <a:spcPct val="90000"/>
              </a:lnSpc>
              <a:spcAft>
                <a:spcPts val="600"/>
              </a:spcAft>
              <a:buFont typeface="Arial" panose="020B0604020202020204" pitchFamily="34" charset="0"/>
              <a:buChar char="•"/>
            </a:pPr>
            <a:endParaRPr lang="en-US" sz="1700" dirty="0"/>
          </a:p>
          <a:p>
            <a:pPr algn="r" rtl="1">
              <a:buFont typeface="Arial" pitchFamily="34" charset="0"/>
              <a:buChar char="•"/>
            </a:pPr>
            <a:r>
              <a:rPr lang="fa-IR" sz="1500" dirty="0"/>
              <a:t>یونیورسل کریدت متفاوت از سایر درامد هاست  زیرا توسط  اداره کار و بازنشتگی (تقاعد) تامین می شود.</a:t>
            </a:r>
            <a:endParaRPr lang="en-GB" sz="1500" dirty="0"/>
          </a:p>
          <a:p>
            <a:pPr algn="r" rtl="1">
              <a:buFont typeface="Arial" pitchFamily="34" charset="0"/>
              <a:buChar char="•"/>
            </a:pPr>
            <a:r>
              <a:rPr lang="en-GB" sz="1500" dirty="0"/>
              <a:t> </a:t>
            </a:r>
            <a:r>
              <a:rPr lang="fa-IR" sz="1500" dirty="0"/>
              <a:t>اولین پرداخت شما باید  پنج هفته پس از درخواست انجام شود.</a:t>
            </a:r>
            <a:endParaRPr lang="en-GB" sz="1500" dirty="0"/>
          </a:p>
          <a:p>
            <a:pPr algn="r" rtl="1">
              <a:lnSpc>
                <a:spcPct val="90000"/>
              </a:lnSpc>
              <a:spcAft>
                <a:spcPts val="600"/>
              </a:spcAft>
              <a:buFont typeface="Arial" pitchFamily="34" charset="0"/>
              <a:buChar char="•"/>
            </a:pPr>
            <a:endParaRPr lang="en-US" sz="1500" dirty="0"/>
          </a:p>
          <a:p>
            <a:pPr marL="285750" indent="-285750" algn="r" rtl="1">
              <a:lnSpc>
                <a:spcPct val="90000"/>
              </a:lnSpc>
              <a:spcAft>
                <a:spcPts val="600"/>
              </a:spcAft>
            </a:pPr>
            <a:r>
              <a:rPr lang="fa-IR" sz="1500" dirty="0"/>
              <a:t>	عایدات  دیگر چگونه پرداخت یونیورسل کریدت شما را متاثر می سازد؟</a:t>
            </a:r>
          </a:p>
          <a:p>
            <a:pPr marL="285750" indent="-285750" algn="r" rtl="1">
              <a:lnSpc>
                <a:spcPct val="90000"/>
              </a:lnSpc>
              <a:spcAft>
                <a:spcPts val="600"/>
              </a:spcAft>
            </a:pPr>
            <a:r>
              <a:rPr lang="fa-IR" sz="1500" dirty="0"/>
              <a:t>	 به این </a:t>
            </a:r>
            <a:r>
              <a:rPr lang="fa-IR" sz="1600" dirty="0"/>
              <a:t>سایت مراجعه کنید:</a:t>
            </a:r>
            <a:endParaRPr lang="en-GB" sz="1600" dirty="0"/>
          </a:p>
          <a:p>
            <a:pPr marL="285750" indent="-285750">
              <a:lnSpc>
                <a:spcPct val="90000"/>
              </a:lnSpc>
              <a:spcAft>
                <a:spcPts val="600"/>
              </a:spcAft>
              <a:buFont typeface="Arial" panose="020B0604020202020204" pitchFamily="34" charset="0"/>
              <a:buChar char="•"/>
            </a:pPr>
            <a:r>
              <a:rPr lang="en-US" sz="1700" dirty="0">
                <a:hlinkClick r:id="rId3"/>
              </a:rPr>
              <a:t>https://www.gov.uk/universal-credit/how-your-earnings-affect-your-payments</a:t>
            </a:r>
            <a:endParaRPr lang="en-US" sz="1700" dirty="0"/>
          </a:p>
          <a:p>
            <a:pPr algn="r" rtl="1"/>
            <a:r>
              <a:rPr lang="fa-IR" sz="1500" dirty="0"/>
              <a:t>توصیه در مورد اینکه چه چیز ها یونیورسل کریدت شما را متاثر می سازد را در این سایت دریابید:</a:t>
            </a:r>
            <a:endParaRPr lang="en-GB" sz="1500" dirty="0"/>
          </a:p>
          <a:p>
            <a:pPr marL="285750" indent="-285750">
              <a:lnSpc>
                <a:spcPct val="90000"/>
              </a:lnSpc>
              <a:spcAft>
                <a:spcPts val="600"/>
              </a:spcAft>
              <a:buFont typeface="Arial" panose="020B0604020202020204" pitchFamily="34" charset="0"/>
              <a:buChar char="•"/>
            </a:pPr>
            <a:r>
              <a:rPr lang="en-US" sz="1700" dirty="0">
                <a:hlinkClick r:id="rId4"/>
              </a:rPr>
              <a:t>https://www.citizensadvice.org.uk/</a:t>
            </a:r>
            <a:endParaRPr lang="en-US" sz="1700" dirty="0"/>
          </a:p>
          <a:p>
            <a:pPr marL="285750" indent="-28575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38403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ACCCE-9323-4F22-8FBD-CD11F8C4F66A}"/>
              </a:ext>
            </a:extLst>
          </p:cNvPr>
          <p:cNvSpPr>
            <a:spLocks noGrp="1"/>
          </p:cNvSpPr>
          <p:nvPr>
            <p:ph type="title"/>
          </p:nvPr>
        </p:nvSpPr>
        <p:spPr>
          <a:xfrm>
            <a:off x="547809" y="890649"/>
            <a:ext cx="4818888" cy="1040754"/>
          </a:xfrm>
        </p:spPr>
        <p:txBody>
          <a:bodyPr anchor="b">
            <a:normAutofit/>
          </a:bodyPr>
          <a:lstStyle/>
          <a:p>
            <a:pPr algn="ctr"/>
            <a:r>
              <a:rPr lang="fa-IR" sz="5400" dirty="0"/>
              <a:t>مرکز کاریابی </a:t>
            </a:r>
            <a:r>
              <a:rPr lang="en-GB" sz="5400" dirty="0"/>
              <a:t> </a:t>
            </a:r>
          </a:p>
        </p:txBody>
      </p:sp>
      <p:sp>
        <p:nvSpPr>
          <p:cNvPr id="2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CE505AF-47F4-49A0-B926-45AF4F854554}"/>
              </a:ext>
            </a:extLst>
          </p:cNvPr>
          <p:cNvSpPr>
            <a:spLocks noGrp="1"/>
          </p:cNvSpPr>
          <p:nvPr>
            <p:ph idx="1"/>
          </p:nvPr>
        </p:nvSpPr>
        <p:spPr>
          <a:xfrm>
            <a:off x="630936" y="2660904"/>
            <a:ext cx="4818888" cy="3547872"/>
          </a:xfrm>
        </p:spPr>
        <p:txBody>
          <a:bodyPr anchor="t">
            <a:normAutofit/>
          </a:bodyPr>
          <a:lstStyle/>
          <a:p>
            <a:pPr algn="r" rtl="1"/>
            <a:r>
              <a:rPr lang="fa-IR" sz="1400" dirty="0"/>
              <a:t>مرکز کاریابی( جاب سنتر) مرجعی است که از نطر مالی دولت آن را تامین می کند و دفتر خدمات اجتماعی می باشد که در اکثر شهر ها وجود دارد. هدف از این مرجع کمک در کار یابی افراد واجد کار در بریتانیاست. مرکز کار یابی بخشی از اداره کار و بازنشستگی است.</a:t>
            </a:r>
            <a:endParaRPr lang="en-GB" sz="1400" dirty="0"/>
          </a:p>
          <a:p>
            <a:pPr algn="r" rtl="1"/>
            <a:r>
              <a:rPr lang="fa-IR" sz="1400" dirty="0"/>
              <a:t> (جاب سنتر پلس) مرکز کاریابی مساعدتهای  را تامین می کند تا:</a:t>
            </a:r>
          </a:p>
          <a:p>
            <a:pPr algn="r" rtl="1">
              <a:buNone/>
            </a:pPr>
            <a:br>
              <a:rPr lang="fa-IR" sz="1400" dirty="0"/>
            </a:br>
            <a:r>
              <a:rPr lang="fa-IR" sz="1400" dirty="0"/>
              <a:t>کسانی که دنبال کار اند بتوانند از طریق نکات کار (جاب پاینتس) یا کموپیتر ها ی با صفحه لمسی، از طریق خدمات تیلفونی و ویبسایت مرکز کار یابی کار مورد نظر شان را دریابند.</a:t>
            </a:r>
          </a:p>
          <a:p>
            <a:pPr algn="r" rtl="1">
              <a:buNone/>
            </a:pPr>
            <a:br>
              <a:rPr lang="fa-IR" sz="1400" dirty="0"/>
            </a:br>
            <a:r>
              <a:rPr lang="fa-IR" sz="1400" dirty="0"/>
              <a:t>آنها اطلاعاتی در مورد فرصت های آموزشی برای کسانی که مدت زیادی بیکار اند، ارائه می دهند.</a:t>
            </a:r>
            <a:br>
              <a:rPr lang="fa-IR" sz="1400" dirty="0"/>
            </a:br>
            <a:r>
              <a:rPr lang="fa-IR" sz="1400" dirty="0"/>
              <a:t> آنها درخواست های مربوط به یونیورسل کریدت را بررسی می کنند.</a:t>
            </a:r>
            <a:endParaRPr lang="en-GB" sz="1400" dirty="0"/>
          </a:p>
          <a:p>
            <a:r>
              <a:rPr lang="en-GB" sz="1700" dirty="0">
                <a:highlight>
                  <a:srgbClr val="FFFF00"/>
                </a:highlight>
                <a:hlinkClick r:id="rId2"/>
              </a:rPr>
              <a:t>https://www.gov.uk/find-a-job</a:t>
            </a:r>
            <a:endParaRPr lang="en-GB" sz="1700" dirty="0">
              <a:highlight>
                <a:srgbClr val="FFFF00"/>
              </a:highlight>
            </a:endParaRPr>
          </a:p>
          <a:p>
            <a:endParaRPr lang="en-GB" sz="1700" dirty="0"/>
          </a:p>
          <a:p>
            <a:endParaRPr lang="en-US" sz="1700" dirty="0"/>
          </a:p>
        </p:txBody>
      </p:sp>
      <p:pic>
        <p:nvPicPr>
          <p:cNvPr id="5" name="Picture 8" descr="jobcentre-plus-logo-news - Greydient Jobs">
            <a:extLst>
              <a:ext uri="{FF2B5EF4-FFF2-40B4-BE49-F238E27FC236}">
                <a16:creationId xmlns:a16="http://schemas.microsoft.com/office/drawing/2014/main" id="{A8FF2169-6A01-4D20-A0BA-407E97E872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9048" y="1327297"/>
            <a:ext cx="5458968" cy="420340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55ACCCE-9323-4F22-8FBD-CD11F8C4F66A}"/>
              </a:ext>
            </a:extLst>
          </p:cNvPr>
          <p:cNvSpPr txBox="1">
            <a:spLocks/>
          </p:cNvSpPr>
          <p:nvPr/>
        </p:nvSpPr>
        <p:spPr>
          <a:xfrm>
            <a:off x="6257861" y="1743693"/>
            <a:ext cx="4818888" cy="104075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5400" b="0" i="0" u="none" strike="noStrike" kern="1200" cap="none" spc="0" normalizeH="0" baseline="0" noProof="0" dirty="0">
                <a:ln>
                  <a:noFill/>
                </a:ln>
                <a:solidFill>
                  <a:schemeClr val="bg1"/>
                </a:solidFill>
                <a:effectLst/>
                <a:uLnTx/>
                <a:uFillTx/>
                <a:latin typeface="+mj-lt"/>
                <a:ea typeface="+mj-ea"/>
                <a:cs typeface="+mj-cs"/>
              </a:rPr>
              <a:t>جاب</a:t>
            </a:r>
            <a:r>
              <a:rPr kumimoji="0" lang="fa-IR" sz="5400" b="0" i="0" u="none" strike="noStrike" kern="1200" cap="none" spc="0" normalizeH="0" baseline="0" noProof="0" dirty="0">
                <a:ln>
                  <a:noFill/>
                </a:ln>
                <a:solidFill>
                  <a:srgbClr val="FFFF00"/>
                </a:solidFill>
                <a:effectLst/>
                <a:uLnTx/>
                <a:uFillTx/>
                <a:latin typeface="+mj-lt"/>
                <a:ea typeface="+mj-ea"/>
                <a:cs typeface="+mj-cs"/>
              </a:rPr>
              <a:t> سنتر </a:t>
            </a:r>
            <a:r>
              <a:rPr kumimoji="0" lang="fa-IR" sz="5400" b="0" i="0" u="none" strike="noStrike" kern="1200" cap="none" spc="0" normalizeH="0" baseline="0" noProof="0" dirty="0">
                <a:ln>
                  <a:noFill/>
                </a:ln>
                <a:solidFill>
                  <a:schemeClr val="bg1"/>
                </a:solidFill>
                <a:effectLst/>
                <a:uLnTx/>
                <a:uFillTx/>
                <a:latin typeface="+mj-lt"/>
                <a:ea typeface="+mj-ea"/>
                <a:cs typeface="+mj-cs"/>
              </a:rPr>
              <a:t>پلس</a:t>
            </a:r>
            <a:endParaRPr kumimoji="0" lang="en-GB" sz="5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280257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CD087BEA561B4D892B3850DFB8848B" ma:contentTypeVersion="10" ma:contentTypeDescription="Create a new document." ma:contentTypeScope="" ma:versionID="6db446b018f68ed1f8b3f5cd0e217ac1">
  <xsd:schema xmlns:xsd="http://www.w3.org/2001/XMLSchema" xmlns:xs="http://www.w3.org/2001/XMLSchema" xmlns:p="http://schemas.microsoft.com/office/2006/metadata/properties" xmlns:ns2="3669e39e-f7f4-4744-b0e0-979d4e24f755" xmlns:ns3="b97ebaa4-9ead-4a09-95a5-acb141ef2b1d" targetNamespace="http://schemas.microsoft.com/office/2006/metadata/properties" ma:root="true" ma:fieldsID="7f26e39dc5e44f80f127614a91f35bc3" ns2:_="" ns3:_="">
    <xsd:import namespace="3669e39e-f7f4-4744-b0e0-979d4e24f755"/>
    <xsd:import namespace="b97ebaa4-9ead-4a09-95a5-acb141ef2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9e39e-f7f4-4744-b0e0-979d4e24f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ebaa4-9ead-4a09-95a5-acb141ef2b1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4C7FDF-DB1A-4216-9DA3-4F404A50025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C429631-5CF9-4066-BEF7-4EF6DEDA7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69e39e-f7f4-4744-b0e0-979d4e24f755"/>
    <ds:schemaRef ds:uri="b97ebaa4-9ead-4a09-95a5-acb141ef2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7D8D35-BD98-4E5A-B094-E798C2740E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2407</Words>
  <Application>Microsoft Office PowerPoint</Application>
  <PresentationFormat>Widescreen</PresentationFormat>
  <Paragraphs>134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vt:lpstr>
      <vt:lpstr>Calibri</vt:lpstr>
      <vt:lpstr>Calibri Light</vt:lpstr>
      <vt:lpstr>Office Theme</vt:lpstr>
      <vt:lpstr>زندگی بریتانیا </vt:lpstr>
      <vt:lpstr> آب و هوای بریتانیا</vt:lpstr>
      <vt:lpstr>PowerPoint Presentation</vt:lpstr>
      <vt:lpstr> حکومت محلی </vt:lpstr>
      <vt:lpstr> قانون در بریتانیا</vt:lpstr>
      <vt:lpstr>پرداخت مالیه در بریتانیا </vt:lpstr>
      <vt:lpstr> بیمه ملی(نشنل انشورنس)</vt:lpstr>
      <vt:lpstr> یونیورسل کریدت</vt:lpstr>
      <vt:lpstr>مرکز کاریابی  </vt:lpstr>
      <vt:lpstr>مراقبت های صحی در دوران بار داری/حاملگی</vt:lpstr>
      <vt:lpstr>                                   (چایلد بنیفیت) یا معاش هفته وار کودکان </vt:lpstr>
      <vt:lpstr>ترانسپورت عامه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Life</dc:title>
  <dc:creator>Wendy Scotney</dc:creator>
  <cp:lastModifiedBy>Rupert Miller</cp:lastModifiedBy>
  <cp:revision>88</cp:revision>
  <dcterms:created xsi:type="dcterms:W3CDTF">2021-10-04T16:26:42Z</dcterms:created>
  <dcterms:modified xsi:type="dcterms:W3CDTF">2021-11-04T18:41:42Z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0x010100ADCD087BEA561B4D892B3850DFB8848B</vt:lpwstr>
  </property>
</Properties>
</file>