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68" r:id="rId7"/>
    <p:sldId id="257" r:id="rId8"/>
    <p:sldId id="258" r:id="rId9"/>
    <p:sldId id="266" r:id="rId10"/>
    <p:sldId id="267" r:id="rId11"/>
    <p:sldId id="263" r:id="rId12"/>
    <p:sldId id="265" r:id="rId13"/>
    <p:sldId id="262" r:id="rId14"/>
    <p:sldId id="271"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D889EF-6B80-4797-9D5B-BA492153A335}" v="1" dt="2021-10-25T09:54:49.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rt Miller" userId="S::rupert.miller@bbc.co.uk::0dd40f9f-ca8d-4b6b-90f2-0d0389e18eb5" providerId="AD" clId="Web-{6BD889EF-6B80-4797-9D5B-BA492153A335}"/>
    <pc:docChg chg="delSld">
      <pc:chgData name="Rupert Miller" userId="S::rupert.miller@bbc.co.uk::0dd40f9f-ca8d-4b6b-90f2-0d0389e18eb5" providerId="AD" clId="Web-{6BD889EF-6B80-4797-9D5B-BA492153A335}" dt="2021-10-25T09:54:49.813" v="0"/>
      <pc:docMkLst>
        <pc:docMk/>
      </pc:docMkLst>
      <pc:sldChg chg="del">
        <pc:chgData name="Rupert Miller" userId="S::rupert.miller@bbc.co.uk::0dd40f9f-ca8d-4b6b-90f2-0d0389e18eb5" providerId="AD" clId="Web-{6BD889EF-6B80-4797-9D5B-BA492153A335}" dt="2021-10-25T09:54:49.813" v="0"/>
        <pc:sldMkLst>
          <pc:docMk/>
          <pc:sldMk cId="3775252177"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EDAD-271C-4C79-95C1-F7EF7F0D7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A7767C-EDCC-4254-9F90-065A2FCC9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2F61D0-576E-40CC-B765-4C8758C81F21}"/>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5D23FD49-9830-44CC-B075-14B1337A0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5C6627-418E-4C04-A4A0-76067B710977}"/>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12615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B4BF-A783-40F6-91F8-CC3874BC13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46C082-CD8B-482B-9585-F42AC62EB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F7D72-529A-49A2-9C0C-7A5E3ABBD24C}"/>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E6AE5680-260D-43B7-9B3D-4FC9F8C1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96543-B6CD-410E-9305-B3BD2DCBE8FD}"/>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427136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458B69-515B-48AA-9561-9BDB9A772C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1ADF5A-3365-450F-97CE-06A571892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80575B-E3E5-4040-B24B-4CBD7E87C927}"/>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C89DCE32-5E15-4F4C-B725-F2C9685DC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7F108-9AA7-437B-AB02-B26740971352}"/>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210105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2A07-81DF-4D83-AC76-6C9EFDE3AE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6C8C6-174B-40C0-B638-26B65CCA6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3DB004-6703-4F8C-8646-3420C23EC9CD}"/>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9E8F97B3-B6B6-4B2B-AADD-A7F9B1DBD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63AEB-2FE2-4F74-B83C-04C0AEBB6752}"/>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250340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D865-0BB2-4EBF-811C-EAB95D8A8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03B2BF-BB22-4788-B9C1-BFEA45795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5444D-8C02-4620-918B-3D0A40F66532}"/>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6A4CAC4B-F285-4D1E-BB80-A53E9E4D0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14DE0-FB66-4537-881A-679432DC7F7A}"/>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378004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F412-95EE-4099-9A92-61C9B58E8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CD222A-1134-480C-902E-DF0B7FD23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6B1908-E3FD-4585-97BA-559785A2D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274B5B-7BE9-41EB-8ED3-8ED458177164}"/>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6" name="Footer Placeholder 5">
            <a:extLst>
              <a:ext uri="{FF2B5EF4-FFF2-40B4-BE49-F238E27FC236}">
                <a16:creationId xmlns:a16="http://schemas.microsoft.com/office/drawing/2014/main" id="{5F17C35B-E629-42A7-93C8-7F7BA26681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9A2A1-2863-475E-B52B-05E272AE3387}"/>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249783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2D6-F439-43E1-A89E-3EBF6F0D0C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48160B-D05A-4247-84C9-A8D05CFB32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29DDC3-A80C-4A5D-A326-C5B7EE9535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B1FCC-E265-4643-8DA1-98CFDE305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246BB-3DCF-4D76-938A-E98618F73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CA52D1-97CA-4D80-9273-824779801735}"/>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8" name="Footer Placeholder 7">
            <a:extLst>
              <a:ext uri="{FF2B5EF4-FFF2-40B4-BE49-F238E27FC236}">
                <a16:creationId xmlns:a16="http://schemas.microsoft.com/office/drawing/2014/main" id="{616B34AF-3BC6-4112-9392-8B244E2404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CD7FC9-CAAF-41D8-908F-DD56159D7C3F}"/>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354876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9289-657F-4256-8D5E-2BADC5C0E1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F122B7-254B-478C-8F79-EF7283A27E1A}"/>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4" name="Footer Placeholder 3">
            <a:extLst>
              <a:ext uri="{FF2B5EF4-FFF2-40B4-BE49-F238E27FC236}">
                <a16:creationId xmlns:a16="http://schemas.microsoft.com/office/drawing/2014/main" id="{4F861947-9660-4EA0-9C90-56EBB83D72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1B357F-8631-4BBF-9B53-720E18919FD0}"/>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84263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83708-0FA8-47A1-8597-59A8FF1146CB}"/>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3" name="Footer Placeholder 2">
            <a:extLst>
              <a:ext uri="{FF2B5EF4-FFF2-40B4-BE49-F238E27FC236}">
                <a16:creationId xmlns:a16="http://schemas.microsoft.com/office/drawing/2014/main" id="{E0F31807-1F0F-4769-8ADB-435E0FBFC9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1E7E07-64C8-4519-8D4B-EA27D55FCB01}"/>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3994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96D8-99AB-4E00-8C26-8AC8A7EF7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951570-32D0-44E8-82A9-652F6BC04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42DED0-BBB6-4DC2-9F4C-E4E3E5C54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D5B4C-8FD8-476E-AD6D-A8D4EA2F3FB5}"/>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6" name="Footer Placeholder 5">
            <a:extLst>
              <a:ext uri="{FF2B5EF4-FFF2-40B4-BE49-F238E27FC236}">
                <a16:creationId xmlns:a16="http://schemas.microsoft.com/office/drawing/2014/main" id="{3C62909F-4485-4372-87A1-2E36494A3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80928E-7053-4F6E-B1EB-B84331D4F249}"/>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400223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FB61-3311-49F8-A5A7-7E0A360FB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FA87B5-46A0-46F5-AD92-5F67ECAD8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F1B9B8-AD75-48AD-BDB6-29EEADFB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E5322-622F-4C90-8254-A303A99CAD11}"/>
              </a:ext>
            </a:extLst>
          </p:cNvPr>
          <p:cNvSpPr>
            <a:spLocks noGrp="1"/>
          </p:cNvSpPr>
          <p:nvPr>
            <p:ph type="dt" sz="half" idx="10"/>
          </p:nvPr>
        </p:nvSpPr>
        <p:spPr/>
        <p:txBody>
          <a:bodyPr/>
          <a:lstStyle/>
          <a:p>
            <a:fld id="{DE1889F4-3CBC-42E2-BFE0-D95700E994EF}" type="datetimeFigureOut">
              <a:rPr lang="en-GB" smtClean="0"/>
              <a:pPr/>
              <a:t>04/11/2021</a:t>
            </a:fld>
            <a:endParaRPr lang="en-GB"/>
          </a:p>
        </p:txBody>
      </p:sp>
      <p:sp>
        <p:nvSpPr>
          <p:cNvPr id="6" name="Footer Placeholder 5">
            <a:extLst>
              <a:ext uri="{FF2B5EF4-FFF2-40B4-BE49-F238E27FC236}">
                <a16:creationId xmlns:a16="http://schemas.microsoft.com/office/drawing/2014/main" id="{E9194A80-9D8D-410D-AA72-6C55FCD72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163F96-94BA-4FA2-A9AB-6E1CA2DE97EA}"/>
              </a:ext>
            </a:extLst>
          </p:cNvPr>
          <p:cNvSpPr>
            <a:spLocks noGrp="1"/>
          </p:cNvSpPr>
          <p:nvPr>
            <p:ph type="sldNum" sz="quarter" idx="12"/>
          </p:nvPr>
        </p:nvSpPr>
        <p:spPr/>
        <p:txBody>
          <a:bodyPr/>
          <a:lstStyle/>
          <a:p>
            <a:fld id="{A83E9225-D1D1-458C-9FB6-B5A1B8B5F93B}" type="slidenum">
              <a:rPr lang="en-GB" smtClean="0"/>
              <a:pPr/>
              <a:t>‹#›</a:t>
            </a:fld>
            <a:endParaRPr lang="en-GB"/>
          </a:p>
        </p:txBody>
      </p:sp>
    </p:spTree>
    <p:extLst>
      <p:ext uri="{BB962C8B-B14F-4D97-AF65-F5344CB8AC3E}">
        <p14:creationId xmlns:p14="http://schemas.microsoft.com/office/powerpoint/2010/main" val="85656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0C5B5-D54A-444F-8F55-E73FAA1FA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28F33F-43B6-4774-A89F-6A9CBA752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920CD-17D7-4465-8C17-463C0468E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889F4-3CBC-42E2-BFE0-D95700E994EF}" type="datetimeFigureOut">
              <a:rPr lang="en-GB" smtClean="0"/>
              <a:pPr/>
              <a:t>04/11/2021</a:t>
            </a:fld>
            <a:endParaRPr lang="en-GB"/>
          </a:p>
        </p:txBody>
      </p:sp>
      <p:sp>
        <p:nvSpPr>
          <p:cNvPr id="5" name="Footer Placeholder 4">
            <a:extLst>
              <a:ext uri="{FF2B5EF4-FFF2-40B4-BE49-F238E27FC236}">
                <a16:creationId xmlns:a16="http://schemas.microsoft.com/office/drawing/2014/main" id="{DBA8C988-3AEF-4F9B-B361-A913DE08D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13E8D5-46A3-48BC-BCAC-AB0ED4D61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E9225-D1D1-458C-9FB6-B5A1B8B5F93B}" type="slidenum">
              <a:rPr lang="en-GB" smtClean="0"/>
              <a:pPr/>
              <a:t>‹#›</a:t>
            </a:fld>
            <a:endParaRPr lang="en-GB"/>
          </a:p>
        </p:txBody>
      </p:sp>
    </p:spTree>
    <p:extLst>
      <p:ext uri="{BB962C8B-B14F-4D97-AF65-F5344CB8AC3E}">
        <p14:creationId xmlns:p14="http://schemas.microsoft.com/office/powerpoint/2010/main" val="418251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hs.u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express.com/en" TargetMode="External"/><Relationship Id="rId2" Type="http://schemas.openxmlformats.org/officeDocument/2006/relationships/hyperlink" Target="http://www.nationalrail.co.uk/" TargetMode="Externa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hyperlink" Target="https://www.metoffice.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find-local-council" TargetMode="External"/><Relationship Id="rId2" Type="http://schemas.openxmlformats.org/officeDocument/2006/relationships/hyperlink" Target="https://www.gov.uk/council-ta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estimate-income-ta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v.uk/apply-national-insurance"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universal-credit/how-your-earnings-affect-your-payments" TargetMode="External"/><Relationship Id="rId2" Type="http://schemas.openxmlformats.org/officeDocument/2006/relationships/hyperlink" Target="https://www.entitledto.co.uk/help/Calculating-Universal-Credit" TargetMode="External"/><Relationship Id="rId1" Type="http://schemas.openxmlformats.org/officeDocument/2006/relationships/slideLayout" Target="../slideLayouts/slideLayout6.xml"/><Relationship Id="rId4" Type="http://schemas.openxmlformats.org/officeDocument/2006/relationships/hyperlink" Target="https://www.citizensadvice.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v.uk/find-a-jo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a:extLst>
              <a:ext uri="{FF2B5EF4-FFF2-40B4-BE49-F238E27FC236}">
                <a16:creationId xmlns:a16="http://schemas.microsoft.com/office/drawing/2014/main" id="{689F4BDF-4435-4BA5-A91D-A05DEEF7D0C3}"/>
              </a:ext>
            </a:extLst>
          </p:cNvPr>
          <p:cNvSpPr>
            <a:spLocks noGrp="1"/>
          </p:cNvSpPr>
          <p:nvPr>
            <p:ph type="ctrTitle"/>
          </p:nvPr>
        </p:nvSpPr>
        <p:spPr>
          <a:xfrm>
            <a:off x="4763933" y="3464994"/>
            <a:ext cx="6766405" cy="1168188"/>
          </a:xfrm>
        </p:spPr>
        <p:txBody>
          <a:bodyPr>
            <a:normAutofit/>
          </a:bodyPr>
          <a:lstStyle/>
          <a:p>
            <a:r>
              <a:rPr lang="ps-AF" dirty="0">
                <a:solidFill>
                  <a:srgbClr val="FFFFFE"/>
                </a:solidFill>
              </a:rPr>
              <a:t> د</a:t>
            </a:r>
            <a:r>
              <a:rPr lang="fa-IR" dirty="0">
                <a:solidFill>
                  <a:srgbClr val="FFFFFE"/>
                </a:solidFill>
              </a:rPr>
              <a:t> بریتانیا</a:t>
            </a:r>
            <a:r>
              <a:rPr lang="ps-AF" dirty="0">
                <a:solidFill>
                  <a:srgbClr val="FFFFFE"/>
                </a:solidFill>
              </a:rPr>
              <a:t> ژوند</a:t>
            </a:r>
            <a:r>
              <a:rPr lang="en-GB" dirty="0">
                <a:solidFill>
                  <a:srgbClr val="FFFFFE"/>
                </a:solidFill>
              </a:rPr>
              <a:t> </a:t>
            </a:r>
          </a:p>
        </p:txBody>
      </p:sp>
      <p:sp>
        <p:nvSpPr>
          <p:cNvPr id="3" name="Subtitle 2">
            <a:extLst>
              <a:ext uri="{FF2B5EF4-FFF2-40B4-BE49-F238E27FC236}">
                <a16:creationId xmlns:a16="http://schemas.microsoft.com/office/drawing/2014/main" id="{61524E57-68A8-4FD6-B19E-C4C86F17D1DA}"/>
              </a:ext>
            </a:extLst>
          </p:cNvPr>
          <p:cNvSpPr>
            <a:spLocks noGrp="1"/>
          </p:cNvSpPr>
          <p:nvPr>
            <p:ph type="subTitle" idx="1"/>
          </p:nvPr>
        </p:nvSpPr>
        <p:spPr>
          <a:xfrm>
            <a:off x="4763933" y="4884910"/>
            <a:ext cx="6766405" cy="1168189"/>
          </a:xfrm>
        </p:spPr>
        <p:txBody>
          <a:bodyPr>
            <a:normAutofit/>
          </a:bodyPr>
          <a:lstStyle/>
          <a:p>
            <a:br>
              <a:rPr lang="fa-IR" sz="3600" dirty="0">
                <a:solidFill>
                  <a:srgbClr val="FFFFFE"/>
                </a:solidFill>
              </a:rPr>
            </a:br>
            <a:r>
              <a:rPr lang="fa-IR" sz="3600" dirty="0">
                <a:solidFill>
                  <a:srgbClr val="FFFFFE"/>
                </a:solidFill>
              </a:rPr>
              <a:t>حقایق </a:t>
            </a:r>
            <a:r>
              <a:rPr lang="ps-AF" sz="3600" dirty="0">
                <a:solidFill>
                  <a:srgbClr val="FFFFFE"/>
                </a:solidFill>
              </a:rPr>
              <a:t>او ګټور معلومات</a:t>
            </a:r>
            <a:r>
              <a:rPr lang="en-GB" sz="3600" dirty="0">
                <a:solidFill>
                  <a:srgbClr val="FFFFFE"/>
                </a:solidFill>
              </a:rPr>
              <a:t> </a:t>
            </a:r>
          </a:p>
        </p:txBody>
      </p:sp>
      <p:sp>
        <p:nvSpPr>
          <p:cNvPr id="143" name="Freeform: Shape 142">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Arc 14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47,038 Uk Map Stock Photos, Pictures &amp;amp; Royalty-Free Images - iStock">
            <a:extLst>
              <a:ext uri="{FF2B5EF4-FFF2-40B4-BE49-F238E27FC236}">
                <a16:creationId xmlns:a16="http://schemas.microsoft.com/office/drawing/2014/main" id="{06FBDE15-A830-4682-9629-463CD9992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7175" y="1606550"/>
            <a:ext cx="2968880" cy="3567281"/>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3B1829-D692-4C63-9473-72B630C2271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1" r="-1" b="-1"/>
          <a:stretch/>
        </p:blipFill>
        <p:spPr bwMode="auto">
          <a:xfrm>
            <a:off x="9582796" y="182011"/>
            <a:ext cx="2488039" cy="2427676"/>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 name="Freeform: Shape 148">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Top 10 Most Visited Cities in the UK | Blog | SilverDoor">
            <a:extLst>
              <a:ext uri="{FF2B5EF4-FFF2-40B4-BE49-F238E27FC236}">
                <a16:creationId xmlns:a16="http://schemas.microsoft.com/office/drawing/2014/main" id="{884BACD8-159B-4722-AB8E-EC99EDA634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84329" y="469480"/>
            <a:ext cx="2518129" cy="1888596"/>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C335BE2-9189-463A-BD2D-BEEB3FBEC3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1" r="-1" b="-1"/>
          <a:stretch/>
        </p:blipFill>
        <p:spPr bwMode="auto">
          <a:xfrm>
            <a:off x="9643378" y="63667"/>
            <a:ext cx="2488039" cy="2427676"/>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83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EA240-7309-405D-8F0D-3B3A5ADA0536}"/>
              </a:ext>
            </a:extLst>
          </p:cNvPr>
          <p:cNvSpPr>
            <a:spLocks noGrp="1"/>
          </p:cNvSpPr>
          <p:nvPr>
            <p:ph type="title"/>
          </p:nvPr>
        </p:nvSpPr>
        <p:spPr>
          <a:xfrm>
            <a:off x="572493" y="391886"/>
            <a:ext cx="11018520" cy="1281068"/>
          </a:xfrm>
        </p:spPr>
        <p:txBody>
          <a:bodyPr vert="horz" lIns="91440" tIns="45720" rIns="91440" bIns="45720" rtlCol="0" anchor="b">
            <a:normAutofit/>
          </a:bodyPr>
          <a:lstStyle/>
          <a:p>
            <a:pPr algn="ctr" rtl="1" fontAlgn="base"/>
            <a:r>
              <a:rPr lang="ar-SA" dirty="0"/>
              <a:t>د میندوارۍ پر مهال روغتیايي څارنې او پالنې</a:t>
            </a:r>
            <a:endParaRPr lang="en-GB" dirty="0"/>
          </a:p>
        </p:txBody>
      </p:sp>
      <p:sp>
        <p:nvSpPr>
          <p:cNvPr id="13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C5D159-82DC-42A1-B584-A5849C2BCBEE}"/>
              </a:ext>
            </a:extLst>
          </p:cNvPr>
          <p:cNvSpPr>
            <a:spLocks noGrp="1"/>
          </p:cNvSpPr>
          <p:nvPr>
            <p:ph sz="half" idx="1"/>
          </p:nvPr>
        </p:nvSpPr>
        <p:spPr>
          <a:xfrm>
            <a:off x="572493" y="2071316"/>
            <a:ext cx="6713552" cy="4119172"/>
          </a:xfrm>
        </p:spPr>
        <p:txBody>
          <a:bodyPr vert="horz" lIns="91440" tIns="45720" rIns="91440" bIns="45720" rtlCol="0" anchor="t">
            <a:normAutofit lnSpcReduction="10000"/>
          </a:bodyPr>
          <a:lstStyle/>
          <a:p>
            <a:pPr>
              <a:buNone/>
            </a:pPr>
            <a:r>
              <a:rPr lang="en-US" sz="1700" i="1" dirty="0"/>
              <a:t> </a:t>
            </a:r>
            <a:endParaRPr lang="en-US" sz="1700" dirty="0"/>
          </a:p>
          <a:p>
            <a:pPr algn="r" rtl="1" fontAlgn="base"/>
            <a:r>
              <a:rPr lang="ar-SA" sz="1900" b="1" dirty="0"/>
              <a:t>د زیږون مهال چوپړونه او څارنې</a:t>
            </a:r>
            <a:endParaRPr lang="en-GB" sz="1900" b="1" dirty="0"/>
          </a:p>
          <a:p>
            <a:pPr algn="r" rtl="1">
              <a:buNone/>
            </a:pPr>
            <a:endParaRPr lang="en-GB" sz="1700" b="1" dirty="0"/>
          </a:p>
          <a:p>
            <a:pPr algn="r" rtl="1" fontAlgn="base">
              <a:buNone/>
            </a:pPr>
            <a:r>
              <a:rPr lang="fa-IR" sz="1500" dirty="0"/>
              <a:t>	</a:t>
            </a:r>
            <a:r>
              <a:rPr lang="ar-SA" sz="1400" dirty="0"/>
              <a:t>د زیږون مهال چوپړونه او پالنه د زیږون له وخته تر لسو ورځو دوام کوي خو کیدای شي چې تر زیږون وروسته ان تر شپږو اونیو هم دوام وکړي. دغه مرستې د یوې قابلې په مرسته ترسره کیږي.</a:t>
            </a:r>
            <a:endParaRPr lang="en-GB" sz="1400" dirty="0"/>
          </a:p>
          <a:p>
            <a:pPr algn="r" rtl="1" fontAlgn="base">
              <a:buNone/>
            </a:pPr>
            <a:r>
              <a:rPr lang="ar-SA" sz="1400" dirty="0"/>
              <a:t> </a:t>
            </a:r>
            <a:r>
              <a:rPr lang="en-GB" sz="1400" dirty="0"/>
              <a:t>	</a:t>
            </a:r>
            <a:r>
              <a:rPr lang="ar-SA" sz="1400" dirty="0"/>
              <a:t>د روغتیا پالانو( قابلو) مرستو مسؤلیت، د میندوارۍ له مهاله پیل، تر زیږون او بیا تر زیږون وروسته ته رسېږي. یوه زیاته برخه دغه مرستې خپله د روغتیاپالانو له خوا ترسره کیږي.  چې ښځو ته د روغتیايي مرستو د اړتیا په وخت کې او زېږون چارې هم همغږې کوي.</a:t>
            </a:r>
            <a:endParaRPr lang="en-GB" sz="1400" dirty="0"/>
          </a:p>
          <a:p>
            <a:pPr algn="r" rtl="1" fontAlgn="base">
              <a:buNone/>
            </a:pPr>
            <a:r>
              <a:rPr lang="en-GB" sz="1400" dirty="0"/>
              <a:t>	</a:t>
            </a:r>
            <a:r>
              <a:rPr lang="ar-SA" sz="1400" dirty="0"/>
              <a:t>هر څوک چې په بریتانیا کې اوسیږي،  باید له میندوار کېدو سره هم مهاله له خپل کورني ډاکټر سره اړیکه ونیسي. دا یوه مهمه خبر ده چې خپلې روغتیا پالې یا هم کورني ډاکټر ته مراجعه وکړئ. چې تر زیږون مخکې اړین تدبیرونه او هم د سالمې مینداورۍ په اړه معلومات ترلاسه کړئ.  هغه معلومات چې تاسو د میندوارۍ، زېږون مهال او هغو روغتیايي خدمتونو ته چې تاسود اړتیا ورته لرئ دلته یې موندلای شئ:</a:t>
            </a:r>
            <a:endParaRPr lang="en-GB" sz="1400" dirty="0"/>
          </a:p>
          <a:p>
            <a:pPr algn="r" rtl="1">
              <a:buNone/>
            </a:pPr>
            <a:endParaRPr lang="fa-IR" sz="1700" dirty="0"/>
          </a:p>
          <a:p>
            <a:pPr algn="r" rtl="1">
              <a:buNone/>
            </a:pPr>
            <a:r>
              <a:rPr lang="en-US" sz="1700" dirty="0"/>
              <a:t>Pregnancy - NHS </a:t>
            </a:r>
            <a:r>
              <a:rPr lang="en-US" sz="1700" dirty="0">
                <a:highlight>
                  <a:srgbClr val="FFFF00"/>
                </a:highlight>
              </a:rPr>
              <a:t>(</a:t>
            </a:r>
            <a:r>
              <a:rPr lang="en-US" sz="1700" dirty="0">
                <a:highlight>
                  <a:srgbClr val="FFFF00"/>
                </a:highlight>
                <a:hlinkClick r:id="rId2"/>
              </a:rPr>
              <a:t>www.nhs.uk</a:t>
            </a:r>
            <a:r>
              <a:rPr lang="en-US" sz="1700" dirty="0">
                <a:highlight>
                  <a:srgbClr val="FFFF00"/>
                </a:highlight>
              </a:rPr>
              <a:t>).</a:t>
            </a:r>
          </a:p>
          <a:p>
            <a:pPr marL="0" indent="0">
              <a:buNone/>
            </a:pPr>
            <a:r>
              <a:rPr lang="en-US" sz="1700" dirty="0"/>
              <a:t> </a:t>
            </a:r>
          </a:p>
        </p:txBody>
      </p:sp>
      <p:pic>
        <p:nvPicPr>
          <p:cNvPr id="1028" name="Picture 4">
            <a:extLst>
              <a:ext uri="{FF2B5EF4-FFF2-40B4-BE49-F238E27FC236}">
                <a16:creationId xmlns:a16="http://schemas.microsoft.com/office/drawing/2014/main" id="{F651E8A8-1394-480A-B2F0-F721D5E4CA1D}"/>
              </a:ext>
            </a:extLst>
          </p:cNvPr>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7647" r="1833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6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0615-172D-4127-B09D-24A09F06A065}"/>
              </a:ext>
            </a:extLst>
          </p:cNvPr>
          <p:cNvSpPr>
            <a:spLocks noGrp="1"/>
          </p:cNvSpPr>
          <p:nvPr>
            <p:ph type="title"/>
          </p:nvPr>
        </p:nvSpPr>
        <p:spPr>
          <a:xfrm>
            <a:off x="838200" y="428625"/>
            <a:ext cx="10515600" cy="1325563"/>
          </a:xfrm>
        </p:spPr>
        <p:txBody>
          <a:bodyPr>
            <a:noAutofit/>
          </a:bodyPr>
          <a:lstStyle/>
          <a:p>
            <a:pPr algn="r"/>
            <a:r>
              <a:rPr lang="en-GB" sz="3600" dirty="0"/>
              <a:t>                                  </a:t>
            </a:r>
            <a:br>
              <a:rPr lang="fa-IR" sz="3600" dirty="0"/>
            </a:br>
            <a:r>
              <a:rPr lang="fa-IR" sz="3600" dirty="0"/>
              <a:t>(چایلد بنیفیت) </a:t>
            </a:r>
            <a:r>
              <a:rPr lang="ar-SA" sz="3600" dirty="0"/>
              <a:t>له ماشومانو سره اونیزه</a:t>
            </a:r>
            <a:br>
              <a:rPr lang="en-GB" sz="3600" dirty="0"/>
            </a:br>
            <a:r>
              <a:rPr lang="ar-SA" sz="3600" dirty="0"/>
              <a:t> مرسته یا معاش</a:t>
            </a:r>
            <a:br>
              <a:rPr lang="en-GB" sz="3600" dirty="0"/>
            </a:br>
            <a:br>
              <a:rPr lang="en-GB" sz="3600" dirty="0"/>
            </a:br>
            <a:endParaRPr lang="en-GB" sz="3600" dirty="0"/>
          </a:p>
        </p:txBody>
      </p:sp>
      <p:pic>
        <p:nvPicPr>
          <p:cNvPr id="1028" name="Picture 4" descr="6 reasons children need to play outside - Harvard Health">
            <a:extLst>
              <a:ext uri="{FF2B5EF4-FFF2-40B4-BE49-F238E27FC236}">
                <a16:creationId xmlns:a16="http://schemas.microsoft.com/office/drawing/2014/main" id="{2E4B86CA-FC5E-4EF1-90DE-309A71F804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76848"/>
            <a:ext cx="3784600" cy="15138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33853" y="1900052"/>
            <a:ext cx="5201392" cy="4031873"/>
          </a:xfrm>
          <a:prstGeom prst="rect">
            <a:avLst/>
          </a:prstGeom>
          <a:noFill/>
        </p:spPr>
        <p:txBody>
          <a:bodyPr wrap="square" rtlCol="0">
            <a:spAutoFit/>
          </a:bodyPr>
          <a:lstStyle/>
          <a:p>
            <a:pPr algn="r" rtl="1" fontAlgn="base"/>
            <a:r>
              <a:rPr lang="ar-SA" sz="1600" b="1" dirty="0"/>
              <a:t>د مرستو ترلاسه کولو وړتیا ( چایلډ بنیفیټ)</a:t>
            </a:r>
            <a:endParaRPr lang="en-GB" sz="1600" b="1" dirty="0"/>
          </a:p>
          <a:p>
            <a:pPr algn="r" rtl="1" fontAlgn="base"/>
            <a:endParaRPr lang="en-GB" sz="1600" b="1" dirty="0"/>
          </a:p>
          <a:p>
            <a:pPr algn="r" rtl="1" fontAlgn="base"/>
            <a:r>
              <a:rPr lang="ar-SA" sz="1400" dirty="0"/>
              <a:t>یوازې یو کس کولای شي دغه مرستې ترلاسه کړي، پلار، مور او یا هغه کس د چې ماشوم پالنه یې پر غاړه ده.</a:t>
            </a:r>
            <a:endParaRPr lang="en-GB" sz="1400" dirty="0"/>
          </a:p>
          <a:p>
            <a:pPr algn="r" rtl="1" fontAlgn="base"/>
            <a:endParaRPr lang="en-GB" sz="1400" dirty="0"/>
          </a:p>
          <a:p>
            <a:pPr algn="r" rtl="1" fontAlgn="base"/>
            <a:r>
              <a:rPr lang="ar-SA" sz="1400" dirty="0"/>
              <a:t> معمولا کله چې ستاسو د ماشوم عمر تر </a:t>
            </a:r>
            <a:r>
              <a:rPr lang="fa-IR" sz="1400" dirty="0"/>
              <a:t>۱۶</a:t>
            </a:r>
            <a:r>
              <a:rPr lang="ar-SA" sz="1400" dirty="0"/>
              <a:t> کلونو ټیټ وي، او د حکومت له خوا یې د زده کړو بهیر تایید شوی وي او تاسو په بریتانیا کې ژوند وکړئ.</a:t>
            </a:r>
            <a:endParaRPr lang="en-GB" sz="1400" dirty="0"/>
          </a:p>
          <a:p>
            <a:pPr algn="r" rtl="1" fontAlgn="base"/>
            <a:endParaRPr lang="en-GB" sz="1400" dirty="0"/>
          </a:p>
          <a:p>
            <a:pPr algn="r" rtl="1" fontAlgn="base"/>
            <a:r>
              <a:rPr lang="ar-SA" sz="1400" dirty="0"/>
              <a:t>تاسو باید د ماشومانو د پالنې مسؤلیت ولرئ او یو ځای له هغه سره واوسېږئ. او له دغو مرستو سره سم لګښت پرې وکړئ. د بېلګې په توګه کله چې د هغوی د خوړو، جامو او یا جیب خرڅ پیسې ورکوئ.</a:t>
            </a:r>
            <a:br>
              <a:rPr lang="en-GB" sz="1400" dirty="0"/>
            </a:br>
            <a:endParaRPr lang="en-GB" sz="1400" dirty="0"/>
          </a:p>
          <a:p>
            <a:pPr algn="r" rtl="1" fontAlgn="base"/>
            <a:r>
              <a:rPr lang="ar-SA" sz="1400" dirty="0"/>
              <a:t>د دغه مرستندویه معاش اندازه او بڼه هغه وخت توپیر کوي چې ستاسو ماشوم ناروغ وي، ځانګړې پالنې ته اړتیا ولري، یا له بل چا سره ژوند کوي.</a:t>
            </a:r>
            <a:br>
              <a:rPr lang="en-GB" sz="1400" dirty="0"/>
            </a:br>
            <a:endParaRPr lang="en-GB" sz="1400" dirty="0"/>
          </a:p>
          <a:p>
            <a:pPr algn="r" rtl="1"/>
            <a:r>
              <a:rPr lang="ar-SA" sz="1400" dirty="0"/>
              <a:t>کله چې ستاسو ماشوم په </a:t>
            </a:r>
            <a:r>
              <a:rPr lang="fa-IR" sz="1400" dirty="0"/>
              <a:t>۱۶</a:t>
            </a:r>
            <a:r>
              <a:rPr lang="ar-SA" sz="1400" dirty="0"/>
              <a:t> یا </a:t>
            </a:r>
            <a:r>
              <a:rPr lang="fa-IR" sz="1400" dirty="0"/>
              <a:t>۱۷</a:t>
            </a:r>
            <a:r>
              <a:rPr lang="ar-SA" sz="1400" dirty="0"/>
              <a:t> کلنۍ په کالج کې زده کړې بندوي، یا د زده کړو کورسونو بهیر څخه وځي، یا هم د پوځي چارو لپاره نوملیکنه کوي یا هم له دولتي پالنو څخه برخمن کیږي، د ( چایلډ بنیفیټ) ورکړه به </a:t>
            </a:r>
            <a:r>
              <a:rPr lang="fa-IR" sz="1400" dirty="0"/>
              <a:t>۲۰</a:t>
            </a:r>
            <a:r>
              <a:rPr lang="ar-SA" sz="1400" dirty="0"/>
              <a:t> اونۍ دوام وکړي.</a:t>
            </a:r>
            <a:endParaRPr lang="en-GB" sz="1400" dirty="0"/>
          </a:p>
        </p:txBody>
      </p:sp>
      <p:sp>
        <p:nvSpPr>
          <p:cNvPr id="8" name="TextBox 7"/>
          <p:cNvSpPr txBox="1"/>
          <p:nvPr/>
        </p:nvSpPr>
        <p:spPr>
          <a:xfrm>
            <a:off x="266700" y="1803400"/>
            <a:ext cx="6324600" cy="4924425"/>
          </a:xfrm>
          <a:prstGeom prst="rect">
            <a:avLst/>
          </a:prstGeom>
          <a:noFill/>
        </p:spPr>
        <p:txBody>
          <a:bodyPr wrap="square" rtlCol="0">
            <a:spAutoFit/>
          </a:bodyPr>
          <a:lstStyle/>
          <a:p>
            <a:pPr algn="r" rtl="1" fontAlgn="base"/>
            <a:r>
              <a:rPr lang="ar-SA" sz="1600" b="1" dirty="0"/>
              <a:t>کله چې بریتانیا ته راځئ له ماشومانو سره د مرستې ترلاسه کولو شرایط</a:t>
            </a:r>
            <a:endParaRPr lang="en-GB" sz="1600" b="1" dirty="0"/>
          </a:p>
          <a:p>
            <a:pPr algn="r" rtl="1" fontAlgn="base"/>
            <a:endParaRPr lang="en-GB" sz="1600" b="1" dirty="0"/>
          </a:p>
          <a:p>
            <a:pPr algn="r" rtl="1" fontAlgn="base"/>
            <a:r>
              <a:rPr lang="ar-SA" sz="1400" dirty="0"/>
              <a:t>هغه کسان چې د ماشومانو سره د مرستې ( چایلډ بینیفټ) لپاره غوښتنلیک وړاندې کوي د دغو مرستو ترلاسه کولو وړ دي.</a:t>
            </a:r>
            <a:br>
              <a:rPr lang="en-GB" sz="1400" dirty="0"/>
            </a:br>
            <a:r>
              <a:rPr lang="ar-SA" sz="1400" dirty="0"/>
              <a:t> سربېره پر دې که تاسو له بریتانیا بهر دغه هېواد ته راځئ نو ثابته یې کړئ چې تاسوپه بریتانیا کې د اوسېدو حق لرئ. د بېلګې په توګه تاسو دلته دایمي ژوند کوئ، نه یوازې د رخصتیو پر مهال. </a:t>
            </a:r>
            <a:br>
              <a:rPr lang="en-GB" sz="1400" dirty="0"/>
            </a:br>
            <a:endParaRPr lang="en-GB" sz="1400" dirty="0"/>
          </a:p>
          <a:p>
            <a:pPr algn="r" rtl="1" fontAlgn="base"/>
            <a:r>
              <a:rPr lang="ar-SA" sz="1400" dirty="0"/>
              <a:t> زیاتره وخت ستاسو ماشوم له تاسو سره ژوند کوي.</a:t>
            </a:r>
            <a:br>
              <a:rPr lang="en-GB" sz="1400" dirty="0"/>
            </a:br>
            <a:endParaRPr lang="en-GB" sz="1400" dirty="0"/>
          </a:p>
          <a:p>
            <a:pPr algn="r" rtl="1" fontAlgn="base"/>
            <a:r>
              <a:rPr lang="ar-SA" sz="1600" b="1" dirty="0"/>
              <a:t>د دغه سیستم د کار بڼه:</a:t>
            </a:r>
            <a:endParaRPr lang="en-GB" sz="1600" b="1" dirty="0"/>
          </a:p>
          <a:p>
            <a:pPr algn="r" rtl="1" fontAlgn="base"/>
            <a:r>
              <a:rPr lang="ar-SA" sz="1400" dirty="0"/>
              <a:t>تاسو هغه وخت  ددغو مرستو ترلاسه کولو حقدار ګڼل کېږئ چې د ماشوم پالنه ستاسو پر غاړه وي. او ماشومان مو هم په دغو شرایطو برابر وي:</a:t>
            </a:r>
            <a:br>
              <a:rPr lang="en-GB" sz="1400" dirty="0"/>
            </a:br>
            <a:endParaRPr lang="en-GB" sz="1400" dirty="0"/>
          </a:p>
          <a:p>
            <a:pPr algn="r" rtl="1" fontAlgn="base"/>
            <a:r>
              <a:rPr lang="ar-SA" sz="1400" dirty="0"/>
              <a:t> ماشوم مو تر </a:t>
            </a:r>
            <a:r>
              <a:rPr lang="fa-IR" sz="1400" dirty="0"/>
              <a:t>۱۶</a:t>
            </a:r>
            <a:r>
              <a:rPr lang="ar-SA" sz="1400" dirty="0"/>
              <a:t> کلونو ټیټ عمره وي.</a:t>
            </a:r>
            <a:br>
              <a:rPr lang="en-GB" sz="1400" dirty="0"/>
            </a:br>
            <a:endParaRPr lang="en-GB" sz="1400" dirty="0"/>
          </a:p>
          <a:p>
            <a:pPr algn="r" rtl="1" fontAlgn="base"/>
            <a:r>
              <a:rPr lang="ar-SA" sz="1400" dirty="0"/>
              <a:t>تر </a:t>
            </a:r>
            <a:r>
              <a:rPr lang="fa-IR" sz="1400" dirty="0"/>
              <a:t>۲۰</a:t>
            </a:r>
            <a:r>
              <a:rPr lang="ar-SA" sz="1400" dirty="0"/>
              <a:t> کلونو کم عمره وي او عملا په زده کړو بوخت وي چې د حکومت له خوا تایید شوی وي.</a:t>
            </a:r>
            <a:endParaRPr lang="en-GB" sz="1400" dirty="0"/>
          </a:p>
          <a:p>
            <a:pPr algn="r" rtl="1" fontAlgn="base"/>
            <a:r>
              <a:rPr lang="ar-SA" sz="1400" dirty="0"/>
              <a:t>یوازې یو تن کولای شي دا مرستې ترلاسه کړي. پلار، مور او یا هغه کس چې د ماشوم پالته یې پر غاړه ده.</a:t>
            </a:r>
            <a:endParaRPr lang="en-GB" sz="1400" dirty="0"/>
          </a:p>
          <a:p>
            <a:pPr algn="r" rtl="1" fontAlgn="base"/>
            <a:r>
              <a:rPr lang="ar-SA" sz="1400" dirty="0"/>
              <a:t>ماشومانو ته مرسته په هر څلورو اونیو کې ورکول کیږي  او کولای شئ خپلو ټولو ماشومانو لپاره دا مرستې ترلاسه کړئ.</a:t>
            </a:r>
            <a:endParaRPr lang="en-GB" sz="1400" dirty="0"/>
          </a:p>
          <a:p>
            <a:pPr algn="r" rtl="1" fontAlgn="base"/>
            <a:r>
              <a:rPr lang="ar-SA" sz="1400" dirty="0"/>
              <a:t> </a:t>
            </a:r>
            <a:endParaRPr lang="en-GB" sz="1400" dirty="0"/>
          </a:p>
          <a:p>
            <a:pPr algn="r" rtl="1"/>
            <a:endParaRPr lang="en-GB" sz="1400" dirty="0"/>
          </a:p>
        </p:txBody>
      </p:sp>
    </p:spTree>
    <p:extLst>
      <p:ext uri="{BB962C8B-B14F-4D97-AF65-F5344CB8AC3E}">
        <p14:creationId xmlns:p14="http://schemas.microsoft.com/office/powerpoint/2010/main" val="171617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7747D-76E1-4D06-AD29-DBC4B7B3BFB1}"/>
              </a:ext>
            </a:extLst>
          </p:cNvPr>
          <p:cNvSpPr>
            <a:spLocks noGrp="1"/>
          </p:cNvSpPr>
          <p:nvPr>
            <p:ph type="title"/>
          </p:nvPr>
        </p:nvSpPr>
        <p:spPr>
          <a:xfrm>
            <a:off x="640080" y="774700"/>
            <a:ext cx="4368602" cy="1190010"/>
          </a:xfrm>
        </p:spPr>
        <p:txBody>
          <a:bodyPr vert="horz" lIns="91440" tIns="45720" rIns="91440" bIns="45720" rtlCol="0" anchor="b">
            <a:normAutofit/>
          </a:bodyPr>
          <a:lstStyle/>
          <a:p>
            <a:pPr algn="ctr"/>
            <a:r>
              <a:rPr lang="ar-SA" sz="5400" dirty="0"/>
              <a:t>عامه ترانسپورت</a:t>
            </a:r>
            <a:endParaRPr lang="en-US" sz="5400" dirty="0"/>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A9120D0-B111-4BA5-82DE-6F21BD3CACEF}"/>
              </a:ext>
            </a:extLst>
          </p:cNvPr>
          <p:cNvSpPr>
            <a:spLocks noGrp="1"/>
          </p:cNvSpPr>
          <p:nvPr>
            <p:ph type="body" sz="half" idx="2"/>
          </p:nvPr>
        </p:nvSpPr>
        <p:spPr>
          <a:xfrm>
            <a:off x="640080" y="2857500"/>
            <a:ext cx="5189220" cy="3602677"/>
          </a:xfrm>
        </p:spPr>
        <p:txBody>
          <a:bodyPr vert="horz" lIns="91440" tIns="45720" rIns="91440" bIns="45720" rtlCol="0">
            <a:normAutofit fontScale="92500" lnSpcReduction="20000"/>
          </a:bodyPr>
          <a:lstStyle/>
          <a:p>
            <a:pPr algn="r" rtl="1"/>
            <a:endParaRPr lang="en-GB" sz="1900" b="1" dirty="0"/>
          </a:p>
          <a:p>
            <a:pPr algn="r" rtl="1" fontAlgn="base"/>
            <a:r>
              <a:rPr lang="ar-SA" dirty="0"/>
              <a:t>په ټوله بریتانیا کې د اورګاډي او بسونو یوه پراخه شبکه شته. له لېږدونکو وسیلو د ګټې اخیستنې لپاره  معمولا باید له وړاندې ټکټ واخلئ. د سفر پر مهال که د اورګاډي یا بس ټکتونه له وړاندې واخیستل شي نو معمولا ارزانه وي.</a:t>
            </a:r>
            <a:endParaRPr lang="en-GB" dirty="0"/>
          </a:p>
          <a:p>
            <a:pPr algn="r" rtl="1" fontAlgn="base"/>
            <a:r>
              <a:rPr lang="ar-SA" dirty="0"/>
              <a:t>په دې اړه لا زیات معلومات په دغې ویبپاڼه کې موندلای شئ:</a:t>
            </a:r>
            <a:endParaRPr lang="en-GB" dirty="0"/>
          </a:p>
          <a:p>
            <a:r>
              <a:rPr lang="en-US" sz="1700" dirty="0">
                <a:highlight>
                  <a:srgbClr val="FFFF00"/>
                </a:highlight>
                <a:hlinkClick r:id="rId2"/>
              </a:rPr>
              <a:t>www.nationalrail.co.uk</a:t>
            </a:r>
            <a:endParaRPr lang="en-US" sz="1700" dirty="0">
              <a:highlight>
                <a:srgbClr val="FFFF00"/>
              </a:highlight>
            </a:endParaRPr>
          </a:p>
          <a:p>
            <a:endParaRPr lang="en-US" sz="1700" dirty="0">
              <a:highlight>
                <a:srgbClr val="FFFF00"/>
              </a:highlight>
            </a:endParaRPr>
          </a:p>
          <a:p>
            <a:pPr algn="r" rtl="1" fontAlgn="base"/>
            <a:r>
              <a:rPr lang="ar-SA" dirty="0"/>
              <a:t>د انګلستان، سکاټلند یا ویلز تر منځ د سفر پر مهال تاسو پاسپورټ ته اړتیا نه لرئ. خو د الوتکې په وسیلې سفر بیا توپیر کوي.</a:t>
            </a:r>
            <a:endParaRPr lang="en-GB" dirty="0"/>
          </a:p>
          <a:p>
            <a:pPr algn="r" rtl="1" fontAlgn="base"/>
            <a:r>
              <a:rPr lang="ar-SA" dirty="0"/>
              <a:t>زیاتره ښارونه د سیمه ییزو بسونو ښې چوپړتیاوې لري. او ځینې لوی ښارونه بیا د ترام سرویس چوپړتیاوې هم لري.</a:t>
            </a:r>
            <a:endParaRPr lang="en-GB" dirty="0"/>
          </a:p>
          <a:p>
            <a:pPr algn="r" rtl="1" fontAlgn="base"/>
            <a:r>
              <a:rPr lang="ar-SA" dirty="0"/>
              <a:t> دغه راز په ټوله بریتانیا کې د لویو بسونو یا کوچ چوپړتیاوو یوه شبکه هم شتون لري.</a:t>
            </a:r>
            <a:endParaRPr lang="en-GB" dirty="0"/>
          </a:p>
          <a:p>
            <a:r>
              <a:rPr lang="en-US" sz="1700" dirty="0">
                <a:highlight>
                  <a:srgbClr val="FFFF00"/>
                </a:highlight>
                <a:hlinkClick r:id="rId3"/>
              </a:rPr>
              <a:t>https://www.nationalexpress.com/en</a:t>
            </a:r>
            <a:endParaRPr lang="en-US" sz="1700" dirty="0">
              <a:highlight>
                <a:srgbClr val="FFFF00"/>
              </a:highlight>
            </a:endParaRPr>
          </a:p>
          <a:p>
            <a:endParaRPr lang="en-US" sz="1700" dirty="0"/>
          </a:p>
        </p:txBody>
      </p:sp>
      <p:pic>
        <p:nvPicPr>
          <p:cNvPr id="2050" name="Picture 2" descr="Uk Train Pictures | Download Free Images on Unsplash">
            <a:extLst>
              <a:ext uri="{FF2B5EF4-FFF2-40B4-BE49-F238E27FC236}">
                <a16:creationId xmlns:a16="http://schemas.microsoft.com/office/drawing/2014/main" id="{AFE95502-ADCD-488B-A6BE-C7A047EB06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75" r="12123" b="2"/>
          <a:stretch/>
        </p:blipFill>
        <p:spPr bwMode="auto">
          <a:xfrm>
            <a:off x="6121400" y="10"/>
            <a:ext cx="60690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8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B9D2667-B1DD-45DD-A25F-DA4F23AB2F69}"/>
              </a:ext>
            </a:extLst>
          </p:cNvPr>
          <p:cNvSpPr>
            <a:spLocks noGrp="1"/>
          </p:cNvSpPr>
          <p:nvPr>
            <p:ph type="title"/>
          </p:nvPr>
        </p:nvSpPr>
        <p:spPr>
          <a:xfrm>
            <a:off x="826731" y="456056"/>
            <a:ext cx="4562027" cy="2414488"/>
          </a:xfrm>
        </p:spPr>
        <p:txBody>
          <a:bodyPr anchor="t">
            <a:normAutofit/>
          </a:bodyPr>
          <a:lstStyle/>
          <a:p>
            <a:pPr algn="ctr"/>
            <a:br>
              <a:rPr lang="fa-IR" sz="6000" dirty="0">
                <a:solidFill>
                  <a:srgbClr val="FFFFFF"/>
                </a:solidFill>
              </a:rPr>
            </a:br>
            <a:r>
              <a:rPr lang="ps-AF" sz="6000" dirty="0">
                <a:solidFill>
                  <a:srgbClr val="FFFFFF"/>
                </a:solidFill>
              </a:rPr>
              <a:t> </a:t>
            </a:r>
            <a:r>
              <a:rPr lang="fa-IR" sz="6000" dirty="0">
                <a:solidFill>
                  <a:srgbClr val="FFFFFF"/>
                </a:solidFill>
              </a:rPr>
              <a:t> </a:t>
            </a:r>
            <a:r>
              <a:rPr lang="ps-AF" sz="6000" dirty="0">
                <a:solidFill>
                  <a:srgbClr val="FFFFFF"/>
                </a:solidFill>
              </a:rPr>
              <a:t>د</a:t>
            </a:r>
            <a:r>
              <a:rPr lang="fa-IR" sz="6000" dirty="0">
                <a:solidFill>
                  <a:srgbClr val="FFFFFF"/>
                </a:solidFill>
              </a:rPr>
              <a:t>بریتانی</a:t>
            </a:r>
            <a:r>
              <a:rPr lang="ps-AF" sz="6000" dirty="0">
                <a:solidFill>
                  <a:srgbClr val="FFFFFF"/>
                </a:solidFill>
              </a:rPr>
              <a:t>ا هو</a:t>
            </a:r>
            <a:r>
              <a:rPr lang="fa-IR" sz="6000" dirty="0">
                <a:solidFill>
                  <a:srgbClr val="FFFFFF"/>
                </a:solidFill>
              </a:rPr>
              <a:t>ا</a:t>
            </a:r>
            <a:endParaRPr lang="en-GB" sz="6000" dirty="0">
              <a:solidFill>
                <a:srgbClr val="FFFFFF"/>
              </a:solidFill>
            </a:endParaRPr>
          </a:p>
        </p:txBody>
      </p:sp>
      <p:sp>
        <p:nvSpPr>
          <p:cNvPr id="3" name="Content Placeholder 2">
            <a:extLst>
              <a:ext uri="{FF2B5EF4-FFF2-40B4-BE49-F238E27FC236}">
                <a16:creationId xmlns:a16="http://schemas.microsoft.com/office/drawing/2014/main" id="{255C2FA3-CC2F-4D38-86C7-280F053F87EE}"/>
              </a:ext>
            </a:extLst>
          </p:cNvPr>
          <p:cNvSpPr>
            <a:spLocks noGrp="1"/>
          </p:cNvSpPr>
          <p:nvPr>
            <p:ph idx="1"/>
          </p:nvPr>
        </p:nvSpPr>
        <p:spPr>
          <a:xfrm>
            <a:off x="6238503" y="1577683"/>
            <a:ext cx="5254754" cy="3991846"/>
          </a:xfrm>
        </p:spPr>
        <p:txBody>
          <a:bodyPr>
            <a:normAutofit/>
          </a:bodyPr>
          <a:lstStyle/>
          <a:p>
            <a:pPr algn="r" rtl="1" fontAlgn="base"/>
            <a:r>
              <a:rPr lang="ar-SA" sz="1400" dirty="0"/>
              <a:t>بریتانیا د خپلې متنوع هوا له کبله زیات شهرت لري.  د اطلس اوقیانوس له څنډو له نسبتا تودو اوبو او دغه راز د اروپا له لویې وچې سره یې نژدې والي یې د هوا حالاتو دغو  بدلونونو سرچینه ده.  جغرافیايي بدلونونه او په لنډو واټنونونو کې  له ځمکې د ګټې اخیستنې،  اوږدو سمندرغاړو او ګڼو جزیرو درلودلو، ټولو د دغه هېواد پر هوا اغېز کړی دی.</a:t>
            </a:r>
            <a:endParaRPr lang="en-GB" sz="1400" dirty="0"/>
          </a:p>
          <a:p>
            <a:pPr algn="r" rtl="1" fontAlgn="base"/>
            <a:r>
              <a:rPr lang="ar-SA" sz="1400" dirty="0"/>
              <a:t>په عمومي ډول د بریتانیا سویلي او ختیځې سیمې د شمالي او لویدیځو سیمو پرتله نسبتا تودې، وچې او لمرینې دي. په سویل او ختیځ کې بادونه هم لږ لګیږي. دغه ښکلې هوا د مني او ژمي پرتله په پسرلي او اوړي کې ښه احساسېږي. خو ټوله کیسه دا نه ده. د بریتانیا د هوا او فصلي بدلونونو لپاره د لا زیاتو معلوماتو په موخه د   (</a:t>
            </a:r>
            <a:r>
              <a:rPr lang="en-GB" sz="1400" dirty="0"/>
              <a:t>Met office</a:t>
            </a:r>
            <a:r>
              <a:rPr lang="ar-SA" sz="1400" dirty="0"/>
              <a:t> )  ویبپاڼې ته ورتلای شئ. </a:t>
            </a:r>
            <a:endParaRPr lang="en-GB" sz="1400" dirty="0"/>
          </a:p>
          <a:p>
            <a:pPr algn="r" rtl="1" fontAlgn="base">
              <a:buNone/>
            </a:pPr>
            <a:r>
              <a:rPr lang="ar-SA" sz="1400" dirty="0"/>
              <a:t>د بریتانیا د سمیه ییز اقلیم دفتر </a:t>
            </a:r>
            <a:endParaRPr lang="en-GB" sz="1400" dirty="0"/>
          </a:p>
          <a:p>
            <a:pPr algn="r" rtl="1" fontAlgn="base"/>
            <a:r>
              <a:rPr lang="en-GB" sz="1400" dirty="0"/>
              <a:t>https://www.metoffice.gov.uk</a:t>
            </a:r>
            <a:r>
              <a:rPr lang="ar-SA" sz="1400" dirty="0"/>
              <a:t>/</a:t>
            </a:r>
            <a:endParaRPr lang="en-GB" sz="1400" dirty="0"/>
          </a:p>
          <a:p>
            <a:pPr algn="r" rtl="1">
              <a:buNone/>
            </a:pPr>
            <a:endParaRPr lang="en-GB" sz="1400" dirty="0"/>
          </a:p>
          <a:p>
            <a:pPr algn="r" rtl="1"/>
            <a:r>
              <a:rPr lang="en-GB" sz="1400" dirty="0">
                <a:highlight>
                  <a:srgbClr val="FFFF00"/>
                </a:highlight>
                <a:hlinkClick r:id="rId2"/>
              </a:rPr>
              <a:t>https://www.metoffice.gov.uk/</a:t>
            </a:r>
            <a:endParaRPr lang="en-GB" sz="1400" dirty="0">
              <a:highlight>
                <a:srgbClr val="FFFF00"/>
              </a:highlight>
            </a:endParaRPr>
          </a:p>
          <a:p>
            <a:pPr algn="r" rtl="1"/>
            <a:endParaRPr lang="en-GB" sz="1400" dirty="0"/>
          </a:p>
          <a:p>
            <a:pPr algn="r" rtl="1"/>
            <a:endParaRPr lang="en-GB" sz="1400" dirty="0"/>
          </a:p>
          <a:p>
            <a:pPr algn="r" rtl="1"/>
            <a:endParaRPr lang="en-GB" sz="1400" dirty="0"/>
          </a:p>
        </p:txBody>
      </p:sp>
      <p:sp>
        <p:nvSpPr>
          <p:cNvPr id="4" name="Rectangle 3">
            <a:extLst>
              <a:ext uri="{FF2B5EF4-FFF2-40B4-BE49-F238E27FC236}">
                <a16:creationId xmlns:a16="http://schemas.microsoft.com/office/drawing/2014/main" id="{05ECC030-F330-4877-903B-66C93F5C5507}"/>
              </a:ext>
            </a:extLst>
          </p:cNvPr>
          <p:cNvSpPr/>
          <p:nvPr/>
        </p:nvSpPr>
        <p:spPr>
          <a:xfrm>
            <a:off x="865945" y="3529638"/>
            <a:ext cx="2743200" cy="646331"/>
          </a:xfrm>
          <a:prstGeom prst="rect">
            <a:avLst/>
          </a:prstGeom>
        </p:spPr>
        <p:txBody>
          <a:bodyPr wrap="square">
            <a:spAutoFit/>
          </a:bodyPr>
          <a:lstStyle/>
          <a:p>
            <a:br>
              <a:rPr lang="en-GB" dirty="0">
                <a:solidFill>
                  <a:srgbClr val="202124"/>
                </a:solidFill>
                <a:latin typeface="arial" panose="020B0604020202020204" pitchFamily="34" charset="0"/>
              </a:rPr>
            </a:br>
            <a:endParaRPr lang="en-GB" dirty="0"/>
          </a:p>
        </p:txBody>
      </p:sp>
      <p:sp>
        <p:nvSpPr>
          <p:cNvPr id="5" name="Rectangle 4">
            <a:extLst>
              <a:ext uri="{FF2B5EF4-FFF2-40B4-BE49-F238E27FC236}">
                <a16:creationId xmlns:a16="http://schemas.microsoft.com/office/drawing/2014/main" id="{9A3DA757-9AA1-4C52-8815-342B1916CCD8}"/>
              </a:ext>
            </a:extLst>
          </p:cNvPr>
          <p:cNvSpPr/>
          <p:nvPr/>
        </p:nvSpPr>
        <p:spPr>
          <a:xfrm>
            <a:off x="550758" y="4439432"/>
            <a:ext cx="4416554" cy="1477328"/>
          </a:xfrm>
          <a:prstGeom prst="rect">
            <a:avLst/>
          </a:prstGeom>
        </p:spPr>
        <p:txBody>
          <a:bodyPr wrap="square">
            <a:spAutoFit/>
          </a:bodyPr>
          <a:lstStyle/>
          <a:p>
            <a:pPr algn="r" rtl="1"/>
            <a:r>
              <a:rPr lang="ps-AF" b="1" dirty="0">
                <a:solidFill>
                  <a:srgbClr val="202124"/>
                </a:solidFill>
                <a:latin typeface="arial" panose="020B0604020202020204" pitchFamily="34" charset="0"/>
              </a:rPr>
              <a:t>د هوا پیژندنې له مخې څلور فصلونه</a:t>
            </a:r>
          </a:p>
          <a:p>
            <a:pPr algn="r" rtl="1"/>
            <a:r>
              <a:rPr lang="en-GB" dirty="0">
                <a:solidFill>
                  <a:srgbClr val="202124"/>
                </a:solidFill>
                <a:latin typeface="arial" panose="020B0604020202020204" pitchFamily="34" charset="0"/>
              </a:rPr>
              <a:t> </a:t>
            </a:r>
            <a:r>
              <a:rPr lang="ps-AF" dirty="0">
                <a:solidFill>
                  <a:srgbClr val="202124"/>
                </a:solidFill>
                <a:latin typeface="arial" panose="020B0604020202020204" pitchFamily="34" charset="0"/>
              </a:rPr>
              <a:t>پسرلی: د مارچ له ۱ څخه تر می ۳۱ پورې</a:t>
            </a:r>
            <a:endParaRPr lang="en-GB" dirty="0">
              <a:solidFill>
                <a:srgbClr val="202124"/>
              </a:solidFill>
              <a:latin typeface="arial" panose="020B0604020202020204" pitchFamily="34" charset="0"/>
            </a:endParaRPr>
          </a:p>
          <a:p>
            <a:pPr algn="r" rtl="1">
              <a:buFont typeface="Arial" panose="020B0604020202020204" pitchFamily="34" charset="0"/>
              <a:buChar char="•"/>
            </a:pPr>
            <a:r>
              <a:rPr lang="ps-AF" dirty="0"/>
              <a:t>دوبی: د جون له ۱ څخه د اګست تر ۳۱ پورې</a:t>
            </a:r>
          </a:p>
          <a:p>
            <a:pPr algn="r" rtl="1">
              <a:buFont typeface="Arial" panose="020B0604020202020204" pitchFamily="34" charset="0"/>
              <a:buChar char="•"/>
            </a:pPr>
            <a:r>
              <a:rPr lang="ps-AF" dirty="0"/>
              <a:t>منی: د سپتمبر له ۱ څخه تر نومبر ۳۰ پورې</a:t>
            </a:r>
          </a:p>
          <a:p>
            <a:pPr algn="r" rtl="1">
              <a:buFont typeface="Arial" panose="020B0604020202020204" pitchFamily="34" charset="0"/>
              <a:buChar char="•"/>
            </a:pPr>
            <a:r>
              <a:rPr lang="ps-AF" dirty="0">
                <a:solidFill>
                  <a:srgbClr val="202124"/>
                </a:solidFill>
                <a:latin typeface="arial" panose="020B0604020202020204" pitchFamily="34" charset="0"/>
              </a:rPr>
              <a:t>ژمی: د دسمبر له ۱ څخه تر فبروري 28/29 پورې</a:t>
            </a:r>
            <a:endParaRPr lang="en-GB" dirty="0">
              <a:solidFill>
                <a:srgbClr val="202124"/>
              </a:solidFill>
              <a:latin typeface="arial" panose="020B0604020202020204" pitchFamily="34" charset="0"/>
            </a:endParaRPr>
          </a:p>
        </p:txBody>
      </p:sp>
    </p:spTree>
    <p:extLst>
      <p:ext uri="{BB962C8B-B14F-4D97-AF65-F5344CB8AC3E}">
        <p14:creationId xmlns:p14="http://schemas.microsoft.com/office/powerpoint/2010/main" val="428382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UK National Insurance Number | Restless World • UK Visa Specialists">
            <a:extLst>
              <a:ext uri="{FF2B5EF4-FFF2-40B4-BE49-F238E27FC236}">
                <a16:creationId xmlns:a16="http://schemas.microsoft.com/office/drawing/2014/main" id="{E6AFBCDC-3593-47A9-B806-C152A0CF1E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531296" y="643467"/>
            <a:ext cx="3920207" cy="254321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2" descr="DWP | Free Customer Service Contact Number, Helpline: 0800 055 6688">
            <a:extLst>
              <a:ext uri="{FF2B5EF4-FFF2-40B4-BE49-F238E27FC236}">
                <a16:creationId xmlns:a16="http://schemas.microsoft.com/office/drawing/2014/main" id="{D97F4347-B886-4778-B39B-BDD05D6752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38316" y="682381"/>
            <a:ext cx="4732940" cy="2465389"/>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HMRC Debts: What Are My Options If I can't Pay The Government What I Owe  Them?">
            <a:extLst>
              <a:ext uri="{FF2B5EF4-FFF2-40B4-BE49-F238E27FC236}">
                <a16:creationId xmlns:a16="http://schemas.microsoft.com/office/drawing/2014/main" id="{CF771D27-269F-41FF-A0D9-683270F290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78525" y="3671316"/>
            <a:ext cx="3825748" cy="25458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obcentre-plus-logo-news - Greydient Jobs">
            <a:extLst>
              <a:ext uri="{FF2B5EF4-FFF2-40B4-BE49-F238E27FC236}">
                <a16:creationId xmlns:a16="http://schemas.microsoft.com/office/drawing/2014/main" id="{B3A1440C-9AB3-4375-BFF6-50180D6AA5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46689" y="3671316"/>
            <a:ext cx="3316193" cy="25534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97664" y="3135085"/>
            <a:ext cx="1795683" cy="369332"/>
          </a:xfrm>
          <a:prstGeom prst="rect">
            <a:avLst/>
          </a:prstGeom>
          <a:noFill/>
        </p:spPr>
        <p:txBody>
          <a:bodyPr wrap="none" rtlCol="0">
            <a:spAutoFit/>
          </a:bodyPr>
          <a:lstStyle/>
          <a:p>
            <a:pPr algn="r" rtl="1"/>
            <a:r>
              <a:rPr lang="fa-IR" b="1" dirty="0"/>
              <a:t>نشنل انشورنس نمبر </a:t>
            </a:r>
            <a:endParaRPr lang="en-GB" b="1" dirty="0"/>
          </a:p>
        </p:txBody>
      </p:sp>
      <p:sp>
        <p:nvSpPr>
          <p:cNvPr id="10" name="TextBox 9"/>
          <p:cNvSpPr txBox="1"/>
          <p:nvPr/>
        </p:nvSpPr>
        <p:spPr>
          <a:xfrm>
            <a:off x="9209493" y="3055260"/>
            <a:ext cx="1617751" cy="369332"/>
          </a:xfrm>
          <a:prstGeom prst="rect">
            <a:avLst/>
          </a:prstGeom>
          <a:noFill/>
        </p:spPr>
        <p:txBody>
          <a:bodyPr wrap="none" rtlCol="0">
            <a:spAutoFit/>
          </a:bodyPr>
          <a:lstStyle/>
          <a:p>
            <a:pPr algn="r" rtl="1"/>
            <a:r>
              <a:rPr lang="fa-IR" b="1" dirty="0"/>
              <a:t>د کار او تقاعد دفتر</a:t>
            </a:r>
            <a:endParaRPr lang="en-GB" b="1" dirty="0"/>
          </a:p>
        </p:txBody>
      </p:sp>
      <p:sp>
        <p:nvSpPr>
          <p:cNvPr id="11" name="TextBox 10"/>
          <p:cNvSpPr txBox="1"/>
          <p:nvPr/>
        </p:nvSpPr>
        <p:spPr>
          <a:xfrm>
            <a:off x="8662776" y="5326745"/>
            <a:ext cx="2549096" cy="369332"/>
          </a:xfrm>
          <a:prstGeom prst="rect">
            <a:avLst/>
          </a:prstGeom>
          <a:noFill/>
        </p:spPr>
        <p:txBody>
          <a:bodyPr wrap="none" rtlCol="0">
            <a:spAutoFit/>
          </a:bodyPr>
          <a:lstStyle/>
          <a:p>
            <a:pPr algn="r" rtl="1"/>
            <a:r>
              <a:rPr lang="ps-AF" b="1" dirty="0"/>
              <a:t>د دندې لټون مرکز </a:t>
            </a:r>
            <a:r>
              <a:rPr lang="fa-IR" b="1" dirty="0"/>
              <a:t>یا جاب سنتر</a:t>
            </a:r>
            <a:endParaRPr lang="en-GB" b="1" dirty="0"/>
          </a:p>
        </p:txBody>
      </p:sp>
      <p:sp>
        <p:nvSpPr>
          <p:cNvPr id="12" name="TextBox 11"/>
          <p:cNvSpPr txBox="1"/>
          <p:nvPr/>
        </p:nvSpPr>
        <p:spPr>
          <a:xfrm>
            <a:off x="2478491" y="3643085"/>
            <a:ext cx="2884123" cy="369332"/>
          </a:xfrm>
          <a:prstGeom prst="rect">
            <a:avLst/>
          </a:prstGeom>
          <a:noFill/>
        </p:spPr>
        <p:txBody>
          <a:bodyPr wrap="none" rtlCol="0">
            <a:spAutoFit/>
          </a:bodyPr>
          <a:lstStyle/>
          <a:p>
            <a:pPr algn="r" rtl="1"/>
            <a:r>
              <a:rPr lang="ps-AF" b="1" dirty="0">
                <a:solidFill>
                  <a:schemeClr val="bg1"/>
                </a:solidFill>
              </a:rPr>
              <a:t>د عوایدو راټولولو او ګمرکونو اداره</a:t>
            </a:r>
            <a:endParaRPr lang="en-GB" b="1" dirty="0">
              <a:solidFill>
                <a:schemeClr val="bg1"/>
              </a:solidFill>
            </a:endParaRPr>
          </a:p>
        </p:txBody>
      </p:sp>
    </p:spTree>
    <p:extLst>
      <p:ext uri="{BB962C8B-B14F-4D97-AF65-F5344CB8AC3E}">
        <p14:creationId xmlns:p14="http://schemas.microsoft.com/office/powerpoint/2010/main" val="32665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8173B-1987-48F2-A075-A4EB3F92C5C0}"/>
              </a:ext>
            </a:extLst>
          </p:cNvPr>
          <p:cNvSpPr>
            <a:spLocks noGrp="1"/>
          </p:cNvSpPr>
          <p:nvPr>
            <p:ph type="title"/>
          </p:nvPr>
        </p:nvSpPr>
        <p:spPr>
          <a:xfrm>
            <a:off x="-186880" y="504057"/>
            <a:ext cx="4466780" cy="4461163"/>
          </a:xfrm>
        </p:spPr>
        <p:txBody>
          <a:bodyPr>
            <a:normAutofit/>
          </a:bodyPr>
          <a:lstStyle/>
          <a:p>
            <a:pPr algn="r"/>
            <a:br>
              <a:rPr lang="en-GB" sz="5400" dirty="0">
                <a:solidFill>
                  <a:schemeClr val="bg1"/>
                </a:solidFill>
              </a:rPr>
            </a:br>
            <a:r>
              <a:rPr lang="ps-AF" sz="5400" dirty="0">
                <a:solidFill>
                  <a:schemeClr val="bg1"/>
                </a:solidFill>
              </a:rPr>
              <a:t> </a:t>
            </a:r>
            <a:r>
              <a:rPr lang="ar-SA" sz="5400" dirty="0">
                <a:solidFill>
                  <a:schemeClr val="bg1"/>
                </a:solidFill>
              </a:rPr>
              <a:t>سیمه ییز حکومت</a:t>
            </a:r>
            <a:endParaRPr lang="en-GB" sz="5400" dirty="0">
              <a:solidFill>
                <a:schemeClr val="bg1"/>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C8F968-E5DB-47D1-8E29-E9DAA90E56D4}"/>
              </a:ext>
            </a:extLst>
          </p:cNvPr>
          <p:cNvSpPr>
            <a:spLocks noGrp="1"/>
          </p:cNvSpPr>
          <p:nvPr>
            <p:ph idx="1"/>
          </p:nvPr>
        </p:nvSpPr>
        <p:spPr>
          <a:xfrm>
            <a:off x="4447308" y="591344"/>
            <a:ext cx="6906491" cy="5585619"/>
          </a:xfrm>
        </p:spPr>
        <p:txBody>
          <a:bodyPr anchor="ctr">
            <a:normAutofit/>
          </a:bodyPr>
          <a:lstStyle/>
          <a:p>
            <a:pPr algn="r" rtl="1" fontAlgn="base"/>
            <a:r>
              <a:rPr lang="ar-SA" sz="1400" dirty="0"/>
              <a:t>په بریتانیا کې سیمه ییز حکومت  خلکو او سوداګرو ته په ځانګړو سیمو کې د حیاتي چوپړونو لویې برخې مسؤل دی. په دغو چوپړونو کې لکه ټولنیزه پالنه ( سوسیال) ښوونځي، استوګنې او کور جوړولو او د کثافاتو راټولولو چارې تر نورو ډېرې پېژندل شوې دي. دغه راز یو شمېر نورې چارې لکه د کار جواز صادرول، له سوداګریو ملاتړ، د مضره حشراتو ثبت او راجسترول په بله درجه کې راځي.</a:t>
            </a:r>
            <a:endParaRPr lang="en-GB" sz="1400" dirty="0"/>
          </a:p>
          <a:p>
            <a:pPr algn="r" rtl="1">
              <a:buNone/>
            </a:pPr>
            <a:endParaRPr lang="en-GB" sz="1400" dirty="0"/>
          </a:p>
          <a:p>
            <a:pPr algn="r" rtl="1" fontAlgn="base"/>
            <a:r>
              <a:rPr lang="ar-SA" sz="1400" dirty="0"/>
              <a:t>سمیه ییز چارواکي له پراخو سرچینو له هغې ډلې دولتی مرستو، د شوراګانو مالیې ( کونسل ټکس)، فیس او نغدي جریمو برخمن وي. د شوراګانو یا ښاروالۍ مالیې هر کال د سیمه ییزو چارواکو له خوا ټاکل کیږي. هغه اندازه مالیه چې هر کورنۍ یې باید ورکړي د هغوی د کور ارزښت او عاید سره تړلي وي. کیدای شي یو شمېر کسان د دغو مالیو له ورکړې معاف وي.</a:t>
            </a:r>
            <a:endParaRPr lang="en-GB" sz="1400" dirty="0"/>
          </a:p>
          <a:p>
            <a:pPr algn="r" rtl="1" fontAlgn="base">
              <a:buNone/>
            </a:pPr>
            <a:r>
              <a:rPr lang="ar-SA" sz="1400" dirty="0"/>
              <a:t>په دې اړه لا زیات معلومات په لاندې ویبپاڼه کې کتلای شئ.</a:t>
            </a:r>
            <a:endParaRPr lang="en-GB" sz="1400" dirty="0"/>
          </a:p>
          <a:p>
            <a:r>
              <a:rPr lang="en-GB" sz="1400" dirty="0">
                <a:highlight>
                  <a:srgbClr val="FFFF00"/>
                </a:highlight>
                <a:hlinkClick r:id="rId2"/>
              </a:rPr>
              <a:t>https://www.gov.uk/council-tax</a:t>
            </a:r>
            <a:endParaRPr lang="en-GB" sz="1400" dirty="0">
              <a:highlight>
                <a:srgbClr val="FFFF00"/>
              </a:highlight>
            </a:endParaRPr>
          </a:p>
          <a:p>
            <a:pPr algn="r" rtl="1" fontAlgn="base"/>
            <a:r>
              <a:rPr lang="ar-SA" sz="1400" dirty="0"/>
              <a:t>د شورا غړي یا کونسلران د سیمه ییزو کاروباریانو ، سازمانونو او خلکو په استازیتوب کار کوي. چې د خلکو پر لومړیتوبونو تر موافقې وروسته د چوپړونو وړاندې کولو ته زمینه برابره کړي.</a:t>
            </a:r>
            <a:endParaRPr lang="en-GB" sz="1400" dirty="0"/>
          </a:p>
          <a:p>
            <a:pPr algn="r" rtl="1" fontAlgn="base">
              <a:buNone/>
            </a:pPr>
            <a:r>
              <a:rPr lang="ps-AF" sz="1400" dirty="0"/>
              <a:t>	</a:t>
            </a:r>
            <a:r>
              <a:rPr lang="ar-SA" sz="1400" dirty="0"/>
              <a:t>تصمیمونه د شورا دایمي غړي او د ښاروالۍ مامورین نیسي. تاسو کولای شئ په دې اړه له سیمه ییزو وکیلانو با کونسلرانو سره اړیکې ونیسئ.</a:t>
            </a:r>
            <a:endParaRPr lang="en-GB" sz="1400" dirty="0"/>
          </a:p>
          <a:p>
            <a:pPr algn="r" rtl="1">
              <a:buNone/>
            </a:pPr>
            <a:br>
              <a:rPr lang="fa-IR" sz="1400" dirty="0"/>
            </a:br>
            <a:r>
              <a:rPr lang="en-GB" sz="1400" dirty="0"/>
              <a:t> https://www.gov.uk/find-your-local-councillors</a:t>
            </a:r>
          </a:p>
          <a:p>
            <a:pPr algn="r" rtl="1"/>
            <a:endParaRPr lang="en-GB" sz="1400" dirty="0"/>
          </a:p>
          <a:p>
            <a:pPr algn="r" rtl="1" fontAlgn="base"/>
            <a:r>
              <a:rPr lang="ar-SA" sz="1400" dirty="0"/>
              <a:t>د لا زیاتو معلومانو لپاره لاندې ویبپاڼې ته ورشئ:</a:t>
            </a:r>
            <a:endParaRPr lang="en-GB" sz="1400" dirty="0"/>
          </a:p>
          <a:p>
            <a:r>
              <a:rPr lang="en-GB" sz="1400" dirty="0">
                <a:highlight>
                  <a:srgbClr val="FFFF00"/>
                </a:highlight>
                <a:hlinkClick r:id="rId3"/>
              </a:rPr>
              <a:t>https://www.gov.uk/find-local-council</a:t>
            </a:r>
            <a:endParaRPr lang="en-GB" sz="1400" dirty="0">
              <a:highlight>
                <a:srgbClr val="FFFF00"/>
              </a:highlight>
            </a:endParaRPr>
          </a:p>
          <a:p>
            <a:pPr marL="0" indent="0">
              <a:buNone/>
            </a:pPr>
            <a:r>
              <a:rPr lang="en-GB" sz="1400" dirty="0">
                <a:highlight>
                  <a:srgbClr val="FFFF00"/>
                </a:highlight>
              </a:rPr>
              <a:t> </a:t>
            </a:r>
          </a:p>
          <a:p>
            <a:endParaRPr lang="en-GB" sz="1400" dirty="0"/>
          </a:p>
        </p:txBody>
      </p:sp>
    </p:spTree>
    <p:extLst>
      <p:ext uri="{BB962C8B-B14F-4D97-AF65-F5344CB8AC3E}">
        <p14:creationId xmlns:p14="http://schemas.microsoft.com/office/powerpoint/2010/main" val="398828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034BD-8034-44AA-8BEE-D46004C648D2}"/>
              </a:ext>
            </a:extLst>
          </p:cNvPr>
          <p:cNvSpPr>
            <a:spLocks noGrp="1"/>
          </p:cNvSpPr>
          <p:nvPr>
            <p:ph type="title"/>
          </p:nvPr>
        </p:nvSpPr>
        <p:spPr>
          <a:xfrm>
            <a:off x="-1106712" y="591143"/>
            <a:ext cx="5488212" cy="4461163"/>
          </a:xfrm>
        </p:spPr>
        <p:txBody>
          <a:bodyPr>
            <a:normAutofit/>
          </a:bodyPr>
          <a:lstStyle/>
          <a:p>
            <a:pPr algn="ctr"/>
            <a:br>
              <a:rPr lang="en-GB" sz="5400" dirty="0">
                <a:solidFill>
                  <a:srgbClr val="FFFFFF"/>
                </a:solidFill>
              </a:rPr>
            </a:br>
            <a:r>
              <a:rPr lang="fa-IR" sz="5400" dirty="0">
                <a:solidFill>
                  <a:srgbClr val="FFFFFF"/>
                </a:solidFill>
              </a:rPr>
              <a:t>قانون په</a:t>
            </a:r>
            <a:br>
              <a:rPr lang="ps-AF" sz="5400" dirty="0">
                <a:solidFill>
                  <a:srgbClr val="FFFFFF"/>
                </a:solidFill>
              </a:rPr>
            </a:br>
            <a:r>
              <a:rPr lang="fa-IR" sz="5400" dirty="0">
                <a:solidFill>
                  <a:srgbClr val="FFFFFF"/>
                </a:solidFill>
              </a:rPr>
              <a:t> بریتانیا</a:t>
            </a:r>
            <a:r>
              <a:rPr lang="ps-AF" sz="5400" dirty="0">
                <a:solidFill>
                  <a:srgbClr val="FFFFFF"/>
                </a:solidFill>
              </a:rPr>
              <a:t> کی</a:t>
            </a:r>
            <a:endParaRPr lang="en-GB" sz="5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654765-F15C-495D-8096-5032A1B8D673}"/>
              </a:ext>
            </a:extLst>
          </p:cNvPr>
          <p:cNvSpPr>
            <a:spLocks noGrp="1"/>
          </p:cNvSpPr>
          <p:nvPr>
            <p:ph idx="1"/>
          </p:nvPr>
        </p:nvSpPr>
        <p:spPr>
          <a:xfrm>
            <a:off x="4447308" y="591344"/>
            <a:ext cx="6906491" cy="5585619"/>
          </a:xfrm>
        </p:spPr>
        <p:txBody>
          <a:bodyPr anchor="ctr">
            <a:normAutofit lnSpcReduction="10000"/>
          </a:bodyPr>
          <a:lstStyle/>
          <a:p>
            <a:endParaRPr lang="en-GB" sz="1300" i="1" dirty="0"/>
          </a:p>
          <a:p>
            <a:pPr algn="r" rtl="1" fontAlgn="base"/>
            <a:r>
              <a:rPr lang="en-GB" sz="1400" dirty="0"/>
              <a:t> </a:t>
            </a:r>
            <a:r>
              <a:rPr lang="ar-SA" sz="1400" dirty="0"/>
              <a:t>په بریتانیا کې قانون ته درناوی ډېر مهم دی او ټول باید د قانون درناوی وکړي. که قانون مات کړئ نو پایلو ته یې منتظر اوسئ د بېلګې په توګه د جریمې ورکړه یا زندان ته تګ.</a:t>
            </a:r>
            <a:endParaRPr lang="en-GB" sz="1400" dirty="0"/>
          </a:p>
          <a:p>
            <a:pPr algn="r" rtl="1" fontAlgn="base">
              <a:buNone/>
            </a:pPr>
            <a:r>
              <a:rPr lang="ps-AF" sz="1400" dirty="0"/>
              <a:t>	</a:t>
            </a:r>
            <a:r>
              <a:rPr lang="ar-SA" sz="1400" dirty="0"/>
              <a:t>په بریتانیا کې قانون پر ټولو پلی کیږي. د محکمو قاضیا د دوسیو په اړه تصمیم نیسي. په محکمې کې له دواړو غاړو سره چلند په مساویانه ډول دی. هر څوک کولای شي په محکمې کې وکیل/ استازی ولري.</a:t>
            </a:r>
            <a:endParaRPr lang="en-GB" sz="1400" dirty="0"/>
          </a:p>
          <a:p>
            <a:pPr algn="r" rtl="1">
              <a:buNone/>
            </a:pPr>
            <a:br>
              <a:rPr lang="en-GB" sz="1400" dirty="0"/>
            </a:br>
            <a:endParaRPr lang="en-GB" sz="1400" dirty="0"/>
          </a:p>
          <a:p>
            <a:pPr algn="r" rtl="1">
              <a:buNone/>
            </a:pPr>
            <a:r>
              <a:rPr lang="ps-AF" sz="1400" b="1" dirty="0"/>
              <a:t>په بریتانیا کې دوه ډوله قانون شته: </a:t>
            </a:r>
          </a:p>
          <a:p>
            <a:pPr algn="r" rtl="1">
              <a:buNone/>
            </a:pPr>
            <a:endParaRPr lang="ps-AF" sz="1400" b="1" dirty="0"/>
          </a:p>
          <a:p>
            <a:pPr algn="r" rtl="1">
              <a:buNone/>
            </a:pPr>
            <a:r>
              <a:rPr lang="ps-AF" sz="1400" dirty="0"/>
              <a:t>• مدني قانون، چې د اوسېدونکو تر منځ اختلافونه حلوي. </a:t>
            </a:r>
          </a:p>
          <a:p>
            <a:pPr algn="r" rtl="1">
              <a:buNone/>
            </a:pPr>
            <a:r>
              <a:rPr lang="ps-AF" sz="1400" dirty="0"/>
              <a:t>• د جزا قانون، چې په هغو کې د جرم و سزا موضوعات حلیږي. </a:t>
            </a:r>
          </a:p>
          <a:p>
            <a:pPr algn="r" rtl="1">
              <a:buNone/>
            </a:pPr>
            <a:r>
              <a:rPr lang="ps-AF" sz="1400" dirty="0"/>
              <a:t>دواړه قانونه وايي چې تاسو په بریتانیا کې څه کولای شئ او څه نه شئ کولای.</a:t>
            </a:r>
          </a:p>
          <a:p>
            <a:pPr algn="r" rtl="1">
              <a:buNone/>
            </a:pPr>
            <a:r>
              <a:rPr lang="ps-AF" sz="1400" dirty="0"/>
              <a:t>ځینې ځانګړي قوانین د انګلستان، ویلز او سکاتلند تر منځ توپیر سره لري.</a:t>
            </a:r>
            <a:endParaRPr lang="en-GB" sz="1400" dirty="0"/>
          </a:p>
          <a:p>
            <a:pPr algn="r" rtl="1">
              <a:buNone/>
            </a:pPr>
            <a:r>
              <a:rPr lang="ps-AF" sz="1400" b="1" dirty="0"/>
              <a:t>پولیس او د هغوی دندې:</a:t>
            </a:r>
          </a:p>
          <a:p>
            <a:pPr algn="r" rtl="1">
              <a:buNone/>
            </a:pPr>
            <a:r>
              <a:rPr lang="ps-AF" sz="1400" dirty="0"/>
              <a:t> 	پولیس د خلکو د ساتنې، د هغوی د حقونو او د قانون د پلي کولو لپاره چارې ترسره کوي.  که تاسو د کوم جنایت قرباني یاست او یا هم کوم جرم وینئ او یا د پولیسو مرستې ته اړتیا لرئ، د بېلګې په توګه که لار درنه ورکه شوې وي نو پولیسو ته پرته له وېرې ورتلای شئ.</a:t>
            </a:r>
          </a:p>
          <a:p>
            <a:pPr algn="r" rtl="1">
              <a:buNone/>
            </a:pPr>
            <a:r>
              <a:rPr lang="ps-AF" sz="1400" dirty="0"/>
              <a:t> 	د کومې جنايي پېښې په حالت کې که د پولیسو مرستې ته اړتیا لرئ، نو په لاندې شمېرو اړیکه نیولای شئ:</a:t>
            </a:r>
          </a:p>
          <a:p>
            <a:pPr algn="r" rtl="1">
              <a:buNone/>
            </a:pPr>
            <a:r>
              <a:rPr lang="ps-AF" sz="1400" dirty="0"/>
              <a:t>	په بېړنیو حالاتو کې ۹۹۹ شمېر ته زنګ ووهئ.</a:t>
            </a:r>
          </a:p>
          <a:p>
            <a:pPr algn="r" rtl="1">
              <a:buNone/>
            </a:pPr>
            <a:r>
              <a:rPr lang="ps-AF" sz="1400" dirty="0"/>
              <a:t>	د لږ بېړني حالت په وخت کې ۱۰۱ شمېرې ته زنګ ووهئ.</a:t>
            </a:r>
          </a:p>
        </p:txBody>
      </p:sp>
    </p:spTree>
    <p:extLst>
      <p:ext uri="{BB962C8B-B14F-4D97-AF65-F5344CB8AC3E}">
        <p14:creationId xmlns:p14="http://schemas.microsoft.com/office/powerpoint/2010/main" val="324320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985C6-DA98-4848-B7FF-FC22E5BE0B5B}"/>
              </a:ext>
            </a:extLst>
          </p:cNvPr>
          <p:cNvSpPr>
            <a:spLocks noGrp="1"/>
          </p:cNvSpPr>
          <p:nvPr>
            <p:ph type="title"/>
          </p:nvPr>
        </p:nvSpPr>
        <p:spPr>
          <a:xfrm>
            <a:off x="252223" y="1939306"/>
            <a:ext cx="4885341" cy="2753740"/>
          </a:xfrm>
        </p:spPr>
        <p:txBody>
          <a:bodyPr>
            <a:normAutofit/>
          </a:bodyPr>
          <a:lstStyle/>
          <a:p>
            <a:pPr algn="ctr"/>
            <a:r>
              <a:rPr lang="fa-IR" dirty="0">
                <a:solidFill>
                  <a:srgbClr val="FFFFFF"/>
                </a:solidFill>
              </a:rPr>
              <a:t>په بریتانیا کی مالیه ورکول</a:t>
            </a:r>
            <a:endParaRPr lang="en-GB" dirty="0">
              <a:solidFill>
                <a:srgbClr val="FFFFFF"/>
              </a:solidFill>
            </a:endParaRPr>
          </a:p>
        </p:txBody>
      </p:sp>
      <p:sp>
        <p:nvSpPr>
          <p:cNvPr id="68" name="Arc 6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278CCF-B6B1-4716-BF1B-3A38C67AF730}"/>
              </a:ext>
            </a:extLst>
          </p:cNvPr>
          <p:cNvSpPr>
            <a:spLocks noGrp="1"/>
          </p:cNvSpPr>
          <p:nvPr>
            <p:ph idx="1"/>
          </p:nvPr>
        </p:nvSpPr>
        <p:spPr>
          <a:xfrm>
            <a:off x="5484453" y="560833"/>
            <a:ext cx="5536397" cy="5649467"/>
          </a:xfrm>
        </p:spPr>
        <p:txBody>
          <a:bodyPr>
            <a:noAutofit/>
          </a:bodyPr>
          <a:lstStyle/>
          <a:p>
            <a:pPr algn="r" rtl="1" fontAlgn="base"/>
            <a:r>
              <a:rPr lang="ar-SA" sz="1400" dirty="0"/>
              <a:t>په بریتانیا کې دولت د مالیو راټولو ځانګړې ادارې له لارې چې د بریتانیا د ملکې په نوم یادیږي عایدات راټولوي. چې د کار پر سر ټاکل شوې مالیې راټولول هم پکې شامل دي.</a:t>
            </a:r>
            <a:endParaRPr lang="en-GB" sz="1400" dirty="0"/>
          </a:p>
          <a:p>
            <a:pPr algn="r" rtl="1" fontAlgn="base"/>
            <a:r>
              <a:rPr lang="ar-SA" sz="1400" dirty="0"/>
              <a:t>د مرکزي حکومت عایدات عمدتا د خلکو له عایداتو، د ملي بیمې ورکړې ( نشنل اینشورنس)، پر پلور مالیې (</a:t>
            </a:r>
            <a:r>
              <a:rPr lang="en-GB" sz="1400" dirty="0"/>
              <a:t>VAT</a:t>
            </a:r>
            <a:r>
              <a:rPr lang="ar-SA" sz="1400" dirty="0"/>
              <a:t> ) ، د شرکتونو مالیې او د سون توکو( پټرول او ډيزل) پر سر لګېدلې مالیه جوړوي.</a:t>
            </a:r>
            <a:endParaRPr lang="en-GB" sz="1400" dirty="0"/>
          </a:p>
          <a:p>
            <a:pPr algn="r" rtl="1">
              <a:buNone/>
            </a:pPr>
            <a:endParaRPr lang="en-GB" sz="1400" dirty="0"/>
          </a:p>
          <a:p>
            <a:pPr algn="r" rtl="1"/>
            <a:r>
              <a:rPr lang="ar-SA" sz="1400" dirty="0"/>
              <a:t>په بریتانیا کې د بهرنیانو پر عایداتو هم مالیه شته. خو د دویم ځله مالیه ورکړې څخه د مخنیوي په موخه د بریتانیا حکومت له ډېرو هېوادونو سره موافقه کړې، د بریتانوي اوسېدونکو مالیه چې هېواده بهر یې ورکړې، بېرته بریتانیا ته ورکړي. خو د مالیې دا اندازه حتما هومره نه وي چې هلته ورکول شوې وي.</a:t>
            </a:r>
            <a:endParaRPr lang="en-GB" sz="1400" dirty="0"/>
          </a:p>
          <a:p>
            <a:pPr algn="r" rtl="1">
              <a:buNone/>
            </a:pPr>
            <a:endParaRPr lang="en-GB" sz="1400" dirty="0"/>
          </a:p>
          <a:p>
            <a:pPr algn="r" rtl="1" fontAlgn="base"/>
            <a:r>
              <a:rPr lang="ar-SA" sz="1400" dirty="0"/>
              <a:t> د اوسېدونکو مالیه د ځانګړي جدول له مخې ټاکل شوې او اخیستل کیږي، وګړي له خپلو عایداتو سره سم مالیه ورکوي. خو د عایداتو یوه برخه یې د مالیې له ورکړې مستثنی وي. دغه راز د زیرمه شویو پیسو او نورو شتمنیو او ونډو څخه هم مالیه اخیستل کیږي.</a:t>
            </a:r>
            <a:endParaRPr lang="en-GB" sz="1400" dirty="0"/>
          </a:p>
          <a:p>
            <a:pPr algn="r" rtl="1" fontAlgn="base"/>
            <a:r>
              <a:rPr lang="ar-SA" sz="1400" dirty="0"/>
              <a:t>تاسو له خپلو عوایدو سره سم د مناسبې مالیې په ورکړه موظف یاست. پر عوایدو مالیه ستاسو د کلني عاید یوه ټاکل شوې سلنه ده، که له بل چا سره کار کوئ، نو ستاسو له عاید څخه مالیه مخامخ ستاسو له میاشتنۍ تنخوا اخیستل کیږي. دغه کار د یوه سیستم له لارې ( له خپله عاید سره سم مالیه ورکړه) ترسره کیږي.</a:t>
            </a:r>
            <a:endParaRPr lang="en-GB" sz="1400" dirty="0"/>
          </a:p>
          <a:p>
            <a:pPr algn="r" rtl="1" fontAlgn="base"/>
            <a:r>
              <a:rPr lang="ar-SA" sz="1400" dirty="0"/>
              <a:t>که له کوم بنسټ یا بل چا سره کار نه کوئ، خو عواید لرئ،  نو تاسو باید خپل عواید وښیئ، او د ځانګړې سلنې له مخې مالیه ورکړئ. ستاسو  د مالیې ورکړې کچه ستاسو له عوایدو سره تړلې ده.</a:t>
            </a:r>
            <a:endParaRPr lang="en-GB" sz="1400" dirty="0"/>
          </a:p>
          <a:p>
            <a:pPr algn="r" rtl="1" fontAlgn="base"/>
            <a:r>
              <a:rPr lang="ar-SA" sz="1400" dirty="0"/>
              <a:t>لا ډېر جزییات په لاندینۍ ویبپاڼه کې کتلای شئ.</a:t>
            </a:r>
            <a:endParaRPr lang="en-GB" sz="1400" dirty="0"/>
          </a:p>
          <a:p>
            <a:pPr algn="r" rtl="1">
              <a:buNone/>
            </a:pPr>
            <a:r>
              <a:rPr lang="en-GB" sz="1400" dirty="0">
                <a:highlight>
                  <a:srgbClr val="FFFF00"/>
                </a:highlight>
                <a:hlinkClick r:id="rId2"/>
              </a:rPr>
              <a:t>https://www.gov.uk/estimate-income-tax</a:t>
            </a:r>
            <a:endParaRPr lang="en-GB" sz="1400" dirty="0">
              <a:highlight>
                <a:srgbClr val="FFFF00"/>
              </a:highlight>
            </a:endParaRPr>
          </a:p>
          <a:p>
            <a:pPr algn="r" rtl="1">
              <a:buNone/>
            </a:pPr>
            <a:endParaRPr lang="en-GB" sz="1400" dirty="0"/>
          </a:p>
          <a:p>
            <a:pPr marL="0" indent="0">
              <a:buNone/>
            </a:pPr>
            <a:endParaRPr lang="en-GB" sz="1400" dirty="0">
              <a:latin typeface="+mj-lt"/>
            </a:endParaRPr>
          </a:p>
          <a:p>
            <a:pPr marL="0" indent="0">
              <a:buNone/>
            </a:pPr>
            <a:endParaRPr lang="en-GB" sz="1400" dirty="0">
              <a:latin typeface="+mj-lt"/>
            </a:endParaRPr>
          </a:p>
          <a:p>
            <a:pPr marL="0" indent="0">
              <a:buNone/>
            </a:pPr>
            <a:endParaRPr lang="en-GB" sz="1400" dirty="0">
              <a:latin typeface="+mj-lt"/>
            </a:endParaRPr>
          </a:p>
          <a:p>
            <a:pPr marL="0" indent="0">
              <a:buNone/>
            </a:pPr>
            <a:r>
              <a:rPr lang="en-GB" sz="1400" dirty="0">
                <a:latin typeface="+mj-lt"/>
              </a:rPr>
              <a:t> </a:t>
            </a:r>
          </a:p>
          <a:p>
            <a:pPr marL="0" indent="0">
              <a:buNone/>
            </a:pPr>
            <a:endParaRPr lang="en-GB" sz="1400" dirty="0">
              <a:latin typeface="+mj-lt"/>
            </a:endParaRPr>
          </a:p>
          <a:p>
            <a:pPr marL="0" indent="0">
              <a:buNone/>
            </a:pPr>
            <a:endParaRPr lang="en-GB" sz="1400" dirty="0">
              <a:latin typeface="+mj-lt"/>
            </a:endParaRPr>
          </a:p>
        </p:txBody>
      </p:sp>
    </p:spTree>
    <p:extLst>
      <p:ext uri="{BB962C8B-B14F-4D97-AF65-F5344CB8AC3E}">
        <p14:creationId xmlns:p14="http://schemas.microsoft.com/office/powerpoint/2010/main" val="123830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F6CF4-0D4B-41B7-B776-B4C790994452}"/>
              </a:ext>
            </a:extLst>
          </p:cNvPr>
          <p:cNvSpPr>
            <a:spLocks noGrp="1"/>
          </p:cNvSpPr>
          <p:nvPr>
            <p:ph type="title"/>
          </p:nvPr>
        </p:nvSpPr>
        <p:spPr>
          <a:xfrm>
            <a:off x="604455" y="356264"/>
            <a:ext cx="6894576" cy="899081"/>
          </a:xfrm>
        </p:spPr>
        <p:txBody>
          <a:bodyPr vert="horz" lIns="91440" tIns="45720" rIns="91440" bIns="45720" rtlCol="0" anchor="b">
            <a:normAutofit/>
          </a:bodyPr>
          <a:lstStyle/>
          <a:p>
            <a:pPr algn="ctr"/>
            <a:r>
              <a:rPr lang="fa-IR" sz="5400" dirty="0"/>
              <a:t>ملی بیمه (نشنل انشورنس)</a:t>
            </a:r>
            <a:endParaRPr lang="en-US" sz="5400" dirty="0"/>
          </a:p>
        </p:txBody>
      </p:sp>
      <p:sp>
        <p:nvSpPr>
          <p:cNvPr id="3" name="Content Placeholder 2">
            <a:extLst>
              <a:ext uri="{FF2B5EF4-FFF2-40B4-BE49-F238E27FC236}">
                <a16:creationId xmlns:a16="http://schemas.microsoft.com/office/drawing/2014/main" id="{D4BFAB01-E821-4B27-B915-E133B7AB6C38}"/>
              </a:ext>
            </a:extLst>
          </p:cNvPr>
          <p:cNvSpPr>
            <a:spLocks noGrp="1"/>
          </p:cNvSpPr>
          <p:nvPr>
            <p:ph sz="half" idx="1"/>
          </p:nvPr>
        </p:nvSpPr>
        <p:spPr>
          <a:xfrm>
            <a:off x="717740" y="1631083"/>
            <a:ext cx="6894576" cy="4164066"/>
          </a:xfrm>
        </p:spPr>
        <p:txBody>
          <a:bodyPr vert="horz" lIns="91440" tIns="45720" rIns="91440" bIns="45720" rtlCol="0">
            <a:noAutofit/>
          </a:bodyPr>
          <a:lstStyle/>
          <a:p>
            <a:pPr algn="r" rtl="1" fontAlgn="base"/>
            <a:r>
              <a:rPr lang="ar-SA" sz="1600" b="1" dirty="0"/>
              <a:t>تاسو ولې د ملي بیمې ( نینو) شمېرې ته اړتیا لرئ؟</a:t>
            </a:r>
            <a:endParaRPr lang="en-GB" sz="1600" b="1" dirty="0"/>
          </a:p>
          <a:p>
            <a:pPr algn="r" rtl="1" fontAlgn="base"/>
            <a:r>
              <a:rPr lang="ar-SA" sz="1400" dirty="0"/>
              <a:t>تاسو د ملي بیمې (</a:t>
            </a:r>
            <a:r>
              <a:rPr lang="en-GB" sz="1400" dirty="0"/>
              <a:t>NI</a:t>
            </a:r>
            <a:r>
              <a:rPr lang="ar-SA" sz="1400" dirty="0"/>
              <a:t>) یا نشنل اینشورنس یوه شمېره لرئ، چې ډاډه شئ، په ملي بیمې کې او ستاسو مالیات یوازې ستاسو په نوم ثبت شوي دي. نشنل انشورنس له ټکو او اعدادو جوړه شوې چې هیڅکه بدلون نه مومي.</a:t>
            </a:r>
            <a:endParaRPr lang="en-GB" sz="1400" dirty="0"/>
          </a:p>
          <a:p>
            <a:pPr algn="r" rtl="1" fontAlgn="base"/>
            <a:r>
              <a:rPr lang="ar-SA" sz="1400" dirty="0"/>
              <a:t>که تاسو وکولای شئ، ثابته کړئ تاسو په بریتانیا کې د کار کولو وړتیا لرئ، د ملي بیمې پرته د کار لټه وکړئ او یا هم کار پیل کړئ. د کار خاوندان د خپلو کارکوونکو په اړه چې ایا د کار اجازه لري کنه، باید خپلې څېړنې وکړي. د ملي بیمې شمېره لرل د دغې څېړنې برخه نه ده. ځکه د ملي بیمې شمېرې لرل دا نه ثابتوي چې یو تن د کار حق لري.</a:t>
            </a:r>
            <a:endParaRPr lang="en-GB" sz="1400" dirty="0"/>
          </a:p>
          <a:p>
            <a:pPr algn="r" rtl="1" fontAlgn="base"/>
            <a:r>
              <a:rPr lang="ar-SA" sz="1400" dirty="0"/>
              <a:t>  که تاسو د ملي بیمې شمېره ( نشنل انشورنس) نمبر نه لري، د لا زیاتو معلوماتو لپاره چې څنګه یې ترلاسه کړئ لاندې ویبپاڼې ته ورشئ.</a:t>
            </a:r>
            <a:endParaRPr lang="en-GB" sz="1400" dirty="0"/>
          </a:p>
          <a:p>
            <a:pPr rtl="1">
              <a:buNone/>
            </a:pPr>
            <a:r>
              <a:rPr lang="en-US" sz="1400" dirty="0">
                <a:highlight>
                  <a:srgbClr val="FFFF00"/>
                </a:highlight>
                <a:hlinkClick r:id="rId2"/>
              </a:rPr>
              <a:t>https://www.gov.uk/apply-national-insurance</a:t>
            </a:r>
            <a:endParaRPr lang="en-GB" sz="1400" dirty="0"/>
          </a:p>
          <a:p>
            <a:pPr algn="r" rtl="1" fontAlgn="base"/>
            <a:r>
              <a:rPr lang="ar-SA" sz="1400" dirty="0"/>
              <a:t>د نشنل انشورنس نمبر د غوښتنې پر مهال د خپل پاسپورټ کاپي او هغه سند چې وښيي تاسو د کار حق لرئ وړاندې کړئ. تاسو ته به وویل شي  چې د نشنل انشورنس نمبر د غوښتنې پر مهال کوم سندونه ولرئ. تاسو نشنل انشورنس نمبر دا شان یو نمبر وي:</a:t>
            </a:r>
            <a:endParaRPr lang="en-GB" sz="1400" dirty="0"/>
          </a:p>
          <a:p>
            <a:pPr rtl="1"/>
            <a:r>
              <a:rPr lang="en-US" sz="1400" dirty="0"/>
              <a:t>AB123456A</a:t>
            </a:r>
            <a:endParaRPr lang="en-GB" sz="1400" dirty="0"/>
          </a:p>
          <a:p>
            <a:pPr marL="0"/>
            <a:endParaRPr lang="en-US" sz="1400" dirty="0"/>
          </a:p>
        </p:txBody>
      </p:sp>
      <p:pic>
        <p:nvPicPr>
          <p:cNvPr id="21" name="Picture 4" descr="UK National Insurance Number | Restless World • UK Visa Specialists">
            <a:extLst>
              <a:ext uri="{FF2B5EF4-FFF2-40B4-BE49-F238E27FC236}">
                <a16:creationId xmlns:a16="http://schemas.microsoft.com/office/drawing/2014/main" id="{3C056013-FB4C-4245-8BAC-782ABD907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63840" y="742065"/>
            <a:ext cx="4014216" cy="26042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WP | Free Customer Service Contact Number, Helpline: 0800 055 6688">
            <a:extLst>
              <a:ext uri="{FF2B5EF4-FFF2-40B4-BE49-F238E27FC236}">
                <a16:creationId xmlns:a16="http://schemas.microsoft.com/office/drawing/2014/main" id="{9106DE4E-432D-475F-877F-5D96DC6CFFF3}"/>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7863840" y="4126589"/>
            <a:ext cx="3995928" cy="208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0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BFF41-23B2-4D06-A931-75BC07C5C097}"/>
              </a:ext>
            </a:extLst>
          </p:cNvPr>
          <p:cNvSpPr>
            <a:spLocks noGrp="1"/>
          </p:cNvSpPr>
          <p:nvPr>
            <p:ph type="title"/>
          </p:nvPr>
        </p:nvSpPr>
        <p:spPr>
          <a:xfrm>
            <a:off x="1147324" y="1099803"/>
            <a:ext cx="5051596" cy="4064628"/>
          </a:xfrm>
        </p:spPr>
        <p:txBody>
          <a:bodyPr vert="horz" lIns="91440" tIns="45720" rIns="91440" bIns="45720" rtlCol="0" anchor="ctr">
            <a:normAutofit/>
          </a:bodyPr>
          <a:lstStyle/>
          <a:p>
            <a:br>
              <a:rPr lang="en-US" kern="1200" dirty="0">
                <a:solidFill>
                  <a:srgbClr val="FFFFFF"/>
                </a:solidFill>
                <a:latin typeface="+mj-lt"/>
                <a:ea typeface="+mj-ea"/>
                <a:cs typeface="+mj-cs"/>
              </a:rPr>
            </a:br>
            <a:r>
              <a:rPr lang="fa-IR" dirty="0">
                <a:solidFill>
                  <a:srgbClr val="FFFFFF"/>
                </a:solidFill>
              </a:rPr>
              <a:t>یونیورسل کریدت</a:t>
            </a:r>
            <a:endParaRPr lang="en-US" kern="1200" dirty="0">
              <a:solidFill>
                <a:srgbClr val="FFFFFF"/>
              </a:solidFill>
              <a:latin typeface="+mj-lt"/>
              <a:ea typeface="+mj-ea"/>
              <a:cs typeface="+mj-cs"/>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E683D78-54E4-4C0A-A5EC-2B772DDE79BD}"/>
              </a:ext>
            </a:extLst>
          </p:cNvPr>
          <p:cNvSpPr/>
          <p:nvPr/>
        </p:nvSpPr>
        <p:spPr>
          <a:xfrm>
            <a:off x="5370153" y="1094501"/>
            <a:ext cx="5536397" cy="4699314"/>
          </a:xfrm>
          <a:prstGeom prst="rect">
            <a:avLst/>
          </a:prstGeom>
        </p:spPr>
        <p:txBody>
          <a:bodyPr vert="horz" lIns="91440" tIns="45720" rIns="91440" bIns="45720" rtlCol="0">
            <a:normAutofit fontScale="70000" lnSpcReduction="20000"/>
          </a:bodyPr>
          <a:lstStyle/>
          <a:p>
            <a:pPr algn="r" rtl="1" fontAlgn="base"/>
            <a:r>
              <a:rPr lang="ar-SA" sz="1900" b="1" dirty="0"/>
              <a:t>یونیورسل کریدیت څه شی دی؟</a:t>
            </a:r>
            <a:endParaRPr lang="en-GB" sz="1900" b="1" dirty="0"/>
          </a:p>
          <a:p>
            <a:pPr algn="r" rtl="1">
              <a:buFont typeface="Arial" pitchFamily="34" charset="0"/>
              <a:buChar char="•"/>
            </a:pPr>
            <a:endParaRPr lang="en-GB" sz="1500" b="1" dirty="0"/>
          </a:p>
          <a:p>
            <a:pPr algn="r" rtl="1" fontAlgn="base">
              <a:lnSpc>
                <a:spcPct val="120000"/>
              </a:lnSpc>
            </a:pPr>
            <a:r>
              <a:rPr lang="ar-SA" dirty="0"/>
              <a:t>یونیورسل کریډیټ د کار وړ کسانو سره د مرستې نوې بڼه ده چې د اوسنیو ځینو مرستو ځای ناستې( تکس کریډیټ) دی. یونیورسل کریډیټ د هغو کسانو لپاره جوړ شوی چې کار نه کوي او یا لږ عاید لري. چې له هغوی سره د کور په لګښتونو او کور په کرایې کې مرسته وکړي.</a:t>
            </a:r>
            <a:endParaRPr lang="en-GB" dirty="0"/>
          </a:p>
          <a:p>
            <a:pPr algn="r" rtl="1" fontAlgn="base">
              <a:lnSpc>
                <a:spcPct val="120000"/>
              </a:lnSpc>
            </a:pPr>
            <a:r>
              <a:rPr lang="ar-SA" dirty="0"/>
              <a:t>هغه پیسې چې تاسو له دې لارې ترلاسه کوی ستاسو له حالت او ستاسو په نورو عوایدو پورې تړلې دي. که تاسو کار هم کوئ خو عاید مو لږ دی، نو د یونیورسل کریدیت ترلاس کولو ته دوام ورکولای شئ.</a:t>
            </a:r>
            <a:endParaRPr lang="en-GB" dirty="0"/>
          </a:p>
          <a:p>
            <a:pPr algn="r" rtl="1" fontAlgn="base">
              <a:lnSpc>
                <a:spcPct val="120000"/>
              </a:lnSpc>
            </a:pPr>
            <a:r>
              <a:rPr lang="ar-SA" dirty="0"/>
              <a:t> د لا زیاتو معلوماتو لپاره لاندې ویبپاڼې ته ورتلای شئ:</a:t>
            </a:r>
            <a:endParaRPr lang="en-GB" dirty="0"/>
          </a:p>
          <a:p>
            <a:pPr algn="r" rtl="1"/>
            <a:r>
              <a:rPr lang="fa-IR" sz="1500" dirty="0"/>
              <a:t> </a:t>
            </a:r>
            <a:endParaRPr lang="en-GB" sz="1500" dirty="0"/>
          </a:p>
          <a:p>
            <a:pPr rtl="1"/>
            <a:r>
              <a:rPr lang="fa-IR" sz="1400" dirty="0"/>
              <a:t> </a:t>
            </a:r>
            <a:endParaRPr lang="en-GB" sz="1400" dirty="0"/>
          </a:p>
          <a:p>
            <a:pPr indent="-228600" fontAlgn="base">
              <a:lnSpc>
                <a:spcPct val="90000"/>
              </a:lnSpc>
              <a:spcAft>
                <a:spcPts val="600"/>
              </a:spcAft>
              <a:buFont typeface="Arial" panose="020B0604020202020204" pitchFamily="34" charset="0"/>
              <a:buChar char="•"/>
            </a:pPr>
            <a:endParaRPr lang="fa-IR" sz="1700" dirty="0"/>
          </a:p>
          <a:p>
            <a:pPr indent="-228600" fontAlgn="base">
              <a:lnSpc>
                <a:spcPct val="90000"/>
              </a:lnSpc>
              <a:spcAft>
                <a:spcPts val="600"/>
              </a:spcAft>
              <a:buFont typeface="Arial" panose="020B0604020202020204" pitchFamily="34" charset="0"/>
              <a:buChar char="•"/>
            </a:pPr>
            <a:r>
              <a:rPr lang="en-US" sz="1700" dirty="0"/>
              <a:t> </a:t>
            </a:r>
            <a:r>
              <a:rPr lang="en-US" sz="1700" dirty="0">
                <a:hlinkClick r:id="rId2"/>
              </a:rPr>
              <a:t>guide to how Universal Credit is worked out</a:t>
            </a:r>
            <a:endParaRPr lang="fa-IR" sz="1700" dirty="0"/>
          </a:p>
          <a:p>
            <a:pPr indent="-228600" algn="l" rtl="1" fontAlgn="base">
              <a:lnSpc>
                <a:spcPct val="90000"/>
              </a:lnSpc>
              <a:spcAft>
                <a:spcPts val="600"/>
              </a:spcAft>
              <a:buFont typeface="Arial" panose="020B0604020202020204" pitchFamily="34" charset="0"/>
              <a:buChar char="•"/>
            </a:pPr>
            <a:endParaRPr lang="en-US" sz="1600" dirty="0"/>
          </a:p>
          <a:p>
            <a:pPr algn="r" rtl="1" fontAlgn="base"/>
            <a:r>
              <a:rPr lang="ar-SA" sz="2000" dirty="0"/>
              <a:t>یونیورسل کریډیټ له نورو عوایدو توپیر لري. ځکه دا د چارو او تقاعد ادارې له خوا ورکول کیږي. </a:t>
            </a:r>
            <a:endParaRPr lang="ps-AF" sz="2000" dirty="0"/>
          </a:p>
          <a:p>
            <a:pPr algn="r" rtl="1" fontAlgn="base"/>
            <a:endParaRPr lang="en-GB" sz="2000" dirty="0"/>
          </a:p>
          <a:p>
            <a:pPr algn="r" rtl="1" fontAlgn="base"/>
            <a:r>
              <a:rPr lang="ar-SA" sz="2000" dirty="0"/>
              <a:t>تاسو ته مرسته لومړی ځل ستاسو له غوښتنلیک پنځه اوونۍ وروسته درکول کیږي.</a:t>
            </a:r>
            <a:br>
              <a:rPr lang="ps-AF" sz="2000" dirty="0"/>
            </a:br>
            <a:endParaRPr lang="en-GB" sz="2000" dirty="0"/>
          </a:p>
          <a:p>
            <a:pPr algn="r" rtl="1" fontAlgn="base"/>
            <a:r>
              <a:rPr lang="ar-SA" sz="2000" dirty="0"/>
              <a:t> نور عایدات څنګه ستاسو یونیورسل کریډیټ اغېزمنوي؟  دغه ویبسایټ ته ورشئ.</a:t>
            </a:r>
            <a:endParaRPr lang="ps-AF" sz="2000" dirty="0"/>
          </a:p>
          <a:p>
            <a:pPr algn="r" rtl="1" fontAlgn="base"/>
            <a:endParaRPr lang="en-GB" sz="1600" dirty="0"/>
          </a:p>
          <a:p>
            <a:pPr marL="285750" indent="-285750">
              <a:lnSpc>
                <a:spcPct val="90000"/>
              </a:lnSpc>
              <a:spcAft>
                <a:spcPts val="600"/>
              </a:spcAft>
              <a:buFont typeface="Arial" panose="020B0604020202020204" pitchFamily="34" charset="0"/>
              <a:buChar char="•"/>
            </a:pPr>
            <a:r>
              <a:rPr lang="en-US" sz="1700" dirty="0">
                <a:hlinkClick r:id="rId3"/>
              </a:rPr>
              <a:t>https://www.gov.uk/universal-credit/how-your-earnings-affect-your-payments</a:t>
            </a:r>
            <a:endParaRPr lang="en-US" dirty="0"/>
          </a:p>
          <a:p>
            <a:pPr algn="r" rtl="1" fontAlgn="base"/>
            <a:r>
              <a:rPr lang="ar-SA" dirty="0"/>
              <a:t>دا چې کوم څیزونه ستاسو  یونیورسل کریډیټ اغېزمنوي، په دغې ویبپاڼه کې یې کتلای شئ.</a:t>
            </a:r>
            <a:endParaRPr lang="ps-AF" dirty="0"/>
          </a:p>
          <a:p>
            <a:pPr algn="r" rtl="1" fontAlgn="base"/>
            <a:endParaRPr lang="en-GB" dirty="0"/>
          </a:p>
          <a:p>
            <a:pPr marL="285750" indent="-285750">
              <a:lnSpc>
                <a:spcPct val="90000"/>
              </a:lnSpc>
              <a:spcAft>
                <a:spcPts val="600"/>
              </a:spcAft>
              <a:buFont typeface="Arial" panose="020B0604020202020204" pitchFamily="34" charset="0"/>
              <a:buChar char="•"/>
            </a:pPr>
            <a:r>
              <a:rPr lang="en-US" sz="1700" dirty="0">
                <a:hlinkClick r:id="rId4"/>
              </a:rPr>
              <a:t>https://www.citizensadvice.org.uk/</a:t>
            </a:r>
            <a:endParaRPr lang="en-US" sz="1700" dirty="0"/>
          </a:p>
          <a:p>
            <a:pPr marL="285750" indent="-28575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38403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ACCCE-9323-4F22-8FBD-CD11F8C4F66A}"/>
              </a:ext>
            </a:extLst>
          </p:cNvPr>
          <p:cNvSpPr>
            <a:spLocks noGrp="1"/>
          </p:cNvSpPr>
          <p:nvPr>
            <p:ph type="title"/>
          </p:nvPr>
        </p:nvSpPr>
        <p:spPr>
          <a:xfrm>
            <a:off x="547809" y="890649"/>
            <a:ext cx="4818888" cy="1040754"/>
          </a:xfrm>
        </p:spPr>
        <p:txBody>
          <a:bodyPr anchor="b">
            <a:normAutofit/>
          </a:bodyPr>
          <a:lstStyle/>
          <a:p>
            <a:pPr algn="ctr"/>
            <a:r>
              <a:rPr lang="ar-SA" sz="5400" dirty="0"/>
              <a:t>د کار موندنې مرکز</a:t>
            </a:r>
            <a:endParaRPr lang="en-GB" sz="5400" dirty="0"/>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CE505AF-47F4-49A0-B926-45AF4F854554}"/>
              </a:ext>
            </a:extLst>
          </p:cNvPr>
          <p:cNvSpPr>
            <a:spLocks noGrp="1"/>
          </p:cNvSpPr>
          <p:nvPr>
            <p:ph idx="1"/>
          </p:nvPr>
        </p:nvSpPr>
        <p:spPr>
          <a:xfrm>
            <a:off x="630936" y="2660904"/>
            <a:ext cx="4818888" cy="3547872"/>
          </a:xfrm>
        </p:spPr>
        <p:txBody>
          <a:bodyPr anchor="t">
            <a:normAutofit lnSpcReduction="10000"/>
          </a:bodyPr>
          <a:lstStyle/>
          <a:p>
            <a:pPr algn="r" rtl="1" fontAlgn="base"/>
            <a:r>
              <a:rPr lang="ar-SA" sz="1400" dirty="0"/>
              <a:t>د کار موندنې مرکز ( جاب سنټر) چې له مالي پلوه یې دولت ملاتړ کوي، د ټولنیزو چارو دفتر دی او په زیاتره ښارونو کې شته. د دغې سرچینې موخه د کار وړ کسانو لپاره په کار موندنې کې مرسته ده. د کار موندنې مرکز د چارو او تقاعد ادارې یوه برخه ده.</a:t>
            </a:r>
            <a:endParaRPr lang="en-GB" sz="1400" dirty="0"/>
          </a:p>
          <a:p>
            <a:pPr algn="r" rtl="1"/>
            <a:r>
              <a:rPr lang="fa-IR" sz="1400" dirty="0"/>
              <a:t> </a:t>
            </a:r>
            <a:r>
              <a:rPr lang="ar-SA" sz="1400" dirty="0"/>
              <a:t>( جاب سنتر پلس) د کارموندنې مرستو لپاره زمینه برابروي چې:</a:t>
            </a:r>
            <a:endParaRPr lang="fa-IR" sz="1400" dirty="0"/>
          </a:p>
          <a:p>
            <a:pPr algn="r" rtl="1">
              <a:buNone/>
            </a:pPr>
            <a:br>
              <a:rPr lang="fa-IR" sz="1400" dirty="0"/>
            </a:br>
            <a:r>
              <a:rPr lang="ar-SA" sz="1400" dirty="0"/>
              <a:t>هغه کسان چې د کار په لټه کې دي د کار ځایونو ( جاب پواینټس) یا هم ټچ کمپیټرونو ، د ټیلیفوني چوپړونو او ویبپاڼې له لارې د خپلې خوښې دندې ومومي.</a:t>
            </a:r>
            <a:endParaRPr lang="fa-IR" sz="1400" dirty="0"/>
          </a:p>
          <a:p>
            <a:pPr algn="r" rtl="1" fontAlgn="base">
              <a:buNone/>
            </a:pPr>
            <a:br>
              <a:rPr lang="fa-IR" sz="1400" dirty="0"/>
            </a:br>
            <a:r>
              <a:rPr lang="ar-SA" sz="1400" dirty="0"/>
              <a:t>هغوی د هغو کسانو لپاره چې ډېره موده وزګار پاتې شوي د زده کړو زمینې هم برابروي.</a:t>
            </a:r>
            <a:endParaRPr lang="en-GB" sz="1400" dirty="0"/>
          </a:p>
          <a:p>
            <a:pPr algn="r" rtl="1" fontAlgn="base">
              <a:buNone/>
            </a:pPr>
            <a:r>
              <a:rPr lang="en-GB" sz="1400" dirty="0"/>
              <a:t>	</a:t>
            </a:r>
            <a:r>
              <a:rPr lang="ar-SA" sz="1400" dirty="0"/>
              <a:t>او د یونیورسل کریډیټ اړوند غوښتنې ارزوي.</a:t>
            </a:r>
            <a:endParaRPr lang="en-GB" sz="1400" dirty="0"/>
          </a:p>
          <a:p>
            <a:pPr algn="r" rtl="1">
              <a:buNone/>
            </a:pPr>
            <a:endParaRPr lang="en-GB" sz="1400" dirty="0"/>
          </a:p>
          <a:p>
            <a:r>
              <a:rPr lang="en-GB" sz="1700" dirty="0">
                <a:highlight>
                  <a:srgbClr val="FFFF00"/>
                </a:highlight>
                <a:hlinkClick r:id="rId2"/>
              </a:rPr>
              <a:t>https://www.gov.uk/find-a-job</a:t>
            </a:r>
            <a:endParaRPr lang="en-GB" sz="1700" dirty="0">
              <a:highlight>
                <a:srgbClr val="FFFF00"/>
              </a:highlight>
            </a:endParaRPr>
          </a:p>
          <a:p>
            <a:endParaRPr lang="en-GB" sz="1700" dirty="0"/>
          </a:p>
          <a:p>
            <a:endParaRPr lang="en-US" sz="1700" dirty="0"/>
          </a:p>
        </p:txBody>
      </p:sp>
      <p:pic>
        <p:nvPicPr>
          <p:cNvPr id="5" name="Picture 8" descr="jobcentre-plus-logo-news - Greydient Jobs">
            <a:extLst>
              <a:ext uri="{FF2B5EF4-FFF2-40B4-BE49-F238E27FC236}">
                <a16:creationId xmlns:a16="http://schemas.microsoft.com/office/drawing/2014/main" id="{A8FF2169-6A01-4D20-A0BA-407E97E872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9048" y="1327297"/>
            <a:ext cx="5458968" cy="420340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55ACCCE-9323-4F22-8FBD-CD11F8C4F66A}"/>
              </a:ext>
            </a:extLst>
          </p:cNvPr>
          <p:cNvSpPr txBox="1">
            <a:spLocks/>
          </p:cNvSpPr>
          <p:nvPr/>
        </p:nvSpPr>
        <p:spPr>
          <a:xfrm>
            <a:off x="6257861" y="1743693"/>
            <a:ext cx="4818888" cy="104075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a-IR" sz="5400" b="0" i="0" u="none" strike="noStrike" kern="1200" cap="none" spc="0" normalizeH="0" baseline="0" noProof="0" dirty="0">
                <a:ln>
                  <a:noFill/>
                </a:ln>
                <a:solidFill>
                  <a:schemeClr val="bg1"/>
                </a:solidFill>
                <a:effectLst/>
                <a:uLnTx/>
                <a:uFillTx/>
                <a:latin typeface="+mj-lt"/>
                <a:ea typeface="+mj-ea"/>
                <a:cs typeface="+mj-cs"/>
              </a:rPr>
              <a:t>جاب</a:t>
            </a:r>
            <a:r>
              <a:rPr kumimoji="0" lang="fa-IR" sz="5400" b="0" i="0" u="none" strike="noStrike" kern="1200" cap="none" spc="0" normalizeH="0" baseline="0" noProof="0" dirty="0">
                <a:ln>
                  <a:noFill/>
                </a:ln>
                <a:solidFill>
                  <a:srgbClr val="FFFF00"/>
                </a:solidFill>
                <a:effectLst/>
                <a:uLnTx/>
                <a:uFillTx/>
                <a:latin typeface="+mj-lt"/>
                <a:ea typeface="+mj-ea"/>
                <a:cs typeface="+mj-cs"/>
              </a:rPr>
              <a:t> سنتر </a:t>
            </a:r>
            <a:r>
              <a:rPr kumimoji="0" lang="fa-IR" sz="5400" b="0" i="0" u="none" strike="noStrike" kern="1200" cap="none" spc="0" normalizeH="0" baseline="0" noProof="0" dirty="0">
                <a:ln>
                  <a:noFill/>
                </a:ln>
                <a:solidFill>
                  <a:schemeClr val="bg1"/>
                </a:solidFill>
                <a:effectLst/>
                <a:uLnTx/>
                <a:uFillTx/>
                <a:latin typeface="+mj-lt"/>
                <a:ea typeface="+mj-ea"/>
                <a:cs typeface="+mj-cs"/>
              </a:rPr>
              <a:t>پلس</a:t>
            </a:r>
            <a:endParaRPr kumimoji="0" lang="en-GB" sz="5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280257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CD087BEA561B4D892B3850DFB8848B" ma:contentTypeVersion="10" ma:contentTypeDescription="Create a new document." ma:contentTypeScope="" ma:versionID="6db446b018f68ed1f8b3f5cd0e217ac1">
  <xsd:schema xmlns:xsd="http://www.w3.org/2001/XMLSchema" xmlns:xs="http://www.w3.org/2001/XMLSchema" xmlns:p="http://schemas.microsoft.com/office/2006/metadata/properties" xmlns:ns2="3669e39e-f7f4-4744-b0e0-979d4e24f755" xmlns:ns3="b97ebaa4-9ead-4a09-95a5-acb141ef2b1d" targetNamespace="http://schemas.microsoft.com/office/2006/metadata/properties" ma:root="true" ma:fieldsID="7f26e39dc5e44f80f127614a91f35bc3" ns2:_="" ns3:_="">
    <xsd:import namespace="3669e39e-f7f4-4744-b0e0-979d4e24f755"/>
    <xsd:import namespace="b97ebaa4-9ead-4a09-95a5-acb141ef2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9e39e-f7f4-4744-b0e0-979d4e24f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ebaa4-9ead-4a09-95a5-acb141ef2b1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BC52A-950A-4638-9365-F70238D5A32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37E51FA-79FE-4FDB-B87B-515BD1C20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9e39e-f7f4-4744-b0e0-979d4e24f755"/>
    <ds:schemaRef ds:uri="b97ebaa4-9ead-4a09-95a5-acb141ef2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19FC04-B1FD-49FC-A155-90339209DD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2556</Words>
  <Application>Microsoft Office PowerPoint</Application>
  <PresentationFormat>Widescreen</PresentationFormat>
  <Paragraphs>143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vt:lpstr>
      <vt:lpstr>Calibri</vt:lpstr>
      <vt:lpstr>Calibri Light</vt:lpstr>
      <vt:lpstr>Office Theme</vt:lpstr>
      <vt:lpstr> د بریتانیا ژوند </vt:lpstr>
      <vt:lpstr>   دبریتانیا هوا</vt:lpstr>
      <vt:lpstr>PowerPoint Presentation</vt:lpstr>
      <vt:lpstr>  سیمه ییز حکومت</vt:lpstr>
      <vt:lpstr> قانون په  بریتانیا کی</vt:lpstr>
      <vt:lpstr>په بریتانیا کی مالیه ورکول</vt:lpstr>
      <vt:lpstr>ملی بیمه (نشنل انشورنس)</vt:lpstr>
      <vt:lpstr> یونیورسل کریدت</vt:lpstr>
      <vt:lpstr>د کار موندنې مرکز</vt:lpstr>
      <vt:lpstr>د میندوارۍ پر مهال روغتیايي څارنې او پالنې</vt:lpstr>
      <vt:lpstr>                                   (چایلد بنیفیت) له ماشومانو سره اونیزه  مرسته یا معاش  </vt:lpstr>
      <vt:lpstr>عامه ترانسپورت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Life</dc:title>
  <dc:creator>Wendy Scotney</dc:creator>
  <cp:lastModifiedBy>Rupert Miller</cp:lastModifiedBy>
  <cp:revision>106</cp:revision>
  <dcterms:created xsi:type="dcterms:W3CDTF">2021-10-04T16:26:42Z</dcterms:created>
  <dcterms:modified xsi:type="dcterms:W3CDTF">2021-11-04T18:42:21Z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0x010100ADCD087BEA561B4D892B3850DFB8848B</vt:lpwstr>
  </property>
</Properties>
</file>