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70" r:id="rId6"/>
    <p:sldId id="268" r:id="rId7"/>
    <p:sldId id="257" r:id="rId8"/>
    <p:sldId id="258" r:id="rId9"/>
    <p:sldId id="266" r:id="rId10"/>
    <p:sldId id="267" r:id="rId11"/>
    <p:sldId id="263" r:id="rId12"/>
    <p:sldId id="265" r:id="rId13"/>
    <p:sldId id="262" r:id="rId14"/>
    <p:sldId id="271" r:id="rId15"/>
    <p:sldId id="259"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0A6BB2-00A5-401D-BF01-D008E3081B95}" v="1" dt="2021-10-25T09:54:07.52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4EDAD-271C-4C79-95C1-F7EF7F0D710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6A7767C-EDCC-4254-9F90-065A2FCC97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B2F61D0-576E-40CC-B765-4C8758C81F21}"/>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5" name="Footer Placeholder 4">
            <a:extLst>
              <a:ext uri="{FF2B5EF4-FFF2-40B4-BE49-F238E27FC236}">
                <a16:creationId xmlns:a16="http://schemas.microsoft.com/office/drawing/2014/main" id="{5D23FD49-9830-44CC-B075-14B1337A0B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5C6627-418E-4C04-A4A0-76067B710977}"/>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126154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6DB4BF-A783-40F6-91F8-CC3874BC131A}"/>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46C082-CD8B-482B-9585-F42AC62EB44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72F7D72-529A-49A2-9C0C-7A5E3ABBD24C}"/>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5" name="Footer Placeholder 4">
            <a:extLst>
              <a:ext uri="{FF2B5EF4-FFF2-40B4-BE49-F238E27FC236}">
                <a16:creationId xmlns:a16="http://schemas.microsoft.com/office/drawing/2014/main" id="{E6AE5680-260D-43B7-9B3D-4FC9F8C1CBA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0596543-B6CD-410E-9305-B3BD2DCBE8FD}"/>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42713608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458B69-515B-48AA-9561-9BDB9A772C9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41ADF5A-3365-450F-97CE-06A5718929C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80575B-E3E5-4040-B24B-4CBD7E87C927}"/>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5" name="Footer Placeholder 4">
            <a:extLst>
              <a:ext uri="{FF2B5EF4-FFF2-40B4-BE49-F238E27FC236}">
                <a16:creationId xmlns:a16="http://schemas.microsoft.com/office/drawing/2014/main" id="{C89DCE32-5E15-4F4C-B725-F2C9685DCD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07F108-9AA7-437B-AB02-B26740971352}"/>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21010547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92A07-81DF-4D83-AC76-6C9EFDE3AEB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E96C8C6-174B-40C0-B638-26B65CCA609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E3DB004-6703-4F8C-8646-3420C23EC9CD}"/>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5" name="Footer Placeholder 4">
            <a:extLst>
              <a:ext uri="{FF2B5EF4-FFF2-40B4-BE49-F238E27FC236}">
                <a16:creationId xmlns:a16="http://schemas.microsoft.com/office/drawing/2014/main" id="{9E8F97B3-B6B6-4B2B-AADD-A7F9B1DBDA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C63AEB-2FE2-4F74-B83C-04C0AEBB6752}"/>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25034070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7BD865-0BB2-4EBF-811C-EAB95D8A83B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203B2BF-BB22-4788-B9C1-BFEA457957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C5444D-8C02-4620-918B-3D0A40F66532}"/>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5" name="Footer Placeholder 4">
            <a:extLst>
              <a:ext uri="{FF2B5EF4-FFF2-40B4-BE49-F238E27FC236}">
                <a16:creationId xmlns:a16="http://schemas.microsoft.com/office/drawing/2014/main" id="{6A4CAC4B-F285-4D1E-BB80-A53E9E4D0BA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1B14DE0-FB66-4537-881A-679432DC7F7A}"/>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3780043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18F412-95EE-4099-9A92-61C9B58E896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25CD222A-1134-480C-902E-DF0B7FD231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86B1908-E3FD-4585-97BA-559785A2DA4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7274B5B-7BE9-41EB-8ED3-8ED458177164}"/>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6" name="Footer Placeholder 5">
            <a:extLst>
              <a:ext uri="{FF2B5EF4-FFF2-40B4-BE49-F238E27FC236}">
                <a16:creationId xmlns:a16="http://schemas.microsoft.com/office/drawing/2014/main" id="{5F17C35B-E629-42A7-93C8-7F7BA26681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29A2A1-2863-475E-B52B-05E272AE3387}"/>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2497836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B702D6-F439-43E1-A89E-3EBF6F0D0C6F}"/>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048160B-D05A-4247-84C9-A8D05CFB32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929DDC3-A80C-4A5D-A326-C5B7EE95357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AEB1FCC-E265-4643-8DA1-98CFDE305FF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4246BB-3DCF-4D76-938A-E98618F73FA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CCA52D1-97CA-4D80-9273-824779801735}"/>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8" name="Footer Placeholder 7">
            <a:extLst>
              <a:ext uri="{FF2B5EF4-FFF2-40B4-BE49-F238E27FC236}">
                <a16:creationId xmlns:a16="http://schemas.microsoft.com/office/drawing/2014/main" id="{616B34AF-3BC6-4112-9392-8B244E24048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CD7FC9-CAAF-41D8-908F-DD56159D7C3F}"/>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3548760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E9289-657F-4256-8D5E-2BADC5C0E18C}"/>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EF122B7-254B-478C-8F79-EF7283A27E1A}"/>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4" name="Footer Placeholder 3">
            <a:extLst>
              <a:ext uri="{FF2B5EF4-FFF2-40B4-BE49-F238E27FC236}">
                <a16:creationId xmlns:a16="http://schemas.microsoft.com/office/drawing/2014/main" id="{4F861947-9660-4EA0-9C90-56EBB83D724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1B357F-8631-4BBF-9B53-720E18919FD0}"/>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842635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E83708-0FA8-47A1-8597-59A8FF1146CB}"/>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3" name="Footer Placeholder 2">
            <a:extLst>
              <a:ext uri="{FF2B5EF4-FFF2-40B4-BE49-F238E27FC236}">
                <a16:creationId xmlns:a16="http://schemas.microsoft.com/office/drawing/2014/main" id="{E0F31807-1F0F-4769-8ADB-435E0FBFC966}"/>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B1E7E07-64C8-4519-8D4B-EA27D55FCB01}"/>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3994763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796D8-99AB-4E00-8C26-8AC8A7EF7B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C951570-32D0-44E8-82A9-652F6BC043E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C42DED0-BBB6-4DC2-9F4C-E4E3E5C540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CD5B4C-8FD8-476E-AD6D-A8D4EA2F3FB5}"/>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6" name="Footer Placeholder 5">
            <a:extLst>
              <a:ext uri="{FF2B5EF4-FFF2-40B4-BE49-F238E27FC236}">
                <a16:creationId xmlns:a16="http://schemas.microsoft.com/office/drawing/2014/main" id="{3C62909F-4485-4372-87A1-2E36494A3D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680928E-7053-4F6E-B1EB-B84331D4F249}"/>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4002233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2FB61-3311-49F8-A5A7-7E0A360FBEB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6FA87B5-46A0-46F5-AD92-5F67ECAD841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5F1B9B8-AD75-48AD-BDB6-29EEADFBD5B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40E5322-622F-4C90-8254-A303A99CAD11}"/>
              </a:ext>
            </a:extLst>
          </p:cNvPr>
          <p:cNvSpPr>
            <a:spLocks noGrp="1"/>
          </p:cNvSpPr>
          <p:nvPr>
            <p:ph type="dt" sz="half" idx="10"/>
          </p:nvPr>
        </p:nvSpPr>
        <p:spPr/>
        <p:txBody>
          <a:bodyPr/>
          <a:lstStyle/>
          <a:p>
            <a:fld id="{DE1889F4-3CBC-42E2-BFE0-D95700E994EF}" type="datetimeFigureOut">
              <a:rPr lang="en-GB" smtClean="0"/>
              <a:t>04/11/2021</a:t>
            </a:fld>
            <a:endParaRPr lang="en-GB"/>
          </a:p>
        </p:txBody>
      </p:sp>
      <p:sp>
        <p:nvSpPr>
          <p:cNvPr id="6" name="Footer Placeholder 5">
            <a:extLst>
              <a:ext uri="{FF2B5EF4-FFF2-40B4-BE49-F238E27FC236}">
                <a16:creationId xmlns:a16="http://schemas.microsoft.com/office/drawing/2014/main" id="{E9194A80-9D8D-410D-AA72-6C55FCD7289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0163F96-94BA-4FA2-A9AB-6E1CA2DE97EA}"/>
              </a:ext>
            </a:extLst>
          </p:cNvPr>
          <p:cNvSpPr>
            <a:spLocks noGrp="1"/>
          </p:cNvSpPr>
          <p:nvPr>
            <p:ph type="sldNum" sz="quarter" idx="12"/>
          </p:nvPr>
        </p:nvSpPr>
        <p:spPr/>
        <p:txBody>
          <a:bodyPr/>
          <a:lstStyle/>
          <a:p>
            <a:fld id="{A83E9225-D1D1-458C-9FB6-B5A1B8B5F93B}" type="slidenum">
              <a:rPr lang="en-GB" smtClean="0"/>
              <a:t>‹#›</a:t>
            </a:fld>
            <a:endParaRPr lang="en-GB"/>
          </a:p>
        </p:txBody>
      </p:sp>
    </p:spTree>
    <p:extLst>
      <p:ext uri="{BB962C8B-B14F-4D97-AF65-F5344CB8AC3E}">
        <p14:creationId xmlns:p14="http://schemas.microsoft.com/office/powerpoint/2010/main" val="8565605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0C5B5-D54A-444F-8F55-E73FAA1FA7D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428F33F-43B6-4774-A89F-6A9CBA752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8920CD-17D7-4465-8C17-463C0468E1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1889F4-3CBC-42E2-BFE0-D95700E994EF}" type="datetimeFigureOut">
              <a:rPr lang="en-GB" smtClean="0"/>
              <a:t>04/11/2021</a:t>
            </a:fld>
            <a:endParaRPr lang="en-GB"/>
          </a:p>
        </p:txBody>
      </p:sp>
      <p:sp>
        <p:nvSpPr>
          <p:cNvPr id="5" name="Footer Placeholder 4">
            <a:extLst>
              <a:ext uri="{FF2B5EF4-FFF2-40B4-BE49-F238E27FC236}">
                <a16:creationId xmlns:a16="http://schemas.microsoft.com/office/drawing/2014/main" id="{DBA8C988-3AEF-4F9B-B361-A913DE08D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313E8D5-46A3-48BC-BCAC-AB0ED4D6191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83E9225-D1D1-458C-9FB6-B5A1B8B5F93B}" type="slidenum">
              <a:rPr lang="en-GB" smtClean="0"/>
              <a:t>‹#›</a:t>
            </a:fld>
            <a:endParaRPr lang="en-GB"/>
          </a:p>
        </p:txBody>
      </p:sp>
    </p:spTree>
    <p:extLst>
      <p:ext uri="{BB962C8B-B14F-4D97-AF65-F5344CB8AC3E}">
        <p14:creationId xmlns:p14="http://schemas.microsoft.com/office/powerpoint/2010/main" val="4182513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nhs.uk/" TargetMode="Externa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www.gov.uk/child-benefit-16-19/child-benefit-extensions" TargetMode="External"/><Relationship Id="rId3" Type="http://schemas.openxmlformats.org/officeDocument/2006/relationships/hyperlink" Target="https://www.gov.uk/child-benefit/how-to-claim" TargetMode="External"/><Relationship Id="rId7" Type="http://schemas.openxmlformats.org/officeDocument/2006/relationships/hyperlink" Target="https://www.gov.uk/child-benefit-child-lives-with-someone-else" TargetMode="External"/><Relationship Id="rId2" Type="http://schemas.openxmlformats.org/officeDocument/2006/relationships/hyperlink" Target="https://www.gov.uk/child-benefit/eligibility" TargetMode="External"/><Relationship Id="rId1" Type="http://schemas.openxmlformats.org/officeDocument/2006/relationships/slideLayout" Target="../slideLayouts/slideLayout4.xml"/><Relationship Id="rId6" Type="http://schemas.openxmlformats.org/officeDocument/2006/relationships/hyperlink" Target="https://www.gov.uk/child-benefit-for-children-in-hospital-or-care" TargetMode="External"/><Relationship Id="rId5" Type="http://schemas.openxmlformats.org/officeDocument/2006/relationships/hyperlink" Target="https://www.gov.uk/child-benefit-16-19" TargetMode="External"/><Relationship Id="rId4" Type="http://schemas.openxmlformats.org/officeDocument/2006/relationships/hyperlink" Target="https://www.gov.uk/right-to-reside" TargetMode="External"/><Relationship Id="rId9"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hyperlink" Target="https://www.nationalexpress.com/en" TargetMode="External"/><Relationship Id="rId2" Type="http://schemas.openxmlformats.org/officeDocument/2006/relationships/hyperlink" Target="http://www.nationalrail.co.uk/" TargetMode="External"/><Relationship Id="rId1" Type="http://schemas.openxmlformats.org/officeDocument/2006/relationships/slideLayout" Target="../slideLayouts/slideLayout9.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2" Type="http://schemas.openxmlformats.org/officeDocument/2006/relationships/hyperlink" Target="https://www.metoffice.gov.uk/"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hyperlink" Target="https://www.gov.uk/find-local-council" TargetMode="External"/><Relationship Id="rId2" Type="http://schemas.openxmlformats.org/officeDocument/2006/relationships/hyperlink" Target="https://www.gov.uk/council-tax"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gov.uk/estimate-income-tax"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gov.uk/apply-national-insurance" TargetMode="Externa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hyperlink" Target="https://www.gov.uk/universal-credit/how-your-earnings-affect-your-payments" TargetMode="External"/><Relationship Id="rId2" Type="http://schemas.openxmlformats.org/officeDocument/2006/relationships/hyperlink" Target="https://www.entitledto.co.uk/help/Calculating-Universal-Credit" TargetMode="External"/><Relationship Id="rId1" Type="http://schemas.openxmlformats.org/officeDocument/2006/relationships/slideLayout" Target="../slideLayouts/slideLayout6.xml"/><Relationship Id="rId4" Type="http://schemas.openxmlformats.org/officeDocument/2006/relationships/hyperlink" Target="https://www.citizensadvice.org.uk/"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s://www.gov.uk/find-a-job"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1" name="Rectangle 140">
            <a:extLst>
              <a:ext uri="{FF2B5EF4-FFF2-40B4-BE49-F238E27FC236}">
                <a16:creationId xmlns:a16="http://schemas.microsoft.com/office/drawing/2014/main" id="{1C4FDBE2-32F7-4AC4-A40C-C51C65B1D4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dirty="0">
              <a:solidFill>
                <a:schemeClr val="tx1"/>
              </a:solidFill>
            </a:endParaRPr>
          </a:p>
        </p:txBody>
      </p:sp>
      <p:sp>
        <p:nvSpPr>
          <p:cNvPr id="2" name="Title 1">
            <a:extLst>
              <a:ext uri="{FF2B5EF4-FFF2-40B4-BE49-F238E27FC236}">
                <a16:creationId xmlns:a16="http://schemas.microsoft.com/office/drawing/2014/main" id="{689F4BDF-4435-4BA5-A91D-A05DEEF7D0C3}"/>
              </a:ext>
            </a:extLst>
          </p:cNvPr>
          <p:cNvSpPr>
            <a:spLocks noGrp="1"/>
          </p:cNvSpPr>
          <p:nvPr>
            <p:ph type="ctrTitle"/>
          </p:nvPr>
        </p:nvSpPr>
        <p:spPr>
          <a:xfrm>
            <a:off x="4763933" y="3827844"/>
            <a:ext cx="6766405" cy="1168188"/>
          </a:xfrm>
        </p:spPr>
        <p:txBody>
          <a:bodyPr>
            <a:normAutofit/>
          </a:bodyPr>
          <a:lstStyle/>
          <a:p>
            <a:r>
              <a:rPr lang="en-GB">
                <a:solidFill>
                  <a:srgbClr val="FFFFFE"/>
                </a:solidFill>
              </a:rPr>
              <a:t>UK Life </a:t>
            </a:r>
          </a:p>
        </p:txBody>
      </p:sp>
      <p:sp>
        <p:nvSpPr>
          <p:cNvPr id="3" name="Subtitle 2">
            <a:extLst>
              <a:ext uri="{FF2B5EF4-FFF2-40B4-BE49-F238E27FC236}">
                <a16:creationId xmlns:a16="http://schemas.microsoft.com/office/drawing/2014/main" id="{61524E57-68A8-4FD6-B19E-C4C86F17D1DA}"/>
              </a:ext>
            </a:extLst>
          </p:cNvPr>
          <p:cNvSpPr>
            <a:spLocks noGrp="1"/>
          </p:cNvSpPr>
          <p:nvPr>
            <p:ph type="subTitle" idx="1"/>
          </p:nvPr>
        </p:nvSpPr>
        <p:spPr>
          <a:xfrm>
            <a:off x="4763933" y="5088106"/>
            <a:ext cx="6766405" cy="1168189"/>
          </a:xfrm>
        </p:spPr>
        <p:txBody>
          <a:bodyPr>
            <a:normAutofit/>
          </a:bodyPr>
          <a:lstStyle/>
          <a:p>
            <a:r>
              <a:rPr lang="en-GB" sz="3600" dirty="0">
                <a:solidFill>
                  <a:srgbClr val="FFFFFE"/>
                </a:solidFill>
              </a:rPr>
              <a:t>Useful facts and information </a:t>
            </a:r>
          </a:p>
        </p:txBody>
      </p:sp>
      <p:sp>
        <p:nvSpPr>
          <p:cNvPr id="143" name="Freeform: Shape 142">
            <a:extLst>
              <a:ext uri="{FF2B5EF4-FFF2-40B4-BE49-F238E27FC236}">
                <a16:creationId xmlns:a16="http://schemas.microsoft.com/office/drawing/2014/main" id="{EBF4792E-DF83-4D24-9924-01EC30A32C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58512"/>
            <a:ext cx="3952259" cy="5932172"/>
          </a:xfrm>
          <a:custGeom>
            <a:avLst/>
            <a:gdLst>
              <a:gd name="connsiteX0" fmla="*/ 986173 w 3952259"/>
              <a:gd name="connsiteY0" fmla="*/ 0 h 5932172"/>
              <a:gd name="connsiteX1" fmla="*/ 3952259 w 3952259"/>
              <a:gd name="connsiteY1" fmla="*/ 2966086 h 5932172"/>
              <a:gd name="connsiteX2" fmla="*/ 986173 w 3952259"/>
              <a:gd name="connsiteY2" fmla="*/ 5932172 h 5932172"/>
              <a:gd name="connsiteX3" fmla="*/ 104150 w 3952259"/>
              <a:gd name="connsiteY3" fmla="*/ 5798823 h 5932172"/>
              <a:gd name="connsiteX4" fmla="*/ 0 w 3952259"/>
              <a:gd name="connsiteY4" fmla="*/ 5760704 h 5932172"/>
              <a:gd name="connsiteX5" fmla="*/ 0 w 3952259"/>
              <a:gd name="connsiteY5" fmla="*/ 171469 h 5932172"/>
              <a:gd name="connsiteX6" fmla="*/ 104150 w 3952259"/>
              <a:gd name="connsiteY6" fmla="*/ 133350 h 5932172"/>
              <a:gd name="connsiteX7" fmla="*/ 986173 w 3952259"/>
              <a:gd name="connsiteY7" fmla="*/ 0 h 5932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52259" h="5932172">
                <a:moveTo>
                  <a:pt x="986173" y="0"/>
                </a:moveTo>
                <a:cubicBezTo>
                  <a:pt x="2624297" y="0"/>
                  <a:pt x="3952259" y="1327962"/>
                  <a:pt x="3952259" y="2966086"/>
                </a:cubicBezTo>
                <a:cubicBezTo>
                  <a:pt x="3952259" y="4604210"/>
                  <a:pt x="2624297" y="5932172"/>
                  <a:pt x="986173" y="5932172"/>
                </a:cubicBezTo>
                <a:cubicBezTo>
                  <a:pt x="679025" y="5932172"/>
                  <a:pt x="382781" y="5885486"/>
                  <a:pt x="104150" y="5798823"/>
                </a:cubicBezTo>
                <a:lnTo>
                  <a:pt x="0" y="5760704"/>
                </a:lnTo>
                <a:lnTo>
                  <a:pt x="0" y="171469"/>
                </a:lnTo>
                <a:lnTo>
                  <a:pt x="104150" y="133350"/>
                </a:lnTo>
                <a:cubicBezTo>
                  <a:pt x="382781" y="46686"/>
                  <a:pt x="679025" y="0"/>
                  <a:pt x="98617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5" name="Freeform: Shape 144">
            <a:extLst>
              <a:ext uri="{FF2B5EF4-FFF2-40B4-BE49-F238E27FC236}">
                <a16:creationId xmlns:a16="http://schemas.microsoft.com/office/drawing/2014/main" id="{15837328-A57C-47AA-B520-C83F4A6BD1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58125" y="0"/>
            <a:ext cx="4475748" cy="3256337"/>
          </a:xfrm>
          <a:custGeom>
            <a:avLst/>
            <a:gdLst>
              <a:gd name="connsiteX0" fmla="*/ 246861 w 4475748"/>
              <a:gd name="connsiteY0" fmla="*/ 0 h 3256337"/>
              <a:gd name="connsiteX1" fmla="*/ 4228888 w 4475748"/>
              <a:gd name="connsiteY1" fmla="*/ 0 h 3256337"/>
              <a:gd name="connsiteX2" fmla="*/ 4299885 w 4475748"/>
              <a:gd name="connsiteY2" fmla="*/ 147382 h 3256337"/>
              <a:gd name="connsiteX3" fmla="*/ 4475748 w 4475748"/>
              <a:gd name="connsiteY3" fmla="*/ 1018463 h 3256337"/>
              <a:gd name="connsiteX4" fmla="*/ 2237874 w 4475748"/>
              <a:gd name="connsiteY4" fmla="*/ 3256337 h 3256337"/>
              <a:gd name="connsiteX5" fmla="*/ 0 w 4475748"/>
              <a:gd name="connsiteY5" fmla="*/ 1018463 h 3256337"/>
              <a:gd name="connsiteX6" fmla="*/ 175863 w 4475748"/>
              <a:gd name="connsiteY6" fmla="*/ 147382 h 32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475748" h="3256337">
                <a:moveTo>
                  <a:pt x="246861" y="0"/>
                </a:moveTo>
                <a:lnTo>
                  <a:pt x="4228888" y="0"/>
                </a:lnTo>
                <a:lnTo>
                  <a:pt x="4299885" y="147382"/>
                </a:lnTo>
                <a:cubicBezTo>
                  <a:pt x="4413128" y="415117"/>
                  <a:pt x="4475748" y="709477"/>
                  <a:pt x="4475748" y="1018463"/>
                </a:cubicBezTo>
                <a:cubicBezTo>
                  <a:pt x="4475748" y="2254407"/>
                  <a:pt x="3473818" y="3256337"/>
                  <a:pt x="2237874" y="3256337"/>
                </a:cubicBezTo>
                <a:cubicBezTo>
                  <a:pt x="1001930" y="3256337"/>
                  <a:pt x="0" y="2254407"/>
                  <a:pt x="0" y="1018463"/>
                </a:cubicBezTo>
                <a:cubicBezTo>
                  <a:pt x="0" y="709477"/>
                  <a:pt x="62621" y="415117"/>
                  <a:pt x="175863" y="14738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7" name="Arc 146">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7580241">
            <a:off x="-1784401" y="613620"/>
            <a:ext cx="6199926" cy="6199926"/>
          </a:xfrm>
          <a:prstGeom prst="arc">
            <a:avLst>
              <a:gd name="adj1" fmla="val 14455503"/>
              <a:gd name="adj2" fmla="val 18389131"/>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pic>
        <p:nvPicPr>
          <p:cNvPr id="1026" name="Picture 2" descr="47,038 Uk Map Stock Photos, Pictures &amp;amp; Royalty-Free Images - iStock">
            <a:extLst>
              <a:ext uri="{FF2B5EF4-FFF2-40B4-BE49-F238E27FC236}">
                <a16:creationId xmlns:a16="http://schemas.microsoft.com/office/drawing/2014/main" id="{06FBDE15-A830-4682-9629-463CD9992AB9}"/>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257175" y="1606550"/>
            <a:ext cx="2968880" cy="3567281"/>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843B1829-D692-4C63-9473-72B630C2271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1" r="-1" b="-1"/>
          <a:stretch/>
        </p:blipFill>
        <p:spPr bwMode="auto">
          <a:xfrm>
            <a:off x="9582796" y="182011"/>
            <a:ext cx="2488039" cy="2427676"/>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9" name="Freeform: Shape 148">
            <a:extLst>
              <a:ext uri="{FF2B5EF4-FFF2-40B4-BE49-F238E27FC236}">
                <a16:creationId xmlns:a16="http://schemas.microsoft.com/office/drawing/2014/main" id="{8A03A6A2-7849-4179-B68F-C11DDDB23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51078" y="0"/>
            <a:ext cx="3440922" cy="3674631"/>
          </a:xfrm>
          <a:custGeom>
            <a:avLst/>
            <a:gdLst>
              <a:gd name="connsiteX0" fmla="*/ 523074 w 3440922"/>
              <a:gd name="connsiteY0" fmla="*/ 0 h 3674631"/>
              <a:gd name="connsiteX1" fmla="*/ 3440922 w 3440922"/>
              <a:gd name="connsiteY1" fmla="*/ 0 h 3674631"/>
              <a:gd name="connsiteX2" fmla="*/ 3440922 w 3440922"/>
              <a:gd name="connsiteY2" fmla="*/ 3321701 h 3674631"/>
              <a:gd name="connsiteX3" fmla="*/ 3304578 w 3440922"/>
              <a:gd name="connsiteY3" fmla="*/ 3404532 h 3674631"/>
              <a:gd name="connsiteX4" fmla="*/ 2237874 w 3440922"/>
              <a:gd name="connsiteY4" fmla="*/ 3674631 h 3674631"/>
              <a:gd name="connsiteX5" fmla="*/ 0 w 3440922"/>
              <a:gd name="connsiteY5" fmla="*/ 1436757 h 3674631"/>
              <a:gd name="connsiteX6" fmla="*/ 511022 w 3440922"/>
              <a:gd name="connsiteY6" fmla="*/ 13261 h 36746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40922" h="3674631">
                <a:moveTo>
                  <a:pt x="523074" y="0"/>
                </a:moveTo>
                <a:lnTo>
                  <a:pt x="3440922" y="0"/>
                </a:lnTo>
                <a:lnTo>
                  <a:pt x="3440922" y="3321701"/>
                </a:lnTo>
                <a:lnTo>
                  <a:pt x="3304578" y="3404532"/>
                </a:lnTo>
                <a:cubicBezTo>
                  <a:pt x="2987486" y="3576786"/>
                  <a:pt x="2624107" y="3674631"/>
                  <a:pt x="2237874" y="3674631"/>
                </a:cubicBezTo>
                <a:cubicBezTo>
                  <a:pt x="1001930" y="3674631"/>
                  <a:pt x="0" y="2672701"/>
                  <a:pt x="0" y="1436757"/>
                </a:cubicBezTo>
                <a:cubicBezTo>
                  <a:pt x="0" y="896032"/>
                  <a:pt x="191776" y="400098"/>
                  <a:pt x="511022" y="13261"/>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028" name="Picture 4" descr="Top 10 Most Visited Cities in the UK | Blog | SilverDoor">
            <a:extLst>
              <a:ext uri="{FF2B5EF4-FFF2-40B4-BE49-F238E27FC236}">
                <a16:creationId xmlns:a16="http://schemas.microsoft.com/office/drawing/2014/main" id="{884BACD8-159B-4722-AB8E-EC99EDA6345A}"/>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4584329" y="469480"/>
            <a:ext cx="2518129" cy="1888596"/>
          </a:xfrm>
          <a:custGeom>
            <a:avLst/>
            <a:gdLst/>
            <a:ahLst/>
            <a:cxnLst/>
            <a:rect l="l" t="t" r="r" b="b"/>
            <a:pathLst>
              <a:path w="2028107" h="1916009">
                <a:moveTo>
                  <a:pt x="35370" y="0"/>
                </a:moveTo>
                <a:lnTo>
                  <a:pt x="1992737" y="0"/>
                </a:lnTo>
                <a:cubicBezTo>
                  <a:pt x="2012271" y="0"/>
                  <a:pt x="2028107" y="15836"/>
                  <a:pt x="2028107" y="35370"/>
                </a:cubicBezTo>
                <a:lnTo>
                  <a:pt x="2028107" y="1880639"/>
                </a:lnTo>
                <a:cubicBezTo>
                  <a:pt x="2028107" y="1900173"/>
                  <a:pt x="2012271" y="1916009"/>
                  <a:pt x="1992737" y="1916009"/>
                </a:cubicBezTo>
                <a:lnTo>
                  <a:pt x="35370" y="1916009"/>
                </a:lnTo>
                <a:cubicBezTo>
                  <a:pt x="15836" y="1916009"/>
                  <a:pt x="0" y="1900173"/>
                  <a:pt x="0" y="1880639"/>
                </a:cubicBezTo>
                <a:lnTo>
                  <a:pt x="0" y="35370"/>
                </a:lnTo>
                <a:cubicBezTo>
                  <a:pt x="0" y="15836"/>
                  <a:pt x="15836" y="0"/>
                  <a:pt x="35370" y="0"/>
                </a:cubicBezTo>
                <a:close/>
              </a:path>
            </a:pathLst>
          </a:cu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9C335BE2-9189-463A-BD2D-BEEB3FBEC34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191" r="-1" b="-1"/>
          <a:stretch/>
        </p:blipFill>
        <p:spPr bwMode="auto">
          <a:xfrm>
            <a:off x="9643378" y="63667"/>
            <a:ext cx="2488039" cy="2427676"/>
          </a:xfrm>
          <a:custGeom>
            <a:avLst/>
            <a:gdLst/>
            <a:ahLst/>
            <a:cxnLst/>
            <a:rect l="l" t="t" r="r" b="b"/>
            <a:pathLst>
              <a:path w="2487175" h="2487175">
                <a:moveTo>
                  <a:pt x="67328" y="0"/>
                </a:moveTo>
                <a:lnTo>
                  <a:pt x="2419847" y="0"/>
                </a:lnTo>
                <a:cubicBezTo>
                  <a:pt x="2457031" y="0"/>
                  <a:pt x="2487175" y="30144"/>
                  <a:pt x="2487175" y="67328"/>
                </a:cubicBezTo>
                <a:lnTo>
                  <a:pt x="2487175" y="2419847"/>
                </a:lnTo>
                <a:cubicBezTo>
                  <a:pt x="2487175" y="2457031"/>
                  <a:pt x="2457031" y="2487175"/>
                  <a:pt x="2419847" y="2487175"/>
                </a:cubicBezTo>
                <a:lnTo>
                  <a:pt x="67328" y="2487175"/>
                </a:lnTo>
                <a:cubicBezTo>
                  <a:pt x="30144" y="2487175"/>
                  <a:pt x="0" y="2457031"/>
                  <a:pt x="0" y="2419847"/>
                </a:cubicBezTo>
                <a:lnTo>
                  <a:pt x="0" y="67328"/>
                </a:lnTo>
                <a:cubicBezTo>
                  <a:pt x="0" y="30144"/>
                  <a:pt x="30144" y="0"/>
                  <a:pt x="67328" y="0"/>
                </a:cubicBezTo>
                <a:close/>
              </a:path>
            </a:pathLst>
          </a:cu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518380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7" name="Rectangle 136">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41EA240-7309-405D-8F0D-3B3A5ADA0536}"/>
              </a:ext>
            </a:extLst>
          </p:cNvPr>
          <p:cNvSpPr>
            <a:spLocks noGrp="1"/>
          </p:cNvSpPr>
          <p:nvPr>
            <p:ph type="title"/>
          </p:nvPr>
        </p:nvSpPr>
        <p:spPr>
          <a:xfrm>
            <a:off x="572493" y="238539"/>
            <a:ext cx="11018520" cy="1434415"/>
          </a:xfrm>
        </p:spPr>
        <p:txBody>
          <a:bodyPr vert="horz" lIns="91440" tIns="45720" rIns="91440" bIns="45720" rtlCol="0" anchor="b">
            <a:normAutofit/>
          </a:bodyPr>
          <a:lstStyle/>
          <a:p>
            <a:r>
              <a:rPr lang="en-US" sz="5400"/>
              <a:t>Healthcare during pregnancy  </a:t>
            </a:r>
          </a:p>
        </p:txBody>
      </p:sp>
      <p:sp>
        <p:nvSpPr>
          <p:cNvPr id="139"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3C5D159-82DC-42A1-B584-A5849C2BCBEE}"/>
              </a:ext>
            </a:extLst>
          </p:cNvPr>
          <p:cNvSpPr>
            <a:spLocks noGrp="1"/>
          </p:cNvSpPr>
          <p:nvPr>
            <p:ph sz="half" idx="1"/>
          </p:nvPr>
        </p:nvSpPr>
        <p:spPr>
          <a:xfrm>
            <a:off x="572493" y="2071316"/>
            <a:ext cx="6713552" cy="4119172"/>
          </a:xfrm>
        </p:spPr>
        <p:txBody>
          <a:bodyPr vert="horz" lIns="91440" tIns="45720" rIns="91440" bIns="45720" rtlCol="0" anchor="t">
            <a:normAutofit/>
          </a:bodyPr>
          <a:lstStyle/>
          <a:p>
            <a:r>
              <a:rPr lang="en-US" sz="1700" i="1" dirty="0"/>
              <a:t>Maternity care and services </a:t>
            </a:r>
            <a:endParaRPr lang="en-US" sz="1700" dirty="0"/>
          </a:p>
          <a:p>
            <a:r>
              <a:rPr lang="en-US" sz="1700" dirty="0"/>
              <a:t>Maternity services cover care from the beginning of pregnancy through to sign off by a midwife: this is usually around 10 days after the birth but can be up to 6 weeks postnatally. Midwives ensure that </a:t>
            </a:r>
            <a:r>
              <a:rPr lang="en-US" sz="1700" dirty="0" err="1"/>
              <a:t>personalised</a:t>
            </a:r>
            <a:r>
              <a:rPr lang="en-US" sz="1700" dirty="0"/>
              <a:t> care is provided throughout pregnancy, childbirth and the postnatal period. Much of this care will be provided directly by midwives, who will also coordinate the provision of obstetric or other medical involvement if necessary. </a:t>
            </a:r>
          </a:p>
          <a:p>
            <a:r>
              <a:rPr lang="en-US" sz="1700" dirty="0"/>
              <a:t>Anyone settling in the UK should contact a GP or midwife as soon as you find out you're pregnant. It's important to see a midwife or GP as early as possible to get the pregnancy (antenatal) care and information you need to have a healthy pregnancy. Information on all you need to know about pregnancy, </a:t>
            </a:r>
            <a:r>
              <a:rPr lang="en-US" sz="1700" dirty="0" err="1"/>
              <a:t>labour</a:t>
            </a:r>
            <a:r>
              <a:rPr lang="en-US" sz="1700" dirty="0"/>
              <a:t>, birth and NHS maternity services can be found at: Pregnancy - NHS </a:t>
            </a:r>
            <a:r>
              <a:rPr lang="en-US" sz="1700" dirty="0">
                <a:highlight>
                  <a:srgbClr val="FFFF00"/>
                </a:highlight>
              </a:rPr>
              <a:t>(</a:t>
            </a:r>
            <a:r>
              <a:rPr lang="en-US" sz="1700" dirty="0">
                <a:highlight>
                  <a:srgbClr val="FFFF00"/>
                </a:highlight>
                <a:hlinkClick r:id="rId2"/>
              </a:rPr>
              <a:t>www.nhs.uk</a:t>
            </a:r>
            <a:r>
              <a:rPr lang="en-US" sz="1700" dirty="0">
                <a:highlight>
                  <a:srgbClr val="FFFF00"/>
                </a:highlight>
              </a:rPr>
              <a:t>).</a:t>
            </a:r>
          </a:p>
          <a:p>
            <a:pPr marL="0" indent="0">
              <a:buNone/>
            </a:pPr>
            <a:r>
              <a:rPr lang="en-US" sz="1700" dirty="0"/>
              <a:t> </a:t>
            </a:r>
          </a:p>
        </p:txBody>
      </p:sp>
      <p:pic>
        <p:nvPicPr>
          <p:cNvPr id="1028" name="Picture 4">
            <a:extLst>
              <a:ext uri="{FF2B5EF4-FFF2-40B4-BE49-F238E27FC236}">
                <a16:creationId xmlns:a16="http://schemas.microsoft.com/office/drawing/2014/main" id="{F651E8A8-1394-480A-B2F0-F721D5E4CA1D}"/>
              </a:ext>
            </a:extLst>
          </p:cNvPr>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17647" r="18332" b="-1"/>
          <a:stretch/>
        </p:blipFill>
        <p:spPr bwMode="auto">
          <a:xfrm>
            <a:off x="7675658" y="2093976"/>
            <a:ext cx="3941064" cy="40965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0613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C0615-172D-4127-B09D-24A09F06A065}"/>
              </a:ext>
            </a:extLst>
          </p:cNvPr>
          <p:cNvSpPr>
            <a:spLocks noGrp="1"/>
          </p:cNvSpPr>
          <p:nvPr>
            <p:ph type="title"/>
          </p:nvPr>
        </p:nvSpPr>
        <p:spPr/>
        <p:txBody>
          <a:bodyPr/>
          <a:lstStyle/>
          <a:p>
            <a:pPr algn="ctr"/>
            <a:r>
              <a:rPr lang="en-GB" dirty="0"/>
              <a:t>                                  Child Benefit </a:t>
            </a:r>
          </a:p>
        </p:txBody>
      </p:sp>
      <p:sp>
        <p:nvSpPr>
          <p:cNvPr id="3" name="Content Placeholder 2">
            <a:extLst>
              <a:ext uri="{FF2B5EF4-FFF2-40B4-BE49-F238E27FC236}">
                <a16:creationId xmlns:a16="http://schemas.microsoft.com/office/drawing/2014/main" id="{9303544D-23E7-4B74-9C62-C10CC8955F2E}"/>
              </a:ext>
            </a:extLst>
          </p:cNvPr>
          <p:cNvSpPr>
            <a:spLocks noGrp="1"/>
          </p:cNvSpPr>
          <p:nvPr>
            <p:ph sz="half" idx="1"/>
          </p:nvPr>
        </p:nvSpPr>
        <p:spPr/>
        <p:txBody>
          <a:bodyPr>
            <a:normAutofit fontScale="55000" lnSpcReduction="20000"/>
          </a:bodyPr>
          <a:lstStyle/>
          <a:p>
            <a:r>
              <a:rPr lang="en-GB" sz="2900" b="1" dirty="0"/>
              <a:t>Child Benefit if you move to the UK</a:t>
            </a:r>
          </a:p>
          <a:p>
            <a:r>
              <a:rPr lang="en-GB" sz="2900" dirty="0"/>
              <a:t>Everyone needs to meet the </a:t>
            </a:r>
            <a:r>
              <a:rPr lang="en-GB" sz="2900" dirty="0">
                <a:hlinkClick r:id="rId2"/>
              </a:rPr>
              <a:t>eligibility rules</a:t>
            </a:r>
            <a:r>
              <a:rPr lang="en-GB" sz="2900" dirty="0"/>
              <a:t> to </a:t>
            </a:r>
            <a:r>
              <a:rPr lang="en-GB" sz="2900" dirty="0">
                <a:hlinkClick r:id="rId3"/>
              </a:rPr>
              <a:t>claim Child Benefit</a:t>
            </a:r>
            <a:r>
              <a:rPr lang="en-GB" sz="2900" dirty="0"/>
              <a:t>. If you’re moving to the UK from abroad you also need to prove that you:</a:t>
            </a:r>
          </a:p>
          <a:p>
            <a:r>
              <a:rPr lang="en-GB" sz="2900" dirty="0"/>
              <a:t>have the </a:t>
            </a:r>
            <a:r>
              <a:rPr lang="en-GB" sz="2900" dirty="0">
                <a:hlinkClick r:id="rId4"/>
              </a:rPr>
              <a:t>right to reside</a:t>
            </a:r>
            <a:r>
              <a:rPr lang="en-GB" sz="2900" dirty="0"/>
              <a:t> in the UK</a:t>
            </a:r>
          </a:p>
          <a:p>
            <a:r>
              <a:rPr lang="en-GB" sz="2900" dirty="0"/>
              <a:t>live in the UK as your main home - except for short periods, like holidays</a:t>
            </a:r>
          </a:p>
          <a:p>
            <a:r>
              <a:rPr lang="en-GB" sz="2900" dirty="0"/>
              <a:t>In most cases, your child must live with you.</a:t>
            </a:r>
          </a:p>
          <a:p>
            <a:endParaRPr lang="en-GB" sz="2900" dirty="0"/>
          </a:p>
          <a:p>
            <a:r>
              <a:rPr lang="en-GB" b="1" dirty="0"/>
              <a:t>How it works</a:t>
            </a:r>
          </a:p>
          <a:p>
            <a:r>
              <a:rPr lang="en-GB" dirty="0"/>
              <a:t>You get Child Benefit if you’re responsible for bringing up a child who is:</a:t>
            </a:r>
          </a:p>
          <a:p>
            <a:r>
              <a:rPr lang="en-GB" dirty="0"/>
              <a:t>under 16</a:t>
            </a:r>
          </a:p>
          <a:p>
            <a:r>
              <a:rPr lang="en-GB" dirty="0"/>
              <a:t>under 20 if they stay in approved </a:t>
            </a:r>
            <a:r>
              <a:rPr lang="en-GB" dirty="0">
                <a:hlinkClick r:id="rId5"/>
              </a:rPr>
              <a:t>education or training</a:t>
            </a:r>
            <a:endParaRPr lang="en-GB" dirty="0"/>
          </a:p>
          <a:p>
            <a:r>
              <a:rPr lang="en-GB" dirty="0"/>
              <a:t>Only one person can get Child Benefit for a child.</a:t>
            </a:r>
          </a:p>
          <a:p>
            <a:r>
              <a:rPr lang="en-GB" dirty="0"/>
              <a:t>It’s paid every 4 weeks and there’s no limit to how many children you can claim for.</a:t>
            </a:r>
          </a:p>
          <a:p>
            <a:endParaRPr lang="en-GB" dirty="0"/>
          </a:p>
        </p:txBody>
      </p:sp>
      <p:sp>
        <p:nvSpPr>
          <p:cNvPr id="4" name="Content Placeholder 3">
            <a:extLst>
              <a:ext uri="{FF2B5EF4-FFF2-40B4-BE49-F238E27FC236}">
                <a16:creationId xmlns:a16="http://schemas.microsoft.com/office/drawing/2014/main" id="{1EAA1760-473B-4196-8CBD-2390ECCA5B69}"/>
              </a:ext>
            </a:extLst>
          </p:cNvPr>
          <p:cNvSpPr>
            <a:spLocks noGrp="1"/>
          </p:cNvSpPr>
          <p:nvPr>
            <p:ph sz="half" idx="2"/>
          </p:nvPr>
        </p:nvSpPr>
        <p:spPr/>
        <p:txBody>
          <a:bodyPr>
            <a:normAutofit fontScale="55000" lnSpcReduction="20000"/>
          </a:bodyPr>
          <a:lstStyle/>
          <a:p>
            <a:r>
              <a:rPr lang="en-GB" b="1" dirty="0"/>
              <a:t>Eligibility</a:t>
            </a:r>
          </a:p>
          <a:p>
            <a:r>
              <a:rPr lang="en-GB" dirty="0"/>
              <a:t>Only one person can get Child Benefit for a child.</a:t>
            </a:r>
          </a:p>
          <a:p>
            <a:r>
              <a:rPr lang="en-GB" dirty="0"/>
              <a:t>You normally qualify for Child Benefit if you’re responsible for a child under 16 (or under 20 if they stay in approved </a:t>
            </a:r>
            <a:r>
              <a:rPr lang="en-GB" dirty="0">
                <a:hlinkClick r:id="rId5"/>
              </a:rPr>
              <a:t>education or training</a:t>
            </a:r>
            <a:r>
              <a:rPr lang="en-GB" dirty="0"/>
              <a:t>) and you live in the UK.</a:t>
            </a:r>
          </a:p>
          <a:p>
            <a:r>
              <a:rPr lang="en-GB" dirty="0"/>
              <a:t>You’ll usually be responsible for a child if you live with them or you’re paying at least the same amount as Child Benefit (or the equivalent in kind) towards looking after them, for example on food, clothes or pocket money.</a:t>
            </a:r>
          </a:p>
          <a:p>
            <a:r>
              <a:rPr lang="en-GB" dirty="0"/>
              <a:t>Eligibility rules are different if your child:</a:t>
            </a:r>
          </a:p>
          <a:p>
            <a:r>
              <a:rPr lang="en-GB" dirty="0">
                <a:hlinkClick r:id="rId6"/>
              </a:rPr>
              <a:t>goes into hospital or care</a:t>
            </a:r>
            <a:endParaRPr lang="en-GB" dirty="0"/>
          </a:p>
          <a:p>
            <a:r>
              <a:rPr lang="en-GB" dirty="0">
                <a:hlinkClick r:id="rId7"/>
              </a:rPr>
              <a:t>lives with someone else</a:t>
            </a:r>
            <a:endParaRPr lang="en-GB" dirty="0"/>
          </a:p>
          <a:p>
            <a:r>
              <a:rPr lang="en-GB" dirty="0"/>
              <a:t>Child Benefit </a:t>
            </a:r>
            <a:r>
              <a:rPr lang="en-GB" dirty="0">
                <a:hlinkClick r:id="rId8"/>
              </a:rPr>
              <a:t>continues for 20 weeks</a:t>
            </a:r>
            <a:r>
              <a:rPr lang="en-GB" dirty="0"/>
              <a:t> if 16 or 17 year olds leave education or training and register with the armed services or a government-sponsored careers service.</a:t>
            </a:r>
          </a:p>
          <a:p>
            <a:endParaRPr lang="en-GB" dirty="0"/>
          </a:p>
        </p:txBody>
      </p:sp>
      <p:pic>
        <p:nvPicPr>
          <p:cNvPr id="1028" name="Picture 4" descr="6 reasons children need to play outside - Harvard Health">
            <a:extLst>
              <a:ext uri="{FF2B5EF4-FFF2-40B4-BE49-F238E27FC236}">
                <a16:creationId xmlns:a16="http://schemas.microsoft.com/office/drawing/2014/main" id="{2E4B86CA-FC5E-4EF1-90DE-309A71F804E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8200" y="176848"/>
            <a:ext cx="3784600" cy="15138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161735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B37747D-76E1-4D06-AD29-DBC4B7B3BFB1}"/>
              </a:ext>
            </a:extLst>
          </p:cNvPr>
          <p:cNvSpPr>
            <a:spLocks noGrp="1"/>
          </p:cNvSpPr>
          <p:nvPr>
            <p:ph type="title"/>
          </p:nvPr>
        </p:nvSpPr>
        <p:spPr>
          <a:xfrm>
            <a:off x="640080" y="325369"/>
            <a:ext cx="4368602" cy="1956841"/>
          </a:xfrm>
        </p:spPr>
        <p:txBody>
          <a:bodyPr vert="horz" lIns="91440" tIns="45720" rIns="91440" bIns="45720" rtlCol="0" anchor="b">
            <a:normAutofit/>
          </a:bodyPr>
          <a:lstStyle/>
          <a:p>
            <a:r>
              <a:rPr lang="en-US" sz="5400"/>
              <a:t>Public Transport </a:t>
            </a:r>
          </a:p>
        </p:txBody>
      </p:sp>
      <p:sp>
        <p:nvSpPr>
          <p:cNvPr id="7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A9120D0-B111-4BA5-82DE-6F21BD3CACEF}"/>
              </a:ext>
            </a:extLst>
          </p:cNvPr>
          <p:cNvSpPr>
            <a:spLocks noGrp="1"/>
          </p:cNvSpPr>
          <p:nvPr>
            <p:ph type="body" sz="half" idx="2"/>
          </p:nvPr>
        </p:nvSpPr>
        <p:spPr>
          <a:xfrm>
            <a:off x="640080" y="2872899"/>
            <a:ext cx="4243589" cy="3320668"/>
          </a:xfrm>
        </p:spPr>
        <p:txBody>
          <a:bodyPr vert="horz" lIns="91440" tIns="45720" rIns="91440" bIns="45720" rtlCol="0">
            <a:normAutofit fontScale="92500" lnSpcReduction="20000"/>
          </a:bodyPr>
          <a:lstStyle/>
          <a:p>
            <a:r>
              <a:rPr lang="en-US" sz="1700" dirty="0"/>
              <a:t>There is an extensive train and bus network across the UK. To use public transport, you usually have to buy a ticket before travelling. For national trains or buses, tickets are usually much cheaper if bought in advance. You can find out more information on the national rail website: </a:t>
            </a:r>
            <a:r>
              <a:rPr lang="en-US" sz="1700" dirty="0">
                <a:highlight>
                  <a:srgbClr val="FFFF00"/>
                </a:highlight>
                <a:hlinkClick r:id="rId2"/>
              </a:rPr>
              <a:t>www.nationalrail.co.uk</a:t>
            </a:r>
            <a:endParaRPr lang="en-US" sz="1700" dirty="0">
              <a:highlight>
                <a:srgbClr val="FFFF00"/>
              </a:highlight>
            </a:endParaRPr>
          </a:p>
          <a:p>
            <a:r>
              <a:rPr lang="en-US" sz="1700" dirty="0"/>
              <a:t> You don’t need to show identification to travel between England, Scotland or Wales unless you are travelling by plane. </a:t>
            </a:r>
          </a:p>
          <a:p>
            <a:r>
              <a:rPr lang="en-US" sz="1700" dirty="0"/>
              <a:t>Many  towns and cities have a good local bus service and some major cities also have a tram service .</a:t>
            </a:r>
          </a:p>
          <a:p>
            <a:r>
              <a:rPr lang="en-US" sz="1700" dirty="0"/>
              <a:t>There is also an extensive coach service network across the UK . </a:t>
            </a:r>
            <a:r>
              <a:rPr lang="en-US" sz="1700" dirty="0">
                <a:highlight>
                  <a:srgbClr val="FFFF00"/>
                </a:highlight>
                <a:hlinkClick r:id="rId3"/>
              </a:rPr>
              <a:t>https://www.nationalexpress.com/en</a:t>
            </a:r>
            <a:endParaRPr lang="en-US" sz="1700" dirty="0">
              <a:highlight>
                <a:srgbClr val="FFFF00"/>
              </a:highlight>
            </a:endParaRPr>
          </a:p>
          <a:p>
            <a:endParaRPr lang="en-US" sz="1700" dirty="0"/>
          </a:p>
        </p:txBody>
      </p:sp>
      <p:pic>
        <p:nvPicPr>
          <p:cNvPr id="2050" name="Picture 2" descr="Uk Train Pictures | Download Free Images on Unsplash">
            <a:extLst>
              <a:ext uri="{FF2B5EF4-FFF2-40B4-BE49-F238E27FC236}">
                <a16:creationId xmlns:a16="http://schemas.microsoft.com/office/drawing/2014/main" id="{AFE95502-ADCD-488B-A6BE-C7A047EB06CC}"/>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675" r="12123" b="2"/>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74816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05CBC3C-2E5A-4839-8B9B-2E5A6ADF0F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827FF362-FC97-4BF5-949B-D4ADFA26E4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888549">
            <a:off x="-1059473" y="-1108988"/>
            <a:ext cx="7179830" cy="5226565"/>
          </a:xfrm>
          <a:custGeom>
            <a:avLst/>
            <a:gdLst>
              <a:gd name="connsiteX0" fmla="*/ 5217841 w 7179830"/>
              <a:gd name="connsiteY0" fmla="*/ 464824 h 5226565"/>
              <a:gd name="connsiteX1" fmla="*/ 5222490 w 7179830"/>
              <a:gd name="connsiteY1" fmla="*/ 464289 h 5226565"/>
              <a:gd name="connsiteX2" fmla="*/ 5216768 w 7179830"/>
              <a:gd name="connsiteY2" fmla="*/ 463394 h 5226565"/>
              <a:gd name="connsiteX3" fmla="*/ 5217841 w 7179830"/>
              <a:gd name="connsiteY3" fmla="*/ 464824 h 5226565"/>
              <a:gd name="connsiteX4" fmla="*/ 4945201 w 7179830"/>
              <a:gd name="connsiteY4" fmla="*/ 5226565 h 5226565"/>
              <a:gd name="connsiteX5" fmla="*/ 140449 w 7179830"/>
              <a:gd name="connsiteY5" fmla="*/ 2240811 h 5226565"/>
              <a:gd name="connsiteX6" fmla="*/ 232913 w 7179830"/>
              <a:gd name="connsiteY6" fmla="*/ 2052782 h 5226565"/>
              <a:gd name="connsiteX7" fmla="*/ 375714 w 7179830"/>
              <a:gd name="connsiteY7" fmla="*/ 1803205 h 5226565"/>
              <a:gd name="connsiteX8" fmla="*/ 1512756 w 7179830"/>
              <a:gd name="connsiteY8" fmla="*/ 638448 h 5226565"/>
              <a:gd name="connsiteX9" fmla="*/ 2902095 w 7179830"/>
              <a:gd name="connsiteY9" fmla="*/ 120440 h 5226565"/>
              <a:gd name="connsiteX10" fmla="*/ 2848453 w 7179830"/>
              <a:gd name="connsiteY10" fmla="*/ 125626 h 5226565"/>
              <a:gd name="connsiteX11" fmla="*/ 1837830 w 7179830"/>
              <a:gd name="connsiteY11" fmla="*/ 426203 h 5226565"/>
              <a:gd name="connsiteX12" fmla="*/ 214608 w 7179830"/>
              <a:gd name="connsiteY12" fmla="*/ 1882239 h 5226565"/>
              <a:gd name="connsiteX13" fmla="*/ 91317 w 7179830"/>
              <a:gd name="connsiteY13" fmla="*/ 2123701 h 5226565"/>
              <a:gd name="connsiteX14" fmla="*/ 64092 w 7179830"/>
              <a:gd name="connsiteY14" fmla="*/ 2193361 h 5226565"/>
              <a:gd name="connsiteX15" fmla="*/ 0 w 7179830"/>
              <a:gd name="connsiteY15" fmla="*/ 2153533 h 5226565"/>
              <a:gd name="connsiteX16" fmla="*/ 42834 w 7179830"/>
              <a:gd name="connsiteY16" fmla="*/ 2047277 h 5226565"/>
              <a:gd name="connsiteX17" fmla="*/ 923582 w 7179830"/>
              <a:gd name="connsiteY17" fmla="*/ 915600 h 5226565"/>
              <a:gd name="connsiteX18" fmla="*/ 2686989 w 7179830"/>
              <a:gd name="connsiteY18" fmla="*/ 73950 h 5226565"/>
              <a:gd name="connsiteX19" fmla="*/ 3059983 w 7179830"/>
              <a:gd name="connsiteY19" fmla="*/ 20308 h 5226565"/>
              <a:gd name="connsiteX20" fmla="*/ 3454435 w 7179830"/>
              <a:gd name="connsiteY20" fmla="*/ 1176 h 5226565"/>
              <a:gd name="connsiteX21" fmla="*/ 3923806 w 7179830"/>
              <a:gd name="connsiteY21" fmla="*/ 49990 h 5226565"/>
              <a:gd name="connsiteX22" fmla="*/ 5350874 w 7179830"/>
              <a:gd name="connsiteY22" fmla="*/ 426917 h 5226565"/>
              <a:gd name="connsiteX23" fmla="*/ 6607360 w 7179830"/>
              <a:gd name="connsiteY23" fmla="*/ 1075097 h 5226565"/>
              <a:gd name="connsiteX24" fmla="*/ 7110534 w 7179830"/>
              <a:gd name="connsiteY24" fmla="*/ 1541421 h 5226565"/>
              <a:gd name="connsiteX25" fmla="*/ 7179830 w 7179830"/>
              <a:gd name="connsiteY25" fmla="*/ 1630542 h 5226565"/>
              <a:gd name="connsiteX26" fmla="*/ 7136295 w 7179830"/>
              <a:gd name="connsiteY26" fmla="*/ 1700600 h 5226565"/>
              <a:gd name="connsiteX27" fmla="*/ 7131140 w 7179830"/>
              <a:gd name="connsiteY27" fmla="*/ 1693045 h 5226565"/>
              <a:gd name="connsiteX28" fmla="*/ 6577499 w 7179830"/>
              <a:gd name="connsiteY28" fmla="*/ 1148230 h 5226565"/>
              <a:gd name="connsiteX29" fmla="*/ 5494816 w 7179830"/>
              <a:gd name="connsiteY29" fmla="*/ 563527 h 5226565"/>
              <a:gd name="connsiteX30" fmla="*/ 5366967 w 7179830"/>
              <a:gd name="connsiteY30" fmla="*/ 514176 h 5226565"/>
              <a:gd name="connsiteX31" fmla="*/ 5244661 w 7179830"/>
              <a:gd name="connsiteY31" fmla="*/ 470725 h 5226565"/>
              <a:gd name="connsiteX32" fmla="*/ 5904822 w 7179830"/>
              <a:gd name="connsiteY32" fmla="*/ 815468 h 5226565"/>
              <a:gd name="connsiteX33" fmla="*/ 7015222 w 7179830"/>
              <a:gd name="connsiteY33" fmla="*/ 1815185 h 5226565"/>
              <a:gd name="connsiteX34" fmla="*/ 7040454 w 7179830"/>
              <a:gd name="connsiteY34" fmla="*/ 1854830 h 5226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7179830" h="5226565">
                <a:moveTo>
                  <a:pt x="5217841" y="464824"/>
                </a:moveTo>
                <a:lnTo>
                  <a:pt x="5222490" y="464289"/>
                </a:lnTo>
                <a:lnTo>
                  <a:pt x="5216768" y="463394"/>
                </a:lnTo>
                <a:cubicBezTo>
                  <a:pt x="5216768" y="463394"/>
                  <a:pt x="5216768" y="464646"/>
                  <a:pt x="5217841" y="464824"/>
                </a:cubicBezTo>
                <a:close/>
                <a:moveTo>
                  <a:pt x="4945201" y="5226565"/>
                </a:moveTo>
                <a:lnTo>
                  <a:pt x="140449" y="2240811"/>
                </a:lnTo>
                <a:lnTo>
                  <a:pt x="232913" y="2052782"/>
                </a:lnTo>
                <a:cubicBezTo>
                  <a:pt x="277693" y="1968290"/>
                  <a:pt x="325201" y="1885054"/>
                  <a:pt x="375714" y="1803205"/>
                </a:cubicBezTo>
                <a:cubicBezTo>
                  <a:pt x="667528" y="1329721"/>
                  <a:pt x="1039629" y="935091"/>
                  <a:pt x="1512756" y="638448"/>
                </a:cubicBezTo>
                <a:cubicBezTo>
                  <a:pt x="1939392" y="370950"/>
                  <a:pt x="2405724" y="210560"/>
                  <a:pt x="2902095" y="120440"/>
                </a:cubicBezTo>
                <a:cubicBezTo>
                  <a:pt x="2884054" y="118134"/>
                  <a:pt x="2865727" y="119904"/>
                  <a:pt x="2848453" y="125626"/>
                </a:cubicBezTo>
                <a:cubicBezTo>
                  <a:pt x="2498704" y="175943"/>
                  <a:pt x="2158217" y="277201"/>
                  <a:pt x="1837830" y="426203"/>
                </a:cubicBezTo>
                <a:cubicBezTo>
                  <a:pt x="1147094" y="744660"/>
                  <a:pt x="593502" y="1217071"/>
                  <a:pt x="214608" y="1882239"/>
                </a:cubicBezTo>
                <a:cubicBezTo>
                  <a:pt x="169441" y="1960776"/>
                  <a:pt x="128308" y="2041369"/>
                  <a:pt x="91317" y="2123701"/>
                </a:cubicBezTo>
                <a:lnTo>
                  <a:pt x="64092" y="2193361"/>
                </a:lnTo>
                <a:lnTo>
                  <a:pt x="0" y="2153533"/>
                </a:lnTo>
                <a:lnTo>
                  <a:pt x="42834" y="2047277"/>
                </a:lnTo>
                <a:cubicBezTo>
                  <a:pt x="241792" y="1615775"/>
                  <a:pt x="541268" y="1241591"/>
                  <a:pt x="923582" y="915600"/>
                </a:cubicBezTo>
                <a:cubicBezTo>
                  <a:pt x="1435331" y="478415"/>
                  <a:pt x="2028081" y="205375"/>
                  <a:pt x="2686989" y="73950"/>
                </a:cubicBezTo>
                <a:cubicBezTo>
                  <a:pt x="2810367" y="49274"/>
                  <a:pt x="2934818" y="32466"/>
                  <a:pt x="3059983" y="20308"/>
                </a:cubicBezTo>
                <a:cubicBezTo>
                  <a:pt x="3185149" y="8148"/>
                  <a:pt x="3308706" y="2963"/>
                  <a:pt x="3454435" y="1176"/>
                </a:cubicBezTo>
                <a:cubicBezTo>
                  <a:pt x="3599805" y="-5977"/>
                  <a:pt x="3761985" y="20665"/>
                  <a:pt x="3923806" y="49990"/>
                </a:cubicBezTo>
                <a:cubicBezTo>
                  <a:pt x="4409449" y="137964"/>
                  <a:pt x="4886867" y="257228"/>
                  <a:pt x="5350874" y="426917"/>
                </a:cubicBezTo>
                <a:cubicBezTo>
                  <a:pt x="5797001" y="589991"/>
                  <a:pt x="6223101" y="792223"/>
                  <a:pt x="6607360" y="1075097"/>
                </a:cubicBezTo>
                <a:cubicBezTo>
                  <a:pt x="6794438" y="1212779"/>
                  <a:pt x="6965102" y="1365689"/>
                  <a:pt x="7110534" y="1541421"/>
                </a:cubicBezTo>
                <a:lnTo>
                  <a:pt x="7179830" y="1630542"/>
                </a:lnTo>
                <a:lnTo>
                  <a:pt x="7136295" y="1700600"/>
                </a:lnTo>
                <a:lnTo>
                  <a:pt x="7131140" y="1693045"/>
                </a:lnTo>
                <a:cubicBezTo>
                  <a:pt x="6977874" y="1483026"/>
                  <a:pt x="6788448" y="1305671"/>
                  <a:pt x="6577499" y="1148230"/>
                </a:cubicBezTo>
                <a:cubicBezTo>
                  <a:pt x="6245452" y="900401"/>
                  <a:pt x="5878538" y="716408"/>
                  <a:pt x="5494816" y="563527"/>
                </a:cubicBezTo>
                <a:cubicBezTo>
                  <a:pt x="5452491" y="546487"/>
                  <a:pt x="5409881" y="530036"/>
                  <a:pt x="5366967" y="514176"/>
                </a:cubicBezTo>
                <a:cubicBezTo>
                  <a:pt x="5326377" y="499156"/>
                  <a:pt x="5285430" y="485210"/>
                  <a:pt x="5244661" y="470725"/>
                </a:cubicBezTo>
                <a:cubicBezTo>
                  <a:pt x="5471517" y="572127"/>
                  <a:pt x="5691970" y="687263"/>
                  <a:pt x="5904822" y="815468"/>
                </a:cubicBezTo>
                <a:cubicBezTo>
                  <a:pt x="6336645" y="1080104"/>
                  <a:pt x="6718758" y="1400351"/>
                  <a:pt x="7015222" y="1815185"/>
                </a:cubicBezTo>
                <a:lnTo>
                  <a:pt x="7040454" y="1854830"/>
                </a:lnTo>
                <a:close/>
              </a:path>
            </a:pathLst>
          </a:custGeom>
          <a:solidFill>
            <a:schemeClr val="accent2"/>
          </a:solidFill>
          <a:ln w="12700" cap="flat">
            <a:noFill/>
            <a:prstDash val="solid"/>
            <a:miter/>
          </a:ln>
        </p:spPr>
        <p:txBody>
          <a:bodyPr wrap="square" rtlCol="0" anchor="ctr">
            <a:noAutofit/>
          </a:bodyPr>
          <a:lstStyle/>
          <a:p>
            <a:endParaRPr lang="en-US"/>
          </a:p>
        </p:txBody>
      </p:sp>
      <p:sp>
        <p:nvSpPr>
          <p:cNvPr id="2" name="Title 1">
            <a:extLst>
              <a:ext uri="{FF2B5EF4-FFF2-40B4-BE49-F238E27FC236}">
                <a16:creationId xmlns:a16="http://schemas.microsoft.com/office/drawing/2014/main" id="{BB9D2667-B1DD-45DD-A25F-DA4F23AB2F69}"/>
              </a:ext>
            </a:extLst>
          </p:cNvPr>
          <p:cNvSpPr>
            <a:spLocks noGrp="1"/>
          </p:cNvSpPr>
          <p:nvPr>
            <p:ph type="title"/>
          </p:nvPr>
        </p:nvSpPr>
        <p:spPr>
          <a:xfrm>
            <a:off x="841246" y="673770"/>
            <a:ext cx="3644489" cy="2414488"/>
          </a:xfrm>
        </p:spPr>
        <p:txBody>
          <a:bodyPr anchor="t">
            <a:normAutofit/>
          </a:bodyPr>
          <a:lstStyle/>
          <a:p>
            <a:r>
              <a:rPr lang="en-GB" sz="6000" dirty="0">
                <a:solidFill>
                  <a:srgbClr val="FFFFFF"/>
                </a:solidFill>
              </a:rPr>
              <a:t>UK weather</a:t>
            </a:r>
          </a:p>
        </p:txBody>
      </p:sp>
      <p:sp>
        <p:nvSpPr>
          <p:cNvPr id="3" name="Content Placeholder 2">
            <a:extLst>
              <a:ext uri="{FF2B5EF4-FFF2-40B4-BE49-F238E27FC236}">
                <a16:creationId xmlns:a16="http://schemas.microsoft.com/office/drawing/2014/main" id="{255C2FA3-CC2F-4D38-86C7-280F053F87EE}"/>
              </a:ext>
            </a:extLst>
          </p:cNvPr>
          <p:cNvSpPr>
            <a:spLocks noGrp="1"/>
          </p:cNvSpPr>
          <p:nvPr>
            <p:ph idx="1"/>
          </p:nvPr>
        </p:nvSpPr>
        <p:spPr>
          <a:xfrm>
            <a:off x="6095999" y="882315"/>
            <a:ext cx="5254754" cy="5294647"/>
          </a:xfrm>
        </p:spPr>
        <p:txBody>
          <a:bodyPr>
            <a:normAutofit/>
          </a:bodyPr>
          <a:lstStyle/>
          <a:p>
            <a:r>
              <a:rPr lang="en-GB" sz="1700" dirty="0"/>
              <a:t>The UK is well known for the variability of its weather. Its position on the edge of the Atlantic Ocean with its relatively warm waters, yet close to the continental influences of mainland Europe, plays a major role in this. Changes in topography and land use over relatively short distances, together with a long coastline and numerous islands, all add to the variety of weather. </a:t>
            </a:r>
          </a:p>
          <a:p>
            <a:r>
              <a:rPr lang="en-GB" sz="1700" dirty="0"/>
              <a:t>In general, places in the east and south of the UK tend to be drier, warmer, sunnier and less windy than those that are further west and north. Also, these favourable weather conditions usually occur more often in the spring and summer than in autumn and winter. But that is by no means the whole story, and there are climate descriptions on the Met Office website that illustrate the all-important regional and seasonal variations in more detail: UK regional climates Office </a:t>
            </a:r>
            <a:r>
              <a:rPr lang="en-GB" sz="1700" dirty="0">
                <a:highlight>
                  <a:srgbClr val="FFFF00"/>
                </a:highlight>
                <a:hlinkClick r:id="rId2"/>
              </a:rPr>
              <a:t>https://www.metoffice.gov.uk/</a:t>
            </a:r>
            <a:endParaRPr lang="en-GB" sz="1700" dirty="0">
              <a:highlight>
                <a:srgbClr val="FFFF00"/>
              </a:highlight>
            </a:endParaRPr>
          </a:p>
          <a:p>
            <a:endParaRPr lang="en-GB" sz="1700" dirty="0"/>
          </a:p>
          <a:p>
            <a:endParaRPr lang="en-GB" sz="1700" dirty="0"/>
          </a:p>
          <a:p>
            <a:endParaRPr lang="en-GB" sz="1700" dirty="0"/>
          </a:p>
        </p:txBody>
      </p:sp>
      <p:sp>
        <p:nvSpPr>
          <p:cNvPr id="4" name="Rectangle 3">
            <a:extLst>
              <a:ext uri="{FF2B5EF4-FFF2-40B4-BE49-F238E27FC236}">
                <a16:creationId xmlns:a16="http://schemas.microsoft.com/office/drawing/2014/main" id="{05ECC030-F330-4877-903B-66C93F5C5507}"/>
              </a:ext>
            </a:extLst>
          </p:cNvPr>
          <p:cNvSpPr/>
          <p:nvPr/>
        </p:nvSpPr>
        <p:spPr>
          <a:xfrm>
            <a:off x="865945" y="3529638"/>
            <a:ext cx="2743200" cy="646331"/>
          </a:xfrm>
          <a:prstGeom prst="rect">
            <a:avLst/>
          </a:prstGeom>
        </p:spPr>
        <p:txBody>
          <a:bodyPr wrap="square">
            <a:spAutoFit/>
          </a:bodyPr>
          <a:lstStyle/>
          <a:p>
            <a:br>
              <a:rPr lang="en-GB" dirty="0">
                <a:solidFill>
                  <a:srgbClr val="202124"/>
                </a:solidFill>
                <a:latin typeface="arial" panose="020B0604020202020204" pitchFamily="34" charset="0"/>
              </a:rPr>
            </a:br>
            <a:endParaRPr lang="en-GB" dirty="0"/>
          </a:p>
        </p:txBody>
      </p:sp>
      <p:sp>
        <p:nvSpPr>
          <p:cNvPr id="5" name="Rectangle 4">
            <a:extLst>
              <a:ext uri="{FF2B5EF4-FFF2-40B4-BE49-F238E27FC236}">
                <a16:creationId xmlns:a16="http://schemas.microsoft.com/office/drawing/2014/main" id="{9A3DA757-9AA1-4C52-8815-342B1916CCD8}"/>
              </a:ext>
            </a:extLst>
          </p:cNvPr>
          <p:cNvSpPr/>
          <p:nvPr/>
        </p:nvSpPr>
        <p:spPr>
          <a:xfrm>
            <a:off x="839723" y="4603047"/>
            <a:ext cx="4416554" cy="2031325"/>
          </a:xfrm>
          <a:prstGeom prst="rect">
            <a:avLst/>
          </a:prstGeom>
        </p:spPr>
        <p:txBody>
          <a:bodyPr wrap="square">
            <a:spAutoFit/>
          </a:bodyPr>
          <a:lstStyle/>
          <a:p>
            <a:r>
              <a:rPr lang="en-GB" b="1" dirty="0">
                <a:solidFill>
                  <a:srgbClr val="202124"/>
                </a:solidFill>
                <a:latin typeface="arial" panose="020B0604020202020204" pitchFamily="34" charset="0"/>
              </a:rPr>
              <a:t>Meteorological Seasons</a:t>
            </a:r>
            <a:endParaRPr lang="en-GB" dirty="0">
              <a:solidFill>
                <a:srgbClr val="202124"/>
              </a:solidFill>
              <a:latin typeface="arial" panose="020B0604020202020204" pitchFamily="34" charset="0"/>
            </a:endParaRPr>
          </a:p>
          <a:p>
            <a:pPr>
              <a:buFont typeface="Arial" panose="020B0604020202020204" pitchFamily="34" charset="0"/>
              <a:buChar char="•"/>
            </a:pPr>
            <a:r>
              <a:rPr lang="en-GB" dirty="0">
                <a:solidFill>
                  <a:srgbClr val="202124"/>
                </a:solidFill>
                <a:latin typeface="arial" panose="020B0604020202020204" pitchFamily="34" charset="0"/>
              </a:rPr>
              <a:t>spring runs from March 1 to May 31;</a:t>
            </a:r>
          </a:p>
          <a:p>
            <a:pPr>
              <a:buFont typeface="Arial" panose="020B0604020202020204" pitchFamily="34" charset="0"/>
              <a:buChar char="•"/>
            </a:pPr>
            <a:r>
              <a:rPr lang="en-GB" dirty="0">
                <a:solidFill>
                  <a:srgbClr val="202124"/>
                </a:solidFill>
                <a:latin typeface="arial" panose="020B0604020202020204" pitchFamily="34" charset="0"/>
              </a:rPr>
              <a:t>summer runs from June 1 to August 31;</a:t>
            </a:r>
          </a:p>
          <a:p>
            <a:pPr>
              <a:buFont typeface="Arial" panose="020B0604020202020204" pitchFamily="34" charset="0"/>
              <a:buChar char="•"/>
            </a:pPr>
            <a:r>
              <a:rPr lang="en-GB" dirty="0">
                <a:solidFill>
                  <a:srgbClr val="202124"/>
                </a:solidFill>
                <a:latin typeface="arial" panose="020B0604020202020204" pitchFamily="34" charset="0"/>
              </a:rPr>
              <a:t>fall (autumn) runs from September 1 to November 30; and.</a:t>
            </a:r>
          </a:p>
          <a:p>
            <a:pPr>
              <a:buFont typeface="Arial" panose="020B0604020202020204" pitchFamily="34" charset="0"/>
              <a:buChar char="•"/>
            </a:pPr>
            <a:r>
              <a:rPr lang="en-GB" dirty="0">
                <a:solidFill>
                  <a:srgbClr val="202124"/>
                </a:solidFill>
                <a:latin typeface="arial" panose="020B0604020202020204" pitchFamily="34" charset="0"/>
              </a:rPr>
              <a:t>winter runs from December 1 to February 28 (February 29 in a leap year).</a:t>
            </a:r>
          </a:p>
        </p:txBody>
      </p:sp>
    </p:spTree>
    <p:extLst>
      <p:ext uri="{BB962C8B-B14F-4D97-AF65-F5344CB8AC3E}">
        <p14:creationId xmlns:p14="http://schemas.microsoft.com/office/powerpoint/2010/main" val="4283826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052" name="Picture 4" descr="UK National Insurance Number | Restless World • UK Visa Specialists">
            <a:extLst>
              <a:ext uri="{FF2B5EF4-FFF2-40B4-BE49-F238E27FC236}">
                <a16:creationId xmlns:a16="http://schemas.microsoft.com/office/drawing/2014/main" id="{E6AFBCDC-3593-47A9-B806-C152A0CF1E4A}"/>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531296" y="643467"/>
            <a:ext cx="3920207" cy="2543217"/>
          </a:xfrm>
          <a:prstGeom prst="rect">
            <a:avLst/>
          </a:prstGeom>
          <a:noFill/>
          <a:extLst>
            <a:ext uri="{909E8E84-426E-40DD-AFC4-6F175D3DCCD1}">
              <a14:hiddenFill xmlns:a14="http://schemas.microsoft.com/office/drawing/2010/main">
                <a:solidFill>
                  <a:srgbClr val="FFFFFF"/>
                </a:solidFill>
              </a14:hiddenFill>
            </a:ext>
          </a:extLst>
        </p:spPr>
      </p:pic>
      <p:cxnSp>
        <p:nvCxnSpPr>
          <p:cNvPr id="77" name="Straight Connector 76">
            <a:extLst>
              <a:ext uri="{FF2B5EF4-FFF2-40B4-BE49-F238E27FC236}">
                <a16:creationId xmlns:a16="http://schemas.microsoft.com/office/drawing/2014/main" id="{91B6081D-D3E8-4209-B85B-EB1C655A627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091214" y="1111170"/>
            <a:ext cx="11040" cy="4645103"/>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6" name="Picture 2" descr="DWP | Free Customer Service Contact Number, Helpline: 0800 055 6688">
            <a:extLst>
              <a:ext uri="{FF2B5EF4-FFF2-40B4-BE49-F238E27FC236}">
                <a16:creationId xmlns:a16="http://schemas.microsoft.com/office/drawing/2014/main" id="{D97F4347-B886-4778-B39B-BDD05D67525E}"/>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338316" y="682381"/>
            <a:ext cx="4732940" cy="2465389"/>
          </a:xfrm>
          <a:prstGeom prst="rect">
            <a:avLst/>
          </a:prstGeom>
          <a:noFill/>
          <a:extLst>
            <a:ext uri="{909E8E84-426E-40DD-AFC4-6F175D3DCCD1}">
              <a14:hiddenFill xmlns:a14="http://schemas.microsoft.com/office/drawing/2010/main">
                <a:solidFill>
                  <a:srgbClr val="FFFFFF"/>
                </a:solidFill>
              </a14:hiddenFill>
            </a:ext>
          </a:extLst>
        </p:spPr>
      </p:pic>
      <p:cxnSp>
        <p:nvCxnSpPr>
          <p:cNvPr id="79" name="Straight Connector 78">
            <a:extLst>
              <a:ext uri="{FF2B5EF4-FFF2-40B4-BE49-F238E27FC236}">
                <a16:creationId xmlns:a16="http://schemas.microsoft.com/office/drawing/2014/main" id="{28CA55E4-1295-45C8-BA05-5A9E705B749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403027"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08C5794E-A9A1-4A23-AF68-C79A7822334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610334" y="3428998"/>
            <a:ext cx="4188904" cy="1"/>
          </a:xfrm>
          <a:prstGeom prst="line">
            <a:avLst/>
          </a:prstGeom>
          <a:ln w="19050">
            <a:solidFill>
              <a:srgbClr val="7F7F7F"/>
            </a:solidFill>
          </a:ln>
        </p:spPr>
        <p:style>
          <a:lnRef idx="1">
            <a:schemeClr val="accent1"/>
          </a:lnRef>
          <a:fillRef idx="0">
            <a:schemeClr val="accent1"/>
          </a:fillRef>
          <a:effectRef idx="0">
            <a:schemeClr val="accent1"/>
          </a:effectRef>
          <a:fontRef idx="minor">
            <a:schemeClr val="tx1"/>
          </a:fontRef>
        </p:style>
      </p:cxnSp>
      <p:pic>
        <p:nvPicPr>
          <p:cNvPr id="5" name="Picture 4" descr="HMRC Debts: What Are My Options If I can't Pay The Government What I Owe  Them?">
            <a:extLst>
              <a:ext uri="{FF2B5EF4-FFF2-40B4-BE49-F238E27FC236}">
                <a16:creationId xmlns:a16="http://schemas.microsoft.com/office/drawing/2014/main" id="{CF771D27-269F-41FF-A0D9-683270F29041}"/>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1578525" y="3671316"/>
            <a:ext cx="3825748" cy="254586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jobcentre-plus-logo-news - Greydient Jobs">
            <a:extLst>
              <a:ext uri="{FF2B5EF4-FFF2-40B4-BE49-F238E27FC236}">
                <a16:creationId xmlns:a16="http://schemas.microsoft.com/office/drawing/2014/main" id="{B3A1440C-9AB3-4375-BFF6-50180D6AA582}"/>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7046689" y="3671316"/>
            <a:ext cx="3316193" cy="2553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65389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038173B-1987-48F2-A075-A4EB3F92C5C0}"/>
              </a:ext>
            </a:extLst>
          </p:cNvPr>
          <p:cNvSpPr>
            <a:spLocks noGrp="1"/>
          </p:cNvSpPr>
          <p:nvPr>
            <p:ph type="title"/>
          </p:nvPr>
        </p:nvSpPr>
        <p:spPr>
          <a:xfrm>
            <a:off x="223520" y="1153572"/>
            <a:ext cx="3943752" cy="4461163"/>
          </a:xfrm>
        </p:spPr>
        <p:txBody>
          <a:bodyPr>
            <a:normAutofit/>
          </a:bodyPr>
          <a:lstStyle/>
          <a:p>
            <a:r>
              <a:rPr lang="en-GB" sz="5400" dirty="0">
                <a:solidFill>
                  <a:srgbClr val="FFFFFF"/>
                </a:solidFill>
              </a:rPr>
              <a:t>Local Government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17C8F968-E5DB-47D1-8E29-E9DAA90E56D4}"/>
              </a:ext>
            </a:extLst>
          </p:cNvPr>
          <p:cNvSpPr>
            <a:spLocks noGrp="1"/>
          </p:cNvSpPr>
          <p:nvPr>
            <p:ph idx="1"/>
          </p:nvPr>
        </p:nvSpPr>
        <p:spPr>
          <a:xfrm>
            <a:off x="4447308" y="591344"/>
            <a:ext cx="6906491" cy="5585619"/>
          </a:xfrm>
        </p:spPr>
        <p:txBody>
          <a:bodyPr anchor="ctr">
            <a:normAutofit/>
          </a:bodyPr>
          <a:lstStyle/>
          <a:p>
            <a:r>
              <a:rPr lang="en-GB" sz="1500"/>
              <a:t>In the UK, local government is responsible for a range of vital services for people and businesses in defined areas. Among them are well known functions such as social care, schools, housing and planning and waste collection, but also less well-known services such as licensing, business support, registrar services and pest control. </a:t>
            </a:r>
          </a:p>
          <a:p>
            <a:r>
              <a:rPr lang="en-GB" sz="1500"/>
              <a:t>Local authorities receive funding from a range of sources, including Government grants, council tax and fees and charges. Council tax is set by each individual local authority each year, and the amount each household has to pay depends on the value of their house and their income. Some exemptions may apply; more information can be found at: </a:t>
            </a:r>
            <a:r>
              <a:rPr lang="en-GB" sz="1500">
                <a:highlight>
                  <a:srgbClr val="FFFF00"/>
                </a:highlight>
                <a:hlinkClick r:id="rId2"/>
              </a:rPr>
              <a:t>https://www.gov.uk/council-tax</a:t>
            </a:r>
            <a:endParaRPr lang="en-GB" sz="1500">
              <a:highlight>
                <a:srgbClr val="FFFF00"/>
              </a:highlight>
            </a:endParaRPr>
          </a:p>
          <a:p>
            <a:r>
              <a:rPr lang="en-GB" sz="1500">
                <a:highlight>
                  <a:srgbClr val="FFFF00"/>
                </a:highlight>
              </a:rPr>
              <a:t> </a:t>
            </a:r>
          </a:p>
          <a:p>
            <a:r>
              <a:rPr lang="en-GB" sz="1500"/>
              <a:t>Councillors represent and work with local people and partners, such as local businesses and other organisations, to agree and deliver on local priorities. The decisions are implemented by permanent council staff and council officers. You can also contact your councillors if you have any local issues you feel that they can raise on your behalf: https://www.gov.uk/find-your-local-councillors </a:t>
            </a:r>
          </a:p>
          <a:p>
            <a:r>
              <a:rPr lang="en-GB" sz="1500"/>
              <a:t>Further information on how to find your local council is available at: </a:t>
            </a:r>
            <a:r>
              <a:rPr lang="en-GB" sz="1500">
                <a:highlight>
                  <a:srgbClr val="FFFF00"/>
                </a:highlight>
                <a:hlinkClick r:id="rId3"/>
              </a:rPr>
              <a:t>https://www.gov.uk/find-local-council</a:t>
            </a:r>
            <a:endParaRPr lang="en-GB" sz="1500">
              <a:highlight>
                <a:srgbClr val="FFFF00"/>
              </a:highlight>
            </a:endParaRPr>
          </a:p>
          <a:p>
            <a:pPr marL="0" indent="0">
              <a:buNone/>
            </a:pPr>
            <a:r>
              <a:rPr lang="en-GB" sz="1500">
                <a:highlight>
                  <a:srgbClr val="FFFF00"/>
                </a:highlight>
              </a:rPr>
              <a:t> </a:t>
            </a:r>
          </a:p>
          <a:p>
            <a:endParaRPr lang="en-GB" sz="1500"/>
          </a:p>
        </p:txBody>
      </p:sp>
    </p:spTree>
    <p:extLst>
      <p:ext uri="{BB962C8B-B14F-4D97-AF65-F5344CB8AC3E}">
        <p14:creationId xmlns:p14="http://schemas.microsoft.com/office/powerpoint/2010/main" val="39882867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1034BD-8034-44AA-8BEE-D46004C648D2}"/>
              </a:ext>
            </a:extLst>
          </p:cNvPr>
          <p:cNvSpPr>
            <a:spLocks noGrp="1"/>
          </p:cNvSpPr>
          <p:nvPr>
            <p:ph type="title"/>
          </p:nvPr>
        </p:nvSpPr>
        <p:spPr>
          <a:xfrm>
            <a:off x="365760" y="1153572"/>
            <a:ext cx="3521474" cy="4461163"/>
          </a:xfrm>
        </p:spPr>
        <p:txBody>
          <a:bodyPr>
            <a:normAutofit/>
          </a:bodyPr>
          <a:lstStyle/>
          <a:p>
            <a:r>
              <a:rPr lang="en-GB" sz="5400" dirty="0">
                <a:solidFill>
                  <a:srgbClr val="FFFFFF"/>
                </a:solidFill>
              </a:rPr>
              <a:t>The Law in the UK </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3" name="Content Placeholder 2">
            <a:extLst>
              <a:ext uri="{FF2B5EF4-FFF2-40B4-BE49-F238E27FC236}">
                <a16:creationId xmlns:a16="http://schemas.microsoft.com/office/drawing/2014/main" id="{D6654765-F15C-495D-8096-5032A1B8D673}"/>
              </a:ext>
            </a:extLst>
          </p:cNvPr>
          <p:cNvSpPr>
            <a:spLocks noGrp="1"/>
          </p:cNvSpPr>
          <p:nvPr>
            <p:ph idx="1"/>
          </p:nvPr>
        </p:nvSpPr>
        <p:spPr>
          <a:xfrm>
            <a:off x="4447308" y="591344"/>
            <a:ext cx="6906491" cy="5585619"/>
          </a:xfrm>
        </p:spPr>
        <p:txBody>
          <a:bodyPr anchor="ctr">
            <a:normAutofit/>
          </a:bodyPr>
          <a:lstStyle/>
          <a:p>
            <a:endParaRPr lang="en-GB" sz="1300" i="1" dirty="0"/>
          </a:p>
          <a:p>
            <a:pPr marL="0" indent="0">
              <a:buNone/>
            </a:pPr>
            <a:r>
              <a:rPr lang="en-GB" sz="1300" dirty="0"/>
              <a:t>Respect for the law is very important in the UK and everyone must obey the law. If you break the law, there are consequences. You could receive a fine or you could go to prison. </a:t>
            </a:r>
          </a:p>
          <a:p>
            <a:pPr marL="0" indent="0">
              <a:buNone/>
            </a:pPr>
            <a:r>
              <a:rPr lang="en-GB" sz="1300" dirty="0"/>
              <a:t>The law applies to everyone in the UK. Cases are decided by judges in a court of law. In every case both sides are treated fairly. Every person can be represented by a lawyer. </a:t>
            </a:r>
          </a:p>
          <a:p>
            <a:pPr marL="0" indent="0">
              <a:buNone/>
            </a:pPr>
            <a:r>
              <a:rPr lang="en-GB" sz="1300" dirty="0"/>
              <a:t>There are two types of law in the UK: </a:t>
            </a:r>
          </a:p>
          <a:p>
            <a:pPr marL="0" indent="0">
              <a:buNone/>
            </a:pPr>
            <a:r>
              <a:rPr lang="en-GB" sz="1300" dirty="0"/>
              <a:t>• Civil Law, which settles disputes between people </a:t>
            </a:r>
          </a:p>
          <a:p>
            <a:pPr marL="0" indent="0">
              <a:buNone/>
            </a:pPr>
            <a:r>
              <a:rPr lang="en-GB" sz="1300" dirty="0"/>
              <a:t>• Criminal Law, which covers crime and punishment </a:t>
            </a:r>
          </a:p>
          <a:p>
            <a:endParaRPr lang="en-GB" sz="1300" dirty="0"/>
          </a:p>
          <a:p>
            <a:pPr marL="0" indent="0">
              <a:buNone/>
            </a:pPr>
            <a:r>
              <a:rPr lang="en-GB" sz="1300" dirty="0"/>
              <a:t>Both govern what you can and cannot do in the UK. </a:t>
            </a:r>
          </a:p>
          <a:p>
            <a:pPr marL="0" indent="0">
              <a:buNone/>
            </a:pPr>
            <a:r>
              <a:rPr lang="en-GB" sz="1300" dirty="0"/>
              <a:t>Some specific laws vary between England, Wales, and Scotland </a:t>
            </a:r>
          </a:p>
          <a:p>
            <a:pPr marL="0" indent="0">
              <a:buNone/>
            </a:pPr>
            <a:r>
              <a:rPr lang="en-GB" sz="1300" i="1" dirty="0"/>
              <a:t>The police and their duties </a:t>
            </a:r>
            <a:endParaRPr lang="en-GB" sz="1300" dirty="0"/>
          </a:p>
          <a:p>
            <a:pPr marL="0" indent="0">
              <a:buNone/>
            </a:pPr>
            <a:r>
              <a:rPr lang="en-GB" sz="1300" dirty="0"/>
              <a:t>The police exist to protect the public, their rights and the law. The police are there to help and assist you and you should not be afraid to approach them if you are the victim of a crime, see a crime happening, or for general assistance for example if you are lost. </a:t>
            </a:r>
          </a:p>
          <a:p>
            <a:pPr marL="0" indent="0">
              <a:buNone/>
            </a:pPr>
            <a:r>
              <a:rPr lang="en-GB" sz="1300" dirty="0"/>
              <a:t>If you need the police because of a crime, then you should call the following telephone numbers:</a:t>
            </a:r>
          </a:p>
          <a:p>
            <a:r>
              <a:rPr lang="en-GB" sz="1300" b="1" dirty="0"/>
              <a:t>999 </a:t>
            </a:r>
            <a:r>
              <a:rPr lang="en-GB" sz="1300" dirty="0"/>
              <a:t>– This is the number to call if you have an emergency,  </a:t>
            </a:r>
          </a:p>
          <a:p>
            <a:r>
              <a:rPr lang="en-GB" sz="1300" b="1" dirty="0"/>
              <a:t>101 </a:t>
            </a:r>
            <a:r>
              <a:rPr lang="en-GB" sz="1300" dirty="0"/>
              <a:t>– This is the number to call for less urgent situations </a:t>
            </a:r>
          </a:p>
        </p:txBody>
      </p:sp>
    </p:spTree>
    <p:extLst>
      <p:ext uri="{BB962C8B-B14F-4D97-AF65-F5344CB8AC3E}">
        <p14:creationId xmlns:p14="http://schemas.microsoft.com/office/powerpoint/2010/main" val="32432023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1" name="Rectangle 60">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4985C6-DA98-4848-B7FF-FC22E5BE0B5B}"/>
              </a:ext>
            </a:extLst>
          </p:cNvPr>
          <p:cNvSpPr>
            <a:spLocks noGrp="1"/>
          </p:cNvSpPr>
          <p:nvPr>
            <p:ph type="title"/>
          </p:nvPr>
        </p:nvSpPr>
        <p:spPr>
          <a:xfrm>
            <a:off x="1171074" y="1396686"/>
            <a:ext cx="3240506" cy="4064628"/>
          </a:xfrm>
        </p:spPr>
        <p:txBody>
          <a:bodyPr>
            <a:normAutofit/>
          </a:bodyPr>
          <a:lstStyle/>
          <a:p>
            <a:r>
              <a:rPr lang="en-GB">
                <a:solidFill>
                  <a:srgbClr val="FFFFFF"/>
                </a:solidFill>
              </a:rPr>
              <a:t>Paying  Tax in the UK </a:t>
            </a:r>
          </a:p>
        </p:txBody>
      </p:sp>
      <p:sp>
        <p:nvSpPr>
          <p:cNvPr id="68" name="Arc 64">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B4278CCF-B6B1-4716-BF1B-3A38C67AF730}"/>
              </a:ext>
            </a:extLst>
          </p:cNvPr>
          <p:cNvSpPr>
            <a:spLocks noGrp="1"/>
          </p:cNvSpPr>
          <p:nvPr>
            <p:ph idx="1"/>
          </p:nvPr>
        </p:nvSpPr>
        <p:spPr>
          <a:xfrm>
            <a:off x="5370153" y="1526033"/>
            <a:ext cx="5536397" cy="4936187"/>
          </a:xfrm>
        </p:spPr>
        <p:txBody>
          <a:bodyPr>
            <a:noAutofit/>
          </a:bodyPr>
          <a:lstStyle/>
          <a:p>
            <a:pPr marL="0" indent="0">
              <a:buNone/>
            </a:pPr>
            <a:r>
              <a:rPr lang="en-GB" sz="1400" dirty="0">
                <a:latin typeface="+mj-lt"/>
              </a:rPr>
              <a:t>In the UK the Government (through Her Majesty’s Revenue and Customs (HMRC)) https://www.gov.uk/government/organisations/hm-revenue-customs collects tax on labour and assets. Central government revenues come primarily from income tax, National Insurance contributions, value added tax, corporation tax and fuel duty. </a:t>
            </a:r>
          </a:p>
          <a:p>
            <a:pPr marL="0" indent="0">
              <a:buNone/>
            </a:pPr>
            <a:r>
              <a:rPr lang="en-GB" sz="1400" dirty="0">
                <a:latin typeface="+mj-lt"/>
              </a:rPr>
              <a:t>Foreign income of United Kingdom residents is taxed as United Kingdom income, but to prevent double taxation the United Kingdom has agreements with many countries to allow offset against United Kingdom tax what is deemed paid abroad. These deemed amounts paid abroad are not necessarily as much as actually paid. </a:t>
            </a:r>
          </a:p>
          <a:p>
            <a:pPr marL="0" indent="0">
              <a:buNone/>
            </a:pPr>
            <a:r>
              <a:rPr lang="en-GB" sz="1400" dirty="0">
                <a:latin typeface="+mj-lt"/>
              </a:rPr>
              <a:t>Taxpayer's income is assessed for tax according to a prescribed order, with income from employment using up the personal allowance and being taxed first, followed by savings income (from interest or otherwise unearned) and then dividends. </a:t>
            </a:r>
          </a:p>
          <a:p>
            <a:pPr marL="0" indent="0">
              <a:buNone/>
            </a:pPr>
            <a:r>
              <a:rPr lang="en-GB" sz="1400" dirty="0">
                <a:latin typeface="+mj-lt"/>
              </a:rPr>
              <a:t>You have a responsibility to pay the right amount of income tax. Income tax is a set percentage of your yearly income. If you are employed by someone else, it is often deducted directly from your monthly salary through a system called Pay As You Earn (PAYE). If you are not employed by a company or another person but earn an income, you have a responsibility to declare that income and pay the right amount of tax. The amount of tax you pay depends on how much you earn. You can check this at </a:t>
            </a:r>
            <a:r>
              <a:rPr lang="en-GB" sz="1400" dirty="0">
                <a:highlight>
                  <a:srgbClr val="FFFF00"/>
                </a:highlight>
                <a:latin typeface="+mj-lt"/>
                <a:hlinkClick r:id="rId2"/>
              </a:rPr>
              <a:t>https://www.gov.uk/estimate-income-tax</a:t>
            </a:r>
            <a:endParaRPr lang="en-GB" sz="1400" dirty="0">
              <a:highlight>
                <a:srgbClr val="FFFF00"/>
              </a:highlight>
              <a:latin typeface="+mj-lt"/>
            </a:endParaRPr>
          </a:p>
          <a:p>
            <a:pPr marL="0" indent="0">
              <a:buNone/>
            </a:pPr>
            <a:endParaRPr lang="en-GB" sz="1400" dirty="0">
              <a:latin typeface="+mj-lt"/>
            </a:endParaRPr>
          </a:p>
          <a:p>
            <a:pPr marL="0" indent="0">
              <a:buNone/>
            </a:pPr>
            <a:endParaRPr lang="en-GB" sz="1400" dirty="0">
              <a:latin typeface="+mj-lt"/>
            </a:endParaRPr>
          </a:p>
          <a:p>
            <a:pPr marL="0" indent="0">
              <a:buNone/>
            </a:pPr>
            <a:endParaRPr lang="en-GB" sz="1400" dirty="0">
              <a:latin typeface="+mj-lt"/>
            </a:endParaRPr>
          </a:p>
          <a:p>
            <a:pPr marL="0" indent="0">
              <a:buNone/>
            </a:pPr>
            <a:r>
              <a:rPr lang="en-GB" sz="1400" dirty="0">
                <a:latin typeface="+mj-lt"/>
              </a:rPr>
              <a:t> </a:t>
            </a:r>
          </a:p>
          <a:p>
            <a:pPr marL="0" indent="0">
              <a:buNone/>
            </a:pPr>
            <a:endParaRPr lang="en-GB" sz="1400" dirty="0">
              <a:latin typeface="+mj-lt"/>
            </a:endParaRPr>
          </a:p>
          <a:p>
            <a:pPr marL="0" indent="0">
              <a:buNone/>
            </a:pPr>
            <a:endParaRPr lang="en-GB" sz="1400" dirty="0">
              <a:latin typeface="+mj-lt"/>
            </a:endParaRPr>
          </a:p>
        </p:txBody>
      </p:sp>
    </p:spTree>
    <p:extLst>
      <p:ext uri="{BB962C8B-B14F-4D97-AF65-F5344CB8AC3E}">
        <p14:creationId xmlns:p14="http://schemas.microsoft.com/office/powerpoint/2010/main" val="12383098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352BEC0E-22F8-46D0-9632-375DB541B0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64F6CF4-0D4B-41B7-B776-B4C790994452}"/>
              </a:ext>
            </a:extLst>
          </p:cNvPr>
          <p:cNvSpPr>
            <a:spLocks noGrp="1"/>
          </p:cNvSpPr>
          <p:nvPr>
            <p:ph type="title"/>
          </p:nvPr>
        </p:nvSpPr>
        <p:spPr>
          <a:xfrm>
            <a:off x="640080" y="441690"/>
            <a:ext cx="6894576" cy="1597422"/>
          </a:xfrm>
        </p:spPr>
        <p:txBody>
          <a:bodyPr vert="horz" lIns="91440" tIns="45720" rIns="91440" bIns="45720" rtlCol="0" anchor="b">
            <a:normAutofit/>
          </a:bodyPr>
          <a:lstStyle/>
          <a:p>
            <a:pPr algn="ctr"/>
            <a:r>
              <a:rPr lang="en-US" sz="5400" dirty="0"/>
              <a:t>National  Insurance</a:t>
            </a:r>
            <a:br>
              <a:rPr lang="en-US" sz="5400" dirty="0"/>
            </a:br>
            <a:endParaRPr lang="en-US" sz="5400" dirty="0"/>
          </a:p>
        </p:txBody>
      </p:sp>
      <p:sp>
        <p:nvSpPr>
          <p:cNvPr id="193" name="sketch line">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952" y="2395728"/>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D4BFAB01-E821-4B27-B915-E133B7AB6C38}"/>
              </a:ext>
            </a:extLst>
          </p:cNvPr>
          <p:cNvSpPr>
            <a:spLocks noGrp="1"/>
          </p:cNvSpPr>
          <p:nvPr>
            <p:ph sz="half" idx="1"/>
          </p:nvPr>
        </p:nvSpPr>
        <p:spPr>
          <a:xfrm>
            <a:off x="640080" y="2706624"/>
            <a:ext cx="6894576" cy="3483864"/>
          </a:xfrm>
        </p:spPr>
        <p:txBody>
          <a:bodyPr vert="horz" lIns="91440" tIns="45720" rIns="91440" bIns="45720" rtlCol="0">
            <a:normAutofit/>
          </a:bodyPr>
          <a:lstStyle/>
          <a:p>
            <a:pPr marL="0" indent="0">
              <a:buNone/>
            </a:pPr>
            <a:r>
              <a:rPr lang="en-US" sz="1600" b="1" dirty="0"/>
              <a:t>Why do you need a National Insurance number ( </a:t>
            </a:r>
            <a:r>
              <a:rPr lang="en-US" sz="1600" b="1" dirty="0" err="1"/>
              <a:t>NINo</a:t>
            </a:r>
            <a:r>
              <a:rPr lang="en-US" sz="1600" b="1" dirty="0"/>
              <a:t>) ?</a:t>
            </a:r>
          </a:p>
          <a:p>
            <a:pPr marL="0"/>
            <a:r>
              <a:rPr lang="en-US" sz="1200" dirty="0"/>
              <a:t>You have a National Insurance (NI) number to make sure your National Insurance contributions and tax are recorded against your name only. It’s made up of letters and numbers and never changes. </a:t>
            </a:r>
          </a:p>
          <a:p>
            <a:pPr marL="0"/>
            <a:r>
              <a:rPr lang="en-US" sz="1200" dirty="0"/>
              <a:t>You can look for and start work without a National Insurance number if you can prove you can work in the UK. Employers are required to conduct mandatory Right to Work checks on all prospective employees. Having a National Insurance number is not part of these checks, and the possession of a National Insurance number does not prove that an individual has a right to work. </a:t>
            </a:r>
          </a:p>
          <a:p>
            <a:pPr marL="0"/>
            <a:r>
              <a:rPr lang="en-US" sz="1200" dirty="0"/>
              <a:t>If you do not have a NI number you can find further information on how to obtain one at: </a:t>
            </a:r>
            <a:r>
              <a:rPr lang="en-US" sz="1200" dirty="0">
                <a:highlight>
                  <a:srgbClr val="FFFF00"/>
                </a:highlight>
                <a:hlinkClick r:id="rId2"/>
              </a:rPr>
              <a:t>https://www.gov.uk/apply-national-insurance</a:t>
            </a:r>
            <a:r>
              <a:rPr lang="en-US" sz="1200" dirty="0">
                <a:highlight>
                  <a:srgbClr val="FFFF00"/>
                </a:highlight>
              </a:rPr>
              <a:t>-</a:t>
            </a:r>
            <a:r>
              <a:rPr lang="en-US" sz="1200" dirty="0"/>
              <a:t> when making an application you will need to provide a copy of your passport and proof that you have the right to work. You will be advised of the documents you will need to provide when making your application. </a:t>
            </a:r>
          </a:p>
          <a:p>
            <a:pPr marL="0"/>
            <a:endParaRPr lang="en-US" sz="1200" dirty="0"/>
          </a:p>
          <a:p>
            <a:pPr marL="0"/>
            <a:r>
              <a:rPr lang="en-US" sz="1200" dirty="0">
                <a:highlight>
                  <a:srgbClr val="FFFF00"/>
                </a:highlight>
              </a:rPr>
              <a:t>Your National Insurance number will look like this : AB123456A</a:t>
            </a:r>
          </a:p>
          <a:p>
            <a:pPr marL="0"/>
            <a:endParaRPr lang="en-US" sz="1200" dirty="0"/>
          </a:p>
        </p:txBody>
      </p:sp>
      <p:pic>
        <p:nvPicPr>
          <p:cNvPr id="21" name="Picture 4" descr="UK National Insurance Number | Restless World • UK Visa Specialists">
            <a:extLst>
              <a:ext uri="{FF2B5EF4-FFF2-40B4-BE49-F238E27FC236}">
                <a16:creationId xmlns:a16="http://schemas.microsoft.com/office/drawing/2014/main" id="{3C056013-FB4C-4245-8BAC-782ABD907DE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863840" y="742065"/>
            <a:ext cx="4014216" cy="2604204"/>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WP | Free Customer Service Contact Number, Helpline: 0800 055 6688">
            <a:extLst>
              <a:ext uri="{FF2B5EF4-FFF2-40B4-BE49-F238E27FC236}">
                <a16:creationId xmlns:a16="http://schemas.microsoft.com/office/drawing/2014/main" id="{9106DE4E-432D-475F-877F-5D96DC6CFFF3}"/>
              </a:ext>
            </a:extLst>
          </p:cNvPr>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tretch>
            <a:fillRect/>
          </a:stretch>
        </p:blipFill>
        <p:spPr bwMode="auto">
          <a:xfrm>
            <a:off x="7863840" y="4126589"/>
            <a:ext cx="3995928" cy="2081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3107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FBFF41-23B2-4D06-A931-75BC07C5C097}"/>
              </a:ext>
            </a:extLst>
          </p:cNvPr>
          <p:cNvSpPr>
            <a:spLocks noGrp="1"/>
          </p:cNvSpPr>
          <p:nvPr>
            <p:ph type="title"/>
          </p:nvPr>
        </p:nvSpPr>
        <p:spPr>
          <a:xfrm>
            <a:off x="1171074" y="1396686"/>
            <a:ext cx="3240506" cy="4064628"/>
          </a:xfrm>
        </p:spPr>
        <p:txBody>
          <a:bodyPr vert="horz" lIns="91440" tIns="45720" rIns="91440" bIns="45720" rtlCol="0" anchor="ctr">
            <a:normAutofit/>
          </a:bodyPr>
          <a:lstStyle/>
          <a:p>
            <a:r>
              <a:rPr lang="en-US" kern="1200">
                <a:solidFill>
                  <a:srgbClr val="FFFFFF"/>
                </a:solidFill>
                <a:latin typeface="+mj-lt"/>
                <a:ea typeface="+mj-ea"/>
                <a:cs typeface="+mj-cs"/>
              </a:rPr>
              <a:t>Universal Credit </a:t>
            </a:r>
          </a:p>
        </p:txBody>
      </p:sp>
      <p:sp>
        <p:nvSpPr>
          <p:cNvPr id="12" name="Arc 11">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2">
            <a:extLst>
              <a:ext uri="{FF2B5EF4-FFF2-40B4-BE49-F238E27FC236}">
                <a16:creationId xmlns:a16="http://schemas.microsoft.com/office/drawing/2014/main" id="{3E683D78-54E4-4C0A-A5EC-2B772DDE79BD}"/>
              </a:ext>
            </a:extLst>
          </p:cNvPr>
          <p:cNvSpPr/>
          <p:nvPr/>
        </p:nvSpPr>
        <p:spPr>
          <a:xfrm>
            <a:off x="5370153" y="762001"/>
            <a:ext cx="5536397" cy="4699314"/>
          </a:xfrm>
          <a:prstGeom prst="rect">
            <a:avLst/>
          </a:prstGeom>
        </p:spPr>
        <p:txBody>
          <a:bodyPr vert="horz" lIns="91440" tIns="45720" rIns="91440" bIns="45720" rtlCol="0">
            <a:normAutofit fontScale="92500" lnSpcReduction="20000"/>
          </a:bodyPr>
          <a:lstStyle/>
          <a:p>
            <a:pPr indent="-228600" fontAlgn="base">
              <a:lnSpc>
                <a:spcPct val="90000"/>
              </a:lnSpc>
              <a:spcAft>
                <a:spcPts val="600"/>
              </a:spcAft>
              <a:buFont typeface="Arial" panose="020B0604020202020204" pitchFamily="34" charset="0"/>
              <a:buChar char="•"/>
            </a:pPr>
            <a:r>
              <a:rPr lang="en-US" sz="1700" b="1" dirty="0"/>
              <a:t>What is Universal Credit?</a:t>
            </a:r>
          </a:p>
          <a:p>
            <a:pPr indent="-228600" fontAlgn="base">
              <a:lnSpc>
                <a:spcPct val="90000"/>
              </a:lnSpc>
              <a:spcAft>
                <a:spcPts val="600"/>
              </a:spcAft>
              <a:buFont typeface="Arial" panose="020B0604020202020204" pitchFamily="34" charset="0"/>
              <a:buChar char="•"/>
            </a:pPr>
            <a:r>
              <a:rPr lang="en-US" sz="1700" dirty="0"/>
              <a:t>Universal Credit is a new benefit for working age people that replaces a number of existing benefits and tax credits. It is designed to support people who have a low (or no) income with their basic living expenses and housing costs.</a:t>
            </a:r>
          </a:p>
          <a:p>
            <a:pPr indent="-228600" fontAlgn="base">
              <a:lnSpc>
                <a:spcPct val="90000"/>
              </a:lnSpc>
              <a:spcAft>
                <a:spcPts val="600"/>
              </a:spcAft>
              <a:buFont typeface="Arial" panose="020B0604020202020204" pitchFamily="34" charset="0"/>
              <a:buChar char="•"/>
            </a:pPr>
            <a:r>
              <a:rPr lang="en-US" sz="1700" dirty="0"/>
              <a:t>The amount you can get depends on your circumstances and how much other income you have. You can continue to get Universal Credit if you are in work but have low earnings. For more information see our </a:t>
            </a:r>
            <a:r>
              <a:rPr lang="en-US" sz="1700" dirty="0">
                <a:hlinkClick r:id="rId2"/>
              </a:rPr>
              <a:t>guide to how Universal Credit is worked out</a:t>
            </a:r>
            <a:r>
              <a:rPr lang="en-US" sz="1700" dirty="0"/>
              <a:t>.</a:t>
            </a:r>
          </a:p>
          <a:p>
            <a:pPr indent="-228600">
              <a:lnSpc>
                <a:spcPct val="90000"/>
              </a:lnSpc>
              <a:spcAft>
                <a:spcPts val="600"/>
              </a:spcAft>
              <a:buFont typeface="Arial" panose="020B0604020202020204" pitchFamily="34" charset="0"/>
              <a:buChar char="•"/>
            </a:pPr>
            <a:r>
              <a:rPr lang="en-US" sz="1700" dirty="0"/>
              <a:t>Universal Credit is also different because it is administered by one benefit department the DWP( Department of work and Pensions ) </a:t>
            </a:r>
          </a:p>
          <a:p>
            <a:pPr indent="-228600">
              <a:lnSpc>
                <a:spcPct val="90000"/>
              </a:lnSpc>
              <a:spcAft>
                <a:spcPts val="600"/>
              </a:spcAft>
              <a:buFont typeface="Arial" panose="020B0604020202020204" pitchFamily="34" charset="0"/>
              <a:buChar char="•"/>
            </a:pPr>
            <a:r>
              <a:rPr lang="en-US" sz="1700" dirty="0"/>
              <a:t>When you start a claim your first payment should be made after five weeks.</a:t>
            </a:r>
          </a:p>
          <a:p>
            <a:pPr>
              <a:lnSpc>
                <a:spcPct val="90000"/>
              </a:lnSpc>
              <a:spcAft>
                <a:spcPts val="600"/>
              </a:spcAft>
            </a:pPr>
            <a:endParaRPr lang="en-US" sz="1700" dirty="0"/>
          </a:p>
          <a:p>
            <a:pPr marL="285750" indent="-285750">
              <a:lnSpc>
                <a:spcPct val="90000"/>
              </a:lnSpc>
              <a:spcAft>
                <a:spcPts val="600"/>
              </a:spcAft>
              <a:buFont typeface="Arial" panose="020B0604020202020204" pitchFamily="34" charset="0"/>
              <a:buChar char="•"/>
            </a:pPr>
            <a:r>
              <a:rPr lang="en-US" sz="1700" dirty="0"/>
              <a:t>How earnings affect your Universal credit benefit </a:t>
            </a:r>
            <a:r>
              <a:rPr lang="en-US" sz="1700" dirty="0">
                <a:hlinkClick r:id="rId3"/>
              </a:rPr>
              <a:t>https://www.gov.uk/universal-credit/how-your-earnings-affect-your-payments</a:t>
            </a:r>
            <a:endParaRPr lang="en-US" sz="1700" dirty="0"/>
          </a:p>
          <a:p>
            <a:pPr>
              <a:lnSpc>
                <a:spcPct val="90000"/>
              </a:lnSpc>
              <a:spcAft>
                <a:spcPts val="600"/>
              </a:spcAft>
            </a:pPr>
            <a:endParaRPr lang="en-US" sz="1700" dirty="0"/>
          </a:p>
          <a:p>
            <a:pPr marL="285750" indent="-285750">
              <a:lnSpc>
                <a:spcPct val="90000"/>
              </a:lnSpc>
              <a:spcAft>
                <a:spcPts val="600"/>
              </a:spcAft>
              <a:buFont typeface="Arial" panose="020B0604020202020204" pitchFamily="34" charset="0"/>
              <a:buChar char="•"/>
            </a:pPr>
            <a:r>
              <a:rPr lang="en-US" sz="1700" dirty="0"/>
              <a:t>Advice on what  might affect your Universal credit  is available from </a:t>
            </a:r>
            <a:r>
              <a:rPr lang="en-US" sz="1700" dirty="0">
                <a:hlinkClick r:id="rId4"/>
              </a:rPr>
              <a:t>https://www.citizensadvice.org.uk/</a:t>
            </a:r>
            <a:endParaRPr lang="en-US" sz="1700" dirty="0"/>
          </a:p>
          <a:p>
            <a:pPr marL="285750" indent="-285750">
              <a:lnSpc>
                <a:spcPct val="90000"/>
              </a:lnSpc>
              <a:spcAft>
                <a:spcPts val="600"/>
              </a:spcAft>
              <a:buFont typeface="Arial" panose="020B0604020202020204" pitchFamily="34" charset="0"/>
              <a:buChar char="•"/>
            </a:pPr>
            <a:endParaRPr lang="en-US" sz="1700" dirty="0"/>
          </a:p>
        </p:txBody>
      </p:sp>
    </p:spTree>
    <p:extLst>
      <p:ext uri="{BB962C8B-B14F-4D97-AF65-F5344CB8AC3E}">
        <p14:creationId xmlns:p14="http://schemas.microsoft.com/office/powerpoint/2010/main" val="1384039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743AA782-23D1-4521-8CAD-47662984AA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55ACCCE-9323-4F22-8FBD-CD11F8C4F66A}"/>
              </a:ext>
            </a:extLst>
          </p:cNvPr>
          <p:cNvSpPr>
            <a:spLocks noGrp="1"/>
          </p:cNvSpPr>
          <p:nvPr>
            <p:ph type="title"/>
          </p:nvPr>
        </p:nvSpPr>
        <p:spPr>
          <a:xfrm>
            <a:off x="630936" y="640080"/>
            <a:ext cx="4818888" cy="1481328"/>
          </a:xfrm>
        </p:spPr>
        <p:txBody>
          <a:bodyPr anchor="b">
            <a:normAutofit/>
          </a:bodyPr>
          <a:lstStyle/>
          <a:p>
            <a:r>
              <a:rPr lang="en-GB" sz="5400" dirty="0"/>
              <a:t>Job Centre Plus </a:t>
            </a:r>
          </a:p>
        </p:txBody>
      </p:sp>
      <p:sp>
        <p:nvSpPr>
          <p:cNvPr id="21" name="sketch line">
            <a:extLst>
              <a:ext uri="{FF2B5EF4-FFF2-40B4-BE49-F238E27FC236}">
                <a16:creationId xmlns:a16="http://schemas.microsoft.com/office/drawing/2014/main" id="{71877DBC-BB60-40F0-AC93-2ACDBAAE60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2372868"/>
            <a:ext cx="3255095" cy="18288"/>
          </a:xfrm>
          <a:custGeom>
            <a:avLst/>
            <a:gdLst>
              <a:gd name="connsiteX0" fmla="*/ 0 w 3255095"/>
              <a:gd name="connsiteY0" fmla="*/ 0 h 18288"/>
              <a:gd name="connsiteX1" fmla="*/ 618468 w 3255095"/>
              <a:gd name="connsiteY1" fmla="*/ 0 h 18288"/>
              <a:gd name="connsiteX2" fmla="*/ 1269487 w 3255095"/>
              <a:gd name="connsiteY2" fmla="*/ 0 h 18288"/>
              <a:gd name="connsiteX3" fmla="*/ 1953057 w 3255095"/>
              <a:gd name="connsiteY3" fmla="*/ 0 h 18288"/>
              <a:gd name="connsiteX4" fmla="*/ 2636627 w 3255095"/>
              <a:gd name="connsiteY4" fmla="*/ 0 h 18288"/>
              <a:gd name="connsiteX5" fmla="*/ 3255095 w 3255095"/>
              <a:gd name="connsiteY5" fmla="*/ 0 h 18288"/>
              <a:gd name="connsiteX6" fmla="*/ 3255095 w 3255095"/>
              <a:gd name="connsiteY6" fmla="*/ 18288 h 18288"/>
              <a:gd name="connsiteX7" fmla="*/ 2538974 w 3255095"/>
              <a:gd name="connsiteY7" fmla="*/ 18288 h 18288"/>
              <a:gd name="connsiteX8" fmla="*/ 1822853 w 3255095"/>
              <a:gd name="connsiteY8" fmla="*/ 18288 h 18288"/>
              <a:gd name="connsiteX9" fmla="*/ 1171834 w 3255095"/>
              <a:gd name="connsiteY9" fmla="*/ 18288 h 18288"/>
              <a:gd name="connsiteX10" fmla="*/ 0 w 3255095"/>
              <a:gd name="connsiteY10" fmla="*/ 18288 h 18288"/>
              <a:gd name="connsiteX11" fmla="*/ 0 w 3255095"/>
              <a:gd name="connsiteY11"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18288"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4386" y="8157"/>
                  <a:pt x="3254682" y="12125"/>
                  <a:pt x="3255095" y="18288"/>
                </a:cubicBezTo>
                <a:cubicBezTo>
                  <a:pt x="3088545" y="23203"/>
                  <a:pt x="2687475" y="7419"/>
                  <a:pt x="2538974" y="18288"/>
                </a:cubicBezTo>
                <a:cubicBezTo>
                  <a:pt x="2390473" y="29157"/>
                  <a:pt x="2137381" y="-8959"/>
                  <a:pt x="1822853" y="18288"/>
                </a:cubicBezTo>
                <a:cubicBezTo>
                  <a:pt x="1508325" y="45535"/>
                  <a:pt x="1466437" y="20385"/>
                  <a:pt x="1171834" y="18288"/>
                </a:cubicBezTo>
                <a:cubicBezTo>
                  <a:pt x="877231" y="16191"/>
                  <a:pt x="561097" y="37643"/>
                  <a:pt x="0" y="18288"/>
                </a:cubicBezTo>
                <a:cubicBezTo>
                  <a:pt x="-46" y="12483"/>
                  <a:pt x="-203" y="6491"/>
                  <a:pt x="0" y="0"/>
                </a:cubicBezTo>
                <a:close/>
              </a:path>
              <a:path w="3255095" h="18288"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4831" y="4493"/>
                  <a:pt x="3255479" y="9472"/>
                  <a:pt x="3255095" y="18288"/>
                </a:cubicBezTo>
                <a:cubicBezTo>
                  <a:pt x="3120743" y="16690"/>
                  <a:pt x="2759628" y="42462"/>
                  <a:pt x="2604076" y="18288"/>
                </a:cubicBezTo>
                <a:cubicBezTo>
                  <a:pt x="2448524" y="-5886"/>
                  <a:pt x="2184336" y="19599"/>
                  <a:pt x="1887955" y="18288"/>
                </a:cubicBezTo>
                <a:cubicBezTo>
                  <a:pt x="1591574" y="16977"/>
                  <a:pt x="1548845" y="6870"/>
                  <a:pt x="1334589" y="18288"/>
                </a:cubicBezTo>
                <a:cubicBezTo>
                  <a:pt x="1120333" y="29706"/>
                  <a:pt x="996014" y="9662"/>
                  <a:pt x="683570" y="18288"/>
                </a:cubicBezTo>
                <a:cubicBezTo>
                  <a:pt x="371126" y="26914"/>
                  <a:pt x="198687" y="16167"/>
                  <a:pt x="0" y="18288"/>
                </a:cubicBezTo>
                <a:cubicBezTo>
                  <a:pt x="843" y="9577"/>
                  <a:pt x="371" y="6900"/>
                  <a:pt x="0" y="0"/>
                </a:cubicBezTo>
                <a:close/>
              </a:path>
            </a:pathLst>
          </a:custGeom>
          <a:solidFill>
            <a:schemeClr val="accent2"/>
          </a:solidFill>
          <a:ln w="38100"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CE505AF-47F4-49A0-B926-45AF4F854554}"/>
              </a:ext>
            </a:extLst>
          </p:cNvPr>
          <p:cNvSpPr>
            <a:spLocks noGrp="1"/>
          </p:cNvSpPr>
          <p:nvPr>
            <p:ph idx="1"/>
          </p:nvPr>
        </p:nvSpPr>
        <p:spPr>
          <a:xfrm>
            <a:off x="630936" y="2660904"/>
            <a:ext cx="4818888" cy="3547872"/>
          </a:xfrm>
        </p:spPr>
        <p:txBody>
          <a:bodyPr anchor="t">
            <a:normAutofit lnSpcReduction="10000"/>
          </a:bodyPr>
          <a:lstStyle/>
          <a:p>
            <a:r>
              <a:rPr lang="en-GB" sz="1700" dirty="0"/>
              <a:t>Jobcentre Plus is a government-funded employment agency and social security office that can be found in most cities, whose aim it is to help people of working age find employment in the UK.  It is a part of the Department for Work and Pensions (DWP).</a:t>
            </a:r>
          </a:p>
          <a:p>
            <a:r>
              <a:rPr lang="en-GB" sz="1700" dirty="0"/>
              <a:t>Jobcentre Plus provides resources to enable job-searchers to find work, through </a:t>
            </a:r>
            <a:r>
              <a:rPr lang="en-GB" sz="1700" dirty="0" err="1"/>
              <a:t>Jobpoints</a:t>
            </a:r>
            <a:r>
              <a:rPr lang="en-GB" sz="1700" dirty="0"/>
              <a:t> (touch-screen computer terminals), Jobseeker Direct (telephone service) and the Jobcentre Plus website. They offer information about training opportunities for the chronically unemployed. They administer claims for Universal Credit benefits</a:t>
            </a:r>
          </a:p>
          <a:p>
            <a:r>
              <a:rPr lang="en-GB" sz="1700" dirty="0">
                <a:highlight>
                  <a:srgbClr val="FFFF00"/>
                </a:highlight>
                <a:hlinkClick r:id="rId2"/>
              </a:rPr>
              <a:t>https://www.gov.uk/find-a-job</a:t>
            </a:r>
            <a:endParaRPr lang="en-GB" sz="1700" dirty="0">
              <a:highlight>
                <a:srgbClr val="FFFF00"/>
              </a:highlight>
            </a:endParaRPr>
          </a:p>
          <a:p>
            <a:endParaRPr lang="en-GB" sz="1700" dirty="0"/>
          </a:p>
          <a:p>
            <a:endParaRPr lang="en-US" sz="1700" dirty="0"/>
          </a:p>
        </p:txBody>
      </p:sp>
      <p:pic>
        <p:nvPicPr>
          <p:cNvPr id="5" name="Picture 8" descr="jobcentre-plus-logo-news - Greydient Jobs">
            <a:extLst>
              <a:ext uri="{FF2B5EF4-FFF2-40B4-BE49-F238E27FC236}">
                <a16:creationId xmlns:a16="http://schemas.microsoft.com/office/drawing/2014/main" id="{A8FF2169-6A01-4D20-A0BA-407E97E872A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099048" y="1327297"/>
            <a:ext cx="5458968" cy="4203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02575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DCD087BEA561B4D892B3850DFB8848B" ma:contentTypeVersion="10" ma:contentTypeDescription="Create a new document." ma:contentTypeScope="" ma:versionID="6db446b018f68ed1f8b3f5cd0e217ac1">
  <xsd:schema xmlns:xsd="http://www.w3.org/2001/XMLSchema" xmlns:xs="http://www.w3.org/2001/XMLSchema" xmlns:p="http://schemas.microsoft.com/office/2006/metadata/properties" xmlns:ns2="3669e39e-f7f4-4744-b0e0-979d4e24f755" xmlns:ns3="b97ebaa4-9ead-4a09-95a5-acb141ef2b1d" targetNamespace="http://schemas.microsoft.com/office/2006/metadata/properties" ma:root="true" ma:fieldsID="7f26e39dc5e44f80f127614a91f35bc3" ns2:_="" ns3:_="">
    <xsd:import namespace="3669e39e-f7f4-4744-b0e0-979d4e24f755"/>
    <xsd:import namespace="b97ebaa4-9ead-4a09-95a5-acb141ef2b1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69e39e-f7f4-4744-b0e0-979d4e24f75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97ebaa4-9ead-4a09-95a5-acb141ef2b1d"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74AE0A1-C7CF-4045-ADDD-E7F00C9B7A0C}">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8052741B-2F18-46CC-9AC5-AA74BB2EC4B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669e39e-f7f4-4744-b0e0-979d4e24f755"/>
    <ds:schemaRef ds:uri="b97ebaa4-9ead-4a09-95a5-acb141ef2b1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BDB1D2C4-D558-41A2-81FB-A3FB07A622B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2016</Words>
  <Application>Microsoft Office PowerPoint</Application>
  <PresentationFormat>Widescreen</PresentationFormat>
  <Paragraphs>95</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arial</vt:lpstr>
      <vt:lpstr>Calibri</vt:lpstr>
      <vt:lpstr>Calibri Light</vt:lpstr>
      <vt:lpstr>Office Theme</vt:lpstr>
      <vt:lpstr>UK Life </vt:lpstr>
      <vt:lpstr>UK weather</vt:lpstr>
      <vt:lpstr>PowerPoint Presentation</vt:lpstr>
      <vt:lpstr>Local Government </vt:lpstr>
      <vt:lpstr>The Law in the UK </vt:lpstr>
      <vt:lpstr>Paying  Tax in the UK </vt:lpstr>
      <vt:lpstr>National  Insurance </vt:lpstr>
      <vt:lpstr>Universal Credit </vt:lpstr>
      <vt:lpstr>Job Centre Plus </vt:lpstr>
      <vt:lpstr>Healthcare during pregnancy  </vt:lpstr>
      <vt:lpstr>                                  Child Benefit </vt:lpstr>
      <vt:lpstr>Public Transport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UK Life</dc:title>
  <dc:creator>Wendy Scotney</dc:creator>
  <cp:lastModifiedBy>Rupert Miller</cp:lastModifiedBy>
  <cp:revision>9</cp:revision>
  <dcterms:created xsi:type="dcterms:W3CDTF">2021-10-04T16:26:42Z</dcterms:created>
  <dcterms:modified xsi:type="dcterms:W3CDTF">2021-11-04T18:40:45Z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0x010100ADCD087BEA561B4D892B3850DFB8848B</vt:lpwstr>
  </property>
</Properties>
</file>