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modernComment_1C7_CE086A67.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4_B6D1C93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7" r:id="rId6"/>
    <p:sldMasterId id="2147483687" r:id="rId7"/>
    <p:sldMasterId id="2147483703" r:id="rId8"/>
  </p:sldMasterIdLst>
  <p:notesMasterIdLst>
    <p:notesMasterId r:id="rId31"/>
  </p:notesMasterIdLst>
  <p:sldIdLst>
    <p:sldId id="272" r:id="rId9"/>
    <p:sldId id="455" r:id="rId10"/>
    <p:sldId id="486" r:id="rId11"/>
    <p:sldId id="287" r:id="rId12"/>
    <p:sldId id="457" r:id="rId13"/>
    <p:sldId id="288" r:id="rId14"/>
    <p:sldId id="289" r:id="rId15"/>
    <p:sldId id="292" r:id="rId16"/>
    <p:sldId id="290" r:id="rId17"/>
    <p:sldId id="291" r:id="rId18"/>
    <p:sldId id="484" r:id="rId19"/>
    <p:sldId id="458" r:id="rId20"/>
    <p:sldId id="461" r:id="rId21"/>
    <p:sldId id="460" r:id="rId22"/>
    <p:sldId id="450" r:id="rId23"/>
    <p:sldId id="454" r:id="rId24"/>
    <p:sldId id="452" r:id="rId25"/>
    <p:sldId id="453" r:id="rId26"/>
    <p:sldId id="482" r:id="rId27"/>
    <p:sldId id="481" r:id="rId28"/>
    <p:sldId id="262" r:id="rId29"/>
    <p:sldId id="4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D6D8D2-5979-9786-C05F-681F64D3D80F}" name="Carolina Luna Bermudez" initials="CB" userId="S::carolinaluna@redcross.org.uk::3056ba35-b5df-4323-90c0-36d5aae8e7d5" providerId="AD"/>
  <p188:author id="{200F1AFC-9CA1-DFDA-AD9A-9EFE47DC0101}" name="Nadine Barros Da Silva Pa" initials="NBDSP" userId="S::NadinePa@redcross.org.uk::535267b9-06c5-4782-93c5-b6eb705a0d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ne Barros Da Silva Pa" initials="NBDSP" lastIdx="2" clrIdx="0">
    <p:extLst>
      <p:ext uri="{19B8F6BF-5375-455C-9EA6-DF929625EA0E}">
        <p15:presenceInfo xmlns:p15="http://schemas.microsoft.com/office/powerpoint/2012/main" userId="S::NadinePa@redcross.org.uk::535267b9-06c5-4782-93c5-b6eb705a0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09DA2-E5C3-0563-A2AE-F591D488D030}" v="2" dt="2021-12-03T10:37:59.676"/>
    <p1510:client id="{4DD3475F-9713-41A6-8294-470591F37548}" v="14" vWet="16" dt="2021-12-03T10:38:26.080"/>
    <p1510:client id="{60AE5290-0DCD-E6F2-383D-E9018E7E1A7E}" v="8" dt="2021-12-03T14:52:18.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arros Da Silva Pa" userId="535267b9-06c5-4782-93c5-b6eb705a0d25" providerId="ADAL" clId="{4DD3475F-9713-41A6-8294-470591F37548}"/>
    <pc:docChg chg="addSld delSld modSld sldOrd">
      <pc:chgData name="Nadine Barros Da Silva Pa" userId="535267b9-06c5-4782-93c5-b6eb705a0d25" providerId="ADAL" clId="{4DD3475F-9713-41A6-8294-470591F37548}" dt="2021-12-03T09:55:45.481" v="24"/>
      <pc:docMkLst>
        <pc:docMk/>
      </pc:docMkLst>
      <pc:sldChg chg="ord">
        <pc:chgData name="Nadine Barros Da Silva Pa" userId="535267b9-06c5-4782-93c5-b6eb705a0d25" providerId="ADAL" clId="{4DD3475F-9713-41A6-8294-470591F37548}" dt="2021-12-03T09:55:45.481" v="24"/>
        <pc:sldMkLst>
          <pc:docMk/>
          <pc:sldMk cId="3763104726" sldId="289"/>
        </pc:sldMkLst>
      </pc:sldChg>
      <pc:sldChg chg="addSp modSp del mod">
        <pc:chgData name="Nadine Barros Da Silva Pa" userId="535267b9-06c5-4782-93c5-b6eb705a0d25" providerId="ADAL" clId="{4DD3475F-9713-41A6-8294-470591F37548}" dt="2021-12-03T09:38:43.520" v="20" actId="2696"/>
        <pc:sldMkLst>
          <pc:docMk/>
          <pc:sldMk cId="467754430" sldId="456"/>
        </pc:sldMkLst>
        <pc:picChg chg="mod ord">
          <ac:chgData name="Nadine Barros Da Silva Pa" userId="535267b9-06c5-4782-93c5-b6eb705a0d25" providerId="ADAL" clId="{4DD3475F-9713-41A6-8294-470591F37548}" dt="2021-12-03T09:35:38.622" v="5" actId="167"/>
          <ac:picMkLst>
            <pc:docMk/>
            <pc:sldMk cId="467754430" sldId="456"/>
            <ac:picMk id="6" creationId="{C2D7F0A2-F994-4AB8-8C89-647691D8879B}"/>
          </ac:picMkLst>
        </pc:picChg>
        <pc:picChg chg="add mod">
          <ac:chgData name="Nadine Barros Da Silva Pa" userId="535267b9-06c5-4782-93c5-b6eb705a0d25" providerId="ADAL" clId="{4DD3475F-9713-41A6-8294-470591F37548}" dt="2021-12-03T09:36:59.503" v="7" actId="1076"/>
          <ac:picMkLst>
            <pc:docMk/>
            <pc:sldMk cId="467754430" sldId="456"/>
            <ac:picMk id="1026" creationId="{D4F60965-24CC-4FCD-BFD3-1586E1D3762E}"/>
          </ac:picMkLst>
        </pc:picChg>
      </pc:sldChg>
      <pc:sldChg chg="addSp delSp modSp new ord">
        <pc:chgData name="Nadine Barros Da Silva Pa" userId="535267b9-06c5-4782-93c5-b6eb705a0d25" providerId="ADAL" clId="{4DD3475F-9713-41A6-8294-470591F37548}" dt="2021-12-03T09:39:04.882" v="22"/>
        <pc:sldMkLst>
          <pc:docMk/>
          <pc:sldMk cId="2128152929" sldId="486"/>
        </pc:sldMkLst>
        <pc:spChg chg="del">
          <ac:chgData name="Nadine Barros Da Silva Pa" userId="535267b9-06c5-4782-93c5-b6eb705a0d25" providerId="ADAL" clId="{4DD3475F-9713-41A6-8294-470591F37548}" dt="2021-12-03T09:37:32.404" v="9"/>
          <ac:spMkLst>
            <pc:docMk/>
            <pc:sldMk cId="2128152929" sldId="486"/>
            <ac:spMk id="3" creationId="{352C1270-D06D-4052-9EE2-1A390A0514E6}"/>
          </ac:spMkLst>
        </pc:spChg>
        <pc:picChg chg="add mod">
          <ac:chgData name="Nadine Barros Da Silva Pa" userId="535267b9-06c5-4782-93c5-b6eb705a0d25" providerId="ADAL" clId="{4DD3475F-9713-41A6-8294-470591F37548}" dt="2021-12-03T09:38:35.762" v="19" actId="14100"/>
          <ac:picMkLst>
            <pc:docMk/>
            <pc:sldMk cId="2128152929" sldId="486"/>
            <ac:picMk id="2050" creationId="{9084DA7A-0220-4F07-B2F2-6018EF8B2E52}"/>
          </ac:picMkLst>
        </pc:picChg>
        <pc:picChg chg="add del">
          <ac:chgData name="Nadine Barros Da Silva Pa" userId="535267b9-06c5-4782-93c5-b6eb705a0d25" providerId="ADAL" clId="{4DD3475F-9713-41A6-8294-470591F37548}" dt="2021-12-03T09:37:55.583" v="12" actId="478"/>
          <ac:picMkLst>
            <pc:docMk/>
            <pc:sldMk cId="2128152929" sldId="486"/>
            <ac:picMk id="2052" creationId="{BF3E2672-B96B-43AF-98F3-28FE0F8A2134}"/>
          </ac:picMkLst>
        </pc:picChg>
      </pc:sldChg>
    </pc:docChg>
  </pc:docChgLst>
  <pc:docChgLst>
    <pc:chgData name="Carolina Luna Bermudez" userId="S::carolinaluna@redcross.org.uk::3056ba35-b5df-4323-90c0-36d5aae8e7d5" providerId="AD" clId="Web-{31B09DA2-E5C3-0563-A2AE-F591D488D030}"/>
    <pc:docChg chg="modSld">
      <pc:chgData name="Carolina Luna Bermudez" userId="S::carolinaluna@redcross.org.uk::3056ba35-b5df-4323-90c0-36d5aae8e7d5" providerId="AD" clId="Web-{31B09DA2-E5C3-0563-A2AE-F591D488D030}" dt="2021-12-03T11:27:50.209" v="45"/>
      <pc:docMkLst>
        <pc:docMk/>
      </pc:docMkLst>
      <pc:sldChg chg="modNotes">
        <pc:chgData name="Carolina Luna Bermudez" userId="S::carolinaluna@redcross.org.uk::3056ba35-b5df-4323-90c0-36d5aae8e7d5" providerId="AD" clId="Web-{31B09DA2-E5C3-0563-A2AE-F591D488D030}" dt="2021-12-03T11:20:29.259" v="44"/>
        <pc:sldMkLst>
          <pc:docMk/>
          <pc:sldMk cId="3226509717" sldId="450"/>
        </pc:sldMkLst>
      </pc:sldChg>
      <pc:sldChg chg="modNotes">
        <pc:chgData name="Carolina Luna Bermudez" userId="S::carolinaluna@redcross.org.uk::3056ba35-b5df-4323-90c0-36d5aae8e7d5" providerId="AD" clId="Web-{31B09DA2-E5C3-0563-A2AE-F591D488D030}" dt="2021-12-03T11:19:21.773" v="41"/>
        <pc:sldMkLst>
          <pc:docMk/>
          <pc:sldMk cId="2266131097" sldId="452"/>
        </pc:sldMkLst>
      </pc:sldChg>
      <pc:sldChg chg="modNotes">
        <pc:chgData name="Carolina Luna Bermudez" userId="S::carolinaluna@redcross.org.uk::3056ba35-b5df-4323-90c0-36d5aae8e7d5" providerId="AD" clId="Web-{31B09DA2-E5C3-0563-A2AE-F591D488D030}" dt="2021-12-03T11:27:50.209" v="45"/>
        <pc:sldMkLst>
          <pc:docMk/>
          <pc:sldMk cId="2579101189" sldId="458"/>
        </pc:sldMkLst>
      </pc:sldChg>
      <pc:sldChg chg="mod modShow">
        <pc:chgData name="Carolina Luna Bermudez" userId="S::carolinaluna@redcross.org.uk::3056ba35-b5df-4323-90c0-36d5aae8e7d5" providerId="AD" clId="Web-{31B09DA2-E5C3-0563-A2AE-F591D488D030}" dt="2021-12-03T10:37:59.676" v="1"/>
        <pc:sldMkLst>
          <pc:docMk/>
          <pc:sldMk cId="1133972666" sldId="460"/>
        </pc:sldMkLst>
      </pc:sldChg>
      <pc:sldChg chg="modNotes">
        <pc:chgData name="Carolina Luna Bermudez" userId="S::carolinaluna@redcross.org.uk::3056ba35-b5df-4323-90c0-36d5aae8e7d5" providerId="AD" clId="Web-{31B09DA2-E5C3-0563-A2AE-F591D488D030}" dt="2021-12-03T11:05:18.689" v="14"/>
        <pc:sldMkLst>
          <pc:docMk/>
          <pc:sldMk cId="2774428351" sldId="482"/>
        </pc:sldMkLst>
      </pc:sldChg>
    </pc:docChg>
  </pc:docChgLst>
  <pc:docChgLst>
    <pc:chgData name="Carolina Luna Bermudez" userId="S::carolinaluna@redcross.org.uk::3056ba35-b5df-4323-90c0-36d5aae8e7d5" providerId="AD" clId="Web-{60AE5290-0DCD-E6F2-383D-E9018E7E1A7E}"/>
    <pc:docChg chg="delSld modSld">
      <pc:chgData name="Carolina Luna Bermudez" userId="S::carolinaluna@redcross.org.uk::3056ba35-b5df-4323-90c0-36d5aae8e7d5" providerId="AD" clId="Web-{60AE5290-0DCD-E6F2-383D-E9018E7E1A7E}" dt="2021-12-03T14:52:17.423" v="3" actId="20577"/>
      <pc:docMkLst>
        <pc:docMk/>
      </pc:docMkLst>
      <pc:sldChg chg="modSp">
        <pc:chgData name="Carolina Luna Bermudez" userId="S::carolinaluna@redcross.org.uk::3056ba35-b5df-4323-90c0-36d5aae8e7d5" providerId="AD" clId="Web-{60AE5290-0DCD-E6F2-383D-E9018E7E1A7E}" dt="2021-12-03T14:52:17.423" v="3" actId="20577"/>
        <pc:sldMkLst>
          <pc:docMk/>
          <pc:sldMk cId="103394954" sldId="483"/>
        </pc:sldMkLst>
        <pc:spChg chg="mod">
          <ac:chgData name="Carolina Luna Bermudez" userId="S::carolinaluna@redcross.org.uk::3056ba35-b5df-4323-90c0-36d5aae8e7d5" providerId="AD" clId="Web-{60AE5290-0DCD-E6F2-383D-E9018E7E1A7E}" dt="2021-12-03T14:52:17.423" v="3" actId="20577"/>
          <ac:spMkLst>
            <pc:docMk/>
            <pc:sldMk cId="103394954" sldId="483"/>
            <ac:spMk id="2" creationId="{A08BA4B0-8BEC-4AE1-BC91-DBDB7FBB30E7}"/>
          </ac:spMkLst>
        </pc:spChg>
      </pc:sldChg>
      <pc:sldChg chg="del">
        <pc:chgData name="Carolina Luna Bermudez" userId="S::carolinaluna@redcross.org.uk::3056ba35-b5df-4323-90c0-36d5aae8e7d5" providerId="AD" clId="Web-{60AE5290-0DCD-E6F2-383D-E9018E7E1A7E}" dt="2021-12-03T14:40:27.126" v="0"/>
        <pc:sldMkLst>
          <pc:docMk/>
          <pc:sldMk cId="3922791075" sldId="485"/>
        </pc:sldMkLst>
      </pc:sldChg>
    </pc:docChg>
  </pc:docChgLst>
</pc:chgInfo>
</file>

<file path=ppt/comments/modernComment_124_B6D1C93F.xml><?xml version="1.0" encoding="utf-8"?>
<p188:cmLst xmlns:a="http://schemas.openxmlformats.org/drawingml/2006/main" xmlns:r="http://schemas.openxmlformats.org/officeDocument/2006/relationships" xmlns:p188="http://schemas.microsoft.com/office/powerpoint/2018/8/main">
  <p188:cm id="{BAA7F077-118D-4026-BE56-31F9D0C50FD8}" authorId="{46D6D8D2-5979-9786-C05F-681F64D3D80F}" created="2021-11-05T10:21:39.693">
    <pc:sldMkLst xmlns:pc="http://schemas.microsoft.com/office/powerpoint/2013/main/command">
      <pc:docMk/>
      <pc:sldMk cId="3067201855" sldId="292"/>
    </pc:sldMkLst>
    <p188:replyLst>
      <p188:reply id="{350F2C5C-3049-49C7-AB0A-4CD3C2A4370E}" authorId="{200F1AFC-9CA1-DFDA-AD9A-9EFE47DC0101}" created="2021-11-05T10:54:54.289">
        <p188:txBody>
          <a:bodyPr/>
          <a:lstStyle/>
          <a:p>
            <a:r>
              <a:rPr lang="en-GB"/>
              <a:t>Perhaps it can be moved to after slide 7, cause it wraps up the online threats and what you can do to be safe online. What do you think ?</a:t>
            </a:r>
          </a:p>
        </p188:txBody>
      </p188:reply>
    </p188:replyLst>
    <p188:txBody>
      <a:bodyPr/>
      <a:lstStyle/>
      <a:p>
        <a:r>
          <a:rPr lang="en-GB"/>
          <a:t>This slide could be moved to the digital safety section after slide # 5</a:t>
        </a:r>
      </a:p>
    </p188:txBody>
  </p188:cm>
</p188:cmLst>
</file>

<file path=ppt/comments/modernComment_1C7_CE086A67.xml><?xml version="1.0" encoding="utf-8"?>
<p188:cmLst xmlns:a="http://schemas.openxmlformats.org/drawingml/2006/main" xmlns:r="http://schemas.openxmlformats.org/officeDocument/2006/relationships" xmlns:p188="http://schemas.microsoft.com/office/powerpoint/2018/8/main">
  <p188:cm id="{041F471D-E0C0-4F83-ACA8-5337FC3B233E}" authorId="{46D6D8D2-5979-9786-C05F-681F64D3D80F}" status="resolved" created="2021-11-05T10:19:25.393">
    <ac:deMkLst xmlns:ac="http://schemas.microsoft.com/office/drawing/2013/main/command">
      <pc:docMk xmlns:pc="http://schemas.microsoft.com/office/powerpoint/2013/main/command"/>
      <pc:sldMk xmlns:pc="http://schemas.microsoft.com/office/powerpoint/2013/main/command" cId="3456658023" sldId="455"/>
      <ac:spMk id="3" creationId="{652728F0-63EC-49B3-8FA2-4130AA57D5EE}"/>
    </ac:deMkLst>
    <p188:replyLst>
      <p188:reply id="{03763149-054B-41E8-98A3-5DAD0B0E5497}" authorId="{200F1AFC-9CA1-DFDA-AD9A-9EFE47DC0101}" created="2021-11-05T10:53:02.029">
        <p188:txBody>
          <a:bodyPr/>
          <a:lstStyle/>
          <a:p>
            <a:r>
              <a:rPr lang="en-GB"/>
              <a:t>Gracias</a:t>
            </a:r>
          </a:p>
        </p188:txBody>
      </p188:reply>
    </p188:replyLst>
    <p188:txBody>
      <a:bodyPr/>
      <a:lstStyle/>
      <a:p>
        <a:r>
          <a:rPr lang="en-GB"/>
          <a:t>Themes along the PPP are not in the same order as mentioned here.
This is how they seem to be as you go through it:
1. Look at digital safety and discuss how you can be safe online
2. Discuss fraud in the UK 
3. Analyse the different types of law in the UK ​
4. Discuss how to report a crime 
5. Discuss hate crime, discrimination and anti-social behaviour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76404-B19B-4337-9272-2E9397C5C5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241831F-96B5-477A-8D15-2A08F6A13D64}" type="pres">
      <dgm:prSet presAssocID="{39476404-B19B-4337-9272-2E9397C5C53B}" presName="Name0" presStyleCnt="0">
        <dgm:presLayoutVars>
          <dgm:dir/>
          <dgm:animLvl val="lvl"/>
          <dgm:resizeHandles val="exact"/>
        </dgm:presLayoutVars>
      </dgm:prSet>
      <dgm:spPr/>
    </dgm:pt>
  </dgm:ptLst>
  <dgm:cxnLst>
    <dgm:cxn modelId="{6AA31561-E944-4F5E-8201-29B51667D987}" type="presOf" srcId="{39476404-B19B-4337-9272-2E9397C5C53B}" destId="{B241831F-96B5-477A-8D15-2A08F6A13D64}"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245CC-D73A-4898-A8EB-1C289C8F2664}" type="datetimeFigureOut">
              <a:rPr lang="en-GB" smtClean="0"/>
              <a:t>03/12/2021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B5DB3-1A3B-428B-98FA-E9290C34D2F4}" type="slidenum">
              <a:rPr lang="en-GB" smtClean="0"/>
              <a:t>‹#›</a:t>
            </a:fld>
            <a:endParaRPr lang="en-GB"/>
          </a:p>
        </p:txBody>
      </p:sp>
    </p:spTree>
    <p:extLst>
      <p:ext uri="{BB962C8B-B14F-4D97-AF65-F5344CB8AC3E}">
        <p14:creationId xmlns:p14="http://schemas.microsoft.com/office/powerpoint/2010/main" val="48147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itizensadvice.org.uk/scotland/law-and-courts/discrimination/what-are-the-different-types-of-discrimination/harass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egislation.gov.uk/ukpga/2003/31/content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legislation.gov.uk/asp/2005/8/content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t>Ask questions on digital safety. </a:t>
            </a:r>
          </a:p>
          <a:p>
            <a:pPr marL="171450" indent="-171450">
              <a:buFontTx/>
              <a:buChar char="-"/>
            </a:pPr>
            <a:r>
              <a:rPr lang="en-GB"/>
              <a:t>Do you know what digital safety is? How do you keep safe online? </a:t>
            </a:r>
          </a:p>
          <a:p>
            <a:pPr marL="171450" indent="-171450">
              <a:buFontTx/>
              <a:buChar char="-"/>
            </a:pPr>
            <a:r>
              <a:rPr lang="en-GB"/>
              <a:t>Do you use internet often in Afghanistan?   </a:t>
            </a:r>
          </a:p>
          <a:p>
            <a:pPr marL="171450" indent="-171450">
              <a:buFontTx/>
              <a:buChar char="-"/>
            </a:pPr>
            <a:endParaRPr lang="en-GB"/>
          </a:p>
          <a:p>
            <a:pPr marL="0" indent="0">
              <a:buFontTx/>
              <a:buNone/>
            </a:pPr>
            <a:r>
              <a:rPr lang="en-GB"/>
              <a:t>Explain that in the UK many services are online, from internet banking, booking appointments, shopping, etc. Therefore, very important to keep safe. </a:t>
            </a:r>
          </a:p>
        </p:txBody>
      </p:sp>
      <p:sp>
        <p:nvSpPr>
          <p:cNvPr id="4" name="Slide Number Placeholder 3"/>
          <p:cNvSpPr>
            <a:spLocks noGrp="1"/>
          </p:cNvSpPr>
          <p:nvPr>
            <p:ph type="sldNum" sz="quarter" idx="5"/>
          </p:nvPr>
        </p:nvSpPr>
        <p:spPr/>
        <p:txBody>
          <a:bodyPr/>
          <a:lstStyle/>
          <a:p>
            <a:fld id="{625B5DB3-1A3B-428B-98FA-E9290C34D2F4}" type="slidenum">
              <a:rPr lang="en-GB" smtClean="0"/>
              <a:t>4</a:t>
            </a:fld>
            <a:endParaRPr lang="en-GB"/>
          </a:p>
        </p:txBody>
      </p:sp>
    </p:spTree>
    <p:extLst>
      <p:ext uri="{BB962C8B-B14F-4D97-AF65-F5344CB8AC3E}">
        <p14:creationId xmlns:p14="http://schemas.microsoft.com/office/powerpoint/2010/main" val="300684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02124"/>
                </a:solidFill>
                <a:effectLst/>
                <a:latin typeface="arial" panose="020B0604020202020204" pitchFamily="34" charset="0"/>
              </a:rPr>
              <a:t>Discrimination is </a:t>
            </a:r>
            <a:r>
              <a:rPr lang="en-GB" b="1" i="0">
                <a:solidFill>
                  <a:srgbClr val="202124"/>
                </a:solidFill>
                <a:effectLst/>
                <a:latin typeface="arial" panose="020B0604020202020204" pitchFamily="34" charset="0"/>
              </a:rPr>
              <a:t>the unfair or prejudicial treatment of people and groups based on characteristics</a:t>
            </a:r>
            <a:r>
              <a:rPr lang="en-GB" b="0" i="0">
                <a:solidFill>
                  <a:srgbClr val="202124"/>
                </a:solidFill>
                <a:effectLst/>
                <a:latin typeface="arial" panose="020B0604020202020204" pitchFamily="34" charset="0"/>
              </a:rPr>
              <a:t> such as race, gender, age or sexual orientation. </a:t>
            </a:r>
            <a:endParaRPr lang="en-GB"/>
          </a:p>
        </p:txBody>
      </p:sp>
      <p:sp>
        <p:nvSpPr>
          <p:cNvPr id="4" name="Slide Number Placeholder 3"/>
          <p:cNvSpPr>
            <a:spLocks noGrp="1"/>
          </p:cNvSpPr>
          <p:nvPr>
            <p:ph type="sldNum" sz="quarter" idx="5"/>
          </p:nvPr>
        </p:nvSpPr>
        <p:spPr/>
        <p:txBody>
          <a:bodyPr/>
          <a:lstStyle/>
          <a:p>
            <a:fld id="{625B5DB3-1A3B-428B-98FA-E9290C34D2F4}" type="slidenum">
              <a:rPr lang="en-GB" smtClean="0"/>
              <a:t>16</a:t>
            </a:fld>
            <a:endParaRPr lang="en-GB"/>
          </a:p>
        </p:txBody>
      </p:sp>
    </p:spTree>
    <p:extLst>
      <p:ext uri="{BB962C8B-B14F-4D97-AF65-F5344CB8AC3E}">
        <p14:creationId xmlns:p14="http://schemas.microsoft.com/office/powerpoint/2010/main" val="387692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b="1" i="1"/>
              <a:t>Question: What do you know about anti-social behaviour? </a:t>
            </a:r>
            <a:endParaRPr lang="en-GB"/>
          </a:p>
          <a:p>
            <a:endParaRPr lang="en-GB"/>
          </a:p>
          <a:p>
            <a:r>
              <a:rPr lang="en-GB"/>
              <a:t>Talk about anti-social behaviour examples. </a:t>
            </a:r>
            <a:endParaRPr lang="en-GB">
              <a:cs typeface="Calibri" panose="020F0502020204030204"/>
            </a:endParaRPr>
          </a:p>
          <a:p>
            <a:pPr algn="l">
              <a:buFont typeface="Arial" panose="020B0604020202020204" pitchFamily="34" charset="0"/>
              <a:buChar char="•"/>
            </a:pPr>
            <a:r>
              <a:rPr lang="en-GB" b="1" i="0">
                <a:solidFill>
                  <a:srgbClr val="000000"/>
                </a:solidFill>
                <a:effectLst/>
                <a:latin typeface="open_sans"/>
              </a:rPr>
              <a:t>noise</a:t>
            </a:r>
            <a:endParaRPr lang="en-GB" b="0" i="0">
              <a:solidFill>
                <a:srgbClr val="000000"/>
              </a:solidFill>
              <a:effectLst/>
              <a:latin typeface="open_sans"/>
            </a:endParaRPr>
          </a:p>
          <a:p>
            <a:pPr algn="l">
              <a:buFont typeface="Arial" panose="020B0604020202020204" pitchFamily="34" charset="0"/>
              <a:buChar char="•"/>
            </a:pPr>
            <a:r>
              <a:rPr lang="en-GB" b="1" i="0">
                <a:solidFill>
                  <a:srgbClr val="000000"/>
                </a:solidFill>
                <a:effectLst/>
                <a:latin typeface="open_sans"/>
              </a:rPr>
              <a:t>shouting, swearing and fighting</a:t>
            </a:r>
            <a:endParaRPr lang="en-GB" b="0" i="0">
              <a:solidFill>
                <a:srgbClr val="000000"/>
              </a:solidFill>
              <a:effectLst/>
              <a:latin typeface="open_sans"/>
            </a:endParaRPr>
          </a:p>
          <a:p>
            <a:pPr algn="l">
              <a:buFont typeface="Arial" panose="020B0604020202020204" pitchFamily="34" charset="0"/>
              <a:buChar char="•"/>
            </a:pPr>
            <a:r>
              <a:rPr lang="en-GB" b="1" i="0">
                <a:solidFill>
                  <a:srgbClr val="000000"/>
                </a:solidFill>
                <a:effectLst/>
                <a:latin typeface="open_sans"/>
              </a:rPr>
              <a:t>intimidation</a:t>
            </a:r>
            <a:r>
              <a:rPr lang="en-GB" b="0" i="0">
                <a:solidFill>
                  <a:srgbClr val="000000"/>
                </a:solidFill>
                <a:effectLst/>
                <a:latin typeface="open_sans"/>
              </a:rPr>
              <a:t> of neighbours and others through threats or actual violence</a:t>
            </a:r>
          </a:p>
          <a:p>
            <a:pPr algn="l">
              <a:buFont typeface="Arial" panose="020B0604020202020204" pitchFamily="34" charset="0"/>
              <a:buChar char="•"/>
            </a:pPr>
            <a:r>
              <a:rPr lang="en-GB" b="1" i="0">
                <a:solidFill>
                  <a:srgbClr val="000000"/>
                </a:solidFill>
                <a:effectLst/>
                <a:latin typeface="open_sans"/>
              </a:rPr>
              <a:t>harassment</a:t>
            </a:r>
            <a:r>
              <a:rPr lang="en-GB" b="0" i="0">
                <a:solidFill>
                  <a:srgbClr val="000000"/>
                </a:solidFill>
                <a:effectLst/>
                <a:latin typeface="open_sans"/>
              </a:rPr>
              <a:t>, including racial harassment or sectarian aggression. </a:t>
            </a:r>
            <a:r>
              <a:rPr lang="en-GB" b="0" i="0" u="none" strike="noStrike">
                <a:solidFill>
                  <a:srgbClr val="003C64"/>
                </a:solidFill>
                <a:effectLst/>
                <a:latin typeface="open_sans"/>
                <a:hlinkClick r:id="rId3"/>
              </a:rPr>
              <a:t>More about harassment</a:t>
            </a:r>
            <a:endParaRPr lang="en-GB" b="0" i="0">
              <a:solidFill>
                <a:srgbClr val="000000"/>
              </a:solidFill>
              <a:effectLst/>
              <a:latin typeface="open_sans"/>
            </a:endParaRPr>
          </a:p>
          <a:p>
            <a:pPr algn="l">
              <a:buFont typeface="Arial" panose="020B0604020202020204" pitchFamily="34" charset="0"/>
              <a:buChar char="•"/>
            </a:pPr>
            <a:r>
              <a:rPr lang="en-GB" b="1" i="0">
                <a:solidFill>
                  <a:srgbClr val="000000"/>
                </a:solidFill>
                <a:effectLst/>
                <a:latin typeface="open_sans"/>
              </a:rPr>
              <a:t>verbal abuse</a:t>
            </a:r>
            <a:endParaRPr lang="en-GB" b="0" i="0">
              <a:solidFill>
                <a:srgbClr val="000000"/>
              </a:solidFill>
              <a:effectLst/>
              <a:latin typeface="open_sans"/>
            </a:endParaRPr>
          </a:p>
          <a:p>
            <a:pPr algn="l">
              <a:buFont typeface="Arial" panose="020B0604020202020204" pitchFamily="34" charset="0"/>
              <a:buChar char="•"/>
            </a:pPr>
            <a:r>
              <a:rPr lang="en-GB" b="1" i="0">
                <a:solidFill>
                  <a:srgbClr val="000000"/>
                </a:solidFill>
                <a:effectLst/>
                <a:latin typeface="open_sans"/>
              </a:rPr>
              <a:t>bullying</a:t>
            </a:r>
            <a:r>
              <a:rPr lang="en-GB" b="0" i="0">
                <a:solidFill>
                  <a:srgbClr val="000000"/>
                </a:solidFill>
                <a:effectLst/>
                <a:latin typeface="open_sans"/>
              </a:rPr>
              <a:t> of children in public recreation grounds, on the way to school or even on school grounds, if normal school disciplinary procedures do not stop the behaviour</a:t>
            </a:r>
          </a:p>
          <a:p>
            <a:pPr algn="l">
              <a:buFont typeface="Arial" panose="020B0604020202020204" pitchFamily="34" charset="0"/>
              <a:buChar char="•"/>
            </a:pPr>
            <a:r>
              <a:rPr lang="en-GB" b="1" i="0">
                <a:solidFill>
                  <a:srgbClr val="000000"/>
                </a:solidFill>
                <a:effectLst/>
                <a:latin typeface="open_sans"/>
              </a:rPr>
              <a:t>abusive behaviour</a:t>
            </a:r>
            <a:r>
              <a:rPr lang="en-GB" b="0" i="0">
                <a:solidFill>
                  <a:srgbClr val="000000"/>
                </a:solidFill>
                <a:effectLst/>
                <a:latin typeface="open_sans"/>
              </a:rPr>
              <a:t> aimed at causing distress or fear to certain people, for example, elderly or disabled people</a:t>
            </a:r>
          </a:p>
          <a:p>
            <a:pPr algn="l">
              <a:buFont typeface="Arial" panose="020B0604020202020204" pitchFamily="34" charset="0"/>
              <a:buChar char="•"/>
            </a:pPr>
            <a:r>
              <a:rPr lang="en-GB" b="1" i="0">
                <a:solidFill>
                  <a:srgbClr val="000000"/>
                </a:solidFill>
                <a:effectLst/>
                <a:latin typeface="open_sans"/>
              </a:rPr>
              <a:t>driving in an inconsiderate or careless way</a:t>
            </a:r>
            <a:r>
              <a:rPr lang="en-GB" b="0" i="0">
                <a:solidFill>
                  <a:srgbClr val="000000"/>
                </a:solidFill>
                <a:effectLst/>
                <a:latin typeface="open_sans"/>
              </a:rPr>
              <a:t>, for example, drivers congregating in an area for racing</a:t>
            </a:r>
          </a:p>
          <a:p>
            <a:pPr algn="l">
              <a:buFont typeface="Arial" panose="020B0604020202020204" pitchFamily="34" charset="0"/>
              <a:buChar char="•"/>
            </a:pPr>
            <a:r>
              <a:rPr lang="en-GB" b="1" i="0">
                <a:solidFill>
                  <a:srgbClr val="000000"/>
                </a:solidFill>
                <a:effectLst/>
                <a:latin typeface="open_sans"/>
              </a:rPr>
              <a:t>dumping rubbish</a:t>
            </a:r>
            <a:endParaRPr lang="en-GB" b="0" i="0">
              <a:solidFill>
                <a:srgbClr val="000000"/>
              </a:solidFill>
              <a:effectLst/>
              <a:latin typeface="open_sans"/>
            </a:endParaRPr>
          </a:p>
          <a:p>
            <a:pPr algn="l">
              <a:buFont typeface="Arial" panose="020B0604020202020204" pitchFamily="34" charset="0"/>
              <a:buChar char="•"/>
            </a:pPr>
            <a:r>
              <a:rPr lang="en-GB" b="1" i="0">
                <a:solidFill>
                  <a:srgbClr val="000000"/>
                </a:solidFill>
                <a:effectLst/>
                <a:latin typeface="open_sans"/>
              </a:rPr>
              <a:t>animal nuisance</a:t>
            </a:r>
            <a:r>
              <a:rPr lang="en-GB" b="0" i="0">
                <a:solidFill>
                  <a:srgbClr val="000000"/>
                </a:solidFill>
                <a:effectLst/>
                <a:latin typeface="open_sans"/>
              </a:rPr>
              <a:t>, including dog fouling</a:t>
            </a:r>
          </a:p>
          <a:p>
            <a:pPr algn="l">
              <a:buFont typeface="Arial" panose="020B0604020202020204" pitchFamily="34" charset="0"/>
              <a:buChar char="•"/>
            </a:pPr>
            <a:r>
              <a:rPr lang="en-GB" b="1" i="0">
                <a:solidFill>
                  <a:srgbClr val="000000"/>
                </a:solidFill>
                <a:effectLst/>
                <a:latin typeface="open_sans"/>
              </a:rPr>
              <a:t>vandalism</a:t>
            </a:r>
            <a:r>
              <a:rPr lang="en-GB" b="0" i="0">
                <a:solidFill>
                  <a:srgbClr val="000000"/>
                </a:solidFill>
                <a:effectLst/>
                <a:latin typeface="open_sans"/>
              </a:rPr>
              <a:t>, property damage and graffiti</a:t>
            </a:r>
          </a:p>
          <a:p>
            <a:endParaRPr lang="en-GB"/>
          </a:p>
          <a:p>
            <a:endParaRPr lang="en-GB"/>
          </a:p>
          <a:p>
            <a:r>
              <a:rPr lang="en-GB"/>
              <a:t>https://www.citizensadvice.org.uk/scotland/housing/problems-where-you-live-s/antisocial-behaviour-s/ </a:t>
            </a:r>
            <a:endParaRPr lang="en-GB">
              <a:cs typeface="Calibri"/>
            </a:endParaRPr>
          </a:p>
          <a:p>
            <a:r>
              <a:rPr lang="en-GB"/>
              <a:t>https://www.westyorkshire.police.uk/form/report-anti-social-behaviour</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625B5DB3-1A3B-428B-98FA-E9290C34D2F4}" type="slidenum">
              <a:rPr lang="en-GB" smtClean="0"/>
              <a:t>17</a:t>
            </a:fld>
            <a:endParaRPr lang="en-GB"/>
          </a:p>
        </p:txBody>
      </p:sp>
    </p:spTree>
    <p:extLst>
      <p:ext uri="{BB962C8B-B14F-4D97-AF65-F5344CB8AC3E}">
        <p14:creationId xmlns:p14="http://schemas.microsoft.com/office/powerpoint/2010/main" val="69196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you do will depend on the type of behaviour you are complaining about and on the result you want.</a:t>
            </a:r>
          </a:p>
          <a:p>
            <a:endParaRPr lang="en-GB"/>
          </a:p>
          <a:p>
            <a:r>
              <a:rPr lang="en-GB"/>
              <a:t>You might want:</a:t>
            </a:r>
          </a:p>
          <a:p>
            <a:endParaRPr lang="en-GB"/>
          </a:p>
          <a:p>
            <a:r>
              <a:rPr lang="en-GB"/>
              <a:t>the antisocial behaviour to stop </a:t>
            </a:r>
          </a:p>
          <a:p>
            <a:r>
              <a:rPr lang="en-GB"/>
              <a:t>compensation for any damage, loss or injury suffered</a:t>
            </a:r>
          </a:p>
          <a:p>
            <a:r>
              <a:rPr lang="en-GB"/>
              <a:t>an apology</a:t>
            </a:r>
          </a:p>
          <a:p>
            <a:r>
              <a:rPr lang="en-GB"/>
              <a:t>to be rehoused elsewhere</a:t>
            </a:r>
          </a:p>
          <a:p>
            <a:r>
              <a:rPr lang="en-GB"/>
              <a:t>the people responsible for the behaviour to be moved or evicted.</a:t>
            </a:r>
          </a:p>
          <a:p>
            <a:endParaRPr lang="en-GB"/>
          </a:p>
          <a:p>
            <a:r>
              <a:rPr lang="en-GB"/>
              <a:t>https://www.citizensadvice.org.uk/scotland/housing/problems-where-you-live-s/antisocial-behaviour-s/</a:t>
            </a:r>
          </a:p>
        </p:txBody>
      </p:sp>
      <p:sp>
        <p:nvSpPr>
          <p:cNvPr id="4" name="Slide Number Placeholder 3"/>
          <p:cNvSpPr>
            <a:spLocks noGrp="1"/>
          </p:cNvSpPr>
          <p:nvPr>
            <p:ph type="sldNum" sz="quarter" idx="5"/>
          </p:nvPr>
        </p:nvSpPr>
        <p:spPr/>
        <p:txBody>
          <a:bodyPr/>
          <a:lstStyle/>
          <a:p>
            <a:fld id="{625B5DB3-1A3B-428B-98FA-E9290C34D2F4}" type="slidenum">
              <a:rPr lang="en-GB" smtClean="0"/>
              <a:t>18</a:t>
            </a:fld>
            <a:endParaRPr lang="en-GB"/>
          </a:p>
        </p:txBody>
      </p:sp>
    </p:spTree>
    <p:extLst>
      <p:ext uri="{BB962C8B-B14F-4D97-AF65-F5344CB8AC3E}">
        <p14:creationId xmlns:p14="http://schemas.microsoft.com/office/powerpoint/2010/main" val="202207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25B5DB3-1A3B-428B-98FA-E9290C34D2F4}" type="slidenum">
              <a:rPr lang="en-GB" smtClean="0"/>
              <a:t>19</a:t>
            </a:fld>
            <a:endParaRPr lang="en-GB"/>
          </a:p>
        </p:txBody>
      </p:sp>
    </p:spTree>
    <p:extLst>
      <p:ext uri="{BB962C8B-B14F-4D97-AF65-F5344CB8AC3E}">
        <p14:creationId xmlns:p14="http://schemas.microsoft.com/office/powerpoint/2010/main" val="297791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B0F82-C111-4225-901A-90C795557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63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p>
        </p:txBody>
      </p:sp>
      <p:sp>
        <p:nvSpPr>
          <p:cNvPr id="4" name="Slide Number Placeholder 3"/>
          <p:cNvSpPr>
            <a:spLocks noGrp="1"/>
          </p:cNvSpPr>
          <p:nvPr>
            <p:ph type="sldNum" sz="quarter" idx="5"/>
          </p:nvPr>
        </p:nvSpPr>
        <p:spPr/>
        <p:txBody>
          <a:bodyPr/>
          <a:lstStyle/>
          <a:p>
            <a:fld id="{625B5DB3-1A3B-428B-98FA-E9290C34D2F4}" type="slidenum">
              <a:rPr lang="en-GB" smtClean="0"/>
              <a:t>5</a:t>
            </a:fld>
            <a:endParaRPr lang="en-GB"/>
          </a:p>
        </p:txBody>
      </p:sp>
    </p:spTree>
    <p:extLst>
      <p:ext uri="{BB962C8B-B14F-4D97-AF65-F5344CB8AC3E}">
        <p14:creationId xmlns:p14="http://schemas.microsoft.com/office/powerpoint/2010/main" val="85828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5B5DB3-1A3B-428B-98FA-E9290C34D2F4}" type="slidenum">
              <a:rPr lang="en-GB" smtClean="0"/>
              <a:t>6</a:t>
            </a:fld>
            <a:endParaRPr lang="en-GB"/>
          </a:p>
        </p:txBody>
      </p:sp>
    </p:spTree>
    <p:extLst>
      <p:ext uri="{BB962C8B-B14F-4D97-AF65-F5344CB8AC3E}">
        <p14:creationId xmlns:p14="http://schemas.microsoft.com/office/powerpoint/2010/main" val="40487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5B5DB3-1A3B-428B-98FA-E9290C34D2F4}" type="slidenum">
              <a:rPr lang="en-GB" smtClean="0"/>
              <a:t>7</a:t>
            </a:fld>
            <a:endParaRPr lang="en-GB"/>
          </a:p>
        </p:txBody>
      </p:sp>
    </p:spTree>
    <p:extLst>
      <p:ext uri="{BB962C8B-B14F-4D97-AF65-F5344CB8AC3E}">
        <p14:creationId xmlns:p14="http://schemas.microsoft.com/office/powerpoint/2010/main" val="77995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Romance fraud</a:t>
            </a:r>
          </a:p>
          <a:p>
            <a:r>
              <a:rPr lang="en-GB"/>
              <a:t>This happens when you start to develop what you believe is a genuine relationship with someone, only to discover later that they were only interested in your money. Often romance fraud takes many months, with the victim slowly being groomed by their supposed new partner. The scammer will gradually start to request money, often starting with small sums and then requesting larger sums as time goes on. </a:t>
            </a:r>
          </a:p>
          <a:p>
            <a:r>
              <a:rPr lang="en-GB"/>
              <a:t>Phishing </a:t>
            </a:r>
          </a:p>
          <a:p>
            <a:r>
              <a:rPr lang="en-GB"/>
              <a:t>Occurs when someone tries to get hold of your personal information by sending out e-mails usually containing a link to a bogus website. Any information you submit via these websites can then be used by fraudsters.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395D"/>
                </a:solidFill>
                <a:effectLst/>
                <a:latin typeface="Expert Sans Light"/>
              </a:rPr>
              <a:t>HMRC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395D"/>
                </a:solidFill>
                <a:effectLst/>
                <a:latin typeface="Expert Sans Light"/>
              </a:rPr>
              <a:t>May involve emails, text, </a:t>
            </a:r>
            <a:r>
              <a:rPr lang="en-GB" b="0" i="0" err="1">
                <a:solidFill>
                  <a:srgbClr val="00395D"/>
                </a:solidFill>
                <a:effectLst/>
                <a:latin typeface="Expert Sans Light"/>
              </a:rPr>
              <a:t>whatsapp</a:t>
            </a:r>
            <a:r>
              <a:rPr lang="en-GB" b="0" i="0">
                <a:solidFill>
                  <a:srgbClr val="00395D"/>
                </a:solidFill>
                <a:effectLst/>
                <a:latin typeface="Expert Sans Light"/>
              </a:rPr>
              <a:t> texts offering a tax refund.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B0C0C"/>
                </a:solidFill>
                <a:effectLst/>
                <a:latin typeface="GDS Transport"/>
              </a:rPr>
              <a:t>Automated phone call scam which will tell you HMRC is filing a lawsuit against you, and to press 1 to speak to a caseworker to make a payment. https://www.gov.uk/government/publications/phishing-and-bogus-emails-hm-revenue-and-customs-examples/phishing-emails-and-bogus-contact-hm-revenue-and-customs-examples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B0C0C"/>
                </a:solidFill>
                <a:effectLst/>
                <a:latin typeface="GDS Transport"/>
              </a:rPr>
              <a:t>Home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B0C0C"/>
                </a:solidFill>
                <a:effectLst/>
                <a:latin typeface="GDS Transport"/>
              </a:rPr>
              <a:t>They may go to your home to ask for money to process your partner’s visa. Legitimate visa officers will only meet you at their offices and will never contact you to ask for money in person or by email or phone.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B0C0C"/>
                </a:solidFill>
                <a:effectLst/>
                <a:latin typeface="GDS Transport"/>
              </a:rPr>
              <a:t>Phone call threatening deportation and demanding payments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B0C0C"/>
                </a:solidFill>
                <a:effectLst/>
                <a:latin typeface="GDS Transport"/>
              </a:rPr>
              <a:t>Car crash phone scam- You will receive a call where they will mention that you’ve been involved in a car accident.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395D"/>
                </a:solidFill>
                <a:effectLst/>
                <a:latin typeface="Expert Sans Light"/>
              </a:rPr>
              <a:t>https://www.gov.uk/government/publications/frauds-tricks-and-scams/fraud-tricks-and-scams</a:t>
            </a:r>
            <a:r>
              <a:rPr lang="en-GB" b="0" i="0">
                <a:solidFill>
                  <a:srgbClr val="0B0C0C"/>
                </a:solidFill>
                <a:effectLst/>
                <a:latin typeface="GDS Transpor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B0C0C"/>
              </a:solidFill>
              <a:effectLst/>
              <a:latin typeface="GDS Transport"/>
            </a:endParaRPr>
          </a:p>
          <a:p>
            <a:pPr algn="l" fontAlgn="base">
              <a:buFont typeface="Arial" panose="020B0604020202020204" pitchFamily="34" charset="0"/>
              <a:buChar char="•"/>
            </a:pPr>
            <a:r>
              <a:rPr lang="en-GB" b="1" i="0">
                <a:solidFill>
                  <a:srgbClr val="545454"/>
                </a:solidFill>
                <a:effectLst/>
                <a:latin typeface="HelveticaNeue"/>
              </a:rPr>
              <a:t>Don't reveal personal details. </a:t>
            </a:r>
            <a:r>
              <a:rPr lang="en-GB" b="0" i="0">
                <a:solidFill>
                  <a:srgbClr val="545454"/>
                </a:solidFill>
                <a:effectLst/>
                <a:latin typeface="HelveticaNeue"/>
              </a:rPr>
              <a:t>Never give out personal or financial information (such as your bank account details or your PIN) over the phone, even if the caller claims to be from your bank. </a:t>
            </a:r>
          </a:p>
          <a:p>
            <a:pPr algn="l" fontAlgn="base">
              <a:buFont typeface="Arial" panose="020B0604020202020204" pitchFamily="34" charset="0"/>
              <a:buChar char="•"/>
            </a:pPr>
            <a:r>
              <a:rPr lang="en-GB" b="1" i="0">
                <a:solidFill>
                  <a:srgbClr val="545454"/>
                </a:solidFill>
                <a:effectLst/>
                <a:latin typeface="HelveticaNeue"/>
              </a:rPr>
              <a:t>Hang up. </a:t>
            </a:r>
            <a:r>
              <a:rPr lang="en-GB" b="0" i="0">
                <a:solidFill>
                  <a:srgbClr val="545454"/>
                </a:solidFill>
                <a:effectLst/>
                <a:latin typeface="HelveticaNeue"/>
              </a:rPr>
              <a:t>If you feel harassed or intimidated, or if the caller talks over you without giving you a chance to speak, end the call. It may feel rude to hang up on someone, but you have the right not to be pressurised into anything.</a:t>
            </a:r>
          </a:p>
          <a:p>
            <a:pPr algn="l" fontAlgn="base">
              <a:buFont typeface="Arial" panose="020B0604020202020204" pitchFamily="34" charset="0"/>
              <a:buChar char="•"/>
            </a:pPr>
            <a:r>
              <a:rPr lang="en-GB" b="1" i="0">
                <a:solidFill>
                  <a:srgbClr val="545454"/>
                </a:solidFill>
                <a:effectLst/>
                <a:latin typeface="HelveticaNeue"/>
              </a:rPr>
              <a:t>Ring the organisation. </a:t>
            </a:r>
            <a:r>
              <a:rPr lang="en-GB" b="0" i="0">
                <a:solidFill>
                  <a:srgbClr val="545454"/>
                </a:solidFill>
                <a:effectLst/>
                <a:latin typeface="HelveticaNeue"/>
              </a:rPr>
              <a:t>If you're unsure whether the caller is genuine, you can always ring the company or bank they claim to be from. Make sure you find the number yourself and don’t use the one provided by the caller. </a:t>
            </a:r>
          </a:p>
          <a:p>
            <a:pPr algn="l" fontAlgn="base">
              <a:buFont typeface="Arial" panose="020B0604020202020204" pitchFamily="34" charset="0"/>
              <a:buChar char="•"/>
            </a:pPr>
            <a:r>
              <a:rPr lang="en-GB" b="1" i="0">
                <a:solidFill>
                  <a:srgbClr val="545454"/>
                </a:solidFill>
                <a:effectLst/>
                <a:latin typeface="HelveticaNeue"/>
              </a:rPr>
              <a:t>Don't be rushed. </a:t>
            </a:r>
            <a:r>
              <a:rPr lang="en-GB" b="0" i="0">
                <a:solidFill>
                  <a:srgbClr val="545454"/>
                </a:solidFill>
                <a:effectLst/>
                <a:latin typeface="HelveticaNeue"/>
              </a:rPr>
              <a:t>Scammers will try to rush you into providing your personal details. They may say they have time-limited offer or claim your bank account is at risk if you don't give them the information they need right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0395D"/>
              </a:solidFill>
              <a:effectLst/>
              <a:latin typeface="Expert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0395D"/>
              </a:solidFill>
              <a:effectLst/>
              <a:latin typeface="Expert Sans Light"/>
            </a:endParaRPr>
          </a:p>
        </p:txBody>
      </p:sp>
      <p:sp>
        <p:nvSpPr>
          <p:cNvPr id="4" name="Slide Number Placeholder 3"/>
          <p:cNvSpPr>
            <a:spLocks noGrp="1"/>
          </p:cNvSpPr>
          <p:nvPr>
            <p:ph type="sldNum" sz="quarter" idx="5"/>
          </p:nvPr>
        </p:nvSpPr>
        <p:spPr/>
        <p:txBody>
          <a:bodyPr/>
          <a:lstStyle/>
          <a:p>
            <a:fld id="{625B5DB3-1A3B-428B-98FA-E9290C34D2F4}" type="slidenum">
              <a:rPr lang="en-GB" smtClean="0"/>
              <a:t>9</a:t>
            </a:fld>
            <a:endParaRPr lang="en-GB"/>
          </a:p>
        </p:txBody>
      </p:sp>
    </p:spTree>
    <p:extLst>
      <p:ext uri="{BB962C8B-B14F-4D97-AF65-F5344CB8AC3E}">
        <p14:creationId xmlns:p14="http://schemas.microsoft.com/office/powerpoint/2010/main" val="128767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Criminal law essentially relates to offences and breaches that negatively affect society as a whole, rather than just one person.</a:t>
            </a:r>
          </a:p>
          <a:p>
            <a:endParaRPr lang="en-US"/>
          </a:p>
          <a:p>
            <a:r>
              <a:rPr lang="en-US"/>
              <a:t>Civil law is quite different from criminal law. It’s concerned with the rights and property of individual people or </a:t>
            </a:r>
            <a:r>
              <a:rPr lang="en-US" err="1"/>
              <a:t>organisations</a:t>
            </a:r>
            <a:r>
              <a:rPr lang="en-US"/>
              <a:t>, which may not always be protected by criminal laws. </a:t>
            </a:r>
          </a:p>
          <a:p>
            <a:r>
              <a:rPr lang="en-US"/>
              <a:t>Civil law settles disputes between individuals and </a:t>
            </a:r>
            <a:r>
              <a:rPr lang="en-US" err="1"/>
              <a:t>organisations</a:t>
            </a:r>
            <a:r>
              <a:rPr lang="en-US"/>
              <a:t>, and it often involves compensation being awarded. No one is sent to prison in a civil case.</a:t>
            </a:r>
            <a:endParaRPr lang="en-US" err="1">
              <a:cs typeface="Calibri"/>
            </a:endParaRPr>
          </a:p>
        </p:txBody>
      </p:sp>
      <p:sp>
        <p:nvSpPr>
          <p:cNvPr id="4" name="Slide Number Placeholder 3"/>
          <p:cNvSpPr>
            <a:spLocks noGrp="1"/>
          </p:cNvSpPr>
          <p:nvPr>
            <p:ph type="sldNum" sz="quarter" idx="5"/>
          </p:nvPr>
        </p:nvSpPr>
        <p:spPr/>
        <p:txBody>
          <a:bodyPr/>
          <a:lstStyle/>
          <a:p>
            <a:fld id="{625B5DB3-1A3B-428B-98FA-E9290C34D2F4}" type="slidenum">
              <a:rPr lang="en-GB" smtClean="0"/>
              <a:t>12</a:t>
            </a:fld>
            <a:endParaRPr lang="en-GB"/>
          </a:p>
        </p:txBody>
      </p:sp>
    </p:spTree>
    <p:extLst>
      <p:ext uri="{BB962C8B-B14F-4D97-AF65-F5344CB8AC3E}">
        <p14:creationId xmlns:p14="http://schemas.microsoft.com/office/powerpoint/2010/main" val="55905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a:solidFill>
                  <a:srgbClr val="4A4A4A"/>
                </a:solidFill>
                <a:effectLst/>
                <a:latin typeface="Source Sans Pro" panose="020B0503030403020204" pitchFamily="34" charset="0"/>
              </a:rPr>
              <a:t>Law  </a:t>
            </a:r>
            <a:r>
              <a:rPr lang="en-GB" b="0" i="0">
                <a:solidFill>
                  <a:srgbClr val="494949"/>
                </a:solidFill>
                <a:effectLst/>
                <a:latin typeface="Arial" panose="020B0604020202020204" pitchFamily="34" charset="0"/>
              </a:rPr>
              <a:t>Sexual Offences Act 2003, Section 74.</a:t>
            </a:r>
            <a:endParaRPr lang="en-GB" b="0" i="0">
              <a:solidFill>
                <a:srgbClr val="4A4A4A"/>
              </a:solidFill>
              <a:effectLst/>
              <a:latin typeface="Source Sans Pro" panose="020B0503030403020204" pitchFamily="34" charset="0"/>
            </a:endParaRPr>
          </a:p>
          <a:p>
            <a:pPr algn="l"/>
            <a:r>
              <a:rPr lang="en-GB" b="1" i="0">
                <a:solidFill>
                  <a:srgbClr val="4A4A4A"/>
                </a:solidFill>
                <a:effectLst/>
                <a:latin typeface="Source Sans Pro" panose="020B0503030403020204" pitchFamily="34" charset="0"/>
              </a:rPr>
              <a:t>If someone knows or suspects you do not give consent, the law says they must stop.</a:t>
            </a:r>
          </a:p>
          <a:p>
            <a:pPr algn="l"/>
            <a:endParaRPr lang="en-GB" b="1" i="0">
              <a:solidFill>
                <a:srgbClr val="4A4A4A"/>
              </a:solidFill>
              <a:effectLst/>
              <a:latin typeface="Source Sans Pro" panose="020B0503030403020204" pitchFamily="34" charset="0"/>
            </a:endParaRPr>
          </a:p>
          <a:p>
            <a:pPr algn="l"/>
            <a:r>
              <a:rPr lang="en-GB" b="1" i="0">
                <a:solidFill>
                  <a:srgbClr val="4A4A4A"/>
                </a:solidFill>
                <a:effectLst/>
                <a:latin typeface="Source Sans Pro" panose="020B0503030403020204" pitchFamily="34" charset="0"/>
              </a:rPr>
              <a:t>Sexual violence </a:t>
            </a:r>
            <a:r>
              <a:rPr lang="en-GB" b="0" i="0">
                <a:solidFill>
                  <a:srgbClr val="4A4A4A"/>
                </a:solidFill>
                <a:effectLst/>
                <a:latin typeface="Source Sans Pro" panose="020B0503030403020204" pitchFamily="34" charset="0"/>
              </a:rPr>
              <a:t>is any sexual activity that takes place without someone’s consent. If someone consents to sex, it means they agree by choice, and also that they have the freedom and capacity to make that choice..</a:t>
            </a:r>
            <a:endParaRPr lang="en-GB" b="1" i="0">
              <a:solidFill>
                <a:srgbClr val="4A4A4A"/>
              </a:solidFill>
              <a:effectLst/>
              <a:latin typeface="Source Sans Pro" panose="020B0503030403020204" pitchFamily="34" charset="0"/>
            </a:endParaRPr>
          </a:p>
          <a:p>
            <a:pPr algn="l"/>
            <a:endParaRPr lang="en-GB" b="1" i="0">
              <a:solidFill>
                <a:srgbClr val="4A4A4A"/>
              </a:solidFill>
              <a:effectLst/>
              <a:latin typeface="Source Sans Pro" panose="020B0503030403020204" pitchFamily="34" charset="0"/>
            </a:endParaRPr>
          </a:p>
          <a:p>
            <a:pPr algn="l"/>
            <a:r>
              <a:rPr lang="en-GB" b="1" i="0">
                <a:solidFill>
                  <a:srgbClr val="4A4A4A"/>
                </a:solidFill>
                <a:effectLst/>
                <a:latin typeface="Source Sans Pro" panose="020B0503030403020204" pitchFamily="34" charset="0"/>
              </a:rPr>
              <a:t>Child sexual abuse</a:t>
            </a:r>
          </a:p>
          <a:p>
            <a:pPr algn="l"/>
            <a:r>
              <a:rPr lang="en-GB" b="0" i="0">
                <a:solidFill>
                  <a:srgbClr val="4A4A4A"/>
                </a:solidFill>
                <a:effectLst/>
                <a:latin typeface="Source Sans Pro" panose="020B0503030403020204" pitchFamily="34" charset="0"/>
              </a:rPr>
              <a:t>When an adult or older child scares, manipulates, tricks or forces a child into taking part in sexual activity. This can include contact activity (e.g. rape, masturbation, kissing and touching), as well as non-contact activity (e.g. explicit sexual talk or showing pornography to children). It often involves a process known as ‘grooming’. </a:t>
            </a:r>
            <a:endParaRPr lang="en-GB" b="0" i="0" u="sng">
              <a:solidFill>
                <a:srgbClr val="005EA5"/>
              </a:solidFill>
              <a:effectLst/>
              <a:latin typeface="Source Sans Pro" panose="020B0503030403020204" pitchFamily="34" charset="0"/>
            </a:endParaRPr>
          </a:p>
          <a:p>
            <a:pPr algn="l"/>
            <a:r>
              <a:rPr lang="en-GB" b="1" i="0">
                <a:solidFill>
                  <a:srgbClr val="4A4A4A"/>
                </a:solidFill>
                <a:effectLst/>
                <a:latin typeface="Source Sans Pro" panose="020B0503030403020204" pitchFamily="34" charset="0"/>
              </a:rPr>
              <a:t>Rape</a:t>
            </a:r>
          </a:p>
          <a:p>
            <a:pPr algn="l"/>
            <a:r>
              <a:rPr lang="en-GB" b="0" i="0">
                <a:solidFill>
                  <a:srgbClr val="4A4A4A"/>
                </a:solidFill>
                <a:effectLst/>
                <a:latin typeface="Source Sans Pro" panose="020B0503030403020204" pitchFamily="34" charset="0"/>
              </a:rPr>
              <a:t>This is defined in English and Welsh law as the intentional penetration with a penis of another person's vagina, anus or mouth without their consent. It is also rape if someone removes a condom without the other person’s consent during sex – what is commonly known as ‘stealthing’. </a:t>
            </a:r>
            <a:r>
              <a:rPr lang="en-GB" b="1" i="0">
                <a:solidFill>
                  <a:srgbClr val="4A4A4A"/>
                </a:solidFill>
                <a:effectLst/>
                <a:latin typeface="Source Sans Pro" panose="020B0503030403020204" pitchFamily="34" charset="0"/>
              </a:rPr>
              <a:t>Marital</a:t>
            </a:r>
            <a:r>
              <a:rPr lang="en-GB" b="0" i="0">
                <a:solidFill>
                  <a:srgbClr val="4A4A4A"/>
                </a:solidFill>
                <a:effectLst/>
                <a:latin typeface="Source Sans Pro" panose="020B0503030403020204" pitchFamily="34" charset="0"/>
              </a:rPr>
              <a:t> rape is illegal in the UK. </a:t>
            </a:r>
          </a:p>
          <a:p>
            <a:pPr algn="l"/>
            <a:r>
              <a:rPr lang="en-GB" b="1" i="0">
                <a:solidFill>
                  <a:srgbClr val="4A4A4A"/>
                </a:solidFill>
                <a:effectLst/>
                <a:latin typeface="Source Sans Pro" panose="020B0503030403020204" pitchFamily="34" charset="0"/>
              </a:rPr>
              <a:t>Sexual assault </a:t>
            </a:r>
          </a:p>
          <a:p>
            <a:pPr algn="l"/>
            <a:r>
              <a:rPr lang="en-GB" b="0" i="0">
                <a:solidFill>
                  <a:srgbClr val="4A4A4A"/>
                </a:solidFill>
                <a:effectLst/>
                <a:latin typeface="Source Sans Pro" panose="020B0503030403020204" pitchFamily="34" charset="0"/>
              </a:rPr>
              <a:t>This is defined in English and Welsh law as sexual touching of another person without their consent, with any part of the body or with anything else. This includes unwanted kissing or touching, or being forced to perform sexual acts. It could also include the touching of someone’s clothing.</a:t>
            </a:r>
          </a:p>
          <a:p>
            <a:pPr algn="l"/>
            <a:r>
              <a:rPr lang="en-GB" b="0" i="0">
                <a:solidFill>
                  <a:srgbClr val="4A4A4A"/>
                </a:solidFill>
                <a:effectLst/>
                <a:latin typeface="Source Sans Pro" panose="020B0503030403020204" pitchFamily="34" charset="0"/>
              </a:rPr>
              <a:t>In law, penetration of another person’s vagina or anus with any part of the body other than the penis, or with any object, without their consent is defined as ‘assault by penetration’. This crime carries the same sentence as rape. </a:t>
            </a:r>
          </a:p>
          <a:p>
            <a:pPr algn="l"/>
            <a:r>
              <a:rPr lang="en-GB" b="1" i="0">
                <a:solidFill>
                  <a:srgbClr val="4A4A4A"/>
                </a:solidFill>
                <a:effectLst/>
                <a:latin typeface="Source Sans Pro" panose="020B0503030403020204" pitchFamily="34" charset="0"/>
              </a:rPr>
              <a:t>Sexual harassment </a:t>
            </a:r>
          </a:p>
          <a:p>
            <a:pPr algn="l"/>
            <a:r>
              <a:rPr lang="en-GB" b="0" i="0">
                <a:solidFill>
                  <a:srgbClr val="4A4A4A"/>
                </a:solidFill>
                <a:effectLst/>
                <a:latin typeface="Source Sans Pro" panose="020B0503030403020204" pitchFamily="34" charset="0"/>
              </a:rPr>
              <a:t>Any unwanted behaviour of a sexual nature that makes a person feel upset, scared or ashamed. It can take lots of different forms. For example, a person’s body being stared at or being sent messages with sexual content</a:t>
            </a:r>
          </a:p>
          <a:p>
            <a:endParaRPr lang="en-GB"/>
          </a:p>
        </p:txBody>
      </p:sp>
      <p:sp>
        <p:nvSpPr>
          <p:cNvPr id="4" name="Slide Number Placeholder 3"/>
          <p:cNvSpPr>
            <a:spLocks noGrp="1"/>
          </p:cNvSpPr>
          <p:nvPr>
            <p:ph type="sldNum" sz="quarter" idx="5"/>
          </p:nvPr>
        </p:nvSpPr>
        <p:spPr/>
        <p:txBody>
          <a:bodyPr/>
          <a:lstStyle/>
          <a:p>
            <a:fld id="{625B5DB3-1A3B-428B-98FA-E9290C34D2F4}" type="slidenum">
              <a:rPr lang="en-GB" smtClean="0"/>
              <a:t>13</a:t>
            </a:fld>
            <a:endParaRPr lang="en-GB"/>
          </a:p>
        </p:txBody>
      </p:sp>
    </p:spTree>
    <p:extLst>
      <p:ext uri="{BB962C8B-B14F-4D97-AF65-F5344CB8AC3E}">
        <p14:creationId xmlns:p14="http://schemas.microsoft.com/office/powerpoint/2010/main" val="239969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B0C0C"/>
                </a:solidFill>
                <a:effectLst/>
                <a:latin typeface="GDS Transport"/>
              </a:rPr>
              <a:t> In England, Wales and Northern Ireland, civil and criminal legislation on FGM is contained in the </a:t>
            </a:r>
            <a:r>
              <a:rPr lang="en-GB" b="0" i="0">
                <a:solidFill>
                  <a:srgbClr val="1D70B8"/>
                </a:solidFill>
                <a:effectLst/>
                <a:latin typeface="GDS Transport"/>
                <a:hlinkClick r:id="rId3"/>
              </a:rPr>
              <a:t>Female Genital Mutilation Act 2003</a:t>
            </a:r>
            <a:r>
              <a:rPr lang="en-GB" b="0" i="0">
                <a:solidFill>
                  <a:srgbClr val="0B0C0C"/>
                </a:solidFill>
                <a:effectLst/>
                <a:latin typeface="GDS Transport"/>
              </a:rPr>
              <a:t> (“the 2003 Act”). In Scotland, FGM legislation is contained in the </a:t>
            </a:r>
            <a:r>
              <a:rPr lang="en-GB" b="0" i="0">
                <a:solidFill>
                  <a:srgbClr val="1D70B8"/>
                </a:solidFill>
                <a:effectLst/>
                <a:latin typeface="GDS Transport"/>
                <a:hlinkClick r:id="rId4"/>
              </a:rPr>
              <a:t>Prohibition of Female Genital Mutilation (Scotland) Act 2005</a:t>
            </a:r>
            <a:r>
              <a:rPr lang="en-GB" b="0" i="0">
                <a:solidFill>
                  <a:srgbClr val="0B0C0C"/>
                </a:solidFill>
                <a:effectLst/>
                <a:latin typeface="GDS Transport"/>
              </a:rPr>
              <a:t>.</a:t>
            </a:r>
            <a:endParaRPr lang="en-GB"/>
          </a:p>
          <a:p>
            <a:r>
              <a:rPr lang="en-GB" b="1"/>
              <a:t>FGM is a form of child abuse </a:t>
            </a:r>
          </a:p>
          <a:p>
            <a:r>
              <a:rPr lang="en-GB"/>
              <a:t>Effects of FGM</a:t>
            </a:r>
          </a:p>
          <a:p>
            <a:r>
              <a:rPr lang="en-GB"/>
              <a:t>There are no health benefits to FGM and it can cause serious harm, including:</a:t>
            </a:r>
          </a:p>
          <a:p>
            <a:endParaRPr lang="en-GB"/>
          </a:p>
          <a:p>
            <a:r>
              <a:rPr lang="en-GB"/>
              <a:t>constant pain</a:t>
            </a:r>
          </a:p>
          <a:p>
            <a:r>
              <a:rPr lang="en-GB"/>
              <a:t>pain and difficulty having sex</a:t>
            </a:r>
          </a:p>
          <a:p>
            <a:r>
              <a:rPr lang="en-GB"/>
              <a:t>repeated infections, which can lead to infertility</a:t>
            </a:r>
          </a:p>
          <a:p>
            <a:r>
              <a:rPr lang="en-GB"/>
              <a:t>bleeding, cysts and abscesses</a:t>
            </a:r>
          </a:p>
          <a:p>
            <a:r>
              <a:rPr lang="en-GB"/>
              <a:t>problems peeing or holding pee in (incontinence)</a:t>
            </a:r>
          </a:p>
          <a:p>
            <a:r>
              <a:rPr lang="en-GB"/>
              <a:t>depression, flashbacks and self-harm</a:t>
            </a:r>
          </a:p>
          <a:p>
            <a:r>
              <a:rPr lang="en-GB"/>
              <a:t>problems during labour and childbirth, which can be life threatening for mother and baby</a:t>
            </a:r>
          </a:p>
          <a:p>
            <a:r>
              <a:rPr lang="en-GB"/>
              <a:t>Some girls die from blood loss or infection as a direct result of the procedure.</a:t>
            </a:r>
          </a:p>
        </p:txBody>
      </p:sp>
      <p:sp>
        <p:nvSpPr>
          <p:cNvPr id="4" name="Slide Number Placeholder 3"/>
          <p:cNvSpPr>
            <a:spLocks noGrp="1"/>
          </p:cNvSpPr>
          <p:nvPr>
            <p:ph type="sldNum" sz="quarter" idx="5"/>
          </p:nvPr>
        </p:nvSpPr>
        <p:spPr/>
        <p:txBody>
          <a:bodyPr/>
          <a:lstStyle/>
          <a:p>
            <a:fld id="{625B5DB3-1A3B-428B-98FA-E9290C34D2F4}" type="slidenum">
              <a:rPr lang="en-GB" smtClean="0"/>
              <a:t>14</a:t>
            </a:fld>
            <a:endParaRPr lang="en-GB"/>
          </a:p>
        </p:txBody>
      </p:sp>
    </p:spTree>
    <p:extLst>
      <p:ext uri="{BB962C8B-B14F-4D97-AF65-F5344CB8AC3E}">
        <p14:creationId xmlns:p14="http://schemas.microsoft.com/office/powerpoint/2010/main" val="42726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a:t>Discuss types of behaviour that can be seen as hate crime: </a:t>
            </a:r>
          </a:p>
          <a:p>
            <a:endParaRPr lang="en-GB" b="1" i="1" u="sng"/>
          </a:p>
          <a:p>
            <a:r>
              <a:rPr lang="en-GB" b="1" i="1" u="sng"/>
              <a:t>threatening behaviour </a:t>
            </a:r>
            <a:r>
              <a:rPr lang="en-GB"/>
              <a:t>Threatening behaviour is intentional behaviour which would cause a person to feel fear of injury or harm</a:t>
            </a:r>
            <a:endParaRPr lang="en-GB">
              <a:cs typeface="Calibri"/>
            </a:endParaRPr>
          </a:p>
          <a:p>
            <a:r>
              <a:rPr lang="en-GB" b="1" i="1" u="sng"/>
              <a:t>Assault (</a:t>
            </a:r>
            <a:r>
              <a:rPr lang="en-GB"/>
              <a:t>make a physical attack on)</a:t>
            </a:r>
            <a:endParaRPr lang="en-GB" b="1" i="1" u="sng">
              <a:cs typeface="Calibri"/>
            </a:endParaRPr>
          </a:p>
          <a:p>
            <a:r>
              <a:rPr lang="en-GB" b="1" i="1" u="sng"/>
              <a:t>robbery</a:t>
            </a:r>
            <a:endParaRPr lang="en-GB" b="1" i="1" u="sng">
              <a:cs typeface="Calibri"/>
            </a:endParaRPr>
          </a:p>
          <a:p>
            <a:r>
              <a:rPr lang="en-GB" b="1" i="1" u="sng"/>
              <a:t>damage to property</a:t>
            </a:r>
            <a:endParaRPr lang="en-GB" b="1" i="1" u="sng">
              <a:cs typeface="Calibri"/>
            </a:endParaRPr>
          </a:p>
          <a:p>
            <a:r>
              <a:rPr lang="en-GB" b="1" i="1" u="sng"/>
              <a:t>inciting others to commit hate crimes</a:t>
            </a:r>
            <a:endParaRPr lang="en-GB" b="1" i="1" u="sng">
              <a:cs typeface="Calibri"/>
            </a:endParaRPr>
          </a:p>
          <a:p>
            <a:r>
              <a:rPr lang="en-GB" b="1" i="1" u="sng"/>
              <a:t>Harassment (</a:t>
            </a:r>
            <a:r>
              <a:rPr lang="en-GB"/>
              <a:t>Harassment is </a:t>
            </a:r>
            <a:r>
              <a:rPr lang="en-GB" b="1"/>
              <a:t>unwanted behaviour which you find offensive or which makes you feel intimidated or humiliated</a:t>
            </a:r>
            <a:r>
              <a:rPr lang="en-GB"/>
              <a:t>.)</a:t>
            </a:r>
            <a:endParaRPr lang="en-GB">
              <a:cs typeface="Calibri"/>
            </a:endParaRPr>
          </a:p>
          <a:p>
            <a:r>
              <a:rPr lang="en-GB" b="1" i="1" u="sng"/>
              <a:t>online abuse</a:t>
            </a:r>
            <a:endParaRPr lang="en-GB" b="1" i="1" u="sng">
              <a:cs typeface="Calibri"/>
            </a:endParaRPr>
          </a:p>
          <a:p>
            <a:endParaRPr lang="en-GB" b="1" i="1" u="sng"/>
          </a:p>
          <a:p>
            <a:r>
              <a:rPr lang="en-GB" b="1" i="1" u="sng"/>
              <a:t>Reporting a crime to police</a:t>
            </a:r>
            <a:endParaRPr lang="en-GB" b="1" i="1" u="sng">
              <a:cs typeface="Calibri"/>
            </a:endParaRPr>
          </a:p>
          <a:p>
            <a:pPr marL="285750" indent="-285750" fontAlgn="base">
              <a:buClr>
                <a:srgbClr val="FF0000"/>
              </a:buClr>
              <a:buFont typeface="Arial" panose="020B0604020202020204" pitchFamily="34" charset="0"/>
              <a:buChar char="•"/>
            </a:pPr>
            <a:r>
              <a:rPr lang="en-US" sz="1200" b="1" i="1" cap="none">
                <a:latin typeface="Arial"/>
                <a:cs typeface="Arial"/>
              </a:rPr>
              <a:t>Call 999 if you’re reporting a crime that’s in progress or if someone is in immediate danger.</a:t>
            </a:r>
          </a:p>
          <a:p>
            <a:pPr marL="285750" indent="-285750">
              <a:buClr>
                <a:srgbClr val="FF0000"/>
              </a:buClr>
              <a:buFont typeface="Arial" panose="020B0604020202020204" pitchFamily="34" charset="0"/>
              <a:buChar char="•"/>
            </a:pPr>
            <a:r>
              <a:rPr lang="en-US" sz="1200" b="1" i="1" cap="none">
                <a:latin typeface="Arial"/>
                <a:cs typeface="Arial"/>
              </a:rPr>
              <a:t>If the crime isn’t an emergency, call 101 or contact your local police.</a:t>
            </a:r>
          </a:p>
          <a:p>
            <a:pPr marL="285750" indent="-285750">
              <a:buClr>
                <a:srgbClr val="FF0000"/>
              </a:buClr>
              <a:buFont typeface="Arial" panose="020B0604020202020204" pitchFamily="34" charset="0"/>
              <a:buChar char="•"/>
            </a:pPr>
            <a:r>
              <a:rPr lang="en-US" sz="1200" b="1" i="1" cap="none">
                <a:latin typeface="Arial"/>
                <a:cs typeface="Arial"/>
              </a:rPr>
              <a:t>You can also call 101 to give information to the police or make an enquiry</a:t>
            </a:r>
            <a:r>
              <a:rPr lang="en-US" sz="1200" b="1" i="1" cap="none"/>
              <a:t>.</a:t>
            </a:r>
            <a:endParaRPr lang="en-US" sz="1200" b="1" i="1" cap="none">
              <a:cs typeface="Calibri"/>
            </a:endParaRPr>
          </a:p>
          <a:p>
            <a:pPr marL="285750" indent="-285750">
              <a:buClr>
                <a:srgbClr val="FF0000"/>
              </a:buClr>
              <a:buFont typeface="Arial" panose="020B0604020202020204" pitchFamily="34" charset="0"/>
              <a:buChar char="•"/>
            </a:pPr>
            <a:endParaRPr lang="en-US" sz="1200" b="1" i="1" cap="none"/>
          </a:p>
          <a:p>
            <a:pPr marL="285750" indent="-285750">
              <a:buClr>
                <a:srgbClr val="FF0000"/>
              </a:buClr>
              <a:buFont typeface="Arial" panose="020B0604020202020204" pitchFamily="34" charset="0"/>
              <a:buChar char="•"/>
            </a:pPr>
            <a:r>
              <a:rPr lang="en-US" sz="1200" b="1" i="1" cap="none"/>
              <a:t>Note: Online reporting does not work nationally, therefore, advise to contact the police instead.</a:t>
            </a:r>
            <a:r>
              <a:rPr lang="en-US" b="1" i="1"/>
              <a:t> </a:t>
            </a:r>
            <a:endParaRPr lang="en-US" sz="1200" b="1" i="1" cap="none">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08F65-3FE1-4969-AFDE-09594FCEF6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586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7DFF-8D3F-464E-8461-7B07BF28B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2F9DA9-46F5-42E5-87F5-CB5F10FE7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D08C1B-662A-431A-A4F0-37A1747B010D}"/>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5" name="Footer Placeholder 4">
            <a:extLst>
              <a:ext uri="{FF2B5EF4-FFF2-40B4-BE49-F238E27FC236}">
                <a16:creationId xmlns:a16="http://schemas.microsoft.com/office/drawing/2014/main" id="{D8D31912-225D-4C0A-B861-E2A1F7DB72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0CA92-2227-4315-93A4-A594EFFAA56B}"/>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212272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EA5E-A613-43B7-8821-32AF1F2650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6ADF62-72DD-4726-BEFE-E34042B5E7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61AFB2-DE3B-49CA-8A06-6CA99DC8DD7C}"/>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5" name="Footer Placeholder 4">
            <a:extLst>
              <a:ext uri="{FF2B5EF4-FFF2-40B4-BE49-F238E27FC236}">
                <a16:creationId xmlns:a16="http://schemas.microsoft.com/office/drawing/2014/main" id="{B9C38FE3-C369-4CD8-ACDC-4FB89DB259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A67C0-EA10-411C-8FC3-7EB3376C5225}"/>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291851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42144-C8CB-4F6C-8FBB-1CBB188998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470540-7E69-48E5-951E-8A65524EA4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CEB112-B8A3-406F-BD95-DAA0A4DEB2A5}"/>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5" name="Footer Placeholder 4">
            <a:extLst>
              <a:ext uri="{FF2B5EF4-FFF2-40B4-BE49-F238E27FC236}">
                <a16:creationId xmlns:a16="http://schemas.microsoft.com/office/drawing/2014/main" id="{F4ED2B28-871A-4800-A2F0-883E787E28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0C919-1A5E-4F74-9BAE-AA7485FE092F}"/>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245200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400F6-C1EE-DC46-BC01-B2D8F7A88F00}"/>
              </a:ext>
            </a:extLst>
          </p:cNvPr>
          <p:cNvPicPr>
            <a:picLocks noChangeAspect="1"/>
          </p:cNvPicPr>
          <p:nvPr userDrawn="1"/>
        </p:nvPicPr>
        <p:blipFill>
          <a:blip r:embed="rId2"/>
          <a:stretch>
            <a:fillRect/>
          </a:stretch>
        </p:blipFill>
        <p:spPr>
          <a:xfrm>
            <a:off x="117400" y="6021288"/>
            <a:ext cx="3386312" cy="778476"/>
          </a:xfrm>
          <a:prstGeom prst="rect">
            <a:avLst/>
          </a:prstGeom>
        </p:spPr>
      </p:pic>
    </p:spTree>
    <p:extLst>
      <p:ext uri="{BB962C8B-B14F-4D97-AF65-F5344CB8AC3E}">
        <p14:creationId xmlns:p14="http://schemas.microsoft.com/office/powerpoint/2010/main" val="80635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G:\Communications\MCDB\Brand\Brand guidelines\Logos\Marque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25469"/>
            <a:ext cx="3240765" cy="123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5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977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3"/>
            <a:ext cx="1741984" cy="753567"/>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285743" indent="-285743">
              <a:buClr>
                <a:srgbClr val="EE2A24"/>
              </a:buClr>
              <a:buFont typeface="Arial" panose="020B0604020202020204"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3400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2"/>
            <a:ext cx="1934005" cy="753567"/>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3"/>
            <a:ext cx="5384800" cy="4525433"/>
          </a:xfrm>
          <a:prstGeom prst="rect">
            <a:avLst/>
          </a:prstGeom>
        </p:spPr>
        <p:txBody>
          <a:bodyPr/>
          <a:lstStyle>
            <a:lvl1pPr marL="285743" indent="-285743">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3"/>
            <a:ext cx="5384800" cy="4525433"/>
          </a:xfrm>
          <a:prstGeom prst="rect">
            <a:avLst/>
          </a:prstGeom>
        </p:spPr>
        <p:txBody>
          <a:bodyPr/>
          <a:lstStyle>
            <a:lvl1pPr marL="285743" indent="-285743">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3202309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087886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3C45-F401-41D3-8859-084920BB5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4F5B88-9696-4B9B-91DF-5820ECE1B3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3D9F8A-1DF6-4B42-9484-2778D328C6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1D5678-C9EA-44CA-A224-14990CF85B56}"/>
              </a:ext>
            </a:extLst>
          </p:cNvPr>
          <p:cNvSpPr>
            <a:spLocks noGrp="1"/>
          </p:cNvSpPr>
          <p:nvPr>
            <p:ph type="dt" sz="half" idx="10"/>
          </p:nvPr>
        </p:nvSpPr>
        <p:spPr/>
        <p:txBody>
          <a:bodyPr/>
          <a:lstStyle/>
          <a:p>
            <a:fld id="{2E6C8C5E-302B-45CE-8714-F608567E211A}" type="datetimeFigureOut">
              <a:rPr lang="en-GB" smtClean="0"/>
              <a:t>03/12/2021</a:t>
            </a:fld>
            <a:endParaRPr lang="en-GB"/>
          </a:p>
        </p:txBody>
      </p:sp>
      <p:sp>
        <p:nvSpPr>
          <p:cNvPr id="6" name="Footer Placeholder 5">
            <a:extLst>
              <a:ext uri="{FF2B5EF4-FFF2-40B4-BE49-F238E27FC236}">
                <a16:creationId xmlns:a16="http://schemas.microsoft.com/office/drawing/2014/main" id="{A10BF853-C081-4CCE-BA31-3DC67EB5E6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BBDBC2-4324-41A3-B9CF-CDCF08DD858E}"/>
              </a:ext>
            </a:extLst>
          </p:cNvPr>
          <p:cNvSpPr>
            <a:spLocks noGrp="1"/>
          </p:cNvSpPr>
          <p:nvPr>
            <p:ph type="sldNum" sz="quarter" idx="12"/>
          </p:nvPr>
        </p:nvSpPr>
        <p:spPr/>
        <p:txBody>
          <a:bodyPr/>
          <a:lstStyle/>
          <a:p>
            <a:fld id="{AD3267F0-F0AA-451C-8B4E-E27DFF23BDC2}" type="slidenum">
              <a:rPr lang="en-GB" smtClean="0"/>
              <a:t>‹#›</a:t>
            </a:fld>
            <a:endParaRPr lang="en-GB"/>
          </a:p>
        </p:txBody>
      </p:sp>
    </p:spTree>
    <p:extLst>
      <p:ext uri="{BB962C8B-B14F-4D97-AF65-F5344CB8AC3E}">
        <p14:creationId xmlns:p14="http://schemas.microsoft.com/office/powerpoint/2010/main" val="1748279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35776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C0C5-3C48-4064-9580-D070CF1975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D2A029-2F36-4244-8973-A3A51673B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F3DA7F-0083-4E0B-A26A-97FF49FB9F57}"/>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5" name="Footer Placeholder 4">
            <a:extLst>
              <a:ext uri="{FF2B5EF4-FFF2-40B4-BE49-F238E27FC236}">
                <a16:creationId xmlns:a16="http://schemas.microsoft.com/office/drawing/2014/main" id="{8FB36A16-689A-4788-8CCD-6D9A3E5A3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998094-3297-4E24-A2AA-F4C04834C716}"/>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3972376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7B74-5C26-4D67-85F0-C941F0E6FBC1}"/>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D8FC7C-4ED4-471D-92B4-56EEA493F3B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2F238F9-D548-415B-898A-731AC8FDA70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0AEC5A-CFC2-472A-A3B0-2FC84AEA2B9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DC19DB4-5D6C-43DD-A740-A07F3C55AD1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811B9D-51DF-409A-B139-295E767E1D09}"/>
              </a:ext>
            </a:extLst>
          </p:cNvPr>
          <p:cNvSpPr>
            <a:spLocks noGrp="1"/>
          </p:cNvSpPr>
          <p:nvPr>
            <p:ph type="dt" sz="half" idx="10"/>
          </p:nvPr>
        </p:nvSpPr>
        <p:spPr/>
        <p:txBody>
          <a:bodyPr/>
          <a:lstStyle/>
          <a:p>
            <a:fld id="{2E6C8C5E-302B-45CE-8714-F608567E211A}" type="datetimeFigureOut">
              <a:rPr lang="en-GB" smtClean="0"/>
              <a:t>03/12/2021</a:t>
            </a:fld>
            <a:endParaRPr lang="en-GB"/>
          </a:p>
        </p:txBody>
      </p:sp>
      <p:sp>
        <p:nvSpPr>
          <p:cNvPr id="8" name="Footer Placeholder 7">
            <a:extLst>
              <a:ext uri="{FF2B5EF4-FFF2-40B4-BE49-F238E27FC236}">
                <a16:creationId xmlns:a16="http://schemas.microsoft.com/office/drawing/2014/main" id="{C90318E7-AE0F-43D4-A088-56D8C776EF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D16D37-12AE-4CD2-BCD2-C544F631D3D8}"/>
              </a:ext>
            </a:extLst>
          </p:cNvPr>
          <p:cNvSpPr>
            <a:spLocks noGrp="1"/>
          </p:cNvSpPr>
          <p:nvPr>
            <p:ph type="sldNum" sz="quarter" idx="12"/>
          </p:nvPr>
        </p:nvSpPr>
        <p:spPr/>
        <p:txBody>
          <a:bodyPr/>
          <a:lstStyle/>
          <a:p>
            <a:fld id="{AD3267F0-F0AA-451C-8B4E-E27DFF23BDC2}" type="slidenum">
              <a:rPr lang="en-GB" smtClean="0"/>
              <a:t>‹#›</a:t>
            </a:fld>
            <a:endParaRPr lang="en-GB"/>
          </a:p>
        </p:txBody>
      </p:sp>
    </p:spTree>
    <p:extLst>
      <p:ext uri="{BB962C8B-B14F-4D97-AF65-F5344CB8AC3E}">
        <p14:creationId xmlns:p14="http://schemas.microsoft.com/office/powerpoint/2010/main" val="15897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464708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13691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1275004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33473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ouble - title and bullets ">
  <p:cSld name="Double - title and bullets ">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527381" y="404664"/>
            <a:ext cx="1837995" cy="63408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 name="Google Shape;25;p22"/>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EE2A24"/>
              </a:buClr>
              <a:buSzPts val="1800"/>
              <a:buFont typeface="Arial"/>
              <a:buChar char="­"/>
              <a:defRPr sz="135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EE2A24"/>
              </a:buClr>
              <a:buSzPts val="1800"/>
              <a:buFont typeface="Arial"/>
              <a:buChar char="­"/>
              <a:defRPr sz="135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64780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27DB-017C-4315-9D89-5C2B00631A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959BA5-3032-46FF-85C3-13036A0677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61AB0-165E-4596-89A0-4D7857B494D7}"/>
              </a:ext>
            </a:extLst>
          </p:cNvPr>
          <p:cNvSpPr>
            <a:spLocks noGrp="1"/>
          </p:cNvSpPr>
          <p:nvPr>
            <p:ph type="dt" sz="half" idx="10"/>
          </p:nvPr>
        </p:nvSpPr>
        <p:spPr/>
        <p:txBody>
          <a:bodyPr/>
          <a:lstStyle/>
          <a:p>
            <a:fld id="{2E6C8C5E-302B-45CE-8714-F608567E211A}" type="datetimeFigureOut">
              <a:rPr lang="en-GB" smtClean="0"/>
              <a:t>03/12/2021</a:t>
            </a:fld>
            <a:endParaRPr lang="en-GB"/>
          </a:p>
        </p:txBody>
      </p:sp>
      <p:sp>
        <p:nvSpPr>
          <p:cNvPr id="5" name="Footer Placeholder 4">
            <a:extLst>
              <a:ext uri="{FF2B5EF4-FFF2-40B4-BE49-F238E27FC236}">
                <a16:creationId xmlns:a16="http://schemas.microsoft.com/office/drawing/2014/main" id="{419DD31A-6A42-49DA-A043-7A5AB2918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112DA-AD75-43C4-B5E7-CBCF9206F8D6}"/>
              </a:ext>
            </a:extLst>
          </p:cNvPr>
          <p:cNvSpPr>
            <a:spLocks noGrp="1"/>
          </p:cNvSpPr>
          <p:nvPr>
            <p:ph type="sldNum" sz="quarter" idx="12"/>
          </p:nvPr>
        </p:nvSpPr>
        <p:spPr/>
        <p:txBody>
          <a:bodyPr/>
          <a:lstStyle/>
          <a:p>
            <a:fld id="{AD3267F0-F0AA-451C-8B4E-E27DFF23BDC2}" type="slidenum">
              <a:rPr lang="en-GB" smtClean="0"/>
              <a:t>‹#›</a:t>
            </a:fld>
            <a:endParaRPr lang="en-GB"/>
          </a:p>
        </p:txBody>
      </p:sp>
    </p:spTree>
    <p:extLst>
      <p:ext uri="{BB962C8B-B14F-4D97-AF65-F5344CB8AC3E}">
        <p14:creationId xmlns:p14="http://schemas.microsoft.com/office/powerpoint/2010/main" val="352407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400F6-C1EE-DC46-BC01-B2D8F7A88F00}"/>
              </a:ext>
            </a:extLst>
          </p:cNvPr>
          <p:cNvPicPr>
            <a:picLocks noChangeAspect="1"/>
          </p:cNvPicPr>
          <p:nvPr userDrawn="1"/>
        </p:nvPicPr>
        <p:blipFill>
          <a:blip r:embed="rId2"/>
          <a:stretch>
            <a:fillRect/>
          </a:stretch>
        </p:blipFill>
        <p:spPr>
          <a:xfrm>
            <a:off x="117400" y="6021288"/>
            <a:ext cx="3386312" cy="778476"/>
          </a:xfrm>
          <a:prstGeom prst="rect">
            <a:avLst/>
          </a:prstGeom>
        </p:spPr>
      </p:pic>
    </p:spTree>
    <p:extLst>
      <p:ext uri="{BB962C8B-B14F-4D97-AF65-F5344CB8AC3E}">
        <p14:creationId xmlns:p14="http://schemas.microsoft.com/office/powerpoint/2010/main" val="854440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10B5E6-E359-44ED-9300-60A46B2FD07E}" type="slidenum">
              <a:rPr lang="en-GB" smtClean="0"/>
              <a:pPr/>
              <a:t>‹#›</a:t>
            </a:fld>
            <a:endParaRPr lang="en-GB"/>
          </a:p>
        </p:txBody>
      </p:sp>
      <p:sp>
        <p:nvSpPr>
          <p:cNvPr id="3" name="Date Placeholder 2"/>
          <p:cNvSpPr>
            <a:spLocks noGrp="1"/>
          </p:cNvSpPr>
          <p:nvPr>
            <p:ph type="dt" sz="half" idx="11"/>
          </p:nvPr>
        </p:nvSpPr>
        <p:spPr/>
        <p:txBody>
          <a:bodyPr/>
          <a:lstStyle/>
          <a:p>
            <a:endParaRPr lang="en-GB"/>
          </a:p>
        </p:txBody>
      </p:sp>
      <p:sp>
        <p:nvSpPr>
          <p:cNvPr id="4" name="Footer Placeholder 3"/>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94662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404664"/>
            <a:ext cx="1837995" cy="634082"/>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GB"/>
              <a:t>Title</a:t>
            </a:r>
          </a:p>
        </p:txBody>
      </p:sp>
      <p:sp>
        <p:nvSpPr>
          <p:cNvPr id="3" name="Content Placeholder 2"/>
          <p:cNvSpPr>
            <a:spLocks noGrp="1"/>
          </p:cNvSpPr>
          <p:nvPr>
            <p:ph sz="half" idx="1" hasCustomPrompt="1"/>
          </p:nvPr>
        </p:nvSpPr>
        <p:spPr>
          <a:xfrm>
            <a:off x="609600" y="1600201"/>
            <a:ext cx="5384800" cy="4525963"/>
          </a:xfrm>
          <a:prstGeom prst="rect">
            <a:avLst/>
          </a:prstGeom>
        </p:spPr>
        <p:txBody>
          <a:bodyPr/>
          <a:lstStyle>
            <a:lvl1pPr marL="285750" indent="-285750">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963"/>
          </a:xfrm>
          <a:prstGeom prst="rect">
            <a:avLst/>
          </a:prstGeom>
        </p:spPr>
        <p:txBody>
          <a:bodyPr/>
          <a:lstStyle>
            <a:lvl1pPr marL="285750" indent="-285750">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8" name="Date Placeholder 7"/>
          <p:cNvSpPr>
            <a:spLocks noGrp="1"/>
          </p:cNvSpPr>
          <p:nvPr>
            <p:ph type="dt" sz="half" idx="10"/>
          </p:nvPr>
        </p:nvSpPr>
        <p:spPr/>
        <p:txBody>
          <a:bodyPr/>
          <a:lstStyle/>
          <a:p>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010B5E6-E359-44ED-9300-60A46B2FD07E}" type="slidenum">
              <a:rPr lang="en-GB" smtClean="0"/>
              <a:pPr/>
              <a:t>‹#›</a:t>
            </a:fld>
            <a:endParaRPr lang="en-GB"/>
          </a:p>
        </p:txBody>
      </p:sp>
    </p:spTree>
    <p:extLst>
      <p:ext uri="{BB962C8B-B14F-4D97-AF65-F5344CB8AC3E}">
        <p14:creationId xmlns:p14="http://schemas.microsoft.com/office/powerpoint/2010/main" val="9214130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711-9651-4221-B35A-1AD1326CC0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B9CD7A-6D86-4156-ABFF-CF2298142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955AC-6538-4915-BBBD-09A740B74701}"/>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5" name="Footer Placeholder 4">
            <a:extLst>
              <a:ext uri="{FF2B5EF4-FFF2-40B4-BE49-F238E27FC236}">
                <a16:creationId xmlns:a16="http://schemas.microsoft.com/office/drawing/2014/main" id="{FC209A1A-0CAD-4889-9781-E3A13E37A6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0110E-0D85-48F6-B1C6-E2EBE6E6C7D6}"/>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3143192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G:\Communications\MCDB\Brand\Brand guidelines\Logos\Marque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25469"/>
            <a:ext cx="3240765" cy="123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52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70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5"/>
            <a:ext cx="1741984" cy="753567"/>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214307" indent="-214307">
              <a:buClr>
                <a:srgbClr val="EE2A24"/>
              </a:buClr>
              <a:buFont typeface="Arial" panose="020B0604020202020204" pitchFamily="34" charset="0"/>
              <a:buChar char="­"/>
              <a:defRPr sz="14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marL="214307" lvl="0" indent="-214307">
              <a:buClr>
                <a:srgbClr val="EE2A24"/>
              </a:buClr>
              <a:buFont typeface="Arial" panose="020B0604020202020204" pitchFamily="34" charset="0"/>
              <a:buChar char="­"/>
            </a:pPr>
            <a:r>
              <a:rPr lang="en-GB" sz="1400" b="0" cap="none">
                <a:latin typeface="Arial" panose="020B0604020202020204" pitchFamily="34" charset="0"/>
                <a:cs typeface="Arial" panose="020B0604020202020204" pitchFamily="34" charset="0"/>
              </a:rPr>
              <a:t>Bullets</a:t>
            </a:r>
          </a:p>
          <a:p>
            <a:pPr marL="214307" lvl="0" indent="-214307">
              <a:buClr>
                <a:srgbClr val="EE2A24"/>
              </a:buClr>
              <a:buFont typeface="Arial" panose="020B0604020202020204" pitchFamily="34" charset="0"/>
              <a:buChar char="­"/>
            </a:pPr>
            <a:r>
              <a:rPr lang="en-GB" sz="1400" b="0" cap="none">
                <a:latin typeface="Arial" panose="020B0604020202020204" pitchFamily="34" charset="0"/>
                <a:cs typeface="Arial" panose="020B0604020202020204" pitchFamily="34" charset="0"/>
              </a:rPr>
              <a:t>Bullet</a:t>
            </a:r>
          </a:p>
          <a:p>
            <a:pPr marL="214307" lvl="0" indent="-214307">
              <a:buClr>
                <a:srgbClr val="EE2A24"/>
              </a:buClr>
              <a:buFont typeface="Arial" panose="020B0604020202020204" pitchFamily="34" charset="0"/>
              <a:buChar char="­"/>
            </a:pPr>
            <a:r>
              <a:rPr lang="en-GB" sz="1400" b="0" cap="none">
                <a:latin typeface="Arial" panose="020B0604020202020204" pitchFamily="34" charset="0"/>
                <a:cs typeface="Arial" panose="020B0604020202020204" pitchFamily="34" charset="0"/>
              </a:rPr>
              <a:t>Bullets</a:t>
            </a:r>
          </a:p>
          <a:p>
            <a:pPr marL="214307" lvl="0" indent="-214307">
              <a:buClr>
                <a:srgbClr val="EE2A24"/>
              </a:buClr>
              <a:buFont typeface="Arial" panose="020B0604020202020204" pitchFamily="34" charset="0"/>
              <a:buChar char="­"/>
            </a:pPr>
            <a:r>
              <a:rPr lang="en-GB" sz="1400" b="0" cap="none">
                <a:latin typeface="Arial" panose="020B0604020202020204" pitchFamily="34" charset="0"/>
                <a:cs typeface="Arial" panose="020B0604020202020204" pitchFamily="34" charset="0"/>
              </a:rPr>
              <a:t>Bullets</a:t>
            </a:r>
            <a:endParaRPr lang="en-US" sz="1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82725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3"/>
            <a:ext cx="1741984" cy="753567"/>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285743" indent="-285743">
              <a:buClr>
                <a:srgbClr val="EE2A24"/>
              </a:buClr>
              <a:buFont typeface="Arial" panose="020B0604020202020204"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919439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2"/>
            <a:ext cx="1934005" cy="753567"/>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3"/>
            <a:ext cx="5384800" cy="4525433"/>
          </a:xfrm>
          <a:prstGeom prst="rect">
            <a:avLst/>
          </a:prstGeom>
        </p:spPr>
        <p:txBody>
          <a:bodyPr/>
          <a:lstStyle>
            <a:lvl1pPr marL="285743" indent="-285743">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3"/>
            <a:ext cx="5384800" cy="4525433"/>
          </a:xfrm>
          <a:prstGeom prst="rect">
            <a:avLst/>
          </a:prstGeom>
        </p:spPr>
        <p:txBody>
          <a:bodyPr/>
          <a:lstStyle>
            <a:lvl1pPr marL="285743" indent="-285743">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43" lvl="0" indent="-285743">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19500608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062066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3C45-F401-41D3-8859-084920BB5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4F5B88-9696-4B9B-91DF-5820ECE1B3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3D9F8A-1DF6-4B42-9484-2778D328C6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1D5678-C9EA-44CA-A224-14990CF85B56}"/>
              </a:ext>
            </a:extLst>
          </p:cNvPr>
          <p:cNvSpPr>
            <a:spLocks noGrp="1"/>
          </p:cNvSpPr>
          <p:nvPr>
            <p:ph type="dt" sz="half" idx="10"/>
          </p:nvPr>
        </p:nvSpPr>
        <p:spPr/>
        <p:txBody>
          <a:bodyPr/>
          <a:lstStyle/>
          <a:p>
            <a:fld id="{2E6C8C5E-302B-45CE-8714-F608567E211A}" type="datetimeFigureOut">
              <a:rPr lang="en-GB" smtClean="0"/>
              <a:t>03/12/2021</a:t>
            </a:fld>
            <a:endParaRPr lang="en-GB"/>
          </a:p>
        </p:txBody>
      </p:sp>
      <p:sp>
        <p:nvSpPr>
          <p:cNvPr id="6" name="Footer Placeholder 5">
            <a:extLst>
              <a:ext uri="{FF2B5EF4-FFF2-40B4-BE49-F238E27FC236}">
                <a16:creationId xmlns:a16="http://schemas.microsoft.com/office/drawing/2014/main" id="{A10BF853-C081-4CCE-BA31-3DC67EB5E6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BBDBC2-4324-41A3-B9CF-CDCF08DD858E}"/>
              </a:ext>
            </a:extLst>
          </p:cNvPr>
          <p:cNvSpPr>
            <a:spLocks noGrp="1"/>
          </p:cNvSpPr>
          <p:nvPr>
            <p:ph type="sldNum" sz="quarter" idx="12"/>
          </p:nvPr>
        </p:nvSpPr>
        <p:spPr/>
        <p:txBody>
          <a:bodyPr/>
          <a:lstStyle/>
          <a:p>
            <a:fld id="{AD3267F0-F0AA-451C-8B4E-E27DFF23BDC2}" type="slidenum">
              <a:rPr lang="en-GB" smtClean="0"/>
              <a:t>‹#›</a:t>
            </a:fld>
            <a:endParaRPr lang="en-GB"/>
          </a:p>
        </p:txBody>
      </p:sp>
    </p:spTree>
    <p:extLst>
      <p:ext uri="{BB962C8B-B14F-4D97-AF65-F5344CB8AC3E}">
        <p14:creationId xmlns:p14="http://schemas.microsoft.com/office/powerpoint/2010/main" val="363932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1373006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7B74-5C26-4D67-85F0-C941F0E6FBC1}"/>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D8FC7C-4ED4-471D-92B4-56EEA493F3B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2F238F9-D548-415B-898A-731AC8FDA70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0AEC5A-CFC2-472A-A3B0-2FC84AEA2B9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DC19DB4-5D6C-43DD-A740-A07F3C55AD1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811B9D-51DF-409A-B139-295E767E1D09}"/>
              </a:ext>
            </a:extLst>
          </p:cNvPr>
          <p:cNvSpPr>
            <a:spLocks noGrp="1"/>
          </p:cNvSpPr>
          <p:nvPr>
            <p:ph type="dt" sz="half" idx="10"/>
          </p:nvPr>
        </p:nvSpPr>
        <p:spPr/>
        <p:txBody>
          <a:bodyPr/>
          <a:lstStyle/>
          <a:p>
            <a:fld id="{2E6C8C5E-302B-45CE-8714-F608567E211A}" type="datetimeFigureOut">
              <a:rPr lang="en-GB" smtClean="0"/>
              <a:t>03/12/2021</a:t>
            </a:fld>
            <a:endParaRPr lang="en-GB"/>
          </a:p>
        </p:txBody>
      </p:sp>
      <p:sp>
        <p:nvSpPr>
          <p:cNvPr id="8" name="Footer Placeholder 7">
            <a:extLst>
              <a:ext uri="{FF2B5EF4-FFF2-40B4-BE49-F238E27FC236}">
                <a16:creationId xmlns:a16="http://schemas.microsoft.com/office/drawing/2014/main" id="{C90318E7-AE0F-43D4-A088-56D8C776EF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D16D37-12AE-4CD2-BCD2-C544F631D3D8}"/>
              </a:ext>
            </a:extLst>
          </p:cNvPr>
          <p:cNvSpPr>
            <a:spLocks noGrp="1"/>
          </p:cNvSpPr>
          <p:nvPr>
            <p:ph type="sldNum" sz="quarter" idx="12"/>
          </p:nvPr>
        </p:nvSpPr>
        <p:spPr/>
        <p:txBody>
          <a:bodyPr/>
          <a:lstStyle/>
          <a:p>
            <a:fld id="{AD3267F0-F0AA-451C-8B4E-E27DFF23BDC2}" type="slidenum">
              <a:rPr lang="en-GB" smtClean="0"/>
              <a:t>‹#›</a:t>
            </a:fld>
            <a:endParaRPr lang="en-GB"/>
          </a:p>
        </p:txBody>
      </p:sp>
    </p:spTree>
    <p:extLst>
      <p:ext uri="{BB962C8B-B14F-4D97-AF65-F5344CB8AC3E}">
        <p14:creationId xmlns:p14="http://schemas.microsoft.com/office/powerpoint/2010/main" val="1195465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85020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C3BA-6336-40DA-876B-BB3F519605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5E0941-9DF1-402E-A36E-5D9C1E52BA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D474FF-30F7-4AEC-AF67-58D8047D55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20E383-B085-4322-9437-7463C52B3240}"/>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6" name="Footer Placeholder 5">
            <a:extLst>
              <a:ext uri="{FF2B5EF4-FFF2-40B4-BE49-F238E27FC236}">
                <a16:creationId xmlns:a16="http://schemas.microsoft.com/office/drawing/2014/main" id="{89997776-44EB-4884-AE37-E76A48CCD2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22F07B-AAD5-4005-9FA8-EC07BEFA1065}"/>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191449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526973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789855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bullets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27381" y="404664"/>
            <a:ext cx="1824203" cy="64807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Title</a:t>
            </a:r>
            <a:endParaRPr lang="en-GB"/>
          </a:p>
        </p:txBody>
      </p:sp>
      <p:sp>
        <p:nvSpPr>
          <p:cNvPr id="6" name="Content Placeholder 2"/>
          <p:cNvSpPr>
            <a:spLocks noGrp="1"/>
          </p:cNvSpPr>
          <p:nvPr>
            <p:ph idx="1" hasCustomPrompt="1"/>
          </p:nvPr>
        </p:nvSpPr>
        <p:spPr>
          <a:xfrm>
            <a:off x="609600" y="1600203"/>
            <a:ext cx="10972800" cy="4525963"/>
          </a:xfrm>
          <a:prstGeom prst="rect">
            <a:avLst/>
          </a:prstGeom>
        </p:spPr>
        <p:txBody>
          <a:bodyPr/>
          <a:lstStyle>
            <a:lvl1pPr marL="214313" indent="-214313">
              <a:buClr>
                <a:srgbClr val="EE2A24"/>
              </a:buClr>
              <a:buFont typeface="Arial" panose="020B0604020202020204" pitchFamily="34" charset="0"/>
              <a:buChar char="­"/>
              <a:defRPr sz="1350"/>
            </a:lvl1pPr>
          </a:lstStyle>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p>
          <a:p>
            <a:pPr marL="214313" lvl="0" indent="-214313">
              <a:buClr>
                <a:srgbClr val="EE2A24"/>
              </a:buClr>
              <a:buFont typeface="Arial" panose="020B0604020202020204" pitchFamily="34" charset="0"/>
              <a:buChar char="­"/>
            </a:pPr>
            <a:r>
              <a:rPr lang="en-GB" sz="1350" b="0" cap="none">
                <a:latin typeface="Arial" panose="020B0604020202020204" pitchFamily="34" charset="0"/>
                <a:cs typeface="Arial" panose="020B0604020202020204" pitchFamily="34" charset="0"/>
              </a:rPr>
              <a:t>Bullets</a:t>
            </a:r>
            <a:endParaRPr lang="en-US" sz="135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895465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ouble - title and bullets ">
  <p:cSld name="Double - title and bullets ">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527381" y="404664"/>
            <a:ext cx="1837995" cy="63408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 name="Google Shape;25;p22"/>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EE2A24"/>
              </a:buClr>
              <a:buSzPts val="1800"/>
              <a:buFont typeface="Arial"/>
              <a:buChar char="­"/>
              <a:defRPr sz="135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EE2A24"/>
              </a:buClr>
              <a:buSzPts val="1800"/>
              <a:buFont typeface="Arial"/>
              <a:buChar char="­"/>
              <a:defRPr sz="1350" b="0" i="0" u="none" strike="noStrike" cap="none">
                <a:solidFill>
                  <a:schemeClr val="dk1"/>
                </a:solidFill>
                <a:latin typeface="Calibri"/>
                <a:ea typeface="Calibri"/>
                <a:cs typeface="Calibri"/>
                <a:sym typeface="Calibri"/>
              </a:defRPr>
            </a:lvl1pPr>
            <a:lvl2pPr marL="685800" marR="0" lvl="1"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65300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27DB-017C-4315-9D89-5C2B00631A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959BA5-3032-46FF-85C3-13036A0677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61AB0-165E-4596-89A0-4D7857B494D7}"/>
              </a:ext>
            </a:extLst>
          </p:cNvPr>
          <p:cNvSpPr>
            <a:spLocks noGrp="1"/>
          </p:cNvSpPr>
          <p:nvPr>
            <p:ph type="dt" sz="half" idx="10"/>
          </p:nvPr>
        </p:nvSpPr>
        <p:spPr/>
        <p:txBody>
          <a:bodyPr/>
          <a:lstStyle/>
          <a:p>
            <a:fld id="{2E6C8C5E-302B-45CE-8714-F608567E211A}" type="datetimeFigureOut">
              <a:rPr lang="en-GB" smtClean="0"/>
              <a:t>03/12/2021</a:t>
            </a:fld>
            <a:endParaRPr lang="en-GB"/>
          </a:p>
        </p:txBody>
      </p:sp>
      <p:sp>
        <p:nvSpPr>
          <p:cNvPr id="5" name="Footer Placeholder 4">
            <a:extLst>
              <a:ext uri="{FF2B5EF4-FFF2-40B4-BE49-F238E27FC236}">
                <a16:creationId xmlns:a16="http://schemas.microsoft.com/office/drawing/2014/main" id="{419DD31A-6A42-49DA-A043-7A5AB2918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112DA-AD75-43C4-B5E7-CBCF9206F8D6}"/>
              </a:ext>
            </a:extLst>
          </p:cNvPr>
          <p:cNvSpPr>
            <a:spLocks noGrp="1"/>
          </p:cNvSpPr>
          <p:nvPr>
            <p:ph type="sldNum" sz="quarter" idx="12"/>
          </p:nvPr>
        </p:nvSpPr>
        <p:spPr/>
        <p:txBody>
          <a:bodyPr/>
          <a:lstStyle/>
          <a:p>
            <a:fld id="{AD3267F0-F0AA-451C-8B4E-E27DFF23BDC2}" type="slidenum">
              <a:rPr lang="en-GB" smtClean="0"/>
              <a:t>‹#›</a:t>
            </a:fld>
            <a:endParaRPr lang="en-GB"/>
          </a:p>
        </p:txBody>
      </p:sp>
    </p:spTree>
    <p:extLst>
      <p:ext uri="{BB962C8B-B14F-4D97-AF65-F5344CB8AC3E}">
        <p14:creationId xmlns:p14="http://schemas.microsoft.com/office/powerpoint/2010/main" val="2981224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400F6-C1EE-DC46-BC01-B2D8F7A88F00}"/>
              </a:ext>
            </a:extLst>
          </p:cNvPr>
          <p:cNvPicPr>
            <a:picLocks noChangeAspect="1"/>
          </p:cNvPicPr>
          <p:nvPr userDrawn="1"/>
        </p:nvPicPr>
        <p:blipFill>
          <a:blip r:embed="rId2"/>
          <a:stretch>
            <a:fillRect/>
          </a:stretch>
        </p:blipFill>
        <p:spPr>
          <a:xfrm>
            <a:off x="117400" y="6021288"/>
            <a:ext cx="3386312" cy="778476"/>
          </a:xfrm>
          <a:prstGeom prst="rect">
            <a:avLst/>
          </a:prstGeom>
        </p:spPr>
      </p:pic>
    </p:spTree>
    <p:extLst>
      <p:ext uri="{BB962C8B-B14F-4D97-AF65-F5344CB8AC3E}">
        <p14:creationId xmlns:p14="http://schemas.microsoft.com/office/powerpoint/2010/main" val="1688206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10B5E6-E359-44ED-9300-60A46B2FD07E}" type="slidenum">
              <a:rPr lang="en-GB" smtClean="0"/>
              <a:pPr/>
              <a:t>‹#›</a:t>
            </a:fld>
            <a:endParaRPr lang="en-GB"/>
          </a:p>
        </p:txBody>
      </p:sp>
      <p:sp>
        <p:nvSpPr>
          <p:cNvPr id="3" name="Date Placeholder 2"/>
          <p:cNvSpPr>
            <a:spLocks noGrp="1"/>
          </p:cNvSpPr>
          <p:nvPr>
            <p:ph type="dt" sz="half" idx="11"/>
          </p:nvPr>
        </p:nvSpPr>
        <p:spPr/>
        <p:txBody>
          <a:bodyPr/>
          <a:lstStyle/>
          <a:p>
            <a:endParaRPr lang="en-GB"/>
          </a:p>
        </p:txBody>
      </p:sp>
      <p:sp>
        <p:nvSpPr>
          <p:cNvPr id="4" name="Footer Placeholder 3"/>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3650515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404664"/>
            <a:ext cx="1837995" cy="634082"/>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GB"/>
              <a:t>Title</a:t>
            </a:r>
          </a:p>
        </p:txBody>
      </p:sp>
      <p:sp>
        <p:nvSpPr>
          <p:cNvPr id="3" name="Content Placeholder 2"/>
          <p:cNvSpPr>
            <a:spLocks noGrp="1"/>
          </p:cNvSpPr>
          <p:nvPr>
            <p:ph sz="half" idx="1" hasCustomPrompt="1"/>
          </p:nvPr>
        </p:nvSpPr>
        <p:spPr>
          <a:xfrm>
            <a:off x="609600" y="1600201"/>
            <a:ext cx="5384800" cy="4525963"/>
          </a:xfrm>
          <a:prstGeom prst="rect">
            <a:avLst/>
          </a:prstGeom>
        </p:spPr>
        <p:txBody>
          <a:bodyPr/>
          <a:lstStyle>
            <a:lvl1pPr marL="285750" indent="-285750">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963"/>
          </a:xfrm>
          <a:prstGeom prst="rect">
            <a:avLst/>
          </a:prstGeom>
        </p:spPr>
        <p:txBody>
          <a:bodyPr/>
          <a:lstStyle>
            <a:lvl1pPr marL="285750" indent="-285750">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8" name="Date Placeholder 7"/>
          <p:cNvSpPr>
            <a:spLocks noGrp="1"/>
          </p:cNvSpPr>
          <p:nvPr>
            <p:ph type="dt" sz="half" idx="10"/>
          </p:nvPr>
        </p:nvSpPr>
        <p:spPr/>
        <p:txBody>
          <a:bodyPr/>
          <a:lstStyle/>
          <a:p>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010B5E6-E359-44ED-9300-60A46B2FD07E}" type="slidenum">
              <a:rPr lang="en-GB" smtClean="0"/>
              <a:pPr/>
              <a:t>‹#›</a:t>
            </a:fld>
            <a:endParaRPr lang="en-GB"/>
          </a:p>
        </p:txBody>
      </p:sp>
    </p:spTree>
    <p:extLst>
      <p:ext uri="{BB962C8B-B14F-4D97-AF65-F5344CB8AC3E}">
        <p14:creationId xmlns:p14="http://schemas.microsoft.com/office/powerpoint/2010/main" val="383722048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1"/>
            <a:ext cx="1741984"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380990" indent="-380990">
              <a:buClr>
                <a:srgbClr val="EE2A24"/>
              </a:buClr>
              <a:buFont typeface="Arial" panose="020B0604020202020204" pitchFamily="34" charset="0"/>
              <a:buChar cha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417515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4D3A-4808-401F-A5A3-A4BCCC07E4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D0D4B0-BD30-49FB-B1C2-0D2E2542E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97AE22-8E21-48B2-97E4-989329A4C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523F42-B539-49EF-8B06-22EC9741D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F6C3C-631A-4A2A-A441-73E3E242BC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B0BD81-2C89-4D3B-9DA5-2A9C9DEBBA3F}"/>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8" name="Footer Placeholder 7">
            <a:extLst>
              <a:ext uri="{FF2B5EF4-FFF2-40B4-BE49-F238E27FC236}">
                <a16:creationId xmlns:a16="http://schemas.microsoft.com/office/drawing/2014/main" id="{A408FCE5-EB1B-4FBF-AD53-0463EE89B9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66A62A-FF54-4D85-8A38-E57D3F19290F}"/>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323374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C9FD-0441-468B-811E-9D5BA305E3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8466AF-D71F-41B1-BC56-F367B329601A}"/>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4" name="Footer Placeholder 3">
            <a:extLst>
              <a:ext uri="{FF2B5EF4-FFF2-40B4-BE49-F238E27FC236}">
                <a16:creationId xmlns:a16="http://schemas.microsoft.com/office/drawing/2014/main" id="{76961A1D-11C5-4607-8E80-4A752A03C2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807D39-4CFD-46CE-97B0-12E4A819CAEE}"/>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3661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A617A-E37D-412C-8226-071B5A4C6F0F}"/>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3" name="Footer Placeholder 2">
            <a:extLst>
              <a:ext uri="{FF2B5EF4-FFF2-40B4-BE49-F238E27FC236}">
                <a16:creationId xmlns:a16="http://schemas.microsoft.com/office/drawing/2014/main" id="{A16F061B-B999-402F-91B3-0E47619250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4A1810-9E98-482F-AE73-C27D5F1DA4AA}"/>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232458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241D-360A-40D5-A1BD-B5CF389F0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8631F6-A834-40CA-A846-2B3A239A46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39B2B8-DEB7-4BDE-9943-97F55142C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38AA1-3275-4F82-B8C0-994ABEF027E9}"/>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6" name="Footer Placeholder 5">
            <a:extLst>
              <a:ext uri="{FF2B5EF4-FFF2-40B4-BE49-F238E27FC236}">
                <a16:creationId xmlns:a16="http://schemas.microsoft.com/office/drawing/2014/main" id="{FF9E8AB6-9AA4-4D75-8A25-49CE324E9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A80F99-C6CE-4436-B23E-356D87DED822}"/>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208425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9808-57A3-421C-8FA1-B2600B524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6D599E-8567-40A6-8CAA-CA4C892DE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A3B3AC-22A0-410C-90B0-369B97D71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D7DD0-5446-463C-B43E-3EA91E554A71}"/>
              </a:ext>
            </a:extLst>
          </p:cNvPr>
          <p:cNvSpPr>
            <a:spLocks noGrp="1"/>
          </p:cNvSpPr>
          <p:nvPr>
            <p:ph type="dt" sz="half" idx="10"/>
          </p:nvPr>
        </p:nvSpPr>
        <p:spPr/>
        <p:txBody>
          <a:bodyPr/>
          <a:lstStyle/>
          <a:p>
            <a:fld id="{F8D10E22-BC05-43ED-80F8-F7BACE7D4CE2}" type="datetimeFigureOut">
              <a:rPr lang="en-GB" smtClean="0"/>
              <a:t>03/12/2021</a:t>
            </a:fld>
            <a:endParaRPr lang="en-GB"/>
          </a:p>
        </p:txBody>
      </p:sp>
      <p:sp>
        <p:nvSpPr>
          <p:cNvPr id="6" name="Footer Placeholder 5">
            <a:extLst>
              <a:ext uri="{FF2B5EF4-FFF2-40B4-BE49-F238E27FC236}">
                <a16:creationId xmlns:a16="http://schemas.microsoft.com/office/drawing/2014/main" id="{7E2F110A-1B47-480D-9917-51AA61B0C2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BD4C-3056-483B-9928-BDCE6F76189B}"/>
              </a:ext>
            </a:extLst>
          </p:cNvPr>
          <p:cNvSpPr>
            <a:spLocks noGrp="1"/>
          </p:cNvSpPr>
          <p:nvPr>
            <p:ph type="sldNum" sz="quarter" idx="12"/>
          </p:nvPr>
        </p:nvSpPr>
        <p:spPr/>
        <p:txBody>
          <a:bodyPr/>
          <a:lstStyle/>
          <a:p>
            <a:fld id="{24904715-055C-41C6-9ED1-223062ACA749}" type="slidenum">
              <a:rPr lang="en-GB" smtClean="0"/>
              <a:t>‹#›</a:t>
            </a:fld>
            <a:endParaRPr lang="en-GB"/>
          </a:p>
        </p:txBody>
      </p:sp>
    </p:spTree>
    <p:extLst>
      <p:ext uri="{BB962C8B-B14F-4D97-AF65-F5344CB8AC3E}">
        <p14:creationId xmlns:p14="http://schemas.microsoft.com/office/powerpoint/2010/main" val="40507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BF592-4ED8-4244-A70A-7AF9F5DC7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C517DF-0D69-4C50-8D68-6ED79895B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8F4DF-72E7-44AB-B19B-4DDE874E5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10E22-BC05-43ED-80F8-F7BACE7D4CE2}" type="datetimeFigureOut">
              <a:rPr lang="en-GB" smtClean="0"/>
              <a:t>03/12/2021</a:t>
            </a:fld>
            <a:endParaRPr lang="en-GB"/>
          </a:p>
        </p:txBody>
      </p:sp>
      <p:sp>
        <p:nvSpPr>
          <p:cNvPr id="5" name="Footer Placeholder 4">
            <a:extLst>
              <a:ext uri="{FF2B5EF4-FFF2-40B4-BE49-F238E27FC236}">
                <a16:creationId xmlns:a16="http://schemas.microsoft.com/office/drawing/2014/main" id="{143A42A7-5368-456A-9189-83307DADA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904E26-3342-4FFC-91F9-B4B43B19A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04715-055C-41C6-9ED1-223062ACA749}" type="slidenum">
              <a:rPr lang="en-GB" smtClean="0"/>
              <a:t>‹#›</a:t>
            </a:fld>
            <a:endParaRPr lang="en-GB"/>
          </a:p>
        </p:txBody>
      </p:sp>
    </p:spTree>
    <p:extLst>
      <p:ext uri="{BB962C8B-B14F-4D97-AF65-F5344CB8AC3E}">
        <p14:creationId xmlns:p14="http://schemas.microsoft.com/office/powerpoint/2010/main" val="172596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H:\downloads\6033956_Power_of_Kindness_lockup.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15681" y="5891699"/>
            <a:ext cx="2016224" cy="89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64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redcross.org.uk\public\UserDesktops\emcleish\Desktop\6033956_Power_of_Kindness_lock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0416" y="6059982"/>
            <a:ext cx="2272771" cy="7533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82848" y="6448252"/>
            <a:ext cx="636555" cy="365125"/>
          </a:xfrm>
          <a:prstGeom prst="rect">
            <a:avLst/>
          </a:prstGeom>
          <a:noFill/>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2010B5E6-E359-44ED-9300-60A46B2FD07E}" type="slidenum">
              <a:rPr lang="en-GB" smtClean="0"/>
              <a:pPr/>
              <a:t>‹#›</a:t>
            </a:fld>
            <a:endParaRPr lang="en-GB"/>
          </a:p>
        </p:txBody>
      </p:sp>
      <p:sp>
        <p:nvSpPr>
          <p:cNvPr id="3" name="Date Placeholder 2"/>
          <p:cNvSpPr>
            <a:spLocks noGrp="1"/>
          </p:cNvSpPr>
          <p:nvPr>
            <p:ph type="dt" sz="half" idx="2"/>
          </p:nvPr>
        </p:nvSpPr>
        <p:spPr>
          <a:xfrm>
            <a:off x="1007435" y="6436679"/>
            <a:ext cx="1344149"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4" name="Footer Placeholder 3"/>
          <p:cNvSpPr>
            <a:spLocks noGrp="1"/>
          </p:cNvSpPr>
          <p:nvPr>
            <p:ph type="ftr" sz="quarter" idx="3"/>
          </p:nvPr>
        </p:nvSpPr>
        <p:spPr>
          <a:xfrm>
            <a:off x="2735627" y="6448252"/>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1345105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H:\downloads\6033956_Power_of_Kindness_lockup.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15681" y="5891699"/>
            <a:ext cx="2016224" cy="89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910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redcross.org.uk\public\UserDesktops\emcleish\Desktop\6033956_Power_of_Kindness_locku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0416" y="6059982"/>
            <a:ext cx="2272771" cy="7533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82848" y="6448252"/>
            <a:ext cx="636555" cy="365125"/>
          </a:xfrm>
          <a:prstGeom prst="rect">
            <a:avLst/>
          </a:prstGeom>
          <a:noFill/>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2010B5E6-E359-44ED-9300-60A46B2FD07E}" type="slidenum">
              <a:rPr lang="en-GB" smtClean="0"/>
              <a:pPr/>
              <a:t>‹#›</a:t>
            </a:fld>
            <a:endParaRPr lang="en-GB"/>
          </a:p>
        </p:txBody>
      </p:sp>
      <p:sp>
        <p:nvSpPr>
          <p:cNvPr id="3" name="Date Placeholder 2"/>
          <p:cNvSpPr>
            <a:spLocks noGrp="1"/>
          </p:cNvSpPr>
          <p:nvPr>
            <p:ph type="dt" sz="half" idx="2"/>
          </p:nvPr>
        </p:nvSpPr>
        <p:spPr>
          <a:xfrm>
            <a:off x="1007435" y="6436679"/>
            <a:ext cx="1344149"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4" name="Footer Placeholder 3"/>
          <p:cNvSpPr>
            <a:spLocks noGrp="1"/>
          </p:cNvSpPr>
          <p:nvPr>
            <p:ph type="ftr" sz="quarter" idx="3"/>
          </p:nvPr>
        </p:nvSpPr>
        <p:spPr>
          <a:xfrm>
            <a:off x="2735627" y="6448252"/>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14883296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U-IMPKGpj4"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C7_CE086A67.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citizensadvice.org.uk/" TargetMode="External"/><Relationship Id="rId7" Type="http://schemas.openxmlformats.org/officeDocument/2006/relationships/hyperlink" Target="https://www.gla.gov.uk/media/5225/glaa-workers-rights-12pp-a7-concertina-folded-leaflet-english-2019.pdf"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hyperlink" Target="https://www.citizensadvice.org.uk/work/rights-at-work/" TargetMode="External"/><Relationship Id="rId5" Type="http://schemas.openxmlformats.org/officeDocument/2006/relationships/hyperlink" Target="https://www.ncsc.gov.uk/" TargetMode="External"/><Relationship Id="rId4" Type="http://schemas.openxmlformats.org/officeDocument/2006/relationships/hyperlink" Target="https://www.nhs.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feedback.redcross.org.uk/s/IJD2EY/" TargetMode="Externa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24_B6D1C93F.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4B8A80-B285-5B4F-B918-0829ED3F15A8}"/>
              </a:ext>
            </a:extLst>
          </p:cNvPr>
          <p:cNvSpPr/>
          <p:nvPr/>
        </p:nvSpPr>
        <p:spPr>
          <a:xfrm rot="5340000">
            <a:off x="5589274" y="292982"/>
            <a:ext cx="140101" cy="2744121"/>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0528C3-AF6D-FD4E-91A7-76C85D51E76F}"/>
              </a:ext>
            </a:extLst>
          </p:cNvPr>
          <p:cNvSpPr txBox="1"/>
          <p:nvPr/>
        </p:nvSpPr>
        <p:spPr>
          <a:xfrm>
            <a:off x="746517" y="602845"/>
            <a:ext cx="6666714" cy="3785652"/>
          </a:xfrm>
          <a:prstGeom prst="rect">
            <a:avLst/>
          </a:prstGeom>
          <a:noFill/>
        </p:spPr>
        <p:txBody>
          <a:bodyPr wrap="square" rtlCol="0">
            <a:spAutoFit/>
          </a:bodyPr>
          <a:lstStyle/>
          <a:p>
            <a:pPr marL="9525" indent="-9525">
              <a:tabLst>
                <a:tab pos="1420813" algn="l"/>
              </a:tabLst>
            </a:pPr>
            <a:r>
              <a:rPr lang="en-US" sz="8000" b="1">
                <a:latin typeface="Arial" panose="020B0604020202020204" pitchFamily="34" charset="0"/>
                <a:cs typeface="Arial" panose="020B0604020202020204" pitchFamily="34" charset="0"/>
              </a:rPr>
              <a:t>Digital Safety and Protection </a:t>
            </a:r>
          </a:p>
        </p:txBody>
      </p:sp>
      <p:pic>
        <p:nvPicPr>
          <p:cNvPr id="1026" name="Picture 2" descr="person holding smartphone">
            <a:extLst>
              <a:ext uri="{FF2B5EF4-FFF2-40B4-BE49-F238E27FC236}">
                <a16:creationId xmlns:a16="http://schemas.microsoft.com/office/drawing/2014/main" id="{25103B83-E77B-4516-98E5-8358447A1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87" y="2495671"/>
            <a:ext cx="4725596" cy="315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4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83CD-E88A-4E82-B61D-D79E85BAEDFA}"/>
              </a:ext>
            </a:extLst>
          </p:cNvPr>
          <p:cNvSpPr>
            <a:spLocks noGrp="1"/>
          </p:cNvSpPr>
          <p:nvPr>
            <p:ph type="title"/>
          </p:nvPr>
        </p:nvSpPr>
        <p:spPr/>
        <p:txBody>
          <a:bodyPr/>
          <a:lstStyle/>
          <a:p>
            <a:r>
              <a:rPr lang="en-GB"/>
              <a:t>Fraud </a:t>
            </a:r>
          </a:p>
        </p:txBody>
      </p:sp>
      <p:pic>
        <p:nvPicPr>
          <p:cNvPr id="6" name="Content Placeholder 5">
            <a:extLst>
              <a:ext uri="{FF2B5EF4-FFF2-40B4-BE49-F238E27FC236}">
                <a16:creationId xmlns:a16="http://schemas.microsoft.com/office/drawing/2014/main" id="{31167865-1CE9-4A88-BD55-7DE59FF8A295}"/>
              </a:ext>
            </a:extLst>
          </p:cNvPr>
          <p:cNvPicPr>
            <a:picLocks noGrp="1" noChangeAspect="1"/>
          </p:cNvPicPr>
          <p:nvPr>
            <p:ph sz="half" idx="1"/>
          </p:nvPr>
        </p:nvPicPr>
        <p:blipFill>
          <a:blip r:embed="rId2"/>
          <a:stretch>
            <a:fillRect/>
          </a:stretch>
        </p:blipFill>
        <p:spPr>
          <a:xfrm>
            <a:off x="245450" y="1316553"/>
            <a:ext cx="3688400" cy="3535986"/>
          </a:xfrm>
          <a:prstGeom prst="rect">
            <a:avLst/>
          </a:prstGeom>
        </p:spPr>
      </p:pic>
      <p:pic>
        <p:nvPicPr>
          <p:cNvPr id="9" name="Content Placeholder 8">
            <a:extLst>
              <a:ext uri="{FF2B5EF4-FFF2-40B4-BE49-F238E27FC236}">
                <a16:creationId xmlns:a16="http://schemas.microsoft.com/office/drawing/2014/main" id="{B34BA83D-0DF4-4081-9249-ACBF856ED21D}"/>
              </a:ext>
            </a:extLst>
          </p:cNvPr>
          <p:cNvPicPr>
            <a:picLocks noGrp="1" noChangeAspect="1"/>
          </p:cNvPicPr>
          <p:nvPr>
            <p:ph sz="half" idx="2"/>
          </p:nvPr>
        </p:nvPicPr>
        <p:blipFill>
          <a:blip r:embed="rId3"/>
          <a:stretch>
            <a:fillRect/>
          </a:stretch>
        </p:blipFill>
        <p:spPr>
          <a:xfrm>
            <a:off x="8093544" y="2865486"/>
            <a:ext cx="3853006" cy="3017782"/>
          </a:xfrm>
          <a:prstGeom prst="rect">
            <a:avLst/>
          </a:prstGeom>
        </p:spPr>
      </p:pic>
      <p:pic>
        <p:nvPicPr>
          <p:cNvPr id="5" name="Picture 4">
            <a:extLst>
              <a:ext uri="{FF2B5EF4-FFF2-40B4-BE49-F238E27FC236}">
                <a16:creationId xmlns:a16="http://schemas.microsoft.com/office/drawing/2014/main" id="{CBA91435-4E51-415C-9B71-71320085690F}"/>
              </a:ext>
            </a:extLst>
          </p:cNvPr>
          <p:cNvPicPr>
            <a:picLocks noChangeAspect="1"/>
          </p:cNvPicPr>
          <p:nvPr/>
        </p:nvPicPr>
        <p:blipFill>
          <a:blip r:embed="rId4"/>
          <a:stretch>
            <a:fillRect/>
          </a:stretch>
        </p:blipFill>
        <p:spPr>
          <a:xfrm>
            <a:off x="928218" y="887180"/>
            <a:ext cx="1036320" cy="125271"/>
          </a:xfrm>
          <a:prstGeom prst="rect">
            <a:avLst/>
          </a:prstGeom>
        </p:spPr>
      </p:pic>
      <p:pic>
        <p:nvPicPr>
          <p:cNvPr id="7" name="Picture 6">
            <a:extLst>
              <a:ext uri="{FF2B5EF4-FFF2-40B4-BE49-F238E27FC236}">
                <a16:creationId xmlns:a16="http://schemas.microsoft.com/office/drawing/2014/main" id="{C518E4A8-61B6-438C-BBED-9A8785AA3743}"/>
              </a:ext>
            </a:extLst>
          </p:cNvPr>
          <p:cNvPicPr>
            <a:picLocks noChangeAspect="1"/>
          </p:cNvPicPr>
          <p:nvPr/>
        </p:nvPicPr>
        <p:blipFill>
          <a:blip r:embed="rId5"/>
          <a:stretch>
            <a:fillRect/>
          </a:stretch>
        </p:blipFill>
        <p:spPr>
          <a:xfrm>
            <a:off x="4012446" y="1316553"/>
            <a:ext cx="3694496" cy="4224894"/>
          </a:xfrm>
          <a:prstGeom prst="rect">
            <a:avLst/>
          </a:prstGeom>
        </p:spPr>
      </p:pic>
      <p:pic>
        <p:nvPicPr>
          <p:cNvPr id="8" name="Picture 7">
            <a:extLst>
              <a:ext uri="{FF2B5EF4-FFF2-40B4-BE49-F238E27FC236}">
                <a16:creationId xmlns:a16="http://schemas.microsoft.com/office/drawing/2014/main" id="{77C7DED7-538C-4EFB-A3F5-605763CAAF9A}"/>
              </a:ext>
            </a:extLst>
          </p:cNvPr>
          <p:cNvPicPr>
            <a:picLocks noChangeAspect="1"/>
          </p:cNvPicPr>
          <p:nvPr/>
        </p:nvPicPr>
        <p:blipFill>
          <a:blip r:embed="rId6"/>
          <a:stretch>
            <a:fillRect/>
          </a:stretch>
        </p:blipFill>
        <p:spPr>
          <a:xfrm>
            <a:off x="7706942" y="974732"/>
            <a:ext cx="4322439" cy="2883658"/>
          </a:xfrm>
          <a:prstGeom prst="rect">
            <a:avLst/>
          </a:prstGeom>
        </p:spPr>
      </p:pic>
    </p:spTree>
    <p:extLst>
      <p:ext uri="{BB962C8B-B14F-4D97-AF65-F5344CB8AC3E}">
        <p14:creationId xmlns:p14="http://schemas.microsoft.com/office/powerpoint/2010/main" val="19260887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4B8A80-B285-5B4F-B918-0829ED3F15A8}"/>
              </a:ext>
            </a:extLst>
          </p:cNvPr>
          <p:cNvSpPr/>
          <p:nvPr/>
        </p:nvSpPr>
        <p:spPr>
          <a:xfrm rot="5340000">
            <a:off x="2166367" y="2508878"/>
            <a:ext cx="140101" cy="2744121"/>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0528C3-AF6D-FD4E-91A7-76C85D51E76F}"/>
              </a:ext>
            </a:extLst>
          </p:cNvPr>
          <p:cNvSpPr txBox="1"/>
          <p:nvPr/>
        </p:nvSpPr>
        <p:spPr>
          <a:xfrm>
            <a:off x="728559" y="1536174"/>
            <a:ext cx="6666714" cy="3785652"/>
          </a:xfrm>
          <a:prstGeom prst="rect">
            <a:avLst/>
          </a:prstGeom>
          <a:noFill/>
        </p:spPr>
        <p:txBody>
          <a:bodyPr wrap="square" rtlCol="0">
            <a:spAutoFit/>
          </a:bodyPr>
          <a:lstStyle/>
          <a:p>
            <a:pPr marL="9525" indent="-9525">
              <a:tabLst>
                <a:tab pos="1420813" algn="l"/>
              </a:tabLst>
            </a:pPr>
            <a:r>
              <a:rPr lang="en-US" sz="8000" b="1">
                <a:latin typeface="Arial" panose="020B0604020202020204" pitchFamily="34" charset="0"/>
                <a:cs typeface="Arial" panose="020B0604020202020204" pitchFamily="34" charset="0"/>
              </a:rPr>
              <a:t>Physical  Safety </a:t>
            </a:r>
          </a:p>
          <a:p>
            <a:pPr marL="9525" indent="-9525">
              <a:tabLst>
                <a:tab pos="1420813" algn="l"/>
              </a:tabLst>
            </a:pPr>
            <a:r>
              <a:rPr lang="en-US" sz="8000" b="1">
                <a:latin typeface="Arial" panose="020B0604020202020204" pitchFamily="34" charset="0"/>
                <a:cs typeface="Arial" panose="020B0604020202020204" pitchFamily="34" charset="0"/>
              </a:rPr>
              <a:t>and UK laws </a:t>
            </a:r>
          </a:p>
        </p:txBody>
      </p:sp>
      <p:pic>
        <p:nvPicPr>
          <p:cNvPr id="2050" name="Picture 2" descr="people in green and black uniform standing on road during daytime">
            <a:extLst>
              <a:ext uri="{FF2B5EF4-FFF2-40B4-BE49-F238E27FC236}">
                <a16:creationId xmlns:a16="http://schemas.microsoft.com/office/drawing/2014/main" id="{72A03018-A733-4BD2-ACE3-B528C8860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38" y="586854"/>
            <a:ext cx="5079567" cy="338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76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AA85-969C-4C81-A158-3D2D60F42764}"/>
              </a:ext>
            </a:extLst>
          </p:cNvPr>
          <p:cNvSpPr>
            <a:spLocks noGrp="1"/>
          </p:cNvSpPr>
          <p:nvPr>
            <p:ph type="title"/>
          </p:nvPr>
        </p:nvSpPr>
        <p:spPr>
          <a:xfrm>
            <a:off x="489251" y="405067"/>
            <a:ext cx="5001060" cy="740964"/>
          </a:xfrm>
        </p:spPr>
        <p:txBody>
          <a:bodyPr/>
          <a:lstStyle/>
          <a:p>
            <a:r>
              <a:rPr lang="en-GB">
                <a:latin typeface="HelveticaNeue"/>
              </a:rPr>
              <a:t>Types of law in the UK </a:t>
            </a:r>
          </a:p>
        </p:txBody>
      </p:sp>
      <p:graphicFrame>
        <p:nvGraphicFramePr>
          <p:cNvPr id="5" name="Content Placeholder 4">
            <a:extLst>
              <a:ext uri="{FF2B5EF4-FFF2-40B4-BE49-F238E27FC236}">
                <a16:creationId xmlns:a16="http://schemas.microsoft.com/office/drawing/2014/main" id="{344635CE-3E4C-429C-B045-DD33B1546EBB}"/>
              </a:ext>
            </a:extLst>
          </p:cNvPr>
          <p:cNvGraphicFramePr>
            <a:graphicFrameLocks noGrp="1"/>
          </p:cNvGraphicFramePr>
          <p:nvPr>
            <p:ph sz="half" idx="1"/>
            <p:extLst>
              <p:ext uri="{D42A27DB-BD31-4B8C-83A1-F6EECF244321}">
                <p14:modId xmlns:p14="http://schemas.microsoft.com/office/powerpoint/2010/main" val="3965161062"/>
              </p:ext>
            </p:extLst>
          </p:nvPr>
        </p:nvGraphicFramePr>
        <p:xfrm>
          <a:off x="645026" y="1434164"/>
          <a:ext cx="10202779" cy="6314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6">
            <a:extLst>
              <a:ext uri="{FF2B5EF4-FFF2-40B4-BE49-F238E27FC236}">
                <a16:creationId xmlns:a16="http://schemas.microsoft.com/office/drawing/2014/main" id="{22CA6B8D-611E-4336-B892-B564F68ACCB8}"/>
              </a:ext>
            </a:extLst>
          </p:cNvPr>
          <p:cNvGraphicFramePr>
            <a:graphicFrameLocks noGrp="1"/>
          </p:cNvGraphicFramePr>
          <p:nvPr>
            <p:ph sz="half" idx="2"/>
            <p:extLst>
              <p:ext uri="{D42A27DB-BD31-4B8C-83A1-F6EECF244321}">
                <p14:modId xmlns:p14="http://schemas.microsoft.com/office/powerpoint/2010/main" val="1521467179"/>
              </p:ext>
            </p:extLst>
          </p:nvPr>
        </p:nvGraphicFramePr>
        <p:xfrm>
          <a:off x="645025" y="1146031"/>
          <a:ext cx="9037990" cy="5713529"/>
        </p:xfrm>
        <a:graphic>
          <a:graphicData uri="http://schemas.openxmlformats.org/drawingml/2006/table">
            <a:tbl>
              <a:tblPr firstRow="1" bandRow="1">
                <a:tableStyleId>{5C22544A-7EE6-4342-B048-85BDC9FD1C3A}</a:tableStyleId>
              </a:tblPr>
              <a:tblGrid>
                <a:gridCol w="4518995">
                  <a:extLst>
                    <a:ext uri="{9D8B030D-6E8A-4147-A177-3AD203B41FA5}">
                      <a16:colId xmlns:a16="http://schemas.microsoft.com/office/drawing/2014/main" val="3406157670"/>
                    </a:ext>
                  </a:extLst>
                </a:gridCol>
                <a:gridCol w="4518995">
                  <a:extLst>
                    <a:ext uri="{9D8B030D-6E8A-4147-A177-3AD203B41FA5}">
                      <a16:colId xmlns:a16="http://schemas.microsoft.com/office/drawing/2014/main" val="290546413"/>
                    </a:ext>
                  </a:extLst>
                </a:gridCol>
              </a:tblGrid>
              <a:tr h="336216">
                <a:tc>
                  <a:txBody>
                    <a:bodyPr/>
                    <a:lstStyle/>
                    <a:p>
                      <a:r>
                        <a:rPr lang="en-GB"/>
                        <a:t>Civil Law </a:t>
                      </a:r>
                    </a:p>
                  </a:txBody>
                  <a:tcPr/>
                </a:tc>
                <a:tc>
                  <a:txBody>
                    <a:bodyPr/>
                    <a:lstStyle/>
                    <a:p>
                      <a:r>
                        <a:rPr lang="en-GB"/>
                        <a:t>Criminal Law </a:t>
                      </a:r>
                    </a:p>
                  </a:txBody>
                  <a:tcPr/>
                </a:tc>
                <a:extLst>
                  <a:ext uri="{0D108BD9-81ED-4DB2-BD59-A6C34878D82A}">
                    <a16:rowId xmlns:a16="http://schemas.microsoft.com/office/drawing/2014/main" val="15036066"/>
                  </a:ext>
                </a:extLst>
              </a:tr>
              <a:tr h="840541">
                <a:tc>
                  <a:txBody>
                    <a:bodyPr/>
                    <a:lstStyle/>
                    <a:p>
                      <a:r>
                        <a:rPr lang="en-GB">
                          <a:latin typeface="HelveticaNeue"/>
                        </a:rPr>
                        <a:t>Private matters between individuals or individuals and public bodies </a:t>
                      </a:r>
                    </a:p>
                    <a:p>
                      <a:endParaRPr lang="en-GB"/>
                    </a:p>
                  </a:txBody>
                  <a:tcPr/>
                </a:tc>
                <a:tc>
                  <a:txBody>
                    <a:bodyPr/>
                    <a:lstStyle/>
                    <a:p>
                      <a:r>
                        <a:rPr lang="en-GB">
                          <a:latin typeface="HelveticaNeue"/>
                        </a:rPr>
                        <a:t>Public wrongs, punish individuals that commit crimes </a:t>
                      </a:r>
                    </a:p>
                  </a:txBody>
                  <a:tcPr/>
                </a:tc>
                <a:extLst>
                  <a:ext uri="{0D108BD9-81ED-4DB2-BD59-A6C34878D82A}">
                    <a16:rowId xmlns:a16="http://schemas.microsoft.com/office/drawing/2014/main" val="867095041"/>
                  </a:ext>
                </a:extLst>
              </a:tr>
              <a:tr h="684329">
                <a:tc>
                  <a:txBody>
                    <a:bodyPr/>
                    <a:lstStyle/>
                    <a:p>
                      <a:r>
                        <a:rPr lang="en-GB">
                          <a:latin typeface="HelveticaNeue"/>
                        </a:rPr>
                        <a:t>Claimant (Individual) initiates legal action</a:t>
                      </a:r>
                    </a:p>
                    <a:p>
                      <a:endParaRPr lang="en-GB"/>
                    </a:p>
                  </a:txBody>
                  <a:tcPr/>
                </a:tc>
                <a:tc>
                  <a:txBody>
                    <a:bodyPr/>
                    <a:lstStyle/>
                    <a:p>
                      <a:r>
                        <a:rPr lang="en-GB">
                          <a:latin typeface="HelveticaNeue"/>
                        </a:rPr>
                        <a:t>Police and Crown Prosecution Service initiate legal action </a:t>
                      </a:r>
                    </a:p>
                  </a:txBody>
                  <a:tcPr/>
                </a:tc>
                <a:extLst>
                  <a:ext uri="{0D108BD9-81ED-4DB2-BD59-A6C34878D82A}">
                    <a16:rowId xmlns:a16="http://schemas.microsoft.com/office/drawing/2014/main" val="4249095293"/>
                  </a:ext>
                </a:extLst>
              </a:tr>
              <a:tr h="840541">
                <a:tc>
                  <a:txBody>
                    <a:bodyPr/>
                    <a:lstStyle/>
                    <a:p>
                      <a:r>
                        <a:rPr lang="en-GB">
                          <a:latin typeface="HelveticaNeue"/>
                        </a:rPr>
                        <a:t>Compensation</a:t>
                      </a:r>
                    </a:p>
                    <a:p>
                      <a:endParaRPr lang="en-GB"/>
                    </a:p>
                  </a:txBody>
                  <a:tcPr/>
                </a:tc>
                <a:tc>
                  <a:txBody>
                    <a:bodyPr/>
                    <a:lstStyle/>
                    <a:p>
                      <a:r>
                        <a:rPr lang="en-GB">
                          <a:latin typeface="HelveticaNeue"/>
                        </a:rPr>
                        <a:t>Custodial sentence, fine, community service</a:t>
                      </a:r>
                    </a:p>
                    <a:p>
                      <a:endParaRPr lang="en-GB"/>
                    </a:p>
                  </a:txBody>
                  <a:tcPr/>
                </a:tc>
                <a:extLst>
                  <a:ext uri="{0D108BD9-81ED-4DB2-BD59-A6C34878D82A}">
                    <a16:rowId xmlns:a16="http://schemas.microsoft.com/office/drawing/2014/main" val="3852670779"/>
                  </a:ext>
                </a:extLst>
              </a:tr>
              <a:tr h="2605678">
                <a:tc>
                  <a:txBody>
                    <a:bodyPr/>
                    <a:lstStyle/>
                    <a:p>
                      <a:pPr marL="285750" indent="-285750">
                        <a:buFont typeface="Wingdings" panose="05000000000000000000" pitchFamily="2" charset="2"/>
                        <a:buChar char="ü"/>
                      </a:pPr>
                      <a:r>
                        <a:rPr lang="en-GB">
                          <a:latin typeface="HelveticaNeue"/>
                        </a:rPr>
                        <a:t>Road traffic accidents, medical and clinical negligence </a:t>
                      </a:r>
                    </a:p>
                    <a:p>
                      <a:pPr marL="285750" indent="-285750">
                        <a:buFont typeface="Wingdings" panose="05000000000000000000" pitchFamily="2" charset="2"/>
                        <a:buChar char="ü"/>
                      </a:pPr>
                      <a:r>
                        <a:rPr lang="en-GB">
                          <a:latin typeface="HelveticaNeue"/>
                        </a:rPr>
                        <a:t>Breach of contract</a:t>
                      </a:r>
                    </a:p>
                    <a:p>
                      <a:pPr marL="285750" indent="-285750">
                        <a:buFont typeface="Wingdings" panose="05000000000000000000" pitchFamily="2" charset="2"/>
                        <a:buChar char="ü"/>
                      </a:pPr>
                      <a:r>
                        <a:rPr lang="en-GB">
                          <a:latin typeface="HelveticaNeue"/>
                        </a:rPr>
                        <a:t>Debt and Housing </a:t>
                      </a:r>
                    </a:p>
                    <a:p>
                      <a:pPr marL="285750" indent="-285750">
                        <a:buFont typeface="Wingdings" panose="05000000000000000000" pitchFamily="2" charset="2"/>
                        <a:buChar char="ü"/>
                      </a:pPr>
                      <a:r>
                        <a:rPr lang="en-GB">
                          <a:latin typeface="HelveticaNeue"/>
                        </a:rPr>
                        <a:t>An employee suffers discrimination</a:t>
                      </a:r>
                    </a:p>
                    <a:p>
                      <a:pPr marL="285750" indent="-285750">
                        <a:buFont typeface="Wingdings" panose="05000000000000000000" pitchFamily="2" charset="2"/>
                        <a:buChar char="ü"/>
                      </a:pPr>
                      <a:r>
                        <a:rPr lang="en-GB">
                          <a:latin typeface="HelveticaNeue"/>
                        </a:rPr>
                        <a:t>Divorce, dissolution of civil partnerships, children’s issues, childcare arrangement and Domestic violence </a:t>
                      </a:r>
                    </a:p>
                    <a:p>
                      <a:endParaRPr lang="en-GB"/>
                    </a:p>
                  </a:txBody>
                  <a:tcPr/>
                </a:tc>
                <a:tc>
                  <a:txBody>
                    <a:bodyPr/>
                    <a:lstStyle/>
                    <a:p>
                      <a:pPr marL="285750" indent="-285750">
                        <a:buFont typeface="Wingdings" panose="05000000000000000000" pitchFamily="2" charset="2"/>
                        <a:buChar char="ü"/>
                      </a:pPr>
                      <a:r>
                        <a:rPr lang="en-GB">
                          <a:latin typeface="HelveticaNeue"/>
                        </a:rPr>
                        <a:t>Burglary, theft, arson and criminal damage</a:t>
                      </a:r>
                    </a:p>
                    <a:p>
                      <a:pPr marL="285750" indent="-285750">
                        <a:buFont typeface="Wingdings" panose="05000000000000000000" pitchFamily="2" charset="2"/>
                        <a:buChar char="ü"/>
                      </a:pPr>
                      <a:r>
                        <a:rPr lang="en-GB">
                          <a:latin typeface="HelveticaNeue"/>
                        </a:rPr>
                        <a:t>Murder, Assault, sexual assault and battery</a:t>
                      </a:r>
                    </a:p>
                    <a:p>
                      <a:pPr marL="285750" indent="-285750">
                        <a:buFont typeface="Wingdings" panose="05000000000000000000" pitchFamily="2" charset="2"/>
                        <a:buChar char="ü"/>
                      </a:pPr>
                      <a:r>
                        <a:rPr lang="en-GB">
                          <a:latin typeface="HelveticaNeue"/>
                        </a:rPr>
                        <a:t>Harassment and controlling behaviour </a:t>
                      </a:r>
                    </a:p>
                    <a:p>
                      <a:pPr marL="285750" indent="-285750">
                        <a:buFont typeface="Wingdings" panose="05000000000000000000" pitchFamily="2" charset="2"/>
                        <a:buChar char="ü"/>
                      </a:pPr>
                      <a:r>
                        <a:rPr lang="en-GB">
                          <a:latin typeface="HelveticaNeue"/>
                        </a:rPr>
                        <a:t>Forced marriage, Female Genital Mutilation; Human Trafficking </a:t>
                      </a:r>
                    </a:p>
                    <a:p>
                      <a:pPr marL="285750" indent="-285750">
                        <a:buFont typeface="Wingdings" panose="05000000000000000000" pitchFamily="2" charset="2"/>
                        <a:buChar char="ü"/>
                      </a:pPr>
                      <a:r>
                        <a:rPr lang="en-GB">
                          <a:latin typeface="HelveticaNeue"/>
                        </a:rPr>
                        <a:t>Fraud, money laundering and Drug dealing</a:t>
                      </a:r>
                    </a:p>
                    <a:p>
                      <a:endParaRPr lang="en-GB"/>
                    </a:p>
                  </a:txBody>
                  <a:tcPr/>
                </a:tc>
                <a:extLst>
                  <a:ext uri="{0D108BD9-81ED-4DB2-BD59-A6C34878D82A}">
                    <a16:rowId xmlns:a16="http://schemas.microsoft.com/office/drawing/2014/main" val="336184228"/>
                  </a:ext>
                </a:extLst>
              </a:tr>
            </a:tbl>
          </a:graphicData>
        </a:graphic>
      </p:graphicFrame>
      <p:pic>
        <p:nvPicPr>
          <p:cNvPr id="6" name="Picture 5">
            <a:extLst>
              <a:ext uri="{FF2B5EF4-FFF2-40B4-BE49-F238E27FC236}">
                <a16:creationId xmlns:a16="http://schemas.microsoft.com/office/drawing/2014/main" id="{A39CF93E-37D7-42E5-AE5A-25D8E55F988A}"/>
              </a:ext>
            </a:extLst>
          </p:cNvPr>
          <p:cNvPicPr>
            <a:picLocks noChangeAspect="1"/>
          </p:cNvPicPr>
          <p:nvPr/>
        </p:nvPicPr>
        <p:blipFill>
          <a:blip r:embed="rId8"/>
          <a:stretch>
            <a:fillRect/>
          </a:stretch>
        </p:blipFill>
        <p:spPr>
          <a:xfrm>
            <a:off x="893852" y="835858"/>
            <a:ext cx="4232951" cy="171010"/>
          </a:xfrm>
          <a:prstGeom prst="rect">
            <a:avLst/>
          </a:prstGeom>
        </p:spPr>
      </p:pic>
    </p:spTree>
    <p:extLst>
      <p:ext uri="{BB962C8B-B14F-4D97-AF65-F5344CB8AC3E}">
        <p14:creationId xmlns:p14="http://schemas.microsoft.com/office/powerpoint/2010/main" val="25791011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D017-9A56-4E5B-B288-76ED6602A98F}"/>
              </a:ext>
            </a:extLst>
          </p:cNvPr>
          <p:cNvSpPr>
            <a:spLocks noGrp="1"/>
          </p:cNvSpPr>
          <p:nvPr>
            <p:ph type="title"/>
          </p:nvPr>
        </p:nvSpPr>
        <p:spPr>
          <a:xfrm>
            <a:off x="623391" y="548685"/>
            <a:ext cx="3342433" cy="766407"/>
          </a:xfrm>
        </p:spPr>
        <p:txBody>
          <a:bodyPr/>
          <a:lstStyle/>
          <a:p>
            <a:r>
              <a:rPr lang="en-GB" sz="3200">
                <a:latin typeface="HelveticaNeue"/>
              </a:rPr>
              <a:t>Sexual Violence </a:t>
            </a:r>
          </a:p>
        </p:txBody>
      </p:sp>
      <p:sp>
        <p:nvSpPr>
          <p:cNvPr id="3" name="Content Placeholder 2">
            <a:extLst>
              <a:ext uri="{FF2B5EF4-FFF2-40B4-BE49-F238E27FC236}">
                <a16:creationId xmlns:a16="http://schemas.microsoft.com/office/drawing/2014/main" id="{A740C442-7403-4549-AF4A-AAAC2BEB1FD6}"/>
              </a:ext>
            </a:extLst>
          </p:cNvPr>
          <p:cNvSpPr>
            <a:spLocks noGrp="1"/>
          </p:cNvSpPr>
          <p:nvPr>
            <p:ph sz="half" idx="2"/>
          </p:nvPr>
        </p:nvSpPr>
        <p:spPr>
          <a:xfrm>
            <a:off x="683231" y="1420055"/>
            <a:ext cx="10825537" cy="4424825"/>
          </a:xfrm>
        </p:spPr>
        <p:txBody>
          <a:bodyPr/>
          <a:lstStyle/>
          <a:p>
            <a:pPr marL="0" indent="0" algn="l">
              <a:buNone/>
            </a:pPr>
            <a:r>
              <a:rPr lang="en-GB" sz="1800" b="1" i="0">
                <a:effectLst/>
                <a:latin typeface="HelveticaNeue"/>
              </a:rPr>
              <a:t>Sexual violence</a:t>
            </a:r>
            <a:r>
              <a:rPr lang="en-GB" sz="1800" b="0" i="0">
                <a:effectLst/>
                <a:latin typeface="HelveticaNeue"/>
              </a:rPr>
              <a:t> is a term we use to describe any </a:t>
            </a:r>
            <a:r>
              <a:rPr lang="en-GB" sz="1800" b="1" i="0">
                <a:effectLst/>
                <a:latin typeface="HelveticaNeue"/>
              </a:rPr>
              <a:t>sexual activity </a:t>
            </a:r>
            <a:r>
              <a:rPr lang="en-GB" sz="1800" b="0" i="0">
                <a:effectLst/>
                <a:latin typeface="HelveticaNeue"/>
              </a:rPr>
              <a:t>or </a:t>
            </a:r>
            <a:r>
              <a:rPr lang="en-GB" sz="1800" b="1" i="0">
                <a:effectLst/>
                <a:latin typeface="HelveticaNeue"/>
              </a:rPr>
              <a:t>act</a:t>
            </a:r>
            <a:r>
              <a:rPr lang="en-GB" sz="1800" b="0" i="0">
                <a:effectLst/>
                <a:latin typeface="HelveticaNeue"/>
              </a:rPr>
              <a:t> that happened </a:t>
            </a:r>
            <a:r>
              <a:rPr lang="en-GB" sz="1800" b="1" i="0">
                <a:effectLst/>
                <a:latin typeface="HelveticaNeue"/>
              </a:rPr>
              <a:t>without consent</a:t>
            </a:r>
            <a:r>
              <a:rPr lang="en-GB" sz="1800" b="0" i="0">
                <a:effectLst/>
                <a:latin typeface="HelveticaNeue"/>
              </a:rPr>
              <a:t>. There are a range of crimes that can be considered as sexual offences, including non-consensual crimes such as rape or sexual assault, crimes against children including child sexual abuse or grooming, and crimes that exploit others for a sexual purpose, whether in person or online. </a:t>
            </a:r>
          </a:p>
          <a:p>
            <a:pPr marL="0" indent="0" algn="l">
              <a:buNone/>
            </a:pPr>
            <a:endParaRPr lang="en-GB" sz="1800">
              <a:solidFill>
                <a:srgbClr val="444444"/>
              </a:solidFill>
              <a:latin typeface="HelveticaNeue"/>
            </a:endParaRPr>
          </a:p>
          <a:p>
            <a:pPr marL="0" indent="0" algn="l">
              <a:buNone/>
            </a:pPr>
            <a:r>
              <a:rPr lang="en-GB" sz="1800" b="0" i="0">
                <a:effectLst/>
                <a:latin typeface="HelveticaNeue"/>
              </a:rPr>
              <a:t>The legal definition of consent is that someone agrees to sexual activity by </a:t>
            </a:r>
            <a:r>
              <a:rPr lang="en-GB" sz="1800" b="1" i="0">
                <a:effectLst/>
                <a:latin typeface="HelveticaNeue"/>
              </a:rPr>
              <a:t>choice</a:t>
            </a:r>
            <a:r>
              <a:rPr lang="en-GB" sz="1800" b="0" i="0">
                <a:effectLst/>
                <a:latin typeface="HelveticaNeue"/>
              </a:rPr>
              <a:t>, and also that they have the </a:t>
            </a:r>
            <a:r>
              <a:rPr lang="en-GB" sz="1800" b="1" i="0">
                <a:solidFill>
                  <a:srgbClr val="FF0000"/>
                </a:solidFill>
                <a:effectLst/>
                <a:latin typeface="HelveticaNeue"/>
              </a:rPr>
              <a:t>freedom</a:t>
            </a:r>
            <a:r>
              <a:rPr lang="en-GB" sz="1800" b="0" i="0">
                <a:solidFill>
                  <a:srgbClr val="4A4A4A"/>
                </a:solidFill>
                <a:effectLst/>
                <a:latin typeface="HelveticaNeue"/>
              </a:rPr>
              <a:t> </a:t>
            </a:r>
            <a:r>
              <a:rPr lang="en-GB" sz="1800" b="0" i="0">
                <a:effectLst/>
                <a:latin typeface="HelveticaNeue"/>
              </a:rPr>
              <a:t>and</a:t>
            </a:r>
            <a:r>
              <a:rPr lang="en-GB" sz="1800" b="0" i="0">
                <a:solidFill>
                  <a:srgbClr val="4A4A4A"/>
                </a:solidFill>
                <a:effectLst/>
                <a:latin typeface="HelveticaNeue"/>
              </a:rPr>
              <a:t> </a:t>
            </a:r>
            <a:r>
              <a:rPr lang="en-GB" sz="1800" b="1" i="0">
                <a:solidFill>
                  <a:srgbClr val="FF0000"/>
                </a:solidFill>
                <a:effectLst/>
                <a:latin typeface="HelveticaNeue"/>
              </a:rPr>
              <a:t>capacity</a:t>
            </a:r>
            <a:r>
              <a:rPr lang="en-GB" sz="1800" b="0" i="0">
                <a:solidFill>
                  <a:srgbClr val="4A4A4A"/>
                </a:solidFill>
                <a:effectLst/>
                <a:latin typeface="HelveticaNeue"/>
              </a:rPr>
              <a:t> </a:t>
            </a:r>
            <a:r>
              <a:rPr lang="en-GB" sz="1800" b="0" i="0">
                <a:effectLst/>
                <a:latin typeface="HelveticaNeue"/>
              </a:rPr>
              <a:t>to make that choice.</a:t>
            </a:r>
          </a:p>
          <a:p>
            <a:pPr marL="0" indent="0" algn="l">
              <a:buNone/>
            </a:pPr>
            <a:r>
              <a:rPr lang="en-GB" sz="1800" b="1" i="0">
                <a:solidFill>
                  <a:srgbClr val="FF0000"/>
                </a:solidFill>
                <a:effectLst/>
                <a:latin typeface="HelveticaNeue"/>
              </a:rPr>
              <a:t> Freedom</a:t>
            </a:r>
            <a:r>
              <a:rPr lang="en-GB" sz="1800" b="0" i="0">
                <a:solidFill>
                  <a:srgbClr val="4A4A4A"/>
                </a:solidFill>
                <a:effectLst/>
                <a:latin typeface="HelveticaNeue"/>
              </a:rPr>
              <a:t> </a:t>
            </a:r>
            <a:r>
              <a:rPr lang="en-GB" sz="1800" b="0" i="0">
                <a:effectLst/>
                <a:latin typeface="HelveticaNeue"/>
              </a:rPr>
              <a:t>to make that choice means they not been forced, manipulated, threatened or pressured into sexual activity.</a:t>
            </a:r>
          </a:p>
          <a:p>
            <a:pPr marL="0" indent="0" algn="l">
              <a:buNone/>
            </a:pPr>
            <a:r>
              <a:rPr lang="en-GB" sz="1800" b="1" i="0">
                <a:solidFill>
                  <a:srgbClr val="FF0000"/>
                </a:solidFill>
                <a:effectLst/>
                <a:latin typeface="HelveticaNeue"/>
              </a:rPr>
              <a:t>- Capacity</a:t>
            </a:r>
            <a:r>
              <a:rPr lang="en-GB" sz="1800" b="0" i="0">
                <a:solidFill>
                  <a:srgbClr val="4A4A4A"/>
                </a:solidFill>
                <a:effectLst/>
                <a:latin typeface="HelveticaNeue"/>
              </a:rPr>
              <a:t> </a:t>
            </a:r>
            <a:r>
              <a:rPr lang="en-GB" sz="1800" b="0" i="0">
                <a:effectLst/>
                <a:latin typeface="HelveticaNeue"/>
              </a:rPr>
              <a:t>means they are not drunk, asleep, drugged or unconscious</a:t>
            </a:r>
            <a:r>
              <a:rPr lang="en-GB" sz="1800" b="0" i="0">
                <a:solidFill>
                  <a:srgbClr val="4A4A4A"/>
                </a:solidFill>
                <a:effectLst/>
                <a:latin typeface="HelveticaNeue"/>
              </a:rPr>
              <a:t>.</a:t>
            </a:r>
          </a:p>
          <a:p>
            <a:pPr marL="0" indent="0" algn="l">
              <a:buNone/>
            </a:pPr>
            <a:endParaRPr lang="en-GB" b="0" i="0">
              <a:solidFill>
                <a:srgbClr val="4A4A4A"/>
              </a:solidFill>
              <a:effectLst/>
              <a:latin typeface="Source Sans Pro" panose="020B0503030403020204" pitchFamily="34" charset="0"/>
            </a:endParaRPr>
          </a:p>
          <a:p>
            <a:pPr marL="0" indent="0" algn="l">
              <a:buNone/>
            </a:pPr>
            <a:endParaRPr lang="en-GB">
              <a:solidFill>
                <a:srgbClr val="4A4A4A"/>
              </a:solidFill>
              <a:latin typeface="Source Sans Pro" panose="020B0503030403020204" pitchFamily="34" charset="0"/>
            </a:endParaRPr>
          </a:p>
          <a:p>
            <a:pPr marL="0" indent="0" algn="l">
              <a:buNone/>
            </a:pPr>
            <a:endParaRPr lang="en-GB" b="0" i="0">
              <a:solidFill>
                <a:srgbClr val="4A4A4A"/>
              </a:solidFill>
              <a:effectLst/>
              <a:latin typeface="Source Sans Pro" panose="020B0503030403020204" pitchFamily="34" charset="0"/>
            </a:endParaRPr>
          </a:p>
          <a:p>
            <a:endParaRPr lang="en-GB"/>
          </a:p>
        </p:txBody>
      </p:sp>
      <p:pic>
        <p:nvPicPr>
          <p:cNvPr id="4" name="Picture 3">
            <a:extLst>
              <a:ext uri="{FF2B5EF4-FFF2-40B4-BE49-F238E27FC236}">
                <a16:creationId xmlns:a16="http://schemas.microsoft.com/office/drawing/2014/main" id="{C34CB191-6F79-44DF-A52A-218213DCB31B}"/>
              </a:ext>
            </a:extLst>
          </p:cNvPr>
          <p:cNvPicPr>
            <a:picLocks noChangeAspect="1"/>
          </p:cNvPicPr>
          <p:nvPr/>
        </p:nvPicPr>
        <p:blipFill>
          <a:blip r:embed="rId3"/>
          <a:stretch>
            <a:fillRect/>
          </a:stretch>
        </p:blipFill>
        <p:spPr>
          <a:xfrm>
            <a:off x="1808253" y="4666687"/>
            <a:ext cx="6812678" cy="2146460"/>
          </a:xfrm>
          <a:prstGeom prst="rect">
            <a:avLst/>
          </a:prstGeom>
        </p:spPr>
      </p:pic>
      <p:pic>
        <p:nvPicPr>
          <p:cNvPr id="5" name="Picture 4">
            <a:extLst>
              <a:ext uri="{FF2B5EF4-FFF2-40B4-BE49-F238E27FC236}">
                <a16:creationId xmlns:a16="http://schemas.microsoft.com/office/drawing/2014/main" id="{F4F89E07-A496-4568-9A08-0A4FCC135FDE}"/>
              </a:ext>
            </a:extLst>
          </p:cNvPr>
          <p:cNvPicPr>
            <a:picLocks noChangeAspect="1"/>
          </p:cNvPicPr>
          <p:nvPr/>
        </p:nvPicPr>
        <p:blipFill>
          <a:blip r:embed="rId4"/>
          <a:stretch>
            <a:fillRect/>
          </a:stretch>
        </p:blipFill>
        <p:spPr>
          <a:xfrm>
            <a:off x="743040" y="1013120"/>
            <a:ext cx="3103133" cy="176799"/>
          </a:xfrm>
          <a:prstGeom prst="rect">
            <a:avLst/>
          </a:prstGeom>
        </p:spPr>
      </p:pic>
    </p:spTree>
    <p:extLst>
      <p:ext uri="{BB962C8B-B14F-4D97-AF65-F5344CB8AC3E}">
        <p14:creationId xmlns:p14="http://schemas.microsoft.com/office/powerpoint/2010/main" val="95346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E532-BFAC-4FA4-8423-75581B5DDBCE}"/>
              </a:ext>
            </a:extLst>
          </p:cNvPr>
          <p:cNvSpPr>
            <a:spLocks noGrp="1"/>
          </p:cNvSpPr>
          <p:nvPr>
            <p:ph type="title"/>
          </p:nvPr>
        </p:nvSpPr>
        <p:spPr>
          <a:xfrm>
            <a:off x="623391" y="548685"/>
            <a:ext cx="5402023" cy="961616"/>
          </a:xfrm>
        </p:spPr>
        <p:txBody>
          <a:bodyPr/>
          <a:lstStyle/>
          <a:p>
            <a:r>
              <a:rPr lang="en-GB" sz="3200">
                <a:latin typeface="HelveticaNeue"/>
              </a:rPr>
              <a:t>Female Genital Mutilation </a:t>
            </a:r>
          </a:p>
        </p:txBody>
      </p:sp>
      <p:sp>
        <p:nvSpPr>
          <p:cNvPr id="4" name="Rectangle 3">
            <a:extLst>
              <a:ext uri="{FF2B5EF4-FFF2-40B4-BE49-F238E27FC236}">
                <a16:creationId xmlns:a16="http://schemas.microsoft.com/office/drawing/2014/main" id="{DFDBC918-C992-482A-8F86-CC0E3E13E41F}"/>
              </a:ext>
            </a:extLst>
          </p:cNvPr>
          <p:cNvSpPr/>
          <p:nvPr/>
        </p:nvSpPr>
        <p:spPr>
          <a:xfrm rot="5340000" flipH="1">
            <a:off x="3251735" y="-1327683"/>
            <a:ext cx="85041" cy="4838571"/>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sp>
        <p:nvSpPr>
          <p:cNvPr id="7" name="Content Placeholder 6">
            <a:extLst>
              <a:ext uri="{FF2B5EF4-FFF2-40B4-BE49-F238E27FC236}">
                <a16:creationId xmlns:a16="http://schemas.microsoft.com/office/drawing/2014/main" id="{1E74F9DF-C0B4-481A-BCCD-6E26F3666036}"/>
              </a:ext>
            </a:extLst>
          </p:cNvPr>
          <p:cNvSpPr>
            <a:spLocks noGrp="1"/>
          </p:cNvSpPr>
          <p:nvPr>
            <p:ph sz="half" idx="2"/>
          </p:nvPr>
        </p:nvSpPr>
        <p:spPr>
          <a:xfrm>
            <a:off x="609600" y="1818526"/>
            <a:ext cx="6263811" cy="4307108"/>
          </a:xfrm>
        </p:spPr>
        <p:txBody>
          <a:bodyPr/>
          <a:lstStyle/>
          <a:p>
            <a:pPr marL="0" indent="0">
              <a:buNone/>
            </a:pPr>
            <a:r>
              <a:rPr lang="en-GB" sz="1800">
                <a:latin typeface="HelveticaNeue"/>
              </a:rPr>
              <a:t>Female genital mutilation (FGM) is a procedure where the female genitals are deliberately cut, injured or changed, but there's no medical reason for this to be done.</a:t>
            </a:r>
          </a:p>
          <a:p>
            <a:pPr marL="0" indent="0">
              <a:buNone/>
            </a:pPr>
            <a:endParaRPr lang="en-GB" sz="1800">
              <a:latin typeface="HelveticaNeue"/>
            </a:endParaRPr>
          </a:p>
          <a:p>
            <a:pPr marL="0" indent="0">
              <a:buNone/>
            </a:pPr>
            <a:r>
              <a:rPr lang="en-GB" sz="1800" b="1" i="0">
                <a:solidFill>
                  <a:srgbClr val="FF0000"/>
                </a:solidFill>
                <a:effectLst/>
                <a:latin typeface="HelveticaNeue"/>
              </a:rPr>
              <a:t>It's illegal in the UK:  </a:t>
            </a:r>
            <a:endParaRPr lang="en-GB" sz="1800" b="1">
              <a:solidFill>
                <a:srgbClr val="FF0000"/>
              </a:solidFill>
              <a:latin typeface="HelveticaNeue"/>
            </a:endParaRPr>
          </a:p>
          <a:p>
            <a:pPr algn="l">
              <a:buFont typeface="Arial" panose="020B0604020202020204" pitchFamily="34" charset="0"/>
              <a:buChar char="•"/>
            </a:pPr>
            <a:r>
              <a:rPr lang="en-GB" sz="1800">
                <a:solidFill>
                  <a:srgbClr val="0B0C0C"/>
                </a:solidFill>
                <a:latin typeface="HelveticaNeue"/>
              </a:rPr>
              <a:t>P</a:t>
            </a:r>
            <a:r>
              <a:rPr lang="en-GB" sz="1800" b="0" i="0">
                <a:solidFill>
                  <a:srgbClr val="0B0C0C"/>
                </a:solidFill>
                <a:effectLst/>
                <a:latin typeface="HelveticaNeue"/>
              </a:rPr>
              <a:t>erform FGM </a:t>
            </a:r>
          </a:p>
          <a:p>
            <a:pPr algn="l">
              <a:buFont typeface="Arial" panose="020B0604020202020204" pitchFamily="34" charset="0"/>
              <a:buChar char="•"/>
            </a:pPr>
            <a:r>
              <a:rPr lang="en-GB" sz="1800">
                <a:solidFill>
                  <a:srgbClr val="0B0C0C"/>
                </a:solidFill>
                <a:latin typeface="HelveticaNeue"/>
              </a:rPr>
              <a:t>A</a:t>
            </a:r>
            <a:r>
              <a:rPr lang="en-GB" sz="1800" b="0" i="0">
                <a:solidFill>
                  <a:srgbClr val="0B0C0C"/>
                </a:solidFill>
                <a:effectLst/>
                <a:latin typeface="HelveticaNeue"/>
              </a:rPr>
              <a:t>ssist a girl to carry out FGM on herself </a:t>
            </a:r>
          </a:p>
          <a:p>
            <a:pPr algn="l">
              <a:buFont typeface="Arial" panose="020B0604020202020204" pitchFamily="34" charset="0"/>
              <a:buChar char="•"/>
            </a:pPr>
            <a:r>
              <a:rPr lang="en-GB" sz="1800">
                <a:solidFill>
                  <a:srgbClr val="0B0C0C"/>
                </a:solidFill>
                <a:latin typeface="HelveticaNeue"/>
              </a:rPr>
              <a:t>A</a:t>
            </a:r>
            <a:r>
              <a:rPr lang="en-GB" sz="1800" b="0" i="0">
                <a:solidFill>
                  <a:srgbClr val="0B0C0C"/>
                </a:solidFill>
                <a:effectLst/>
                <a:latin typeface="HelveticaNeue"/>
              </a:rPr>
              <a:t>ssist (from England or Wales) a non-UK person to carry out FGM outside the UK on a UK national or UK resident</a:t>
            </a:r>
          </a:p>
          <a:p>
            <a:pPr marL="0" indent="0" algn="l">
              <a:buNone/>
            </a:pPr>
            <a:endParaRPr lang="en-GB" sz="1800" b="0" i="0">
              <a:solidFill>
                <a:srgbClr val="0B0C0C"/>
              </a:solidFill>
              <a:effectLst/>
              <a:latin typeface="HelveticaNeue"/>
            </a:endParaRPr>
          </a:p>
          <a:p>
            <a:pPr marL="0" indent="0" algn="l">
              <a:buNone/>
            </a:pPr>
            <a:r>
              <a:rPr lang="en-GB" sz="1800" b="1" i="0">
                <a:solidFill>
                  <a:srgbClr val="FF0000"/>
                </a:solidFill>
                <a:effectLst/>
                <a:latin typeface="HelveticaNeue"/>
              </a:rPr>
              <a:t>A person guilty of an offence can be sentenced to up to 14 years in prison.</a:t>
            </a:r>
            <a:endParaRPr lang="en-GB" b="1">
              <a:solidFill>
                <a:srgbClr val="FF0000"/>
              </a:solidFill>
              <a:latin typeface="HelveticaNeue"/>
            </a:endParaRPr>
          </a:p>
        </p:txBody>
      </p:sp>
      <p:pic>
        <p:nvPicPr>
          <p:cNvPr id="8" name="Picture 7">
            <a:extLst>
              <a:ext uri="{FF2B5EF4-FFF2-40B4-BE49-F238E27FC236}">
                <a16:creationId xmlns:a16="http://schemas.microsoft.com/office/drawing/2014/main" id="{849E6917-A90A-4F31-9B58-2F7FC7CEA829}"/>
              </a:ext>
            </a:extLst>
          </p:cNvPr>
          <p:cNvPicPr>
            <a:picLocks noChangeAspect="1"/>
          </p:cNvPicPr>
          <p:nvPr/>
        </p:nvPicPr>
        <p:blipFill>
          <a:blip r:embed="rId3"/>
          <a:stretch>
            <a:fillRect/>
          </a:stretch>
        </p:blipFill>
        <p:spPr>
          <a:xfrm>
            <a:off x="7280955" y="1818526"/>
            <a:ext cx="4458824" cy="3345560"/>
          </a:xfrm>
          <a:prstGeom prst="rect">
            <a:avLst/>
          </a:prstGeom>
        </p:spPr>
      </p:pic>
    </p:spTree>
    <p:extLst>
      <p:ext uri="{BB962C8B-B14F-4D97-AF65-F5344CB8AC3E}">
        <p14:creationId xmlns:p14="http://schemas.microsoft.com/office/powerpoint/2010/main" val="113397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1CE9A4-C04D-4137-89F8-E940F4DAF97F}"/>
              </a:ext>
            </a:extLst>
          </p:cNvPr>
          <p:cNvSpPr/>
          <p:nvPr/>
        </p:nvSpPr>
        <p:spPr>
          <a:xfrm rot="5340000" flipH="1">
            <a:off x="1781840" y="-194822"/>
            <a:ext cx="155428" cy="2160751"/>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sp>
        <p:nvSpPr>
          <p:cNvPr id="6" name="TextBox 5">
            <a:extLst>
              <a:ext uri="{FF2B5EF4-FFF2-40B4-BE49-F238E27FC236}">
                <a16:creationId xmlns:a16="http://schemas.microsoft.com/office/drawing/2014/main" id="{045D631E-5B8C-6642-8372-7BE964B99BBC}"/>
              </a:ext>
            </a:extLst>
          </p:cNvPr>
          <p:cNvSpPr txBox="1"/>
          <p:nvPr/>
        </p:nvSpPr>
        <p:spPr>
          <a:xfrm flipH="1">
            <a:off x="693504" y="-600615"/>
            <a:ext cx="2905220" cy="1569660"/>
          </a:xfrm>
          <a:prstGeom prst="rect">
            <a:avLst/>
          </a:prstGeom>
          <a:noFill/>
        </p:spPr>
        <p:txBody>
          <a:bodyPr wrap="square" rtlCol="0">
            <a:spAutoFit/>
          </a:bodyPr>
          <a:lstStyle/>
          <a:p>
            <a:pPr marL="9525" indent="-9525" defTabSz="914378">
              <a:tabLst>
                <a:tab pos="1420778" algn="l"/>
              </a:tabLst>
            </a:pPr>
            <a:endParaRPr lang="en-US" sz="3200" b="1">
              <a:solidFill>
                <a:srgbClr val="000000"/>
              </a:solidFill>
              <a:latin typeface="HelveticaNeue"/>
              <a:cs typeface="Arial" panose="020B0604020202020204" pitchFamily="34" charset="0"/>
            </a:endParaRPr>
          </a:p>
          <a:p>
            <a:pPr marL="9525" indent="-9525" defTabSz="914378">
              <a:tabLst>
                <a:tab pos="1420778" algn="l"/>
              </a:tabLst>
            </a:pPr>
            <a:endParaRPr lang="en-US" sz="3200" b="1">
              <a:solidFill>
                <a:srgbClr val="000000"/>
              </a:solidFill>
              <a:latin typeface="HelveticaNeue"/>
              <a:cs typeface="Arial" panose="020B0604020202020204" pitchFamily="34" charset="0"/>
            </a:endParaRPr>
          </a:p>
          <a:p>
            <a:pPr marL="9525" indent="-9525" defTabSz="914378">
              <a:tabLst>
                <a:tab pos="1420778" algn="l"/>
              </a:tabLst>
            </a:pPr>
            <a:r>
              <a:rPr lang="en-US" sz="3200" b="1">
                <a:solidFill>
                  <a:srgbClr val="000000"/>
                </a:solidFill>
                <a:latin typeface="HelveticaNeue"/>
                <a:cs typeface="Arial" panose="020B0604020202020204" pitchFamily="34" charset="0"/>
              </a:rPr>
              <a:t>Hate Crime </a:t>
            </a:r>
            <a:endParaRPr lang="en-US" sz="3200">
              <a:solidFill>
                <a:srgbClr val="000000"/>
              </a:solidFill>
              <a:latin typeface="HelveticaNeue"/>
              <a:cs typeface="Arial" panose="020B0604020202020204" pitchFamily="34" charset="0"/>
            </a:endParaRPr>
          </a:p>
        </p:txBody>
      </p:sp>
      <p:sp>
        <p:nvSpPr>
          <p:cNvPr id="4" name="Shape 235"/>
          <p:cNvSpPr/>
          <p:nvPr/>
        </p:nvSpPr>
        <p:spPr>
          <a:xfrm>
            <a:off x="644786" y="4038638"/>
            <a:ext cx="2877575" cy="39607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defTabSz="825500">
              <a:lnSpc>
                <a:spcPct val="120000"/>
              </a:lnSpc>
              <a:defRPr sz="8000" b="1" cap="all">
                <a:latin typeface="Helvetica"/>
                <a:ea typeface="Helvetica"/>
                <a:cs typeface="Helvetica"/>
                <a:sym typeface="Helvetica"/>
              </a:defRPr>
            </a:lvl1pPr>
          </a:lstStyle>
          <a:p>
            <a:pPr fontAlgn="base">
              <a:buClr>
                <a:srgbClr val="FF0000"/>
              </a:buClr>
            </a:pPr>
            <a:endParaRPr lang="en-US" sz="1750" cap="none">
              <a:solidFill>
                <a:srgbClr val="000000"/>
              </a:solidFill>
            </a:endParaRPr>
          </a:p>
        </p:txBody>
      </p:sp>
      <p:sp>
        <p:nvSpPr>
          <p:cNvPr id="7" name="TextBox 6">
            <a:extLst>
              <a:ext uri="{FF2B5EF4-FFF2-40B4-BE49-F238E27FC236}">
                <a16:creationId xmlns:a16="http://schemas.microsoft.com/office/drawing/2014/main" id="{60998820-8301-47CB-9D2E-09821F62CB03}"/>
              </a:ext>
            </a:extLst>
          </p:cNvPr>
          <p:cNvSpPr txBox="1"/>
          <p:nvPr/>
        </p:nvSpPr>
        <p:spPr>
          <a:xfrm>
            <a:off x="685799" y="1490248"/>
            <a:ext cx="9334099" cy="13388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prstClr val="black"/>
                </a:solidFill>
                <a:effectLst/>
                <a:uLnTx/>
                <a:uFillTx/>
                <a:latin typeface="HelveticaNeue"/>
              </a:rPr>
              <a:t>"Any </a:t>
            </a:r>
            <a:r>
              <a:rPr kumimoji="0" lang="en-GB" b="1" i="0" u="none" strike="noStrike" kern="1200" cap="none" spc="0" normalizeH="0" baseline="0" noProof="0">
                <a:ln>
                  <a:noFill/>
                </a:ln>
                <a:solidFill>
                  <a:prstClr val="black"/>
                </a:solidFill>
                <a:effectLst/>
                <a:uLnTx/>
                <a:uFillTx/>
                <a:latin typeface="HelveticaNeue"/>
              </a:rPr>
              <a:t>criminal offence </a:t>
            </a:r>
            <a:r>
              <a:rPr kumimoji="0" lang="en-GB" b="0" i="0" u="none" strike="noStrike" kern="1200" cap="none" spc="0" normalizeH="0" baseline="0" noProof="0">
                <a:ln>
                  <a:noFill/>
                </a:ln>
                <a:solidFill>
                  <a:prstClr val="black"/>
                </a:solidFill>
                <a:effectLst/>
                <a:uLnTx/>
                <a:uFillTx/>
                <a:latin typeface="HelveticaNeue"/>
              </a:rPr>
              <a:t>which is perceived by the victim or any other person, to be </a:t>
            </a:r>
            <a:r>
              <a:rPr kumimoji="0" lang="en-GB" b="1" i="0" u="none" strike="noStrike" kern="1200" cap="none" spc="0" normalizeH="0" baseline="0" noProof="0">
                <a:ln>
                  <a:noFill/>
                </a:ln>
                <a:solidFill>
                  <a:prstClr val="black"/>
                </a:solidFill>
                <a:effectLst/>
                <a:uLnTx/>
                <a:uFillTx/>
                <a:latin typeface="HelveticaNeue"/>
              </a:rPr>
              <a:t>motivated</a:t>
            </a:r>
            <a:r>
              <a:rPr kumimoji="0" lang="en-GB" b="0" i="0" u="none" strike="noStrike" kern="1200" cap="none" spc="0" normalizeH="0" baseline="0" noProof="0">
                <a:ln>
                  <a:noFill/>
                </a:ln>
                <a:solidFill>
                  <a:prstClr val="black"/>
                </a:solidFill>
                <a:effectLst/>
                <a:uLnTx/>
                <a:uFillTx/>
                <a:latin typeface="HelveticaNeue"/>
              </a:rPr>
              <a:t> by </a:t>
            </a:r>
            <a:r>
              <a:rPr kumimoji="0" lang="en-GB" b="1" i="0" u="none" strike="noStrike" kern="1200" cap="none" spc="0" normalizeH="0" baseline="0" noProof="0">
                <a:ln>
                  <a:noFill/>
                </a:ln>
                <a:solidFill>
                  <a:prstClr val="black"/>
                </a:solidFill>
                <a:effectLst/>
                <a:uLnTx/>
                <a:uFillTx/>
                <a:latin typeface="HelveticaNeue"/>
              </a:rPr>
              <a:t>hostility</a:t>
            </a:r>
            <a:r>
              <a:rPr kumimoji="0" lang="en-GB" b="0" i="0" u="none" strike="noStrike" kern="1200" cap="none" spc="0" normalizeH="0" baseline="0" noProof="0">
                <a:ln>
                  <a:noFill/>
                </a:ln>
                <a:solidFill>
                  <a:prstClr val="black"/>
                </a:solidFill>
                <a:effectLst/>
                <a:uLnTx/>
                <a:uFillTx/>
                <a:latin typeface="HelveticaNeue"/>
              </a:rPr>
              <a:t> or </a:t>
            </a:r>
            <a:r>
              <a:rPr kumimoji="0" lang="en-GB" b="1" i="0" u="none" strike="noStrike" kern="1200" cap="none" spc="0" normalizeH="0" baseline="0" noProof="0">
                <a:ln>
                  <a:noFill/>
                </a:ln>
                <a:solidFill>
                  <a:prstClr val="black"/>
                </a:solidFill>
                <a:effectLst/>
                <a:uLnTx/>
                <a:uFillTx/>
                <a:latin typeface="HelveticaNeue"/>
              </a:rPr>
              <a:t>prejudice</a:t>
            </a:r>
            <a:r>
              <a:rPr kumimoji="0" lang="en-GB" b="0" i="0" u="none" strike="noStrike" kern="1200" cap="none" spc="0" normalizeH="0" baseline="0" noProof="0">
                <a:ln>
                  <a:noFill/>
                </a:ln>
                <a:solidFill>
                  <a:prstClr val="black"/>
                </a:solidFill>
                <a:effectLst/>
                <a:uLnTx/>
                <a:uFillTx/>
                <a:latin typeface="HelveticaNeue"/>
              </a:rPr>
              <a:t>, based on a person's </a:t>
            </a:r>
            <a:r>
              <a:rPr kumimoji="0" lang="en-GB" b="1" i="0" u="none" strike="noStrike" kern="1200" cap="none" spc="0" normalizeH="0" baseline="0" noProof="0">
                <a:ln>
                  <a:noFill/>
                </a:ln>
                <a:solidFill>
                  <a:prstClr val="black"/>
                </a:solidFill>
                <a:effectLst/>
                <a:uLnTx/>
                <a:uFillTx/>
                <a:latin typeface="HelveticaNeue"/>
              </a:rPr>
              <a:t>disability</a:t>
            </a:r>
            <a:r>
              <a:rPr kumimoji="0" lang="en-GB" b="0" i="0" u="none" strike="noStrike" kern="1200" cap="none" spc="0" normalizeH="0" baseline="0" noProof="0">
                <a:ln>
                  <a:noFill/>
                </a:ln>
                <a:solidFill>
                  <a:prstClr val="black"/>
                </a:solidFill>
                <a:effectLst/>
                <a:uLnTx/>
                <a:uFillTx/>
                <a:latin typeface="HelveticaNeue"/>
              </a:rPr>
              <a:t> or perceived disability; </a:t>
            </a:r>
            <a:r>
              <a:rPr kumimoji="0" lang="en-GB" b="1" i="0" u="none" strike="noStrike" kern="1200" cap="none" spc="0" normalizeH="0" baseline="0" noProof="0">
                <a:ln>
                  <a:noFill/>
                </a:ln>
                <a:solidFill>
                  <a:prstClr val="black"/>
                </a:solidFill>
                <a:effectLst/>
                <a:uLnTx/>
                <a:uFillTx/>
                <a:latin typeface="HelveticaNeue"/>
              </a:rPr>
              <a:t>race</a:t>
            </a:r>
            <a:r>
              <a:rPr kumimoji="0" lang="en-GB" b="0" i="0" u="none" strike="noStrike" kern="1200" cap="none" spc="0" normalizeH="0" baseline="0" noProof="0">
                <a:ln>
                  <a:noFill/>
                </a:ln>
                <a:solidFill>
                  <a:prstClr val="black"/>
                </a:solidFill>
                <a:effectLst/>
                <a:uLnTx/>
                <a:uFillTx/>
                <a:latin typeface="HelveticaNeue"/>
              </a:rPr>
              <a:t> or perceived race; or </a:t>
            </a:r>
            <a:r>
              <a:rPr kumimoji="0" lang="en-GB" b="1" i="0" u="none" strike="noStrike" kern="1200" cap="none" spc="0" normalizeH="0" baseline="0" noProof="0">
                <a:ln>
                  <a:noFill/>
                </a:ln>
                <a:solidFill>
                  <a:prstClr val="black"/>
                </a:solidFill>
                <a:effectLst/>
                <a:uLnTx/>
                <a:uFillTx/>
                <a:latin typeface="HelveticaNeue"/>
              </a:rPr>
              <a:t>religion</a:t>
            </a:r>
            <a:r>
              <a:rPr kumimoji="0" lang="en-GB" b="0" i="0" u="none" strike="noStrike" kern="1200" cap="none" spc="0" normalizeH="0" baseline="0" noProof="0">
                <a:ln>
                  <a:noFill/>
                </a:ln>
                <a:solidFill>
                  <a:prstClr val="black"/>
                </a:solidFill>
                <a:effectLst/>
                <a:uLnTx/>
                <a:uFillTx/>
                <a:latin typeface="HelveticaNeue"/>
              </a:rPr>
              <a:t> or perceived religion; or </a:t>
            </a:r>
            <a:r>
              <a:rPr kumimoji="0" lang="en-GB" b="1" i="0" u="none" strike="noStrike" kern="1200" cap="none" spc="0" normalizeH="0" baseline="0" noProof="0">
                <a:ln>
                  <a:noFill/>
                </a:ln>
                <a:solidFill>
                  <a:prstClr val="black"/>
                </a:solidFill>
                <a:effectLst/>
                <a:uLnTx/>
                <a:uFillTx/>
                <a:latin typeface="HelveticaNeue"/>
              </a:rPr>
              <a:t>sexual orientation</a:t>
            </a:r>
            <a:r>
              <a:rPr kumimoji="0" lang="en-GB" b="0" i="0" u="none" strike="noStrike" kern="1200" cap="none" spc="0" normalizeH="0" baseline="0" noProof="0">
                <a:ln>
                  <a:noFill/>
                </a:ln>
                <a:solidFill>
                  <a:prstClr val="black"/>
                </a:solidFill>
                <a:effectLst/>
                <a:uLnTx/>
                <a:uFillTx/>
                <a:latin typeface="HelveticaNeue"/>
              </a:rPr>
              <a:t> or perceived sexual orientation or </a:t>
            </a:r>
            <a:r>
              <a:rPr kumimoji="0" lang="en-GB" b="1" i="0" u="none" strike="noStrike" kern="1200" cap="none" spc="0" normalizeH="0" baseline="0" noProof="0">
                <a:ln>
                  <a:noFill/>
                </a:ln>
                <a:solidFill>
                  <a:prstClr val="black"/>
                </a:solidFill>
                <a:effectLst/>
                <a:uLnTx/>
                <a:uFillTx/>
                <a:latin typeface="HelveticaNeue"/>
              </a:rPr>
              <a:t>transgender identity</a:t>
            </a:r>
            <a:r>
              <a:rPr kumimoji="0" lang="en-GB" b="0" i="0" u="none" strike="noStrike" kern="1200" cap="none" spc="0" normalizeH="0" baseline="0" noProof="0">
                <a:ln>
                  <a:noFill/>
                </a:ln>
                <a:solidFill>
                  <a:prstClr val="black"/>
                </a:solidFill>
                <a:effectLst/>
                <a:uLnTx/>
                <a:uFillTx/>
                <a:latin typeface="HelveticaNeue"/>
              </a:rPr>
              <a:t> or perceived transgender identity.“</a:t>
            </a:r>
          </a:p>
        </p:txBody>
      </p:sp>
      <p:pic>
        <p:nvPicPr>
          <p:cNvPr id="8" name="Picture 7">
            <a:extLst>
              <a:ext uri="{FF2B5EF4-FFF2-40B4-BE49-F238E27FC236}">
                <a16:creationId xmlns:a16="http://schemas.microsoft.com/office/drawing/2014/main" id="{A2179328-38A7-45DC-9BD6-DF05110D2036}"/>
              </a:ext>
            </a:extLst>
          </p:cNvPr>
          <p:cNvPicPr>
            <a:picLocks noChangeAspect="1"/>
          </p:cNvPicPr>
          <p:nvPr/>
        </p:nvPicPr>
        <p:blipFill>
          <a:blip r:embed="rId3"/>
          <a:stretch>
            <a:fillRect/>
          </a:stretch>
        </p:blipFill>
        <p:spPr>
          <a:xfrm>
            <a:off x="886054" y="3530327"/>
            <a:ext cx="2668871" cy="2771996"/>
          </a:xfrm>
          <a:prstGeom prst="rect">
            <a:avLst/>
          </a:prstGeom>
        </p:spPr>
      </p:pic>
      <p:pic>
        <p:nvPicPr>
          <p:cNvPr id="2" name="Picture 1">
            <a:extLst>
              <a:ext uri="{FF2B5EF4-FFF2-40B4-BE49-F238E27FC236}">
                <a16:creationId xmlns:a16="http://schemas.microsoft.com/office/drawing/2014/main" id="{BF691A07-2A5E-44F9-9DD0-A113DFB8B946}"/>
              </a:ext>
            </a:extLst>
          </p:cNvPr>
          <p:cNvPicPr>
            <a:picLocks noChangeAspect="1"/>
          </p:cNvPicPr>
          <p:nvPr/>
        </p:nvPicPr>
        <p:blipFill>
          <a:blip r:embed="rId4"/>
          <a:stretch>
            <a:fillRect/>
          </a:stretch>
        </p:blipFill>
        <p:spPr>
          <a:xfrm>
            <a:off x="4405472" y="3578678"/>
            <a:ext cx="4756079" cy="2675294"/>
          </a:xfrm>
          <a:prstGeom prst="rect">
            <a:avLst/>
          </a:prstGeom>
        </p:spPr>
      </p:pic>
    </p:spTree>
    <p:extLst>
      <p:ext uri="{BB962C8B-B14F-4D97-AF65-F5344CB8AC3E}">
        <p14:creationId xmlns:p14="http://schemas.microsoft.com/office/powerpoint/2010/main" val="322650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6FDE-9418-44E8-B828-E3A17471CB14}"/>
              </a:ext>
            </a:extLst>
          </p:cNvPr>
          <p:cNvSpPr>
            <a:spLocks noGrp="1"/>
          </p:cNvSpPr>
          <p:nvPr>
            <p:ph type="title"/>
          </p:nvPr>
        </p:nvSpPr>
        <p:spPr>
          <a:xfrm>
            <a:off x="623391" y="548685"/>
            <a:ext cx="3085579" cy="478731"/>
          </a:xfrm>
        </p:spPr>
        <p:txBody>
          <a:bodyPr/>
          <a:lstStyle/>
          <a:p>
            <a:r>
              <a:rPr lang="en-GB" sz="3200">
                <a:latin typeface="HelveticaNeue"/>
              </a:rPr>
              <a:t>Discrimination</a:t>
            </a:r>
            <a:r>
              <a:rPr lang="en-GB"/>
              <a:t> </a:t>
            </a:r>
          </a:p>
        </p:txBody>
      </p:sp>
      <p:pic>
        <p:nvPicPr>
          <p:cNvPr id="4" name="Content Placeholder 3">
            <a:extLst>
              <a:ext uri="{FF2B5EF4-FFF2-40B4-BE49-F238E27FC236}">
                <a16:creationId xmlns:a16="http://schemas.microsoft.com/office/drawing/2014/main" id="{A0F0E766-552A-4204-958A-728B4674F65E}"/>
              </a:ext>
            </a:extLst>
          </p:cNvPr>
          <p:cNvPicPr>
            <a:picLocks noGrp="1" noChangeAspect="1"/>
          </p:cNvPicPr>
          <p:nvPr>
            <p:ph sz="half" idx="2"/>
          </p:nvPr>
        </p:nvPicPr>
        <p:blipFill>
          <a:blip r:embed="rId3"/>
          <a:stretch>
            <a:fillRect/>
          </a:stretch>
        </p:blipFill>
        <p:spPr>
          <a:xfrm>
            <a:off x="753809" y="1473635"/>
            <a:ext cx="3793671" cy="4425950"/>
          </a:xfrm>
          <a:prstGeom prst="rect">
            <a:avLst/>
          </a:prstGeom>
        </p:spPr>
      </p:pic>
      <p:sp>
        <p:nvSpPr>
          <p:cNvPr id="6" name="TextBox 5">
            <a:extLst>
              <a:ext uri="{FF2B5EF4-FFF2-40B4-BE49-F238E27FC236}">
                <a16:creationId xmlns:a16="http://schemas.microsoft.com/office/drawing/2014/main" id="{50C2497B-2152-4D49-AED9-ADE4232620ED}"/>
              </a:ext>
            </a:extLst>
          </p:cNvPr>
          <p:cNvSpPr txBox="1"/>
          <p:nvPr/>
        </p:nvSpPr>
        <p:spPr>
          <a:xfrm>
            <a:off x="5432881" y="2738421"/>
            <a:ext cx="4423281" cy="27320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HelveticaNeue"/>
              </a:rPr>
              <a:t>What you can do: </a:t>
            </a:r>
          </a:p>
          <a:p>
            <a:pPr algn="l">
              <a:buFont typeface="Arial" panose="020B0604020202020204" pitchFamily="34" charset="0"/>
              <a:buChar char="•"/>
            </a:pPr>
            <a:r>
              <a:rPr lang="en-GB" sz="2000">
                <a:solidFill>
                  <a:srgbClr val="0B0C0C"/>
                </a:solidFill>
                <a:latin typeface="HelveticaNeue"/>
              </a:rPr>
              <a:t>C</a:t>
            </a:r>
            <a:r>
              <a:rPr lang="en-GB" sz="2000" b="0" i="0">
                <a:solidFill>
                  <a:srgbClr val="0B0C0C"/>
                </a:solidFill>
                <a:effectLst/>
                <a:latin typeface="HelveticaNeue"/>
              </a:rPr>
              <a:t>omplain directly to the person or organisation</a:t>
            </a:r>
          </a:p>
          <a:p>
            <a:pPr algn="l">
              <a:buFont typeface="Arial" panose="020B0604020202020204" pitchFamily="34" charset="0"/>
              <a:buChar char="•"/>
            </a:pPr>
            <a:r>
              <a:rPr lang="en-GB" sz="2000">
                <a:solidFill>
                  <a:srgbClr val="0B0C0C"/>
                </a:solidFill>
                <a:latin typeface="HelveticaNeue"/>
              </a:rPr>
              <a:t>U</a:t>
            </a:r>
            <a:r>
              <a:rPr lang="en-GB" sz="2000" b="0" i="0">
                <a:solidFill>
                  <a:srgbClr val="0B0C0C"/>
                </a:solidFill>
                <a:effectLst/>
                <a:latin typeface="HelveticaNeue"/>
              </a:rPr>
              <a:t>se someone else to help you sort it out (called ‘mediation’ or ‘alternative dispute resolution’)</a:t>
            </a:r>
          </a:p>
          <a:p>
            <a:pPr algn="l">
              <a:buFont typeface="Arial" panose="020B0604020202020204" pitchFamily="34" charset="0"/>
              <a:buChar char="•"/>
            </a:pPr>
            <a:r>
              <a:rPr lang="en-GB" sz="2000">
                <a:solidFill>
                  <a:srgbClr val="0B0C0C"/>
                </a:solidFill>
                <a:latin typeface="HelveticaNeue"/>
              </a:rPr>
              <a:t>M</a:t>
            </a:r>
            <a:r>
              <a:rPr lang="en-GB" sz="2000" b="0" i="0">
                <a:solidFill>
                  <a:srgbClr val="0B0C0C"/>
                </a:solidFill>
                <a:effectLst/>
                <a:latin typeface="HelveticaNeue"/>
              </a:rPr>
              <a:t>ake a claim in a court or tribunal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rgbClr val="0B0C0C"/>
              </a:solidFill>
              <a:effectLst/>
              <a:uLnTx/>
              <a:uFillTx/>
              <a:latin typeface="GDS Transport"/>
              <a:ea typeface="+mn-ea"/>
              <a:cs typeface="+mn-cs"/>
            </a:endParaRPr>
          </a:p>
        </p:txBody>
      </p:sp>
      <p:sp>
        <p:nvSpPr>
          <p:cNvPr id="7" name="Rectangle 6">
            <a:extLst>
              <a:ext uri="{FF2B5EF4-FFF2-40B4-BE49-F238E27FC236}">
                <a16:creationId xmlns:a16="http://schemas.microsoft.com/office/drawing/2014/main" id="{FBB4BADD-7618-452B-B36F-2316F8598DC0}"/>
              </a:ext>
            </a:extLst>
          </p:cNvPr>
          <p:cNvSpPr/>
          <p:nvPr/>
        </p:nvSpPr>
        <p:spPr>
          <a:xfrm rot="5340000" flipH="1">
            <a:off x="2102084" y="-308357"/>
            <a:ext cx="82114" cy="2777652"/>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sp>
        <p:nvSpPr>
          <p:cNvPr id="9" name="TextBox 8">
            <a:extLst>
              <a:ext uri="{FF2B5EF4-FFF2-40B4-BE49-F238E27FC236}">
                <a16:creationId xmlns:a16="http://schemas.microsoft.com/office/drawing/2014/main" id="{24B12CFE-245D-4112-9B30-E71170F7439A}"/>
              </a:ext>
            </a:extLst>
          </p:cNvPr>
          <p:cNvSpPr txBox="1"/>
          <p:nvPr/>
        </p:nvSpPr>
        <p:spPr>
          <a:xfrm>
            <a:off x="5461864" y="1387549"/>
            <a:ext cx="7004465" cy="707886"/>
          </a:xfrm>
          <a:prstGeom prst="rect">
            <a:avLst/>
          </a:prstGeom>
          <a:noFill/>
        </p:spPr>
        <p:txBody>
          <a:bodyPr wrap="square">
            <a:spAutoFit/>
          </a:bodyPr>
          <a:lstStyle/>
          <a:p>
            <a:r>
              <a:rPr lang="en-GB" sz="2000" b="1">
                <a:solidFill>
                  <a:schemeClr val="tx2"/>
                </a:solidFill>
                <a:latin typeface="HelveticaNeue"/>
              </a:rPr>
              <a:t>It is against the law to discriminate against anyone because of a protected characteristic </a:t>
            </a:r>
          </a:p>
        </p:txBody>
      </p:sp>
    </p:spTree>
    <p:extLst>
      <p:ext uri="{BB962C8B-B14F-4D97-AF65-F5344CB8AC3E}">
        <p14:creationId xmlns:p14="http://schemas.microsoft.com/office/powerpoint/2010/main" val="129040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4A1F-2AE9-4260-983C-046464FF6221}"/>
              </a:ext>
            </a:extLst>
          </p:cNvPr>
          <p:cNvSpPr>
            <a:spLocks noGrp="1"/>
          </p:cNvSpPr>
          <p:nvPr>
            <p:ph type="title"/>
          </p:nvPr>
        </p:nvSpPr>
        <p:spPr>
          <a:xfrm>
            <a:off x="623391" y="548685"/>
            <a:ext cx="4891885" cy="838326"/>
          </a:xfrm>
        </p:spPr>
        <p:txBody>
          <a:bodyPr/>
          <a:lstStyle/>
          <a:p>
            <a:r>
              <a:rPr lang="en-GB" sz="3200"/>
              <a:t>Anti-social behaviour </a:t>
            </a:r>
          </a:p>
        </p:txBody>
      </p:sp>
      <p:sp>
        <p:nvSpPr>
          <p:cNvPr id="3" name="Content Placeholder 2">
            <a:extLst>
              <a:ext uri="{FF2B5EF4-FFF2-40B4-BE49-F238E27FC236}">
                <a16:creationId xmlns:a16="http://schemas.microsoft.com/office/drawing/2014/main" id="{969E2D4C-EA59-4610-A223-9384B268A294}"/>
              </a:ext>
            </a:extLst>
          </p:cNvPr>
          <p:cNvSpPr>
            <a:spLocks noGrp="1"/>
          </p:cNvSpPr>
          <p:nvPr>
            <p:ph sz="half" idx="2"/>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prstClr val="black"/>
                </a:solidFill>
                <a:effectLst/>
                <a:uLnTx/>
                <a:uFillTx/>
                <a:latin typeface="HelveticaNeue"/>
              </a:rPr>
              <a:t>“(…) acting in a manner that caused, or was likely to cause, harassment, alarm or distress to any persons.”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pic>
        <p:nvPicPr>
          <p:cNvPr id="5" name="Picture 4">
            <a:extLst>
              <a:ext uri="{FF2B5EF4-FFF2-40B4-BE49-F238E27FC236}">
                <a16:creationId xmlns:a16="http://schemas.microsoft.com/office/drawing/2014/main" id="{5DD72E9A-0B80-41DE-BB3A-7873E655590F}"/>
              </a:ext>
            </a:extLst>
          </p:cNvPr>
          <p:cNvPicPr>
            <a:picLocks noChangeAspect="1"/>
          </p:cNvPicPr>
          <p:nvPr/>
        </p:nvPicPr>
        <p:blipFill>
          <a:blip r:embed="rId3"/>
          <a:stretch>
            <a:fillRect/>
          </a:stretch>
        </p:blipFill>
        <p:spPr>
          <a:xfrm>
            <a:off x="2690162" y="2901475"/>
            <a:ext cx="6645216" cy="2255716"/>
          </a:xfrm>
          <a:prstGeom prst="rect">
            <a:avLst/>
          </a:prstGeom>
        </p:spPr>
      </p:pic>
      <p:sp>
        <p:nvSpPr>
          <p:cNvPr id="6" name="Rectangle 5">
            <a:extLst>
              <a:ext uri="{FF2B5EF4-FFF2-40B4-BE49-F238E27FC236}">
                <a16:creationId xmlns:a16="http://schemas.microsoft.com/office/drawing/2014/main" id="{3738C1BC-4A27-4BE6-9214-C264C36AE749}"/>
              </a:ext>
            </a:extLst>
          </p:cNvPr>
          <p:cNvSpPr/>
          <p:nvPr/>
        </p:nvSpPr>
        <p:spPr>
          <a:xfrm rot="5340000" flipH="1">
            <a:off x="3018519" y="-967764"/>
            <a:ext cx="99247" cy="4078578"/>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spTree>
    <p:extLst>
      <p:ext uri="{BB962C8B-B14F-4D97-AF65-F5344CB8AC3E}">
        <p14:creationId xmlns:p14="http://schemas.microsoft.com/office/powerpoint/2010/main" val="226613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3B3-F8E8-4625-B191-2E13FD4272C5}"/>
              </a:ext>
            </a:extLst>
          </p:cNvPr>
          <p:cNvSpPr>
            <a:spLocks noGrp="1"/>
          </p:cNvSpPr>
          <p:nvPr>
            <p:ph type="title"/>
          </p:nvPr>
        </p:nvSpPr>
        <p:spPr>
          <a:xfrm>
            <a:off x="623392" y="548685"/>
            <a:ext cx="5228768" cy="760351"/>
          </a:xfrm>
        </p:spPr>
        <p:txBody>
          <a:bodyPr/>
          <a:lstStyle/>
          <a:p>
            <a:r>
              <a:rPr lang="en-GB" sz="3200"/>
              <a:t>Anti-social behaviour </a:t>
            </a:r>
          </a:p>
        </p:txBody>
      </p:sp>
      <p:sp>
        <p:nvSpPr>
          <p:cNvPr id="3" name="Content Placeholder 2">
            <a:extLst>
              <a:ext uri="{FF2B5EF4-FFF2-40B4-BE49-F238E27FC236}">
                <a16:creationId xmlns:a16="http://schemas.microsoft.com/office/drawing/2014/main" id="{BF88E77F-45E5-4DEC-AF06-6BFD83D411D6}"/>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lang="en-GB" sz="1800" b="1">
                <a:solidFill>
                  <a:prstClr val="black"/>
                </a:solidFill>
                <a:latin typeface="HelveticaNeue"/>
                <a:cs typeface="Helvetica" panose="020B0604020202020204" pitchFamily="34" charset="0"/>
              </a:rPr>
              <a:t>What you can do: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800">
              <a:solidFill>
                <a:prstClr val="black"/>
              </a:solidFill>
              <a:latin typeface="HelveticaNeue"/>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HelveticaNeue"/>
                <a:cs typeface="Helvetica" panose="020B0604020202020204" pitchFamily="34" charset="0"/>
              </a:rPr>
              <a:t>A</a:t>
            </a:r>
            <a:r>
              <a:rPr lang="en-GB" sz="1800" err="1">
                <a:solidFill>
                  <a:prstClr val="black"/>
                </a:solidFill>
                <a:latin typeface="HelveticaNeue"/>
                <a:cs typeface="Helvetica" panose="020B0604020202020204" pitchFamily="34" charset="0"/>
              </a:rPr>
              <a:t>sk</a:t>
            </a:r>
            <a:r>
              <a:rPr lang="en-GB" sz="1800">
                <a:solidFill>
                  <a:prstClr val="black"/>
                </a:solidFill>
                <a:latin typeface="HelveticaNeue"/>
                <a:cs typeface="Helvetica" panose="020B0604020202020204" pitchFamily="34" charset="0"/>
              </a:rPr>
              <a:t> landlord to take action </a:t>
            </a:r>
            <a:endParaRPr kumimoji="0" lang="en-GB" sz="1800" b="0" i="0" u="none" strike="noStrike" kern="1200" cap="none" spc="0" normalizeH="0" baseline="0" noProof="0">
              <a:ln>
                <a:noFill/>
              </a:ln>
              <a:solidFill>
                <a:prstClr val="black"/>
              </a:solidFill>
              <a:effectLst/>
              <a:uLnTx/>
              <a:uFillTx/>
              <a:latin typeface="HelveticaNeue"/>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HelveticaNeue"/>
                <a:cs typeface="Helvetica" panose="020B0604020202020204" pitchFamily="34" charset="0"/>
              </a:rPr>
              <a:t>Report it to the local council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HelveticaNeue"/>
                <a:cs typeface="Helvetica" panose="020B0604020202020204" pitchFamily="34" charset="0"/>
              </a:rPr>
              <a:t>Report it to the Police</a:t>
            </a:r>
          </a:p>
          <a:p>
            <a:pPr marL="228600" indent="-228600" defTabSz="914400">
              <a:lnSpc>
                <a:spcPct val="90000"/>
              </a:lnSpc>
              <a:spcBef>
                <a:spcPts val="1000"/>
              </a:spcBef>
              <a:buClrTx/>
              <a:buFont typeface="Arial" panose="020B0604020202020204" pitchFamily="34" charset="0"/>
              <a:buChar char="•"/>
              <a:defRPr/>
            </a:pPr>
            <a:r>
              <a:rPr lang="en-GB" sz="1800">
                <a:solidFill>
                  <a:prstClr val="black"/>
                </a:solidFill>
                <a:latin typeface="HelveticaNeue"/>
                <a:cs typeface="Helvetica" panose="020B0604020202020204" pitchFamily="34" charset="0"/>
              </a:rPr>
              <a:t>Mediation </a:t>
            </a:r>
            <a:endParaRPr kumimoji="0" lang="en-GB" sz="1800" b="0" i="0" u="none" strike="noStrike" kern="1200" cap="none" spc="0" normalizeH="0" baseline="0" noProof="0">
              <a:ln>
                <a:noFill/>
              </a:ln>
              <a:solidFill>
                <a:prstClr val="black"/>
              </a:solidFill>
              <a:effectLst/>
              <a:uLnTx/>
              <a:uFillTx/>
              <a:latin typeface="HelveticaNeue"/>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HelveticaNeue"/>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1800" b="0" i="0" u="none" strike="noStrike" kern="1200" cap="none" spc="0" normalizeH="0" baseline="0" noProof="0">
                <a:ln>
                  <a:noFill/>
                </a:ln>
                <a:solidFill>
                  <a:prstClr val="black"/>
                </a:solidFill>
                <a:effectLst/>
                <a:uLnTx/>
                <a:uFillTx/>
                <a:latin typeface="HelveticaNeue"/>
              </a:rPr>
              <a:t>If you experience antisocial behaviour, you may have to help provide evidence before action can be taken, e.g. keeping a diary of things that happen. You might be asked to have recording equipment in your property for noise nuisance. </a:t>
            </a:r>
            <a:endParaRPr lang="en-GB" sz="1800">
              <a:latin typeface="HelveticaNeue"/>
            </a:endParaRPr>
          </a:p>
        </p:txBody>
      </p:sp>
      <p:sp>
        <p:nvSpPr>
          <p:cNvPr id="4" name="Rectangle 3">
            <a:extLst>
              <a:ext uri="{FF2B5EF4-FFF2-40B4-BE49-F238E27FC236}">
                <a16:creationId xmlns:a16="http://schemas.microsoft.com/office/drawing/2014/main" id="{67CF1457-64E3-4C2B-A6EF-FFB299071694}"/>
              </a:ext>
            </a:extLst>
          </p:cNvPr>
          <p:cNvSpPr/>
          <p:nvPr/>
        </p:nvSpPr>
        <p:spPr>
          <a:xfrm rot="5340000" flipH="1">
            <a:off x="3144619" y="-949694"/>
            <a:ext cx="111560" cy="4036412"/>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pic>
        <p:nvPicPr>
          <p:cNvPr id="6" name="Picture 5">
            <a:extLst>
              <a:ext uri="{FF2B5EF4-FFF2-40B4-BE49-F238E27FC236}">
                <a16:creationId xmlns:a16="http://schemas.microsoft.com/office/drawing/2014/main" id="{90B0C594-C763-4142-92B6-E3D6713D4FB9}"/>
              </a:ext>
            </a:extLst>
          </p:cNvPr>
          <p:cNvPicPr>
            <a:picLocks noChangeAspect="1"/>
          </p:cNvPicPr>
          <p:nvPr/>
        </p:nvPicPr>
        <p:blipFill>
          <a:blip r:embed="rId3"/>
          <a:stretch>
            <a:fillRect/>
          </a:stretch>
        </p:blipFill>
        <p:spPr>
          <a:xfrm>
            <a:off x="4839128" y="2175710"/>
            <a:ext cx="5974598" cy="1737511"/>
          </a:xfrm>
          <a:prstGeom prst="rect">
            <a:avLst/>
          </a:prstGeom>
        </p:spPr>
      </p:pic>
    </p:spTree>
    <p:extLst>
      <p:ext uri="{BB962C8B-B14F-4D97-AF65-F5344CB8AC3E}">
        <p14:creationId xmlns:p14="http://schemas.microsoft.com/office/powerpoint/2010/main" val="146613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13B3-F8E8-4625-B191-2E13FD4272C5}"/>
              </a:ext>
            </a:extLst>
          </p:cNvPr>
          <p:cNvSpPr>
            <a:spLocks noGrp="1"/>
          </p:cNvSpPr>
          <p:nvPr>
            <p:ph type="title"/>
          </p:nvPr>
        </p:nvSpPr>
        <p:spPr>
          <a:xfrm>
            <a:off x="609015" y="548685"/>
            <a:ext cx="3589749" cy="760351"/>
          </a:xfrm>
        </p:spPr>
        <p:txBody>
          <a:bodyPr lIns="91440" tIns="45720" rIns="91440" bIns="45720" anchor="t"/>
          <a:lstStyle/>
          <a:p>
            <a:r>
              <a:rPr lang="en-GB" sz="3200">
                <a:latin typeface="Arial"/>
                <a:cs typeface="Arial"/>
              </a:rPr>
              <a:t>Exploitation</a:t>
            </a:r>
            <a:endParaRPr lang="en-GB" sz="3200"/>
          </a:p>
        </p:txBody>
      </p:sp>
      <p:sp>
        <p:nvSpPr>
          <p:cNvPr id="3" name="Content Placeholder 2">
            <a:extLst>
              <a:ext uri="{FF2B5EF4-FFF2-40B4-BE49-F238E27FC236}">
                <a16:creationId xmlns:a16="http://schemas.microsoft.com/office/drawing/2014/main" id="{BF88E77F-45E5-4DEC-AF06-6BFD83D411D6}"/>
              </a:ext>
            </a:extLst>
          </p:cNvPr>
          <p:cNvSpPr>
            <a:spLocks noGrp="1"/>
          </p:cNvSpPr>
          <p:nvPr>
            <p:ph sz="half" idx="2"/>
          </p:nvPr>
        </p:nvSpPr>
        <p:spPr>
          <a:xfrm>
            <a:off x="609600" y="1557035"/>
            <a:ext cx="10885666" cy="4424825"/>
          </a:xfrm>
        </p:spPr>
        <p:txBody>
          <a:bodyPr lIns="91440" tIns="45720" rIns="91440" bIns="45720" anchor="t"/>
          <a:lstStyle/>
          <a:p>
            <a:pPr marL="0" indent="0" defTabSz="914400">
              <a:lnSpc>
                <a:spcPct val="90000"/>
              </a:lnSpc>
              <a:spcBef>
                <a:spcPts val="1000"/>
              </a:spcBef>
              <a:buNone/>
              <a:defRPr/>
            </a:pPr>
            <a:r>
              <a:rPr lang="en-GB" sz="1800">
                <a:latin typeface="Arial" panose="020B0604020202020204" pitchFamily="34" charset="0"/>
                <a:ea typeface="+mn-lt"/>
                <a:cs typeface="Arial" panose="020B0604020202020204" pitchFamily="34" charset="0"/>
              </a:rPr>
              <a:t>When a person benefits by forcing someone else to do things he or she does not want, or under bad circumstances.</a:t>
            </a:r>
          </a:p>
          <a:p>
            <a:pPr marL="0" indent="0" defTabSz="914400">
              <a:lnSpc>
                <a:spcPct val="90000"/>
              </a:lnSpc>
              <a:spcBef>
                <a:spcPts val="1000"/>
              </a:spcBef>
              <a:buNone/>
              <a:defRPr/>
            </a:pPr>
            <a:r>
              <a:rPr lang="en-GB" sz="1800">
                <a:latin typeface="Arial" panose="020B0604020202020204" pitchFamily="34" charset="0"/>
                <a:ea typeface="+mn-lt"/>
                <a:cs typeface="Arial" panose="020B0604020202020204" pitchFamily="34" charset="0"/>
              </a:rPr>
              <a:t>The person may see no other option than to accept the situation. The force can be subtle, like deception, threats or a debt which needs to be repaid. </a:t>
            </a:r>
            <a:endParaRPr lang="en-GB">
              <a:latin typeface="Arial" panose="020B0604020202020204" pitchFamily="34" charset="0"/>
              <a:ea typeface="+mn-lt"/>
              <a:cs typeface="Arial" panose="020B0604020202020204" pitchFamily="34" charset="0"/>
            </a:endParaRPr>
          </a:p>
          <a:p>
            <a:pPr marL="0" indent="0" defTabSz="914400">
              <a:lnSpc>
                <a:spcPct val="90000"/>
              </a:lnSpc>
              <a:spcBef>
                <a:spcPts val="1000"/>
              </a:spcBef>
              <a:buNone/>
              <a:defRPr/>
            </a:pPr>
            <a:r>
              <a:rPr lang="en-GB" sz="1800">
                <a:latin typeface="Arial" panose="020B0604020202020204" pitchFamily="34" charset="0"/>
                <a:ea typeface="+mn-lt"/>
                <a:cs typeface="Arial" panose="020B0604020202020204" pitchFamily="34" charset="0"/>
              </a:rPr>
              <a:t>People do not always see themselves as a victim of exploitation, or do not know that they can access support. This is okay and there may be many reasons for why this is difficult. The official term for this is ‘human trafficking’. </a:t>
            </a:r>
            <a:endParaRPr lang="en-GB">
              <a:latin typeface="Arial" panose="020B0604020202020204" pitchFamily="34" charset="0"/>
              <a:ea typeface="+mn-lt"/>
              <a:cs typeface="Arial" panose="020B0604020202020204" pitchFamily="34" charset="0"/>
            </a:endParaRPr>
          </a:p>
          <a:p>
            <a:pPr marL="0" indent="0" defTabSz="914400">
              <a:lnSpc>
                <a:spcPct val="90000"/>
              </a:lnSpc>
              <a:spcBef>
                <a:spcPts val="1000"/>
              </a:spcBef>
              <a:buNone/>
              <a:defRPr/>
            </a:pPr>
            <a:r>
              <a:rPr lang="en-GB" sz="1800">
                <a:latin typeface="Arial" panose="020B0604020202020204" pitchFamily="34" charset="0"/>
                <a:ea typeface="+mn-lt"/>
                <a:cs typeface="Arial" panose="020B0604020202020204" pitchFamily="34" charset="0"/>
              </a:rPr>
              <a:t>This also occurs in the UK and it can happen to literally anyone: men, women and children.</a:t>
            </a:r>
          </a:p>
          <a:p>
            <a:pPr marL="0" indent="0" defTabSz="914400">
              <a:lnSpc>
                <a:spcPct val="90000"/>
              </a:lnSpc>
              <a:spcBef>
                <a:spcPts val="1000"/>
              </a:spcBef>
              <a:buNone/>
              <a:defRPr/>
            </a:pPr>
            <a:r>
              <a:rPr lang="en-GB" sz="1800">
                <a:latin typeface="Arial" panose="020B0604020202020204" pitchFamily="34" charset="0"/>
                <a:ea typeface="+mn-lt"/>
                <a:cs typeface="Arial" panose="020B0604020202020204" pitchFamily="34" charset="0"/>
              </a:rPr>
              <a:t>Sometimes a person has agreed to something, but the conditions and promises might change over time. </a:t>
            </a:r>
          </a:p>
          <a:p>
            <a:pPr marL="0" indent="0" defTabSz="914400">
              <a:lnSpc>
                <a:spcPct val="90000"/>
              </a:lnSpc>
              <a:spcBef>
                <a:spcPts val="1000"/>
              </a:spcBef>
              <a:buNone/>
              <a:defRPr/>
            </a:pPr>
            <a:r>
              <a:rPr lang="en-GB" sz="1800">
                <a:latin typeface="Arial" panose="020B0604020202020204" pitchFamily="34" charset="0"/>
                <a:ea typeface="+mn-lt"/>
                <a:cs typeface="Arial" panose="020B0604020202020204" pitchFamily="34" charset="0"/>
              </a:rPr>
              <a:t>The Red Cross can talk to people more about the process and what support is available.</a:t>
            </a:r>
          </a:p>
          <a:p>
            <a:pPr marL="0" indent="0" defTabSz="914400">
              <a:lnSpc>
                <a:spcPct val="90000"/>
              </a:lnSpc>
              <a:spcBef>
                <a:spcPts val="1000"/>
              </a:spcBef>
              <a:buNone/>
              <a:defRPr/>
            </a:pPr>
            <a:endParaRPr lang="en-GB" sz="1800">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GB" sz="1800">
                <a:latin typeface="Arial" panose="020B0604020202020204" pitchFamily="34" charset="0"/>
                <a:ea typeface="+mn-lt"/>
                <a:cs typeface="Arial" panose="020B0604020202020204" pitchFamily="34" charset="0"/>
                <a:hlinkClick r:id="rId3"/>
              </a:rPr>
              <a:t>FLEX Labour Exploitation Video</a:t>
            </a:r>
            <a:r>
              <a:rPr lang="en-GB" sz="1800">
                <a:latin typeface="Arial" panose="020B0604020202020204" pitchFamily="34" charset="0"/>
                <a:ea typeface="+mn-lt"/>
                <a:cs typeface="Arial" panose="020B0604020202020204" pitchFamily="34" charset="0"/>
              </a:rPr>
              <a:t> </a:t>
            </a:r>
          </a:p>
        </p:txBody>
      </p:sp>
      <p:sp>
        <p:nvSpPr>
          <p:cNvPr id="4" name="Rectangle 3">
            <a:extLst>
              <a:ext uri="{FF2B5EF4-FFF2-40B4-BE49-F238E27FC236}">
                <a16:creationId xmlns:a16="http://schemas.microsoft.com/office/drawing/2014/main" id="{67CF1457-64E3-4C2B-A6EF-FFB299071694}"/>
              </a:ext>
            </a:extLst>
          </p:cNvPr>
          <p:cNvSpPr/>
          <p:nvPr/>
        </p:nvSpPr>
        <p:spPr>
          <a:xfrm rot="5340000" flipH="1">
            <a:off x="2332547" y="-123324"/>
            <a:ext cx="125937" cy="2426148"/>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spTree>
    <p:extLst>
      <p:ext uri="{BB962C8B-B14F-4D97-AF65-F5344CB8AC3E}">
        <p14:creationId xmlns:p14="http://schemas.microsoft.com/office/powerpoint/2010/main" val="277442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1304-4BFC-453D-9472-3F2D5E9CB51F}"/>
              </a:ext>
            </a:extLst>
          </p:cNvPr>
          <p:cNvSpPr>
            <a:spLocks noGrp="1"/>
          </p:cNvSpPr>
          <p:nvPr>
            <p:ph type="title"/>
          </p:nvPr>
        </p:nvSpPr>
        <p:spPr>
          <a:xfrm>
            <a:off x="609600" y="424416"/>
            <a:ext cx="2920012" cy="614839"/>
          </a:xfrm>
        </p:spPr>
        <p:txBody>
          <a:bodyPr/>
          <a:lstStyle/>
          <a:p>
            <a:r>
              <a:rPr lang="en-GB" sz="4000"/>
              <a:t>Welcome</a:t>
            </a:r>
          </a:p>
        </p:txBody>
      </p:sp>
      <p:sp>
        <p:nvSpPr>
          <p:cNvPr id="3" name="Content Placeholder 2">
            <a:extLst>
              <a:ext uri="{FF2B5EF4-FFF2-40B4-BE49-F238E27FC236}">
                <a16:creationId xmlns:a16="http://schemas.microsoft.com/office/drawing/2014/main" id="{652728F0-63EC-49B3-8FA2-4130AA57D5EE}"/>
              </a:ext>
            </a:extLst>
          </p:cNvPr>
          <p:cNvSpPr>
            <a:spLocks noGrp="1"/>
          </p:cNvSpPr>
          <p:nvPr>
            <p:ph sz="half" idx="1"/>
          </p:nvPr>
        </p:nvSpPr>
        <p:spPr>
          <a:xfrm>
            <a:off x="513143" y="1907621"/>
            <a:ext cx="6032938" cy="4525963"/>
          </a:xfrm>
        </p:spPr>
        <p:txBody>
          <a:bodyPr/>
          <a:lstStyle/>
          <a:p>
            <a:pPr marL="0" indent="0">
              <a:buNone/>
            </a:pPr>
            <a:r>
              <a:rPr lang="en-GB" b="1">
                <a:latin typeface="Arial" panose="020B0604020202020204" pitchFamily="34" charset="0"/>
                <a:cs typeface="Arial" panose="020B0604020202020204" pitchFamily="34" charset="0"/>
              </a:rPr>
              <a:t>Today we will : </a:t>
            </a:r>
          </a:p>
          <a:p>
            <a:pPr marL="0" indent="0">
              <a:buNone/>
            </a:pPr>
            <a:endParaRPr lang="en-GB" b="1">
              <a:latin typeface="Arial" panose="020B0604020202020204" pitchFamily="34" charset="0"/>
              <a:cs typeface="Arial" panose="020B0604020202020204" pitchFamily="34" charset="0"/>
            </a:endParaRPr>
          </a:p>
          <a:p>
            <a:r>
              <a:rPr lang="en-GB" sz="1800">
                <a:effectLst/>
                <a:latin typeface="Arial" panose="020B0604020202020204" pitchFamily="34" charset="0"/>
                <a:cs typeface="Arial" panose="020B0604020202020204" pitchFamily="34" charset="0"/>
              </a:rPr>
              <a:t>Look at digital safety and discuss how you </a:t>
            </a:r>
            <a:r>
              <a:rPr lang="en-GB">
                <a:latin typeface="Arial" panose="020B0604020202020204" pitchFamily="34" charset="0"/>
                <a:cs typeface="Arial" panose="020B0604020202020204" pitchFamily="34" charset="0"/>
              </a:rPr>
              <a:t>can try and stay safe online</a:t>
            </a:r>
          </a:p>
          <a:p>
            <a:r>
              <a:rPr lang="en-GB" sz="1800">
                <a:effectLst/>
                <a:latin typeface="Arial" panose="020B0604020202020204" pitchFamily="34" charset="0"/>
                <a:cs typeface="Arial" panose="020B0604020202020204" pitchFamily="34" charset="0"/>
              </a:rPr>
              <a:t>Discuss fraud in the UK </a:t>
            </a:r>
          </a:p>
          <a:p>
            <a:r>
              <a:rPr lang="en-GB">
                <a:latin typeface="Arial" panose="020B0604020202020204" pitchFamily="34" charset="0"/>
                <a:cs typeface="Arial" panose="020B0604020202020204" pitchFamily="34" charset="0"/>
              </a:rPr>
              <a:t>Understand</a:t>
            </a:r>
            <a:r>
              <a:rPr lang="en-GB" sz="1800">
                <a:effectLst/>
                <a:latin typeface="Arial" panose="020B0604020202020204" pitchFamily="34" charset="0"/>
                <a:cs typeface="Arial" panose="020B0604020202020204" pitchFamily="34" charset="0"/>
              </a:rPr>
              <a:t> the different types of law in the UK ​</a:t>
            </a:r>
          </a:p>
          <a:p>
            <a:r>
              <a:rPr lang="en-GB" sz="1800">
                <a:effectLst/>
                <a:latin typeface="Arial" panose="020B0604020202020204" pitchFamily="34" charset="0"/>
                <a:cs typeface="Arial" panose="020B0604020202020204" pitchFamily="34" charset="0"/>
              </a:rPr>
              <a:t>Discuss how to report a crime </a:t>
            </a:r>
          </a:p>
          <a:p>
            <a:r>
              <a:rPr lang="en-GB" sz="1800">
                <a:effectLst/>
                <a:latin typeface="Arial" panose="020B0604020202020204" pitchFamily="34" charset="0"/>
                <a:cs typeface="Arial" panose="020B0604020202020204" pitchFamily="34" charset="0"/>
              </a:rPr>
              <a:t>Discuss hate crime, discrimination and anti-social behaviour </a:t>
            </a:r>
            <a:endParaRPr lang="en-GB">
              <a:latin typeface="Arial" panose="020B0604020202020204" pitchFamily="34" charset="0"/>
              <a:cs typeface="Arial" panose="020B0604020202020204" pitchFamily="34" charset="0"/>
            </a:endParaRPr>
          </a:p>
          <a:p>
            <a:endParaRPr lang="en-GB"/>
          </a:p>
          <a:p>
            <a:endParaRPr lang="en-GB"/>
          </a:p>
          <a:p>
            <a:endParaRPr lang="en-GB"/>
          </a:p>
          <a:p>
            <a:endParaRPr lang="en-GB"/>
          </a:p>
          <a:p>
            <a:endParaRPr lang="en-GB"/>
          </a:p>
          <a:p>
            <a:endParaRPr lang="en-GB"/>
          </a:p>
          <a:p>
            <a:endParaRPr lang="en-GB"/>
          </a:p>
        </p:txBody>
      </p:sp>
      <p:pic>
        <p:nvPicPr>
          <p:cNvPr id="6" name="Picture 5">
            <a:extLst>
              <a:ext uri="{FF2B5EF4-FFF2-40B4-BE49-F238E27FC236}">
                <a16:creationId xmlns:a16="http://schemas.microsoft.com/office/drawing/2014/main" id="{C2D7F0A2-F994-4AB8-8C89-647691D8879B}"/>
              </a:ext>
            </a:extLst>
          </p:cNvPr>
          <p:cNvPicPr>
            <a:picLocks noChangeAspect="1"/>
          </p:cNvPicPr>
          <p:nvPr/>
        </p:nvPicPr>
        <p:blipFill>
          <a:blip r:embed="rId3"/>
          <a:stretch>
            <a:fillRect/>
          </a:stretch>
        </p:blipFill>
        <p:spPr>
          <a:xfrm rot="10622827" flipV="1">
            <a:off x="995954" y="934306"/>
            <a:ext cx="2147305" cy="209897"/>
          </a:xfrm>
          <a:prstGeom prst="rect">
            <a:avLst/>
          </a:prstGeom>
        </p:spPr>
      </p:pic>
      <p:pic>
        <p:nvPicPr>
          <p:cNvPr id="7" name="Picture 6">
            <a:extLst>
              <a:ext uri="{FF2B5EF4-FFF2-40B4-BE49-F238E27FC236}">
                <a16:creationId xmlns:a16="http://schemas.microsoft.com/office/drawing/2014/main" id="{A1C1E51F-C816-43B9-9EBF-42AF33C05A04}"/>
              </a:ext>
            </a:extLst>
          </p:cNvPr>
          <p:cNvPicPr>
            <a:picLocks noChangeAspect="1"/>
          </p:cNvPicPr>
          <p:nvPr/>
        </p:nvPicPr>
        <p:blipFill>
          <a:blip r:embed="rId4"/>
          <a:stretch>
            <a:fillRect/>
          </a:stretch>
        </p:blipFill>
        <p:spPr>
          <a:xfrm>
            <a:off x="6695262" y="879136"/>
            <a:ext cx="4699000" cy="2952750"/>
          </a:xfrm>
          <a:prstGeom prst="rect">
            <a:avLst/>
          </a:prstGeom>
        </p:spPr>
      </p:pic>
    </p:spTree>
    <p:extLst>
      <p:ext uri="{BB962C8B-B14F-4D97-AF65-F5344CB8AC3E}">
        <p14:creationId xmlns:p14="http://schemas.microsoft.com/office/powerpoint/2010/main" val="3456658023"/>
      </p:ext>
    </p:extLst>
  </p:cSld>
  <p:clrMapOvr>
    <a:masterClrMapping/>
  </p:clrMapOvr>
  <p:transition spd="med"/>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6" y="-110440"/>
            <a:ext cx="12176224" cy="68580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8004973-641F-8D4A-9566-4C9FEE4BD386}"/>
              </a:ext>
            </a:extLst>
          </p:cNvPr>
          <p:cNvSpPr txBox="1"/>
          <p:nvPr/>
        </p:nvSpPr>
        <p:spPr>
          <a:xfrm>
            <a:off x="15776" y="-227237"/>
            <a:ext cx="9622031" cy="2092880"/>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2700" marR="0" lvl="0" indent="-12700" algn="l" defTabSz="1219170" rtl="0" eaLnBrk="1" fontAlgn="auto" latinLnBrk="0" hangingPunct="1">
              <a:lnSpc>
                <a:spcPct val="100000"/>
              </a:lnSpc>
              <a:spcBef>
                <a:spcPts val="0"/>
              </a:spcBef>
              <a:spcAft>
                <a:spcPts val="0"/>
              </a:spcAft>
              <a:buClrTx/>
              <a:buSzTx/>
              <a:buFontTx/>
              <a:buNone/>
              <a:tabLst/>
              <a:defRPr/>
            </a:pPr>
            <a:r>
              <a:rPr kumimoji="0" lang="en-GB" sz="1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Signposting</a:t>
            </a:r>
            <a:endParaRPr kumimoji="0" lang="en-US" sz="1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FD9F8F3-C8B7-354B-A005-C1C87383C063}"/>
              </a:ext>
            </a:extLst>
          </p:cNvPr>
          <p:cNvSpPr txBox="1"/>
          <p:nvPr/>
        </p:nvSpPr>
        <p:spPr>
          <a:xfrm>
            <a:off x="423716" y="2235285"/>
            <a:ext cx="3781521" cy="400110"/>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Citizen Advice Bureau (CAB)</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82404C1F-C99B-6142-B6A1-E7EAF6804035}"/>
              </a:ext>
            </a:extLst>
          </p:cNvPr>
          <p:cNvSpPr txBox="1"/>
          <p:nvPr/>
        </p:nvSpPr>
        <p:spPr>
          <a:xfrm>
            <a:off x="453570" y="4432924"/>
            <a:ext cx="3781521" cy="400110"/>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National Health Service ( NHS)</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2D19DB71-BE58-DD40-A035-F373141B9383}"/>
              </a:ext>
            </a:extLst>
          </p:cNvPr>
          <p:cNvSpPr txBox="1"/>
          <p:nvPr/>
        </p:nvSpPr>
        <p:spPr>
          <a:xfrm>
            <a:off x="453570" y="5229321"/>
            <a:ext cx="3781521" cy="1261884"/>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2000" b="0" i="0">
                <a:effectLst/>
                <a:latin typeface="Arial" panose="020B0604020202020204" pitchFamily="34" charset="0"/>
                <a:cs typeface="Arial" panose="020B0604020202020204" pitchFamily="34" charset="0"/>
                <a:hlinkClick r:id="rId5"/>
              </a:rPr>
              <a:t>The National Cyber Security </a:t>
            </a:r>
            <a:r>
              <a:rPr lang="en-GB" sz="2000" b="0" i="0" err="1">
                <a:effectLst/>
                <a:latin typeface="Arial" panose="020B0604020202020204" pitchFamily="34" charset="0"/>
                <a:cs typeface="Arial" panose="020B0604020202020204" pitchFamily="34" charset="0"/>
                <a:hlinkClick r:id="rId5"/>
              </a:rPr>
              <a:t>CentreThe</a:t>
            </a:r>
            <a:r>
              <a:rPr lang="en-GB" sz="2000" b="0" i="0">
                <a:effectLst/>
                <a:latin typeface="Arial" panose="020B0604020202020204" pitchFamily="34" charset="0"/>
                <a:cs typeface="Arial" panose="020B0604020202020204" pitchFamily="34" charset="0"/>
                <a:hlinkClick r:id="rId5"/>
              </a:rPr>
              <a:t> National Cyber Security Centre</a:t>
            </a:r>
            <a:endParaRPr lang="en-GB" sz="2000" b="0" i="0">
              <a:effectLst/>
              <a:latin typeface="Arial" panose="020B0604020202020204" pitchFamily="34" charset="0"/>
              <a:cs typeface="Arial" panose="020B0604020202020204" pitchFamily="34" charset="0"/>
            </a:endParaRPr>
          </a:p>
          <a:p>
            <a:pPr algn="ctr"/>
            <a:endParaRPr lang="en-GB" sz="1600" b="0" i="0">
              <a:solidFill>
                <a:srgbClr val="FFFFFF"/>
              </a:solidFill>
              <a:effectLst/>
              <a:latin typeface="Poppins" panose="00000500000000000000" pitchFamily="2" charset="0"/>
            </a:endParaRPr>
          </a:p>
        </p:txBody>
      </p:sp>
      <p:sp>
        <p:nvSpPr>
          <p:cNvPr id="7" name="TextBox 6">
            <a:extLst>
              <a:ext uri="{FF2B5EF4-FFF2-40B4-BE49-F238E27FC236}">
                <a16:creationId xmlns:a16="http://schemas.microsoft.com/office/drawing/2014/main" id="{B759C2D9-29B9-BA4C-8B24-DD7C7A0B8E57}"/>
              </a:ext>
            </a:extLst>
          </p:cNvPr>
          <p:cNvSpPr txBox="1"/>
          <p:nvPr/>
        </p:nvSpPr>
        <p:spPr>
          <a:xfrm>
            <a:off x="4506278" y="2268937"/>
            <a:ext cx="7414531" cy="338554"/>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General advice, including employment, housing, law, etc. </a:t>
            </a:r>
          </a:p>
        </p:txBody>
      </p:sp>
      <p:sp>
        <p:nvSpPr>
          <p:cNvPr id="9" name="TextBox 8">
            <a:extLst>
              <a:ext uri="{FF2B5EF4-FFF2-40B4-BE49-F238E27FC236}">
                <a16:creationId xmlns:a16="http://schemas.microsoft.com/office/drawing/2014/main" id="{95251459-101E-2D43-9DE4-69AA9BACFB5F}"/>
              </a:ext>
            </a:extLst>
          </p:cNvPr>
          <p:cNvSpPr txBox="1"/>
          <p:nvPr/>
        </p:nvSpPr>
        <p:spPr>
          <a:xfrm>
            <a:off x="4574077" y="4463702"/>
            <a:ext cx="7414531" cy="338554"/>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General health advices and health services. </a:t>
            </a:r>
          </a:p>
        </p:txBody>
      </p:sp>
      <p:sp>
        <p:nvSpPr>
          <p:cNvPr id="19" name="TextBox 18">
            <a:extLst>
              <a:ext uri="{FF2B5EF4-FFF2-40B4-BE49-F238E27FC236}">
                <a16:creationId xmlns:a16="http://schemas.microsoft.com/office/drawing/2014/main" id="{72D60302-B21F-FC49-95E3-9F3C6682CCC1}"/>
              </a:ext>
            </a:extLst>
          </p:cNvPr>
          <p:cNvSpPr txBox="1"/>
          <p:nvPr/>
        </p:nvSpPr>
        <p:spPr>
          <a:xfrm>
            <a:off x="4506279" y="5360338"/>
            <a:ext cx="7414531" cy="338554"/>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General information about cybersecurity.</a:t>
            </a:r>
          </a:p>
        </p:txBody>
      </p:sp>
      <p:sp>
        <p:nvSpPr>
          <p:cNvPr id="11" name="TextBox 10">
            <a:extLst>
              <a:ext uri="{FF2B5EF4-FFF2-40B4-BE49-F238E27FC236}">
                <a16:creationId xmlns:a16="http://schemas.microsoft.com/office/drawing/2014/main" id="{4357ACA1-AF4A-4FCA-A799-CDDFC8CE7DE0}"/>
              </a:ext>
            </a:extLst>
          </p:cNvPr>
          <p:cNvSpPr txBox="1"/>
          <p:nvPr/>
        </p:nvSpPr>
        <p:spPr>
          <a:xfrm>
            <a:off x="453570" y="3761084"/>
            <a:ext cx="3781521" cy="400110"/>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2000">
                <a:latin typeface="Arial" panose="020B0604020202020204" pitchFamily="34" charset="0"/>
                <a:ea typeface="+mn-lt"/>
                <a:cs typeface="Arial" panose="020B0604020202020204" pitchFamily="34" charset="0"/>
                <a:hlinkClick r:id="rId6"/>
              </a:rPr>
              <a:t>CAB rights at work</a:t>
            </a:r>
            <a:r>
              <a:rPr lang="en-GB" sz="2000">
                <a:latin typeface="Arial" panose="020B0604020202020204" pitchFamily="34" charset="0"/>
                <a:ea typeface="+mn-lt"/>
                <a:cs typeface="Arial" panose="020B0604020202020204" pitchFamily="34" charset="0"/>
              </a:rPr>
              <a:t> </a:t>
            </a:r>
            <a:endParaRPr lang="en-GB" sz="2000" b="0" i="0">
              <a:solidFill>
                <a:srgbClr val="FFFFFF"/>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3451368-3A81-4A20-84CB-D1FCB624E05F}"/>
              </a:ext>
            </a:extLst>
          </p:cNvPr>
          <p:cNvSpPr txBox="1"/>
          <p:nvPr/>
        </p:nvSpPr>
        <p:spPr>
          <a:xfrm>
            <a:off x="4574076" y="3763312"/>
            <a:ext cx="7414531" cy="338554"/>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600">
                <a:solidFill>
                  <a:srgbClr val="000000"/>
                </a:solidFill>
                <a:latin typeface="Arial" panose="020B0604020202020204" pitchFamily="34" charset="0"/>
                <a:cs typeface="Arial" panose="020B0604020202020204" pitchFamily="34" charset="0"/>
              </a:rPr>
              <a:t>Information about worker’s rights</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C5392076-D029-4573-9062-9F8D563E107D}"/>
              </a:ext>
            </a:extLst>
          </p:cNvPr>
          <p:cNvSpPr txBox="1"/>
          <p:nvPr/>
        </p:nvSpPr>
        <p:spPr>
          <a:xfrm>
            <a:off x="453569" y="2972198"/>
            <a:ext cx="3781521" cy="400110"/>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ea typeface="+mn-lt"/>
                <a:cs typeface="Arial" panose="020B0604020202020204" pitchFamily="34" charset="0"/>
                <a:hlinkClick r:id="rId7"/>
              </a:rPr>
              <a:t>Greater London Authority </a:t>
            </a:r>
            <a:r>
              <a:rPr lang="en-GB" sz="2000">
                <a:latin typeface="Arial" panose="020B0604020202020204" pitchFamily="34" charset="0"/>
                <a:ea typeface="+mn-lt"/>
                <a:cs typeface="Arial" panose="020B0604020202020204" pitchFamily="34" charset="0"/>
              </a:rPr>
              <a:t> </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4E832A5-82C1-43F9-9EC7-BDF69128634E}"/>
              </a:ext>
            </a:extLst>
          </p:cNvPr>
          <p:cNvSpPr txBox="1"/>
          <p:nvPr/>
        </p:nvSpPr>
        <p:spPr>
          <a:xfrm>
            <a:off x="4506279" y="2980006"/>
            <a:ext cx="7414531" cy="338554"/>
          </a:xfrm>
          <a:prstGeom prst="rect">
            <a:avLst/>
          </a:prstGeom>
          <a:solidFill>
            <a:schemeClr val="bg1"/>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600">
                <a:solidFill>
                  <a:srgbClr val="000000"/>
                </a:solidFill>
                <a:latin typeface="Arial" panose="020B0604020202020204" pitchFamily="34" charset="0"/>
                <a:cs typeface="Arial" panose="020B0604020202020204" pitchFamily="34" charset="0"/>
              </a:rPr>
              <a:t>Information about employment rights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21616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4B8A80-B285-5B4F-B918-0829ED3F15A8}"/>
              </a:ext>
            </a:extLst>
          </p:cNvPr>
          <p:cNvSpPr/>
          <p:nvPr/>
        </p:nvSpPr>
        <p:spPr>
          <a:xfrm rot="5340000" flipH="1">
            <a:off x="3751879" y="-393600"/>
            <a:ext cx="208589" cy="6018876"/>
          </a:xfrm>
          <a:prstGeom prst="rect">
            <a:avLst/>
          </a:prstGeom>
          <a:solidFill>
            <a:srgbClr val="E51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6" name="Shape 258"/>
          <p:cNvSpPr/>
          <p:nvPr/>
        </p:nvSpPr>
        <p:spPr>
          <a:xfrm>
            <a:off x="845373" y="1527561"/>
            <a:ext cx="8400309" cy="1901439"/>
          </a:xfrm>
          <a:prstGeom prst="rect">
            <a:avLst/>
          </a:prstGeom>
          <a:ln w="12700">
            <a:miter lim="400000"/>
          </a:ln>
          <a:extLst>
            <a:ext uri="{C572A759-6A51-4108-AA02-DFA0A04FC94B}">
              <ma14:wrappingTextBoxFlag xmlns="" xmlns:ma14="http://schemas.microsoft.com/office/mac/drawingml/2011/main" val="1"/>
            </a:ext>
          </a:extLst>
        </p:spPr>
        <p:txBody>
          <a:bodyPr wrap="square" lIns="67733" tIns="67733" rIns="67733" bIns="6773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66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Any Questions?</a:t>
            </a:r>
            <a:endParaRPr kumimoji="0" lang="en-GB" sz="5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75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4B8A80-B285-5B4F-B918-0829ED3F15A8}"/>
              </a:ext>
            </a:extLst>
          </p:cNvPr>
          <p:cNvSpPr/>
          <p:nvPr/>
        </p:nvSpPr>
        <p:spPr>
          <a:xfrm rot="5340000" flipH="1">
            <a:off x="2608674" y="-179931"/>
            <a:ext cx="251721" cy="3776009"/>
          </a:xfrm>
          <a:prstGeom prst="rect">
            <a:avLst/>
          </a:prstGeom>
          <a:solidFill>
            <a:srgbClr val="E51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6" name="Shape 258"/>
          <p:cNvSpPr/>
          <p:nvPr/>
        </p:nvSpPr>
        <p:spPr>
          <a:xfrm>
            <a:off x="773486" y="621787"/>
            <a:ext cx="4043969" cy="2183503"/>
          </a:xfrm>
          <a:prstGeom prst="rect">
            <a:avLst/>
          </a:prstGeom>
          <a:ln w="12700">
            <a:miter lim="400000"/>
          </a:ln>
          <a:extLst>
            <a:ext uri="{C572A759-6A51-4108-AA02-DFA0A04FC94B}">
              <ma14:wrappingTextBoxFlag xmlns="" xmlns:ma14="http://schemas.microsoft.com/office/mac/drawingml/2011/main" val="1"/>
            </a:ext>
          </a:extLst>
        </p:spPr>
        <p:txBody>
          <a:bodyPr wrap="square" lIns="67733" tIns="67733" rIns="67733" bIns="67733"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r>
              <a:rPr lang="en-GB" sz="6650">
                <a:solidFill>
                  <a:srgbClr val="000000"/>
                </a:solidFill>
                <a:latin typeface="Arial"/>
                <a:cs typeface="Arial"/>
              </a:rPr>
              <a:t>Feedback </a:t>
            </a:r>
            <a:endParaRPr lang="en-GB" sz="6650" b="0" i="0" u="none" strike="noStrike" kern="1200" cap="none" spc="0" normalizeH="0" baseline="0" noProof="0">
              <a:ln>
                <a:noFill/>
              </a:ln>
              <a:solidFill>
                <a:srgbClr val="000000"/>
              </a:solidFill>
              <a:effectLst/>
              <a:uLnTx/>
              <a:uFillTx/>
              <a:latin typeface="Arial"/>
              <a:cs typeface="Arial"/>
            </a:endParaRPr>
          </a:p>
        </p:txBody>
      </p:sp>
      <p:sp>
        <p:nvSpPr>
          <p:cNvPr id="2" name="TextBox 1">
            <a:extLst>
              <a:ext uri="{FF2B5EF4-FFF2-40B4-BE49-F238E27FC236}">
                <a16:creationId xmlns:a16="http://schemas.microsoft.com/office/drawing/2014/main" id="{A08BA4B0-8BEC-4AE1-BC91-DBDB7FBB30E7}"/>
              </a:ext>
            </a:extLst>
          </p:cNvPr>
          <p:cNvSpPr txBox="1"/>
          <p:nvPr/>
        </p:nvSpPr>
        <p:spPr>
          <a:xfrm>
            <a:off x="1345721" y="3243532"/>
            <a:ext cx="4756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hlinkClick r:id="rId2"/>
              </a:rPr>
              <a:t>https</a:t>
            </a:r>
            <a:r>
              <a:rPr lang="en-GB" u="sng" dirty="0">
                <a:ea typeface="+mn-lt"/>
                <a:cs typeface="+mn-lt"/>
                <a:hlinkClick r:id="rId2"/>
              </a:rPr>
              <a:t>://feedback.redcross.org.uk/s/IJD2EY/</a:t>
            </a:r>
            <a:r>
              <a:rPr lang="en-GB" dirty="0"/>
              <a:t> </a:t>
            </a:r>
          </a:p>
        </p:txBody>
      </p:sp>
      <p:sp>
        <p:nvSpPr>
          <p:cNvPr id="3" name="TextBox 2">
            <a:extLst>
              <a:ext uri="{FF2B5EF4-FFF2-40B4-BE49-F238E27FC236}">
                <a16:creationId xmlns:a16="http://schemas.microsoft.com/office/drawing/2014/main" id="{3C2830CB-2BA2-4421-95BB-12F7D2594AC7}"/>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pic>
        <p:nvPicPr>
          <p:cNvPr id="4" name="Picture 6" descr="Qr code&#10;&#10;Description automatically generated">
            <a:extLst>
              <a:ext uri="{FF2B5EF4-FFF2-40B4-BE49-F238E27FC236}">
                <a16:creationId xmlns:a16="http://schemas.microsoft.com/office/drawing/2014/main" id="{07602686-90A9-4B83-910F-3C5850DD0CFA}"/>
              </a:ext>
            </a:extLst>
          </p:cNvPr>
          <p:cNvPicPr>
            <a:picLocks noChangeAspect="1"/>
          </p:cNvPicPr>
          <p:nvPr/>
        </p:nvPicPr>
        <p:blipFill>
          <a:blip r:embed="rId3"/>
          <a:stretch>
            <a:fillRect/>
          </a:stretch>
        </p:blipFill>
        <p:spPr>
          <a:xfrm>
            <a:off x="7199463" y="1369444"/>
            <a:ext cx="4104735" cy="4119113"/>
          </a:xfrm>
          <a:prstGeom prst="rect">
            <a:avLst/>
          </a:prstGeom>
        </p:spPr>
      </p:pic>
    </p:spTree>
    <p:extLst>
      <p:ext uri="{BB962C8B-B14F-4D97-AF65-F5344CB8AC3E}">
        <p14:creationId xmlns:p14="http://schemas.microsoft.com/office/powerpoint/2010/main" val="10339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1150-6695-4305-831D-879F602305C8}"/>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0CBA5B76-101F-46AA-9A56-7A28DB9E029E}"/>
              </a:ext>
            </a:extLst>
          </p:cNvPr>
          <p:cNvSpPr>
            <a:spLocks noGrp="1"/>
          </p:cNvSpPr>
          <p:nvPr>
            <p:ph sz="half" idx="2"/>
          </p:nvPr>
        </p:nvSpPr>
        <p:spPr/>
        <p:txBody>
          <a:bodyPr/>
          <a:lstStyle/>
          <a:p>
            <a:endParaRPr lang="en-GB"/>
          </a:p>
        </p:txBody>
      </p:sp>
      <p:pic>
        <p:nvPicPr>
          <p:cNvPr id="2050" name="Picture 2">
            <a:extLst>
              <a:ext uri="{FF2B5EF4-FFF2-40B4-BE49-F238E27FC236}">
                <a16:creationId xmlns:a16="http://schemas.microsoft.com/office/drawing/2014/main" id="{9084DA7A-0220-4F07-B2F2-6018EF8B2E5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1529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B8A80-B285-5B4F-B918-0829ED3F15A8}"/>
              </a:ext>
            </a:extLst>
          </p:cNvPr>
          <p:cNvSpPr/>
          <p:nvPr/>
        </p:nvSpPr>
        <p:spPr>
          <a:xfrm rot="5340000">
            <a:off x="1984479" y="50438"/>
            <a:ext cx="89334" cy="2539661"/>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3" name="Shape 258"/>
          <p:cNvSpPr/>
          <p:nvPr/>
        </p:nvSpPr>
        <p:spPr>
          <a:xfrm>
            <a:off x="681923" y="792055"/>
            <a:ext cx="5906794"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1000" b="1">
                <a:solidFill>
                  <a:srgbClr val="E93F34"/>
                </a:solidFill>
                <a:latin typeface="Helvetica"/>
                <a:ea typeface="Helvetica"/>
                <a:cs typeface="Helvetica"/>
                <a:sym typeface="Helvetica"/>
              </a:defRPr>
            </a:lvl1pPr>
          </a:lstStyle>
          <a:p>
            <a:r>
              <a:rPr lang="en-GB" sz="3200">
                <a:solidFill>
                  <a:srgbClr val="000000"/>
                </a:solidFill>
                <a:latin typeface="HelveticaNeue"/>
                <a:cs typeface="Arial" panose="020B0604020202020204" pitchFamily="34" charset="0"/>
              </a:rPr>
              <a:t>Digital Safety   </a:t>
            </a:r>
          </a:p>
        </p:txBody>
      </p:sp>
      <p:sp>
        <p:nvSpPr>
          <p:cNvPr id="5" name="TextBox 4">
            <a:extLst>
              <a:ext uri="{FF2B5EF4-FFF2-40B4-BE49-F238E27FC236}">
                <a16:creationId xmlns:a16="http://schemas.microsoft.com/office/drawing/2014/main" id="{F4FD8002-0DE1-4B3F-A90F-40729E943CF7}"/>
              </a:ext>
            </a:extLst>
          </p:cNvPr>
          <p:cNvSpPr txBox="1"/>
          <p:nvPr/>
        </p:nvSpPr>
        <p:spPr>
          <a:xfrm>
            <a:off x="515007" y="1671146"/>
            <a:ext cx="6863255" cy="3323987"/>
          </a:xfrm>
          <a:prstGeom prst="rect">
            <a:avLst/>
          </a:prstGeom>
          <a:noFill/>
        </p:spPr>
        <p:txBody>
          <a:bodyPr wrap="square">
            <a:spAutoFit/>
          </a:bodyPr>
          <a:lstStyle/>
          <a:p>
            <a:endParaRPr lang="en-GB" b="1">
              <a:solidFill>
                <a:srgbClr val="202124"/>
              </a:solidFill>
              <a:latin typeface="HelveticaNeue"/>
            </a:endParaRPr>
          </a:p>
          <a:p>
            <a:r>
              <a:rPr lang="en-GB" b="0" i="0">
                <a:solidFill>
                  <a:srgbClr val="202124"/>
                </a:solidFill>
                <a:effectLst/>
                <a:latin typeface="HelveticaNeue"/>
                <a:cs typeface="Helvetica" panose="020B0604020202020204" pitchFamily="34" charset="0"/>
              </a:rPr>
              <a:t>The Internet is </a:t>
            </a:r>
            <a:r>
              <a:rPr lang="en-GB">
                <a:solidFill>
                  <a:srgbClr val="202124"/>
                </a:solidFill>
                <a:latin typeface="HelveticaNeue"/>
                <a:cs typeface="Helvetica" panose="020B0604020202020204" pitchFamily="34" charset="0"/>
              </a:rPr>
              <a:t>used to find information, </a:t>
            </a:r>
            <a:r>
              <a:rPr lang="en-GB" b="0" i="0">
                <a:solidFill>
                  <a:srgbClr val="202124"/>
                </a:solidFill>
                <a:effectLst/>
                <a:latin typeface="HelveticaNeue"/>
                <a:cs typeface="Helvetica" panose="020B0604020202020204" pitchFamily="34" charset="0"/>
              </a:rPr>
              <a:t>communicate with people around the world, manage your finances, shop from home, listen to music, watch videos, etc. </a:t>
            </a:r>
          </a:p>
          <a:p>
            <a:endParaRPr lang="en-GB">
              <a:solidFill>
                <a:srgbClr val="202124"/>
              </a:solidFill>
              <a:latin typeface="HelveticaNeue"/>
              <a:cs typeface="Helvetica" panose="020B0604020202020204" pitchFamily="34" charset="0"/>
            </a:endParaRPr>
          </a:p>
          <a:p>
            <a:r>
              <a:rPr lang="en-GB">
                <a:solidFill>
                  <a:srgbClr val="202124"/>
                </a:solidFill>
                <a:latin typeface="HelveticaNeue"/>
                <a:cs typeface="Helvetica" panose="020B0604020202020204" pitchFamily="34" charset="0"/>
              </a:rPr>
              <a:t>It is very important to be safe when using the internet. Digital safety is protecting ourselves, our families and others as we connect through digital devices. </a:t>
            </a:r>
          </a:p>
          <a:p>
            <a:endParaRPr lang="en-GB" sz="2400">
              <a:solidFill>
                <a:srgbClr val="202124"/>
              </a:solidFill>
              <a:latin typeface="Helvetica" panose="020B0604020202020204" pitchFamily="34" charset="0"/>
              <a:cs typeface="Helvetica" panose="020B0604020202020204" pitchFamily="34" charset="0"/>
            </a:endParaRPr>
          </a:p>
          <a:p>
            <a:endParaRPr lang="en-GB" sz="2400">
              <a:latin typeface="Helvetica" panose="020B0604020202020204" pitchFamily="34" charset="0"/>
              <a:cs typeface="Helvetica" panose="020B0604020202020204" pitchFamily="34" charset="0"/>
            </a:endParaRPr>
          </a:p>
          <a:p>
            <a:endParaRPr lang="en-GB" b="1"/>
          </a:p>
        </p:txBody>
      </p:sp>
      <p:pic>
        <p:nvPicPr>
          <p:cNvPr id="8" name="Picture 7">
            <a:extLst>
              <a:ext uri="{FF2B5EF4-FFF2-40B4-BE49-F238E27FC236}">
                <a16:creationId xmlns:a16="http://schemas.microsoft.com/office/drawing/2014/main" id="{DF0A16B2-8AA2-46AC-B7F0-21A2A5B5DDD5}"/>
              </a:ext>
            </a:extLst>
          </p:cNvPr>
          <p:cNvPicPr>
            <a:picLocks noChangeAspect="1"/>
          </p:cNvPicPr>
          <p:nvPr/>
        </p:nvPicPr>
        <p:blipFill>
          <a:blip r:embed="rId3"/>
          <a:stretch>
            <a:fillRect/>
          </a:stretch>
        </p:blipFill>
        <p:spPr>
          <a:xfrm>
            <a:off x="7721326" y="1994769"/>
            <a:ext cx="3829543" cy="2868461"/>
          </a:xfrm>
          <a:prstGeom prst="rect">
            <a:avLst/>
          </a:prstGeom>
        </p:spPr>
      </p:pic>
    </p:spTree>
    <p:extLst>
      <p:ext uri="{BB962C8B-B14F-4D97-AF65-F5344CB8AC3E}">
        <p14:creationId xmlns:p14="http://schemas.microsoft.com/office/powerpoint/2010/main" val="12325741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B8A80-B285-5B4F-B918-0829ED3F15A8}"/>
              </a:ext>
            </a:extLst>
          </p:cNvPr>
          <p:cNvSpPr/>
          <p:nvPr/>
        </p:nvSpPr>
        <p:spPr>
          <a:xfrm rot="5340000">
            <a:off x="2008947" y="-15593"/>
            <a:ext cx="102042" cy="2498782"/>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3" name="Shape 258"/>
          <p:cNvSpPr/>
          <p:nvPr/>
        </p:nvSpPr>
        <p:spPr>
          <a:xfrm>
            <a:off x="722199" y="711581"/>
            <a:ext cx="5906794"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1000" b="1">
                <a:solidFill>
                  <a:srgbClr val="E93F34"/>
                </a:solidFill>
                <a:latin typeface="Helvetica"/>
                <a:ea typeface="Helvetica"/>
                <a:cs typeface="Helvetica"/>
                <a:sym typeface="Helvetica"/>
              </a:defRPr>
            </a:lvl1pPr>
          </a:lstStyle>
          <a:p>
            <a:r>
              <a:rPr lang="en-GB" sz="3200">
                <a:solidFill>
                  <a:srgbClr val="000000"/>
                </a:solidFill>
                <a:latin typeface="HelveticaNeue"/>
                <a:cs typeface="Arial" panose="020B0604020202020204" pitchFamily="34" charset="0"/>
              </a:rPr>
              <a:t>Digital Safety   </a:t>
            </a:r>
          </a:p>
        </p:txBody>
      </p:sp>
      <p:sp>
        <p:nvSpPr>
          <p:cNvPr id="5" name="TextBox 4">
            <a:extLst>
              <a:ext uri="{FF2B5EF4-FFF2-40B4-BE49-F238E27FC236}">
                <a16:creationId xmlns:a16="http://schemas.microsoft.com/office/drawing/2014/main" id="{F4FD8002-0DE1-4B3F-A90F-40729E943CF7}"/>
              </a:ext>
            </a:extLst>
          </p:cNvPr>
          <p:cNvSpPr txBox="1"/>
          <p:nvPr/>
        </p:nvSpPr>
        <p:spPr>
          <a:xfrm>
            <a:off x="483364" y="1548035"/>
            <a:ext cx="6145629" cy="5139869"/>
          </a:xfrm>
          <a:prstGeom prst="rect">
            <a:avLst/>
          </a:prstGeom>
          <a:noFill/>
        </p:spPr>
        <p:txBody>
          <a:bodyPr wrap="square">
            <a:spAutoFit/>
          </a:bodyPr>
          <a:lstStyle/>
          <a:p>
            <a:r>
              <a:rPr lang="en-GB" b="1">
                <a:latin typeface="HelveticaNeue"/>
                <a:cs typeface="Helvetica" panose="020B0604020202020204" pitchFamily="34" charset="0"/>
              </a:rPr>
              <a:t>Strong password</a:t>
            </a:r>
          </a:p>
          <a:p>
            <a:pPr>
              <a:buClr>
                <a:srgbClr val="FF0000"/>
              </a:buClr>
            </a:pPr>
            <a:r>
              <a:rPr lang="en-GB">
                <a:latin typeface="HelveticaNeue"/>
                <a:cs typeface="Arial" panose="020B0604020202020204" pitchFamily="34" charset="0"/>
              </a:rPr>
              <a:t>Make your passwords difficult, so that this cannot easily be guessed by other people. </a:t>
            </a:r>
          </a:p>
          <a:p>
            <a:pPr>
              <a:buClr>
                <a:srgbClr val="FF0000"/>
              </a:buClr>
            </a:pPr>
            <a:r>
              <a:rPr lang="en-GB">
                <a:latin typeface="HelveticaNeue"/>
                <a:cs typeface="Arial" panose="020B0604020202020204" pitchFamily="34" charset="0"/>
              </a:rPr>
              <a:t>Change passwords regularly</a:t>
            </a:r>
          </a:p>
          <a:p>
            <a:pPr>
              <a:buClr>
                <a:srgbClr val="FF0000"/>
              </a:buClr>
            </a:pPr>
            <a:r>
              <a:rPr lang="en-GB">
                <a:latin typeface="HelveticaNeue"/>
                <a:cs typeface="Arial" panose="020B0604020202020204" pitchFamily="34" charset="0"/>
              </a:rPr>
              <a:t>Don’t use the same password for every account</a:t>
            </a:r>
          </a:p>
          <a:p>
            <a:pPr>
              <a:buClr>
                <a:srgbClr val="FF0000"/>
              </a:buClr>
            </a:pPr>
            <a:r>
              <a:rPr lang="en-GB">
                <a:latin typeface="HelveticaNeue"/>
                <a:cs typeface="Arial" panose="020B0604020202020204" pitchFamily="34" charset="0"/>
              </a:rPr>
              <a:t>Set up security questions in case you forget your password </a:t>
            </a:r>
          </a:p>
          <a:p>
            <a:pPr>
              <a:buClr>
                <a:srgbClr val="FF0000"/>
              </a:buClr>
            </a:pPr>
            <a:endParaRPr lang="en-GB" b="1">
              <a:latin typeface="HelveticaNeue"/>
              <a:cs typeface="Helvetica" panose="020B0604020202020204" pitchFamily="34" charset="0"/>
            </a:endParaRPr>
          </a:p>
          <a:p>
            <a:r>
              <a:rPr lang="en-GB" b="1">
                <a:latin typeface="HelveticaNeue"/>
                <a:cs typeface="Helvetica" panose="020B0604020202020204" pitchFamily="34" charset="0"/>
              </a:rPr>
              <a:t>Protect devices from viruses</a:t>
            </a:r>
          </a:p>
          <a:p>
            <a:r>
              <a:rPr lang="en-GB">
                <a:latin typeface="HelveticaNeue"/>
                <a:cs typeface="Helvetica" panose="020B0604020202020204" pitchFamily="34" charset="0"/>
              </a:rPr>
              <a:t>Install anti-virus software. Computers, phones and other devices can get viruses which can cause a lot of damage.</a:t>
            </a:r>
          </a:p>
          <a:p>
            <a:endParaRPr lang="en-GB">
              <a:latin typeface="HelveticaNeue"/>
              <a:cs typeface="Helvetica" panose="020B0604020202020204" pitchFamily="34" charset="0"/>
            </a:endParaRPr>
          </a:p>
          <a:p>
            <a:r>
              <a:rPr lang="en-GB" b="1">
                <a:latin typeface="HelveticaNeue"/>
                <a:cs typeface="Helvetica" panose="020B0604020202020204" pitchFamily="34" charset="0"/>
              </a:rPr>
              <a:t>Safe sites   </a:t>
            </a:r>
          </a:p>
          <a:p>
            <a:r>
              <a:rPr lang="en-GB">
                <a:latin typeface="HelveticaNeue"/>
                <a:cs typeface="Arial" panose="020B0604020202020204" pitchFamily="34" charset="0"/>
              </a:rPr>
              <a:t>Check for </a:t>
            </a:r>
            <a:r>
              <a:rPr lang="en-GB" b="1">
                <a:latin typeface="HelveticaNeue"/>
                <a:cs typeface="Arial" panose="020B0604020202020204" pitchFamily="34" charset="0"/>
              </a:rPr>
              <a:t>a padlock symbol </a:t>
            </a:r>
            <a:r>
              <a:rPr lang="en-GB">
                <a:latin typeface="HelveticaNeue"/>
                <a:cs typeface="Arial" panose="020B0604020202020204" pitchFamily="34" charset="0"/>
              </a:rPr>
              <a:t>and/or https to show whether a website is secure. </a:t>
            </a:r>
          </a:p>
          <a:p>
            <a:r>
              <a:rPr lang="en-GB">
                <a:latin typeface="HelveticaNeue"/>
                <a:cs typeface="Arial" panose="020B0604020202020204" pitchFamily="34" charset="0"/>
              </a:rPr>
              <a:t>Do not click on Pop-ups</a:t>
            </a:r>
          </a:p>
          <a:p>
            <a:endParaRPr lang="en-GB" sz="2000">
              <a:latin typeface="Arial" panose="020B0604020202020204" pitchFamily="34" charset="0"/>
              <a:cs typeface="Arial" panose="020B0604020202020204" pitchFamily="34" charset="0"/>
            </a:endParaRPr>
          </a:p>
          <a:p>
            <a:endParaRPr lang="en-GB" sz="2000" b="1">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635D556F-423D-4E4B-9D44-38DE2EDC4DC7}"/>
              </a:ext>
            </a:extLst>
          </p:cNvPr>
          <p:cNvPicPr>
            <a:picLocks noChangeAspect="1"/>
          </p:cNvPicPr>
          <p:nvPr/>
        </p:nvPicPr>
        <p:blipFill>
          <a:blip r:embed="rId3"/>
          <a:stretch>
            <a:fillRect/>
          </a:stretch>
        </p:blipFill>
        <p:spPr>
          <a:xfrm>
            <a:off x="8750967" y="1671146"/>
            <a:ext cx="2151216" cy="1611512"/>
          </a:xfrm>
          <a:prstGeom prst="rect">
            <a:avLst/>
          </a:prstGeom>
        </p:spPr>
      </p:pic>
      <p:pic>
        <p:nvPicPr>
          <p:cNvPr id="4" name="Picture 3">
            <a:extLst>
              <a:ext uri="{FF2B5EF4-FFF2-40B4-BE49-F238E27FC236}">
                <a16:creationId xmlns:a16="http://schemas.microsoft.com/office/drawing/2014/main" id="{FD333127-1698-44EC-A8FC-0E33F1869E62}"/>
              </a:ext>
            </a:extLst>
          </p:cNvPr>
          <p:cNvPicPr>
            <a:picLocks noChangeAspect="1"/>
          </p:cNvPicPr>
          <p:nvPr/>
        </p:nvPicPr>
        <p:blipFill>
          <a:blip r:embed="rId4"/>
          <a:stretch>
            <a:fillRect/>
          </a:stretch>
        </p:blipFill>
        <p:spPr>
          <a:xfrm>
            <a:off x="6599751" y="3282658"/>
            <a:ext cx="2151216" cy="1446703"/>
          </a:xfrm>
          <a:prstGeom prst="rect">
            <a:avLst/>
          </a:prstGeom>
        </p:spPr>
      </p:pic>
      <p:pic>
        <p:nvPicPr>
          <p:cNvPr id="7" name="Picture 6">
            <a:extLst>
              <a:ext uri="{FF2B5EF4-FFF2-40B4-BE49-F238E27FC236}">
                <a16:creationId xmlns:a16="http://schemas.microsoft.com/office/drawing/2014/main" id="{8BB9BB4D-B6C3-4580-A023-F5B35737BFE2}"/>
              </a:ext>
            </a:extLst>
          </p:cNvPr>
          <p:cNvPicPr>
            <a:picLocks noChangeAspect="1"/>
          </p:cNvPicPr>
          <p:nvPr/>
        </p:nvPicPr>
        <p:blipFill>
          <a:blip r:embed="rId5"/>
          <a:stretch>
            <a:fillRect/>
          </a:stretch>
        </p:blipFill>
        <p:spPr>
          <a:xfrm>
            <a:off x="6599751" y="1387089"/>
            <a:ext cx="2086495" cy="1343577"/>
          </a:xfrm>
          <a:prstGeom prst="rect">
            <a:avLst/>
          </a:prstGeom>
        </p:spPr>
      </p:pic>
      <p:pic>
        <p:nvPicPr>
          <p:cNvPr id="2" name="Picture 1">
            <a:extLst>
              <a:ext uri="{FF2B5EF4-FFF2-40B4-BE49-F238E27FC236}">
                <a16:creationId xmlns:a16="http://schemas.microsoft.com/office/drawing/2014/main" id="{D2BDA4F8-DA4C-4F56-B2DC-453717F23BA4}"/>
              </a:ext>
            </a:extLst>
          </p:cNvPr>
          <p:cNvPicPr>
            <a:picLocks noChangeAspect="1"/>
          </p:cNvPicPr>
          <p:nvPr/>
        </p:nvPicPr>
        <p:blipFill>
          <a:blip r:embed="rId6"/>
          <a:stretch>
            <a:fillRect/>
          </a:stretch>
        </p:blipFill>
        <p:spPr>
          <a:xfrm>
            <a:off x="8750967" y="3884721"/>
            <a:ext cx="2723708" cy="1215941"/>
          </a:xfrm>
          <a:prstGeom prst="rect">
            <a:avLst/>
          </a:prstGeom>
        </p:spPr>
      </p:pic>
      <p:pic>
        <p:nvPicPr>
          <p:cNvPr id="6" name="Picture 5">
            <a:extLst>
              <a:ext uri="{FF2B5EF4-FFF2-40B4-BE49-F238E27FC236}">
                <a16:creationId xmlns:a16="http://schemas.microsoft.com/office/drawing/2014/main" id="{77D544B3-2DAC-4AEC-841C-3C71D6E9E6CB}"/>
              </a:ext>
            </a:extLst>
          </p:cNvPr>
          <p:cNvPicPr>
            <a:picLocks noChangeAspect="1"/>
          </p:cNvPicPr>
          <p:nvPr/>
        </p:nvPicPr>
        <p:blipFill>
          <a:blip r:embed="rId7"/>
          <a:stretch>
            <a:fillRect/>
          </a:stretch>
        </p:blipFill>
        <p:spPr>
          <a:xfrm>
            <a:off x="6742745" y="5072186"/>
            <a:ext cx="2008222" cy="1615718"/>
          </a:xfrm>
          <a:prstGeom prst="rect">
            <a:avLst/>
          </a:prstGeom>
        </p:spPr>
      </p:pic>
    </p:spTree>
    <p:extLst>
      <p:ext uri="{BB962C8B-B14F-4D97-AF65-F5344CB8AC3E}">
        <p14:creationId xmlns:p14="http://schemas.microsoft.com/office/powerpoint/2010/main" val="15475684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B8A80-B285-5B4F-B918-0829ED3F15A8}"/>
              </a:ext>
            </a:extLst>
          </p:cNvPr>
          <p:cNvSpPr/>
          <p:nvPr/>
        </p:nvSpPr>
        <p:spPr>
          <a:xfrm rot="5340000">
            <a:off x="2037318" y="-74117"/>
            <a:ext cx="127496" cy="2601984"/>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3" name="Shape 258"/>
          <p:cNvSpPr/>
          <p:nvPr/>
        </p:nvSpPr>
        <p:spPr>
          <a:xfrm>
            <a:off x="671649" y="718283"/>
            <a:ext cx="5906794"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11000" b="1">
                <a:solidFill>
                  <a:srgbClr val="E93F34"/>
                </a:solidFill>
                <a:latin typeface="Helvetica"/>
                <a:ea typeface="Helvetica"/>
                <a:cs typeface="Helvetica"/>
                <a:sym typeface="Helvetica"/>
              </a:defRPr>
            </a:lvl1pPr>
          </a:lstStyle>
          <a:p>
            <a:r>
              <a:rPr lang="en-GB" sz="3200">
                <a:solidFill>
                  <a:srgbClr val="000000"/>
                </a:solidFill>
                <a:latin typeface="HelveticaNeue"/>
                <a:cs typeface="Arial" panose="020B0604020202020204" pitchFamily="34" charset="0"/>
              </a:rPr>
              <a:t>Online threats  </a:t>
            </a:r>
          </a:p>
        </p:txBody>
      </p:sp>
      <p:pic>
        <p:nvPicPr>
          <p:cNvPr id="2" name="Picture 1">
            <a:extLst>
              <a:ext uri="{FF2B5EF4-FFF2-40B4-BE49-F238E27FC236}">
                <a16:creationId xmlns:a16="http://schemas.microsoft.com/office/drawing/2014/main" id="{6EFD3D6B-ED55-4DF1-BD17-A77BD26E9E41}"/>
              </a:ext>
            </a:extLst>
          </p:cNvPr>
          <p:cNvPicPr>
            <a:picLocks noChangeAspect="1"/>
          </p:cNvPicPr>
          <p:nvPr/>
        </p:nvPicPr>
        <p:blipFill>
          <a:blip r:embed="rId3"/>
          <a:stretch>
            <a:fillRect/>
          </a:stretch>
        </p:blipFill>
        <p:spPr>
          <a:xfrm>
            <a:off x="926784" y="1786796"/>
            <a:ext cx="8242506" cy="4352921"/>
          </a:xfrm>
          <a:prstGeom prst="rect">
            <a:avLst/>
          </a:prstGeom>
        </p:spPr>
      </p:pic>
    </p:spTree>
    <p:extLst>
      <p:ext uri="{BB962C8B-B14F-4D97-AF65-F5344CB8AC3E}">
        <p14:creationId xmlns:p14="http://schemas.microsoft.com/office/powerpoint/2010/main" val="24916421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73C8-6C04-40E3-B73E-3C5A387D0953}"/>
              </a:ext>
            </a:extLst>
          </p:cNvPr>
          <p:cNvSpPr>
            <a:spLocks noGrp="1"/>
          </p:cNvSpPr>
          <p:nvPr>
            <p:ph type="title"/>
          </p:nvPr>
        </p:nvSpPr>
        <p:spPr>
          <a:xfrm>
            <a:off x="527381" y="404663"/>
            <a:ext cx="4424763" cy="695303"/>
          </a:xfrm>
        </p:spPr>
        <p:txBody>
          <a:bodyPr/>
          <a:lstStyle/>
          <a:p>
            <a:r>
              <a:rPr lang="en-GB">
                <a:latin typeface="HelveticaNeue"/>
              </a:rPr>
              <a:t>Online threats </a:t>
            </a:r>
          </a:p>
        </p:txBody>
      </p:sp>
      <p:sp>
        <p:nvSpPr>
          <p:cNvPr id="4" name="Content Placeholder 3">
            <a:extLst>
              <a:ext uri="{FF2B5EF4-FFF2-40B4-BE49-F238E27FC236}">
                <a16:creationId xmlns:a16="http://schemas.microsoft.com/office/drawing/2014/main" id="{9D27A43E-1681-4476-8804-6B6E0FBE77AA}"/>
              </a:ext>
            </a:extLst>
          </p:cNvPr>
          <p:cNvSpPr>
            <a:spLocks noGrp="1"/>
          </p:cNvSpPr>
          <p:nvPr>
            <p:ph sz="half" idx="2"/>
          </p:nvPr>
        </p:nvSpPr>
        <p:spPr/>
        <p:txBody>
          <a:bodyPr/>
          <a:lstStyle/>
          <a:p>
            <a:endParaRPr lang="en-GB"/>
          </a:p>
        </p:txBody>
      </p:sp>
      <p:pic>
        <p:nvPicPr>
          <p:cNvPr id="6" name="Picture 5">
            <a:extLst>
              <a:ext uri="{FF2B5EF4-FFF2-40B4-BE49-F238E27FC236}">
                <a16:creationId xmlns:a16="http://schemas.microsoft.com/office/drawing/2014/main" id="{16554AC9-2EE7-4485-AF8C-04CA68F637EB}"/>
              </a:ext>
            </a:extLst>
          </p:cNvPr>
          <p:cNvPicPr>
            <a:picLocks noChangeAspect="1"/>
          </p:cNvPicPr>
          <p:nvPr/>
        </p:nvPicPr>
        <p:blipFill>
          <a:blip r:embed="rId3"/>
          <a:stretch>
            <a:fillRect/>
          </a:stretch>
        </p:blipFill>
        <p:spPr>
          <a:xfrm>
            <a:off x="9024294" y="1099967"/>
            <a:ext cx="3066554" cy="4157832"/>
          </a:xfrm>
          <a:prstGeom prst="rect">
            <a:avLst/>
          </a:prstGeom>
        </p:spPr>
      </p:pic>
      <p:pic>
        <p:nvPicPr>
          <p:cNvPr id="7" name="Picture 6">
            <a:extLst>
              <a:ext uri="{FF2B5EF4-FFF2-40B4-BE49-F238E27FC236}">
                <a16:creationId xmlns:a16="http://schemas.microsoft.com/office/drawing/2014/main" id="{CB3A7616-F9FC-4794-95EC-8381F8190B1A}"/>
              </a:ext>
            </a:extLst>
          </p:cNvPr>
          <p:cNvPicPr>
            <a:picLocks noChangeAspect="1"/>
          </p:cNvPicPr>
          <p:nvPr/>
        </p:nvPicPr>
        <p:blipFill>
          <a:blip r:embed="rId4"/>
          <a:stretch>
            <a:fillRect/>
          </a:stretch>
        </p:blipFill>
        <p:spPr>
          <a:xfrm>
            <a:off x="3729588" y="1265741"/>
            <a:ext cx="5384800" cy="2443103"/>
          </a:xfrm>
          <a:prstGeom prst="rect">
            <a:avLst/>
          </a:prstGeom>
        </p:spPr>
      </p:pic>
      <p:pic>
        <p:nvPicPr>
          <p:cNvPr id="8" name="Picture 7">
            <a:extLst>
              <a:ext uri="{FF2B5EF4-FFF2-40B4-BE49-F238E27FC236}">
                <a16:creationId xmlns:a16="http://schemas.microsoft.com/office/drawing/2014/main" id="{A8DED813-1318-4D96-A125-DD2FCA02C0D1}"/>
              </a:ext>
            </a:extLst>
          </p:cNvPr>
          <p:cNvPicPr>
            <a:picLocks noChangeAspect="1"/>
          </p:cNvPicPr>
          <p:nvPr/>
        </p:nvPicPr>
        <p:blipFill>
          <a:blip r:embed="rId5"/>
          <a:stretch>
            <a:fillRect/>
          </a:stretch>
        </p:blipFill>
        <p:spPr>
          <a:xfrm>
            <a:off x="1428108" y="871997"/>
            <a:ext cx="2609635" cy="192289"/>
          </a:xfrm>
          <a:prstGeom prst="rect">
            <a:avLst/>
          </a:prstGeom>
        </p:spPr>
      </p:pic>
      <p:pic>
        <p:nvPicPr>
          <p:cNvPr id="9" name="Picture 8">
            <a:extLst>
              <a:ext uri="{FF2B5EF4-FFF2-40B4-BE49-F238E27FC236}">
                <a16:creationId xmlns:a16="http://schemas.microsoft.com/office/drawing/2014/main" id="{44A06F23-810F-403E-9ED0-93058738A2CA}"/>
              </a:ext>
            </a:extLst>
          </p:cNvPr>
          <p:cNvPicPr>
            <a:picLocks noChangeAspect="1"/>
          </p:cNvPicPr>
          <p:nvPr/>
        </p:nvPicPr>
        <p:blipFill>
          <a:blip r:embed="rId6"/>
          <a:stretch>
            <a:fillRect/>
          </a:stretch>
        </p:blipFill>
        <p:spPr>
          <a:xfrm>
            <a:off x="4156821" y="3708844"/>
            <a:ext cx="4470225" cy="2513260"/>
          </a:xfrm>
          <a:prstGeom prst="rect">
            <a:avLst/>
          </a:prstGeom>
        </p:spPr>
      </p:pic>
      <p:pic>
        <p:nvPicPr>
          <p:cNvPr id="12" name="Content Placeholder 11" descr="Graphical user interface&#10;&#10;Description automatically generated">
            <a:extLst>
              <a:ext uri="{FF2B5EF4-FFF2-40B4-BE49-F238E27FC236}">
                <a16:creationId xmlns:a16="http://schemas.microsoft.com/office/drawing/2014/main" id="{8FC0D5DB-1330-4CA6-A7C0-7F33B1B26681}"/>
              </a:ext>
            </a:extLst>
          </p:cNvPr>
          <p:cNvPicPr>
            <a:picLocks noGrp="1" noChangeAspect="1"/>
          </p:cNvPicPr>
          <p:nvPr>
            <p:ph sz="half" idx="1"/>
          </p:nvPr>
        </p:nvPicPr>
        <p:blipFill rotWithShape="1">
          <a:blip r:embed="rId7">
            <a:extLst>
              <a:ext uri="{28A0092B-C50C-407E-A947-70E740481C1C}">
                <a14:useLocalDpi xmlns:a14="http://schemas.microsoft.com/office/drawing/2010/main" val="0"/>
              </a:ext>
            </a:extLst>
          </a:blip>
          <a:srcRect l="28175" t="19342" r="45304" b="3957"/>
          <a:stretch/>
        </p:blipFill>
        <p:spPr>
          <a:xfrm>
            <a:off x="527381" y="1464660"/>
            <a:ext cx="3066554" cy="4988677"/>
          </a:xfrm>
        </p:spPr>
      </p:pic>
    </p:spTree>
    <p:extLst>
      <p:ext uri="{BB962C8B-B14F-4D97-AF65-F5344CB8AC3E}">
        <p14:creationId xmlns:p14="http://schemas.microsoft.com/office/powerpoint/2010/main" val="37631047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C237-B157-44EC-929D-C3FEAE6E111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49B1E27-0BF4-4FC9-B470-691260D0CECB}"/>
              </a:ext>
            </a:extLst>
          </p:cNvPr>
          <p:cNvPicPr>
            <a:picLocks noGrp="1" noChangeAspect="1"/>
          </p:cNvPicPr>
          <p:nvPr>
            <p:ph sz="half" idx="1"/>
          </p:nvPr>
        </p:nvPicPr>
        <p:blipFill>
          <a:blip r:embed="rId3"/>
          <a:stretch>
            <a:fillRect/>
          </a:stretch>
        </p:blipFill>
        <p:spPr>
          <a:xfrm>
            <a:off x="739739" y="404664"/>
            <a:ext cx="8938517" cy="6238108"/>
          </a:xfrm>
          <a:prstGeom prst="rect">
            <a:avLst/>
          </a:prstGeom>
        </p:spPr>
      </p:pic>
    </p:spTree>
    <p:extLst>
      <p:ext uri="{BB962C8B-B14F-4D97-AF65-F5344CB8AC3E}">
        <p14:creationId xmlns:p14="http://schemas.microsoft.com/office/powerpoint/2010/main" val="3067201855"/>
      </p:ext>
    </p:extLst>
  </p:cSld>
  <p:clrMapOvr>
    <a:masterClrMapping/>
  </p:clrMapOvr>
  <p:transition spd="med"/>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0515-A079-462F-B9D6-7399F06AF184}"/>
              </a:ext>
            </a:extLst>
          </p:cNvPr>
          <p:cNvSpPr>
            <a:spLocks noGrp="1"/>
          </p:cNvSpPr>
          <p:nvPr>
            <p:ph type="title"/>
          </p:nvPr>
        </p:nvSpPr>
        <p:spPr/>
        <p:txBody>
          <a:bodyPr/>
          <a:lstStyle/>
          <a:p>
            <a:r>
              <a:rPr lang="en-GB">
                <a:latin typeface="HelveticaNeue"/>
              </a:rPr>
              <a:t>Fraud </a:t>
            </a:r>
          </a:p>
        </p:txBody>
      </p:sp>
      <p:sp>
        <p:nvSpPr>
          <p:cNvPr id="3" name="Content Placeholder 2">
            <a:extLst>
              <a:ext uri="{FF2B5EF4-FFF2-40B4-BE49-F238E27FC236}">
                <a16:creationId xmlns:a16="http://schemas.microsoft.com/office/drawing/2014/main" id="{007A5F0B-AF02-4C30-8F99-09D24EE9BAF3}"/>
              </a:ext>
            </a:extLst>
          </p:cNvPr>
          <p:cNvSpPr>
            <a:spLocks noGrp="1"/>
          </p:cNvSpPr>
          <p:nvPr>
            <p:ph sz="half" idx="1"/>
          </p:nvPr>
        </p:nvSpPr>
        <p:spPr/>
        <p:txBody>
          <a:bodyPr/>
          <a:lstStyle/>
          <a:p>
            <a:pPr marL="0" indent="0">
              <a:buNone/>
            </a:pPr>
            <a:r>
              <a:rPr lang="en-GB">
                <a:latin typeface="HelveticaNeue"/>
                <a:cs typeface="Helvetica" panose="020B0604020202020204" pitchFamily="34" charset="0"/>
              </a:rPr>
              <a:t>The crime of using dishonest methods to take something valuable from another person.</a:t>
            </a:r>
          </a:p>
          <a:p>
            <a:pPr marL="0" indent="0">
              <a:buNone/>
            </a:pPr>
            <a:endParaRPr lang="en-GB">
              <a:latin typeface="HelveticaNeue"/>
              <a:cs typeface="Helvetica" panose="020B0604020202020204" pitchFamily="34" charset="0"/>
            </a:endParaRPr>
          </a:p>
          <a:p>
            <a:pPr algn="l">
              <a:buFont typeface="Arial" panose="020B0604020202020204" pitchFamily="34" charset="0"/>
              <a:buChar char="•"/>
            </a:pPr>
            <a:r>
              <a:rPr lang="en-GB">
                <a:solidFill>
                  <a:srgbClr val="202124"/>
                </a:solidFill>
                <a:latin typeface="HelveticaNeue"/>
                <a:cs typeface="Helvetica" panose="020B0604020202020204" pitchFamily="34" charset="0"/>
              </a:rPr>
              <a:t>Romance Fraud </a:t>
            </a:r>
            <a:endParaRPr lang="en-GB" b="0" i="0">
              <a:solidFill>
                <a:srgbClr val="202124"/>
              </a:solidFill>
              <a:effectLst/>
              <a:latin typeface="HelveticaNeue"/>
              <a:cs typeface="Helvetica" panose="020B0604020202020204" pitchFamily="34" charset="0"/>
            </a:endParaRPr>
          </a:p>
          <a:p>
            <a:pPr algn="l">
              <a:buFont typeface="Arial" panose="020B0604020202020204" pitchFamily="34" charset="0"/>
              <a:buChar char="•"/>
            </a:pPr>
            <a:r>
              <a:rPr lang="en-GB">
                <a:solidFill>
                  <a:srgbClr val="202124"/>
                </a:solidFill>
                <a:latin typeface="HelveticaNeue"/>
                <a:cs typeface="Helvetica" panose="020B0604020202020204" pitchFamily="34" charset="0"/>
              </a:rPr>
              <a:t>Phishing </a:t>
            </a:r>
            <a:endParaRPr lang="en-GB" b="0" i="0">
              <a:solidFill>
                <a:srgbClr val="202124"/>
              </a:solidFill>
              <a:effectLst/>
              <a:latin typeface="HelveticaNeue"/>
              <a:cs typeface="Helvetica" panose="020B0604020202020204" pitchFamily="34" charset="0"/>
            </a:endParaRPr>
          </a:p>
          <a:p>
            <a:pPr algn="l">
              <a:buFont typeface="Arial" panose="020B0604020202020204" pitchFamily="34" charset="0"/>
              <a:buChar char="•"/>
            </a:pPr>
            <a:r>
              <a:rPr lang="en-GB" b="0" i="0">
                <a:solidFill>
                  <a:srgbClr val="202124"/>
                </a:solidFill>
                <a:effectLst/>
                <a:latin typeface="HelveticaNeue"/>
                <a:cs typeface="Helvetica" panose="020B0604020202020204" pitchFamily="34" charset="0"/>
              </a:rPr>
              <a:t>HMRC scam </a:t>
            </a:r>
          </a:p>
          <a:p>
            <a:pPr algn="l">
              <a:buFont typeface="Arial" panose="020B0604020202020204" pitchFamily="34" charset="0"/>
              <a:buChar char="•"/>
            </a:pPr>
            <a:r>
              <a:rPr lang="en-GB">
                <a:solidFill>
                  <a:srgbClr val="202124"/>
                </a:solidFill>
                <a:latin typeface="HelveticaNeue"/>
                <a:cs typeface="Helvetica" panose="020B0604020202020204" pitchFamily="34" charset="0"/>
              </a:rPr>
              <a:t>Home Office scam</a:t>
            </a:r>
          </a:p>
          <a:p>
            <a:pPr algn="l">
              <a:buFont typeface="Arial" panose="020B0604020202020204" pitchFamily="34" charset="0"/>
              <a:buChar char="•"/>
            </a:pPr>
            <a:r>
              <a:rPr lang="en-GB">
                <a:solidFill>
                  <a:srgbClr val="202124"/>
                </a:solidFill>
                <a:latin typeface="HelveticaNeue"/>
                <a:cs typeface="Helvetica" panose="020B0604020202020204" pitchFamily="34" charset="0"/>
              </a:rPr>
              <a:t>Car Crash Scam</a:t>
            </a:r>
          </a:p>
          <a:p>
            <a:pPr marL="0" indent="0" algn="l">
              <a:buNone/>
            </a:pPr>
            <a:endParaRPr lang="en-GB" sz="2000" b="0" i="0">
              <a:solidFill>
                <a:srgbClr val="202124"/>
              </a:solidFill>
              <a:effectLst/>
              <a:latin typeface="Helvetica" panose="020B0604020202020204" pitchFamily="34" charset="0"/>
              <a:cs typeface="Helvetica" panose="020B0604020202020204" pitchFamily="34" charset="0"/>
            </a:endParaRPr>
          </a:p>
          <a:p>
            <a:endParaRPr lang="en-GB"/>
          </a:p>
          <a:p>
            <a:endParaRPr lang="en-GB"/>
          </a:p>
          <a:p>
            <a:endParaRPr lang="en-GB"/>
          </a:p>
        </p:txBody>
      </p:sp>
      <p:pic>
        <p:nvPicPr>
          <p:cNvPr id="5" name="Content Placeholder 4">
            <a:extLst>
              <a:ext uri="{FF2B5EF4-FFF2-40B4-BE49-F238E27FC236}">
                <a16:creationId xmlns:a16="http://schemas.microsoft.com/office/drawing/2014/main" id="{5252E85D-62B8-4DCC-AE09-61AE4517DEFA}"/>
              </a:ext>
            </a:extLst>
          </p:cNvPr>
          <p:cNvPicPr>
            <a:picLocks noGrp="1" noChangeAspect="1"/>
          </p:cNvPicPr>
          <p:nvPr>
            <p:ph sz="half" idx="2"/>
          </p:nvPr>
        </p:nvPicPr>
        <p:blipFill>
          <a:blip r:embed="rId3"/>
          <a:stretch>
            <a:fillRect/>
          </a:stretch>
        </p:blipFill>
        <p:spPr>
          <a:xfrm>
            <a:off x="6552792" y="1299985"/>
            <a:ext cx="4462659" cy="3432345"/>
          </a:xfrm>
          <a:prstGeom prst="rect">
            <a:avLst/>
          </a:prstGeom>
        </p:spPr>
      </p:pic>
      <p:pic>
        <p:nvPicPr>
          <p:cNvPr id="6" name="Picture 5">
            <a:extLst>
              <a:ext uri="{FF2B5EF4-FFF2-40B4-BE49-F238E27FC236}">
                <a16:creationId xmlns:a16="http://schemas.microsoft.com/office/drawing/2014/main" id="{2D3461DF-AE67-4106-92D7-8141F4E97953}"/>
              </a:ext>
            </a:extLst>
          </p:cNvPr>
          <p:cNvPicPr>
            <a:picLocks noChangeAspect="1"/>
          </p:cNvPicPr>
          <p:nvPr/>
        </p:nvPicPr>
        <p:blipFill>
          <a:blip r:embed="rId4"/>
          <a:stretch>
            <a:fillRect/>
          </a:stretch>
        </p:blipFill>
        <p:spPr>
          <a:xfrm>
            <a:off x="873119" y="867639"/>
            <a:ext cx="1146518" cy="84480"/>
          </a:xfrm>
          <a:prstGeom prst="rect">
            <a:avLst/>
          </a:prstGeom>
        </p:spPr>
      </p:pic>
      <p:sp>
        <p:nvSpPr>
          <p:cNvPr id="8" name="TextBox 7">
            <a:extLst>
              <a:ext uri="{FF2B5EF4-FFF2-40B4-BE49-F238E27FC236}">
                <a16:creationId xmlns:a16="http://schemas.microsoft.com/office/drawing/2014/main" id="{B65361BF-1A3F-4C0E-B256-363139F7B9C5}"/>
              </a:ext>
            </a:extLst>
          </p:cNvPr>
          <p:cNvSpPr txBox="1"/>
          <p:nvPr/>
        </p:nvSpPr>
        <p:spPr>
          <a:xfrm>
            <a:off x="680718" y="4732330"/>
            <a:ext cx="6096000" cy="1477328"/>
          </a:xfrm>
          <a:prstGeom prst="rect">
            <a:avLst/>
          </a:prstGeom>
          <a:noFill/>
        </p:spPr>
        <p:txBody>
          <a:bodyPr wrap="square">
            <a:spAutoFit/>
          </a:bodyPr>
          <a:lstStyle/>
          <a:p>
            <a:r>
              <a:rPr lang="en-GB" b="1">
                <a:solidFill>
                  <a:schemeClr val="tx2"/>
                </a:solidFill>
                <a:latin typeface="HelveticaNeue"/>
                <a:cs typeface="Helvetica" panose="020B0604020202020204" pitchFamily="34" charset="0"/>
              </a:rPr>
              <a:t>Remember: </a:t>
            </a:r>
          </a:p>
          <a:p>
            <a:r>
              <a:rPr lang="en-GB" b="1">
                <a:solidFill>
                  <a:schemeClr val="tx2"/>
                </a:solidFill>
                <a:latin typeface="HelveticaNeue"/>
                <a:cs typeface="Helvetica" panose="020B0604020202020204" pitchFamily="34" charset="0"/>
              </a:rPr>
              <a:t>Don't reveal personal details </a:t>
            </a:r>
          </a:p>
          <a:p>
            <a:r>
              <a:rPr lang="en-GB" b="1">
                <a:solidFill>
                  <a:schemeClr val="tx2"/>
                </a:solidFill>
                <a:latin typeface="HelveticaNeue"/>
                <a:cs typeface="Helvetica" panose="020B0604020202020204" pitchFamily="34" charset="0"/>
              </a:rPr>
              <a:t>Hang up</a:t>
            </a:r>
          </a:p>
          <a:p>
            <a:r>
              <a:rPr lang="en-GB" b="1">
                <a:solidFill>
                  <a:schemeClr val="tx2"/>
                </a:solidFill>
                <a:latin typeface="HelveticaNeue"/>
                <a:cs typeface="Helvetica" panose="020B0604020202020204" pitchFamily="34" charset="0"/>
              </a:rPr>
              <a:t>Ring the organisation </a:t>
            </a:r>
          </a:p>
          <a:p>
            <a:r>
              <a:rPr lang="en-GB" b="1">
                <a:solidFill>
                  <a:schemeClr val="tx2"/>
                </a:solidFill>
                <a:latin typeface="HelveticaNeue"/>
                <a:cs typeface="Helvetica" panose="020B0604020202020204" pitchFamily="34" charset="0"/>
              </a:rPr>
              <a:t>Don't be rushed </a:t>
            </a:r>
          </a:p>
        </p:txBody>
      </p:sp>
    </p:spTree>
    <p:extLst>
      <p:ext uri="{BB962C8B-B14F-4D97-AF65-F5344CB8AC3E}">
        <p14:creationId xmlns:p14="http://schemas.microsoft.com/office/powerpoint/2010/main" val="235776667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owerpoint template 16 to 9 ratio - most up to date">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itish Red Cross PowerPoint template (ratio 4 to 3)">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owerpoint template 16 to 9 ratio - most up to date">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ritish Red Cross PowerPoint template (ratio 4 to 3)">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FC4FD810156D489209ACDDF11EF0EA" ma:contentTypeVersion="10" ma:contentTypeDescription="Create a new document." ma:contentTypeScope="" ma:versionID="9dc00e3183403d9aa984a0e20f116d96">
  <xsd:schema xmlns:xsd="http://www.w3.org/2001/XMLSchema" xmlns:xs="http://www.w3.org/2001/XMLSchema" xmlns:p="http://schemas.microsoft.com/office/2006/metadata/properties" xmlns:ns2="db398ad7-0172-4076-ba99-e561ce31f24a" xmlns:ns3="8e386305-21ac-4995-8426-7a004ab544cc" targetNamespace="http://schemas.microsoft.com/office/2006/metadata/properties" ma:root="true" ma:fieldsID="366ed40531481ca2c6cb3ffe78f6b009" ns2:_="" ns3:_="">
    <xsd:import namespace="db398ad7-0172-4076-ba99-e561ce31f24a"/>
    <xsd:import namespace="8e386305-21ac-4995-8426-7a004ab544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98ad7-0172-4076-ba99-e561ce31f2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386305-21ac-4995-8426-7a004ab544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A223CE-0F83-4BAE-90DD-DCFA0E725696}">
  <ds:schemaRefs>
    <ds:schemaRef ds:uri="http://schemas.microsoft.com/sharepoint/v3/contenttype/forms"/>
  </ds:schemaRefs>
</ds:datastoreItem>
</file>

<file path=customXml/itemProps2.xml><?xml version="1.0" encoding="utf-8"?>
<ds:datastoreItem xmlns:ds="http://schemas.openxmlformats.org/officeDocument/2006/customXml" ds:itemID="{45FC7BCE-F5BC-48E2-8B27-2C5A138C3B4D}">
  <ds:schemaRefs>
    <ds:schemaRef ds:uri="db398ad7-0172-4076-ba99-e561ce31f2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3D1D99-FDBB-4740-839B-9041396D3655}"/>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14</Notes>
  <HiddenSlides>0</HiddenSlide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1_Powerpoint template 16 to 9 ratio - most up to date</vt:lpstr>
      <vt:lpstr>British Red Cross PowerPoint template (ratio 4 to 3)</vt:lpstr>
      <vt:lpstr>2_Powerpoint template 16 to 9 ratio - most up to date</vt:lpstr>
      <vt:lpstr>1_British Red Cross PowerPoint template (ratio 4 to 3)</vt:lpstr>
      <vt:lpstr>PowerPoint Presentation</vt:lpstr>
      <vt:lpstr>Welcome</vt:lpstr>
      <vt:lpstr>PowerPoint Presentation</vt:lpstr>
      <vt:lpstr>PowerPoint Presentation</vt:lpstr>
      <vt:lpstr>PowerPoint Presentation</vt:lpstr>
      <vt:lpstr>PowerPoint Presentation</vt:lpstr>
      <vt:lpstr>Online threats </vt:lpstr>
      <vt:lpstr>PowerPoint Presentation</vt:lpstr>
      <vt:lpstr>Fraud </vt:lpstr>
      <vt:lpstr>Fraud </vt:lpstr>
      <vt:lpstr>PowerPoint Presentation</vt:lpstr>
      <vt:lpstr>Types of law in the UK </vt:lpstr>
      <vt:lpstr>Sexual Violence </vt:lpstr>
      <vt:lpstr>Female Genital Mutilation </vt:lpstr>
      <vt:lpstr>PowerPoint Presentation</vt:lpstr>
      <vt:lpstr>Discrimination </vt:lpstr>
      <vt:lpstr>Anti-social behaviour </vt:lpstr>
      <vt:lpstr>Anti-social behaviour </vt:lpstr>
      <vt:lpstr>Exploitation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Barros Da Silva Pa</dc:creator>
  <cp:revision>5</cp:revision>
  <dcterms:created xsi:type="dcterms:W3CDTF">2021-10-25T11:32:10Z</dcterms:created>
  <dcterms:modified xsi:type="dcterms:W3CDTF">2021-12-03T14:52:26Z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0x010100A6FC4FD810156D489209ACDDF11EF0EA</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