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90" r:id="rId8"/>
    <p:sldId id="292" r:id="rId9"/>
    <p:sldId id="293" r:id="rId10"/>
    <p:sldId id="287" r:id="rId11"/>
    <p:sldId id="264" r:id="rId12"/>
    <p:sldId id="297" r:id="rId13"/>
    <p:sldId id="265" r:id="rId14"/>
    <p:sldId id="266" r:id="rId15"/>
    <p:sldId id="267" r:id="rId16"/>
    <p:sldId id="268" r:id="rId17"/>
    <p:sldId id="269" r:id="rId18"/>
    <p:sldId id="271" r:id="rId19"/>
    <p:sldId id="272" r:id="rId20"/>
    <p:sldId id="273" r:id="rId21"/>
    <p:sldId id="275" r:id="rId22"/>
    <p:sldId id="295" r:id="rId23"/>
    <p:sldId id="296" r:id="rId24"/>
    <p:sldId id="280" r:id="rId25"/>
    <p:sldId id="281" r:id="rId26"/>
    <p:sldId id="282" r:id="rId27"/>
    <p:sldId id="284" r:id="rId28"/>
    <p:sldId id="285" r:id="rId29"/>
    <p:sldId id="286" r:id="rId30"/>
    <p:sldId id="298" r:id="rId31"/>
    <p:sldId id="299" r:id="rId32"/>
    <p:sldId id="300" r:id="rId33"/>
    <p:sldId id="289" r:id="rId34"/>
  </p:sldIdLst>
  <p:sldSz cx="9906000" cy="6858000" type="A4"/>
  <p:notesSz cx="6858000" cy="9144000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4400" b="1" kern="1200">
        <a:solidFill>
          <a:schemeClr val="tx2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400" b="1" kern="1200">
        <a:solidFill>
          <a:schemeClr val="tx2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400" b="1" kern="1200">
        <a:solidFill>
          <a:schemeClr val="tx2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400" b="1" kern="1200">
        <a:solidFill>
          <a:schemeClr val="tx2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400" b="1" kern="1200">
        <a:solidFill>
          <a:schemeClr val="tx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400" b="1" kern="1200">
        <a:solidFill>
          <a:schemeClr val="tx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400" b="1" kern="1200">
        <a:solidFill>
          <a:schemeClr val="tx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400" b="1" kern="1200">
        <a:solidFill>
          <a:schemeClr val="tx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400" b="1" kern="1200">
        <a:solidFill>
          <a:schemeClr val="tx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27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834" y="-70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186B1CA-D7A2-4610-9297-3BD29DBF6B87}" type="datetimeFigureOut">
              <a:rPr lang="en-GB"/>
              <a:pPr>
                <a:defRPr/>
              </a:pPr>
              <a:t>04/09/2013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B09E7CC-5E2E-4E0E-BE95-8AFAC97C74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57239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fld id="{20C47562-C620-43C2-BD92-55B089D7B91E}" type="slidenum">
              <a:rPr lang="en-GB" sz="1200" smtClean="0"/>
              <a:pPr eaLnBrk="1" hangingPunct="1"/>
              <a:t>7</a:t>
            </a:fld>
            <a:endParaRPr lang="en-GB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 userDrawn="1"/>
        </p:nvSpPr>
        <p:spPr bwMode="auto">
          <a:xfrm>
            <a:off x="631825" y="44450"/>
            <a:ext cx="576263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4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endParaRPr lang="en-US" smtClean="0"/>
          </a:p>
        </p:txBody>
      </p:sp>
      <p:pic>
        <p:nvPicPr>
          <p:cNvPr id="5" name="Picture 13" descr="ppoint lga backgroun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9525"/>
            <a:ext cx="989965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69975" y="2217738"/>
            <a:ext cx="8420100" cy="11255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069975" y="3476625"/>
            <a:ext cx="6934200" cy="1752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52879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245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274638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4200" y="274638"/>
            <a:ext cx="65341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876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593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7997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4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1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396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283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3351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7539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6865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3812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84200" y="274638"/>
            <a:ext cx="8915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4200" y="1600200"/>
            <a:ext cx="8915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584200" y="6453188"/>
            <a:ext cx="8893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91278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91278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91278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91278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91278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91278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91278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91278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91278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Knowledge Hub </a:t>
            </a:r>
            <a:r>
              <a:rPr lang="en-GB" dirty="0" smtClean="0"/>
              <a:t>Walkthrough</a:t>
            </a:r>
            <a:endParaRPr lang="en-GB" dirty="0" smtClean="0"/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1136650" y="6249988"/>
            <a:ext cx="20875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1200">
                <a:solidFill>
                  <a:schemeClr val="bg1"/>
                </a:solidFill>
              </a:rPr>
              <a:t>August 2013</a:t>
            </a:r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6176963" y="6308725"/>
            <a:ext cx="33115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sz="1200">
                <a:solidFill>
                  <a:schemeClr val="bg1"/>
                </a:solidFill>
              </a:rPr>
              <a:t>https://knowledgehub.local.gov.uk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ChangeArrowheads="1"/>
          </p:cNvSpPr>
          <p:nvPr/>
        </p:nvSpPr>
        <p:spPr bwMode="auto">
          <a:xfrm>
            <a:off x="344488" y="6092825"/>
            <a:ext cx="9361487" cy="576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1" name="Text Box 11"/>
          <p:cNvSpPr txBox="1">
            <a:spLocks noChangeArrowheads="1"/>
          </p:cNvSpPr>
          <p:nvPr/>
        </p:nvSpPr>
        <p:spPr bwMode="auto">
          <a:xfrm>
            <a:off x="631825" y="1887538"/>
            <a:ext cx="2136775" cy="846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/>
              <a:t>Online connections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b="0"/>
              <a:t>View which of your connections are online</a:t>
            </a:r>
          </a:p>
        </p:txBody>
      </p:sp>
      <p:sp>
        <p:nvSpPr>
          <p:cNvPr id="12292" name="Text Box 12"/>
          <p:cNvSpPr txBox="1">
            <a:spLocks noChangeArrowheads="1"/>
          </p:cNvSpPr>
          <p:nvPr/>
        </p:nvSpPr>
        <p:spPr bwMode="auto">
          <a:xfrm>
            <a:off x="631825" y="3284538"/>
            <a:ext cx="2136775" cy="846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/>
              <a:t>Settings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b="0"/>
              <a:t>Amend your settings and choose your status</a:t>
            </a:r>
          </a:p>
        </p:txBody>
      </p:sp>
      <p:sp>
        <p:nvSpPr>
          <p:cNvPr id="12293" name="Text Box 13"/>
          <p:cNvSpPr txBox="1">
            <a:spLocks noChangeArrowheads="1"/>
          </p:cNvSpPr>
          <p:nvPr/>
        </p:nvSpPr>
        <p:spPr bwMode="auto">
          <a:xfrm>
            <a:off x="631825" y="4519613"/>
            <a:ext cx="2136775" cy="1062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/>
              <a:t>Chat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b="0"/>
              <a:t>Instantly chat with a connection on the Knowledge Hub</a:t>
            </a:r>
          </a:p>
        </p:txBody>
      </p:sp>
      <p:sp>
        <p:nvSpPr>
          <p:cNvPr id="12294" name="Text Box 7"/>
          <p:cNvSpPr txBox="1">
            <a:spLocks noChangeArrowheads="1"/>
          </p:cNvSpPr>
          <p:nvPr/>
        </p:nvSpPr>
        <p:spPr bwMode="auto">
          <a:xfrm rot="-2640176">
            <a:off x="-1930400" y="692150"/>
            <a:ext cx="5765800" cy="482600"/>
          </a:xfrm>
          <a:prstGeom prst="rect">
            <a:avLst/>
          </a:prstGeom>
          <a:noFill/>
          <a:ln w="25400" algn="ctr">
            <a:solidFill>
              <a:srgbClr val="91278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1278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/>
              <a:t>Chat</a:t>
            </a:r>
          </a:p>
        </p:txBody>
      </p:sp>
      <p:pic>
        <p:nvPicPr>
          <p:cNvPr id="12295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19" t="52977" r="9996"/>
          <a:stretch>
            <a:fillRect/>
          </a:stretch>
        </p:blipFill>
        <p:spPr bwMode="auto">
          <a:xfrm>
            <a:off x="3513138" y="476250"/>
            <a:ext cx="1522412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04" t="71848" r="21887"/>
          <a:stretch>
            <a:fillRect/>
          </a:stretch>
        </p:blipFill>
        <p:spPr bwMode="auto">
          <a:xfrm>
            <a:off x="5673725" y="3000375"/>
            <a:ext cx="1498600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34" t="65948" r="26305"/>
          <a:stretch>
            <a:fillRect/>
          </a:stretch>
        </p:blipFill>
        <p:spPr bwMode="auto">
          <a:xfrm>
            <a:off x="7832725" y="4256088"/>
            <a:ext cx="1546225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75" y="549275"/>
            <a:ext cx="7199313" cy="502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12"/>
          <p:cNvSpPr>
            <a:spLocks noChangeArrowheads="1"/>
          </p:cNvSpPr>
          <p:nvPr/>
        </p:nvSpPr>
        <p:spPr bwMode="auto">
          <a:xfrm>
            <a:off x="344488" y="6092825"/>
            <a:ext cx="9361487" cy="576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631825" y="1557338"/>
            <a:ext cx="2160588" cy="846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/>
              <a:t>My blog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b="0"/>
              <a:t>All your blogs in one place and searchable</a:t>
            </a:r>
          </a:p>
        </p:txBody>
      </p:sp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631825" y="2654300"/>
            <a:ext cx="2160588" cy="1062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/>
              <a:t>Email your blog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b="0"/>
              <a:t>Your unique email address to email your blog </a:t>
            </a:r>
          </a:p>
        </p:txBody>
      </p:sp>
      <p:sp>
        <p:nvSpPr>
          <p:cNvPr id="13318" name="Text Box 8"/>
          <p:cNvSpPr txBox="1">
            <a:spLocks noChangeArrowheads="1"/>
          </p:cNvSpPr>
          <p:nvPr/>
        </p:nvSpPr>
        <p:spPr bwMode="auto">
          <a:xfrm>
            <a:off x="631825" y="3654425"/>
            <a:ext cx="2160588" cy="854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/>
              <a:t>Add blog entry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b="0"/>
              <a:t>An easy way to add a new blog entry</a:t>
            </a:r>
          </a:p>
        </p:txBody>
      </p:sp>
      <p:sp>
        <p:nvSpPr>
          <p:cNvPr id="13319" name="Text Box 9"/>
          <p:cNvSpPr txBox="1">
            <a:spLocks noChangeArrowheads="1"/>
          </p:cNvSpPr>
          <p:nvPr/>
        </p:nvSpPr>
        <p:spPr bwMode="auto">
          <a:xfrm>
            <a:off x="631825" y="5353050"/>
            <a:ext cx="2160588" cy="12779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/>
              <a:t>Share and Like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b="0"/>
              <a:t>See how many people liked your blog and share it with other social networks</a:t>
            </a:r>
          </a:p>
        </p:txBody>
      </p:sp>
      <p:sp>
        <p:nvSpPr>
          <p:cNvPr id="13320" name="Text Box 5"/>
          <p:cNvSpPr txBox="1">
            <a:spLocks noChangeArrowheads="1"/>
          </p:cNvSpPr>
          <p:nvPr/>
        </p:nvSpPr>
        <p:spPr bwMode="auto">
          <a:xfrm rot="-2640176">
            <a:off x="-1930400" y="692150"/>
            <a:ext cx="5765800" cy="482600"/>
          </a:xfrm>
          <a:prstGeom prst="rect">
            <a:avLst/>
          </a:prstGeom>
          <a:noFill/>
          <a:ln w="25400" algn="ctr">
            <a:solidFill>
              <a:srgbClr val="91278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1278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/>
              <a:t>My blog</a:t>
            </a:r>
          </a:p>
        </p:txBody>
      </p:sp>
      <p:sp>
        <p:nvSpPr>
          <p:cNvPr id="13321" name="Text Box 11"/>
          <p:cNvSpPr txBox="1">
            <a:spLocks noChangeArrowheads="1"/>
          </p:cNvSpPr>
          <p:nvPr/>
        </p:nvSpPr>
        <p:spPr bwMode="auto">
          <a:xfrm>
            <a:off x="631825" y="4527550"/>
            <a:ext cx="2160588" cy="846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/>
              <a:t>Edit / Delete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b="0"/>
              <a:t>Edit and delete your blog at anytime</a:t>
            </a:r>
          </a:p>
        </p:txBody>
      </p:sp>
      <p:sp>
        <p:nvSpPr>
          <p:cNvPr id="13322" name="Rectangle 13"/>
          <p:cNvSpPr>
            <a:spLocks noChangeArrowheads="1"/>
          </p:cNvSpPr>
          <p:nvPr/>
        </p:nvSpPr>
        <p:spPr bwMode="auto">
          <a:xfrm>
            <a:off x="2865438" y="4437063"/>
            <a:ext cx="3024187" cy="1079500"/>
          </a:xfrm>
          <a:prstGeom prst="rect">
            <a:avLst/>
          </a:prstGeom>
          <a:noFill/>
          <a:ln w="25400" algn="ctr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3" name="Rectangle 14"/>
          <p:cNvSpPr>
            <a:spLocks noChangeArrowheads="1"/>
          </p:cNvSpPr>
          <p:nvPr/>
        </p:nvSpPr>
        <p:spPr bwMode="auto">
          <a:xfrm>
            <a:off x="2865438" y="3062288"/>
            <a:ext cx="2232025" cy="215900"/>
          </a:xfrm>
          <a:prstGeom prst="rect">
            <a:avLst/>
          </a:prstGeom>
          <a:noFill/>
          <a:ln w="25400" algn="ctr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4" name="Rectangle 15"/>
          <p:cNvSpPr>
            <a:spLocks noChangeArrowheads="1"/>
          </p:cNvSpPr>
          <p:nvPr/>
        </p:nvSpPr>
        <p:spPr bwMode="auto">
          <a:xfrm>
            <a:off x="3008313" y="3944938"/>
            <a:ext cx="2016125" cy="142875"/>
          </a:xfrm>
          <a:prstGeom prst="rect">
            <a:avLst/>
          </a:prstGeom>
          <a:noFill/>
          <a:ln w="25400" algn="ctr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5" name="Rectangle 16"/>
          <p:cNvSpPr>
            <a:spLocks noChangeArrowheads="1"/>
          </p:cNvSpPr>
          <p:nvPr/>
        </p:nvSpPr>
        <p:spPr bwMode="auto">
          <a:xfrm>
            <a:off x="7473950" y="3081338"/>
            <a:ext cx="1008063" cy="196850"/>
          </a:xfrm>
          <a:prstGeom prst="rect">
            <a:avLst/>
          </a:prstGeom>
          <a:noFill/>
          <a:ln w="25400" algn="ctr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6" name="Rectangle 17"/>
          <p:cNvSpPr>
            <a:spLocks noChangeArrowheads="1"/>
          </p:cNvSpPr>
          <p:nvPr/>
        </p:nvSpPr>
        <p:spPr bwMode="auto">
          <a:xfrm>
            <a:off x="7473950" y="4527550"/>
            <a:ext cx="1008063" cy="215900"/>
          </a:xfrm>
          <a:prstGeom prst="rect">
            <a:avLst/>
          </a:prstGeom>
          <a:noFill/>
          <a:ln w="25400" algn="ctr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3" y="542925"/>
            <a:ext cx="72009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12"/>
          <p:cNvSpPr>
            <a:spLocks noChangeArrowheads="1"/>
          </p:cNvSpPr>
          <p:nvPr/>
        </p:nvSpPr>
        <p:spPr bwMode="auto">
          <a:xfrm>
            <a:off x="344488" y="6092825"/>
            <a:ext cx="9361487" cy="576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631825" y="1935163"/>
            <a:ext cx="2160588" cy="846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/>
              <a:t>My connections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b="0"/>
              <a:t>View all your connection in alphabetical order</a:t>
            </a:r>
          </a:p>
        </p:txBody>
      </p:sp>
      <p:sp>
        <p:nvSpPr>
          <p:cNvPr id="14341" name="Text Box 9"/>
          <p:cNvSpPr txBox="1">
            <a:spLocks noChangeArrowheads="1"/>
          </p:cNvSpPr>
          <p:nvPr/>
        </p:nvSpPr>
        <p:spPr bwMode="auto">
          <a:xfrm>
            <a:off x="631825" y="3429000"/>
            <a:ext cx="2160588" cy="1492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/>
              <a:t>Suggested connections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b="0"/>
              <a:t>The Knowledge Hub will suggestion connection based on the groups you have joined</a:t>
            </a:r>
          </a:p>
        </p:txBody>
      </p:sp>
      <p:sp>
        <p:nvSpPr>
          <p:cNvPr id="14342" name="Text Box 5"/>
          <p:cNvSpPr txBox="1">
            <a:spLocks noChangeArrowheads="1"/>
          </p:cNvSpPr>
          <p:nvPr/>
        </p:nvSpPr>
        <p:spPr bwMode="auto">
          <a:xfrm rot="-2640176">
            <a:off x="-1930400" y="703263"/>
            <a:ext cx="5765800" cy="460375"/>
          </a:xfrm>
          <a:prstGeom prst="rect">
            <a:avLst/>
          </a:prstGeom>
          <a:noFill/>
          <a:ln w="25400" algn="ctr">
            <a:solidFill>
              <a:srgbClr val="91278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1278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/>
              <a:t>My connections</a:t>
            </a:r>
          </a:p>
        </p:txBody>
      </p:sp>
      <p:sp>
        <p:nvSpPr>
          <p:cNvPr id="14343" name="Rectangle 14"/>
          <p:cNvSpPr>
            <a:spLocks noChangeArrowheads="1"/>
          </p:cNvSpPr>
          <p:nvPr/>
        </p:nvSpPr>
        <p:spPr bwMode="auto">
          <a:xfrm>
            <a:off x="2865438" y="3062288"/>
            <a:ext cx="2879725" cy="2509837"/>
          </a:xfrm>
          <a:prstGeom prst="rect">
            <a:avLst/>
          </a:prstGeom>
          <a:noFill/>
          <a:ln w="25400" algn="ctr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16"/>
          <p:cNvSpPr>
            <a:spLocks noChangeArrowheads="1"/>
          </p:cNvSpPr>
          <p:nvPr/>
        </p:nvSpPr>
        <p:spPr bwMode="auto">
          <a:xfrm>
            <a:off x="6608763" y="3278188"/>
            <a:ext cx="1800225" cy="1249362"/>
          </a:xfrm>
          <a:prstGeom prst="rect">
            <a:avLst/>
          </a:prstGeom>
          <a:noFill/>
          <a:ln w="25400" algn="ctr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75" y="549275"/>
            <a:ext cx="7200900" cy="502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9"/>
          <p:cNvSpPr>
            <a:spLocks noChangeArrowheads="1"/>
          </p:cNvSpPr>
          <p:nvPr/>
        </p:nvSpPr>
        <p:spPr bwMode="auto">
          <a:xfrm>
            <a:off x="344488" y="6092825"/>
            <a:ext cx="9361487" cy="576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4" name="Text Box 10"/>
          <p:cNvSpPr txBox="1">
            <a:spLocks noChangeArrowheads="1"/>
          </p:cNvSpPr>
          <p:nvPr/>
        </p:nvSpPr>
        <p:spPr bwMode="auto">
          <a:xfrm>
            <a:off x="560388" y="1844675"/>
            <a:ext cx="2232025" cy="1062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/>
              <a:t>My Profile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b="0"/>
              <a:t>All your details including organisation and biography</a:t>
            </a:r>
          </a:p>
        </p:txBody>
      </p:sp>
      <p:sp>
        <p:nvSpPr>
          <p:cNvPr id="15365" name="Text Box 11"/>
          <p:cNvSpPr txBox="1">
            <a:spLocks noChangeArrowheads="1"/>
          </p:cNvSpPr>
          <p:nvPr/>
        </p:nvSpPr>
        <p:spPr bwMode="auto">
          <a:xfrm>
            <a:off x="631825" y="3400425"/>
            <a:ext cx="2160588" cy="1062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/>
              <a:t>Profile URL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b="0"/>
              <a:t>A link to your public profile on the knowledge hub</a:t>
            </a:r>
          </a:p>
        </p:txBody>
      </p:sp>
      <p:sp>
        <p:nvSpPr>
          <p:cNvPr id="15366" name="Text Box 5"/>
          <p:cNvSpPr txBox="1">
            <a:spLocks noChangeArrowheads="1"/>
          </p:cNvSpPr>
          <p:nvPr/>
        </p:nvSpPr>
        <p:spPr bwMode="auto">
          <a:xfrm rot="-2640176">
            <a:off x="-1930400" y="692150"/>
            <a:ext cx="5765800" cy="482600"/>
          </a:xfrm>
          <a:prstGeom prst="rect">
            <a:avLst/>
          </a:prstGeom>
          <a:noFill/>
          <a:ln w="25400" algn="ctr">
            <a:solidFill>
              <a:srgbClr val="91278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1278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/>
              <a:t>My Profile</a:t>
            </a:r>
          </a:p>
        </p:txBody>
      </p:sp>
      <p:sp>
        <p:nvSpPr>
          <p:cNvPr id="15367" name="Rectangle 13"/>
          <p:cNvSpPr>
            <a:spLocks noChangeArrowheads="1"/>
          </p:cNvSpPr>
          <p:nvPr/>
        </p:nvSpPr>
        <p:spPr bwMode="auto">
          <a:xfrm>
            <a:off x="3008313" y="1417638"/>
            <a:ext cx="3744912" cy="3595687"/>
          </a:xfrm>
          <a:prstGeom prst="rect">
            <a:avLst/>
          </a:prstGeom>
          <a:noFill/>
          <a:ln w="25400" algn="ctr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Rectangle 14"/>
          <p:cNvSpPr>
            <a:spLocks noChangeArrowheads="1"/>
          </p:cNvSpPr>
          <p:nvPr/>
        </p:nvSpPr>
        <p:spPr bwMode="auto">
          <a:xfrm>
            <a:off x="3008313" y="5072063"/>
            <a:ext cx="3744912" cy="368300"/>
          </a:xfrm>
          <a:prstGeom prst="rect">
            <a:avLst/>
          </a:prstGeom>
          <a:noFill/>
          <a:ln w="25400" algn="ctr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75" y="539750"/>
            <a:ext cx="7199313" cy="502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11"/>
          <p:cNvSpPr>
            <a:spLocks noChangeArrowheads="1"/>
          </p:cNvSpPr>
          <p:nvPr/>
        </p:nvSpPr>
        <p:spPr bwMode="auto">
          <a:xfrm>
            <a:off x="344488" y="6092825"/>
            <a:ext cx="9361487" cy="576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 rot="-2640176">
            <a:off x="-1930400" y="692150"/>
            <a:ext cx="5765800" cy="482600"/>
          </a:xfrm>
          <a:prstGeom prst="rect">
            <a:avLst/>
          </a:prstGeom>
          <a:noFill/>
          <a:ln w="25400" algn="ctr">
            <a:solidFill>
              <a:srgbClr val="91278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1278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/>
              <a:t>Login details</a:t>
            </a:r>
          </a:p>
        </p:txBody>
      </p:sp>
      <p:sp>
        <p:nvSpPr>
          <p:cNvPr id="16389" name="Text Box 8"/>
          <p:cNvSpPr txBox="1">
            <a:spLocks noChangeArrowheads="1"/>
          </p:cNvSpPr>
          <p:nvPr/>
        </p:nvSpPr>
        <p:spPr bwMode="auto">
          <a:xfrm>
            <a:off x="631825" y="3600450"/>
            <a:ext cx="2160588" cy="12779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/>
              <a:t>Password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b="0"/>
              <a:t>Change your password (minimum of 8 characters with at least 1 number)</a:t>
            </a:r>
          </a:p>
        </p:txBody>
      </p:sp>
      <p:sp>
        <p:nvSpPr>
          <p:cNvPr id="16390" name="Rectangle 9"/>
          <p:cNvSpPr>
            <a:spLocks noChangeArrowheads="1"/>
          </p:cNvSpPr>
          <p:nvPr/>
        </p:nvSpPr>
        <p:spPr bwMode="auto">
          <a:xfrm>
            <a:off x="3003550" y="2101850"/>
            <a:ext cx="1589088" cy="1027113"/>
          </a:xfrm>
          <a:prstGeom prst="rect">
            <a:avLst/>
          </a:prstGeom>
          <a:noFill/>
          <a:ln w="25400" algn="ctr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Rectangle 9"/>
          <p:cNvSpPr>
            <a:spLocks noChangeArrowheads="1"/>
          </p:cNvSpPr>
          <p:nvPr/>
        </p:nvSpPr>
        <p:spPr bwMode="auto">
          <a:xfrm>
            <a:off x="2998788" y="3130550"/>
            <a:ext cx="1589087" cy="720725"/>
          </a:xfrm>
          <a:prstGeom prst="rect">
            <a:avLst/>
          </a:prstGeom>
          <a:noFill/>
          <a:ln w="25400" algn="ctr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Text Box 7"/>
          <p:cNvSpPr txBox="1">
            <a:spLocks noChangeArrowheads="1"/>
          </p:cNvSpPr>
          <p:nvPr/>
        </p:nvSpPr>
        <p:spPr bwMode="auto">
          <a:xfrm>
            <a:off x="631825" y="1851025"/>
            <a:ext cx="2160588" cy="1062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/>
              <a:t>Email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b="0"/>
              <a:t>Add more than one email address and choose your default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75" y="546100"/>
            <a:ext cx="7199313" cy="502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7"/>
          <p:cNvSpPr>
            <a:spLocks noChangeArrowheads="1"/>
          </p:cNvSpPr>
          <p:nvPr/>
        </p:nvSpPr>
        <p:spPr bwMode="auto">
          <a:xfrm>
            <a:off x="344488" y="6092825"/>
            <a:ext cx="9361487" cy="576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2" name="Text Box 8"/>
          <p:cNvSpPr txBox="1">
            <a:spLocks noChangeArrowheads="1"/>
          </p:cNvSpPr>
          <p:nvPr/>
        </p:nvSpPr>
        <p:spPr bwMode="auto">
          <a:xfrm>
            <a:off x="631825" y="1700213"/>
            <a:ext cx="2160588" cy="1492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/>
              <a:t>Social media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b="0"/>
              <a:t>Easily add your social media accounts so members of the Knowledge Hub can follow you</a:t>
            </a:r>
          </a:p>
        </p:txBody>
      </p:sp>
      <p:sp>
        <p:nvSpPr>
          <p:cNvPr id="17413" name="Text Box 9"/>
          <p:cNvSpPr txBox="1">
            <a:spLocks noChangeArrowheads="1"/>
          </p:cNvSpPr>
          <p:nvPr/>
        </p:nvSpPr>
        <p:spPr bwMode="auto">
          <a:xfrm>
            <a:off x="631825" y="3663950"/>
            <a:ext cx="2160588" cy="12779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/>
              <a:t>Things to remember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b="0"/>
              <a:t>Gives you advice on how you add your social media sites to your profile</a:t>
            </a:r>
          </a:p>
        </p:txBody>
      </p:sp>
      <p:sp>
        <p:nvSpPr>
          <p:cNvPr id="17414" name="Text Box 5"/>
          <p:cNvSpPr txBox="1">
            <a:spLocks noChangeArrowheads="1"/>
          </p:cNvSpPr>
          <p:nvPr/>
        </p:nvSpPr>
        <p:spPr bwMode="auto">
          <a:xfrm rot="-2640176">
            <a:off x="-1930400" y="692150"/>
            <a:ext cx="5765800" cy="482600"/>
          </a:xfrm>
          <a:prstGeom prst="rect">
            <a:avLst/>
          </a:prstGeom>
          <a:noFill/>
          <a:ln w="25400" algn="ctr">
            <a:solidFill>
              <a:srgbClr val="91278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1278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/>
              <a:t>Social media</a:t>
            </a:r>
          </a:p>
        </p:txBody>
      </p:sp>
      <p:sp>
        <p:nvSpPr>
          <p:cNvPr id="17415" name="Rectangle 10"/>
          <p:cNvSpPr>
            <a:spLocks noChangeArrowheads="1"/>
          </p:cNvSpPr>
          <p:nvPr/>
        </p:nvSpPr>
        <p:spPr bwMode="auto">
          <a:xfrm>
            <a:off x="3006725" y="2060575"/>
            <a:ext cx="2378075" cy="2089150"/>
          </a:xfrm>
          <a:prstGeom prst="rect">
            <a:avLst/>
          </a:prstGeom>
          <a:noFill/>
          <a:ln w="25400" algn="ctr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6" name="Rectangle 11"/>
          <p:cNvSpPr>
            <a:spLocks noChangeArrowheads="1"/>
          </p:cNvSpPr>
          <p:nvPr/>
        </p:nvSpPr>
        <p:spPr bwMode="auto">
          <a:xfrm>
            <a:off x="6608763" y="2236788"/>
            <a:ext cx="1800225" cy="1839912"/>
          </a:xfrm>
          <a:prstGeom prst="rect">
            <a:avLst/>
          </a:prstGeom>
          <a:noFill/>
          <a:ln w="25400" algn="ctr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8"/>
          <p:cNvSpPr>
            <a:spLocks noChangeArrowheads="1"/>
          </p:cNvSpPr>
          <p:nvPr/>
        </p:nvSpPr>
        <p:spPr bwMode="auto">
          <a:xfrm>
            <a:off x="344488" y="6092825"/>
            <a:ext cx="9361487" cy="576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 rot="-2640176">
            <a:off x="-1930400" y="692150"/>
            <a:ext cx="5765800" cy="482600"/>
          </a:xfrm>
          <a:prstGeom prst="rect">
            <a:avLst/>
          </a:prstGeom>
          <a:noFill/>
          <a:ln w="25400" algn="ctr">
            <a:solidFill>
              <a:srgbClr val="91278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1278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/>
              <a:t>Picture profile</a:t>
            </a:r>
          </a:p>
        </p:txBody>
      </p:sp>
      <p:sp>
        <p:nvSpPr>
          <p:cNvPr id="18436" name="Rectangle 7"/>
          <p:cNvSpPr>
            <a:spLocks noChangeArrowheads="1"/>
          </p:cNvSpPr>
          <p:nvPr/>
        </p:nvSpPr>
        <p:spPr bwMode="auto">
          <a:xfrm>
            <a:off x="2505075" y="2060575"/>
            <a:ext cx="2708275" cy="1152525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43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3" y="546100"/>
            <a:ext cx="7200900" cy="502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631825" y="2198688"/>
            <a:ext cx="2160588" cy="1062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/>
              <a:t>Choose image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b="0"/>
              <a:t>Upload a photo of yourself so everyone can put a face to a name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75" y="549275"/>
            <a:ext cx="7199313" cy="502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631825" y="1989138"/>
            <a:ext cx="2160588" cy="12779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/>
              <a:t>Social media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b="0"/>
              <a:t>Your customisable settings for privacy options on the Knowledge Hub</a:t>
            </a:r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631825" y="3600450"/>
            <a:ext cx="2160588" cy="846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/>
              <a:t>Things to remember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b="0"/>
              <a:t>Gives you advice on each privacy setting </a:t>
            </a:r>
          </a:p>
        </p:txBody>
      </p:sp>
      <p:sp>
        <p:nvSpPr>
          <p:cNvPr id="19461" name="Text Box 7"/>
          <p:cNvSpPr txBox="1">
            <a:spLocks noChangeArrowheads="1"/>
          </p:cNvSpPr>
          <p:nvPr/>
        </p:nvSpPr>
        <p:spPr bwMode="auto">
          <a:xfrm rot="-2640176">
            <a:off x="-1930400" y="692150"/>
            <a:ext cx="5765800" cy="482600"/>
          </a:xfrm>
          <a:prstGeom prst="rect">
            <a:avLst/>
          </a:prstGeom>
          <a:noFill/>
          <a:ln w="25400" algn="ctr">
            <a:solidFill>
              <a:srgbClr val="91278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1278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/>
              <a:t>Privacy</a:t>
            </a:r>
          </a:p>
        </p:txBody>
      </p:sp>
      <p:sp>
        <p:nvSpPr>
          <p:cNvPr id="19462" name="Rectangle 8"/>
          <p:cNvSpPr>
            <a:spLocks noChangeArrowheads="1"/>
          </p:cNvSpPr>
          <p:nvPr/>
        </p:nvSpPr>
        <p:spPr bwMode="auto">
          <a:xfrm>
            <a:off x="3008313" y="2060575"/>
            <a:ext cx="3529012" cy="2241550"/>
          </a:xfrm>
          <a:prstGeom prst="rect">
            <a:avLst/>
          </a:prstGeom>
          <a:noFill/>
          <a:ln w="25400" algn="ctr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Rectangle 9"/>
          <p:cNvSpPr>
            <a:spLocks noChangeArrowheads="1"/>
          </p:cNvSpPr>
          <p:nvPr/>
        </p:nvSpPr>
        <p:spPr bwMode="auto">
          <a:xfrm>
            <a:off x="6681788" y="2314575"/>
            <a:ext cx="1655762" cy="1285875"/>
          </a:xfrm>
          <a:prstGeom prst="rect">
            <a:avLst/>
          </a:prstGeom>
          <a:noFill/>
          <a:ln w="25400" algn="ctr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Rectangle 10"/>
          <p:cNvSpPr>
            <a:spLocks noChangeArrowheads="1"/>
          </p:cNvSpPr>
          <p:nvPr/>
        </p:nvSpPr>
        <p:spPr bwMode="auto">
          <a:xfrm>
            <a:off x="344488" y="6092825"/>
            <a:ext cx="9361487" cy="576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75" y="549275"/>
            <a:ext cx="7199313" cy="502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10"/>
          <p:cNvSpPr>
            <a:spLocks noChangeArrowheads="1"/>
          </p:cNvSpPr>
          <p:nvPr/>
        </p:nvSpPr>
        <p:spPr bwMode="auto">
          <a:xfrm>
            <a:off x="344488" y="6092825"/>
            <a:ext cx="9361487" cy="576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631825" y="1504950"/>
            <a:ext cx="2160588" cy="1062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/>
              <a:t>Library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b="0"/>
              <a:t>All the public documents from across the Knowledge Hub</a:t>
            </a:r>
          </a:p>
        </p:txBody>
      </p:sp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631825" y="2781300"/>
            <a:ext cx="2160588" cy="12779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/>
              <a:t>Choose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b="0"/>
              <a:t>From all the public files or files you have uploaded that have been made public</a:t>
            </a:r>
          </a:p>
        </p:txBody>
      </p:sp>
      <p:sp>
        <p:nvSpPr>
          <p:cNvPr id="20486" name="Text Box 8"/>
          <p:cNvSpPr txBox="1">
            <a:spLocks noChangeArrowheads="1"/>
          </p:cNvSpPr>
          <p:nvPr/>
        </p:nvSpPr>
        <p:spPr bwMode="auto">
          <a:xfrm>
            <a:off x="631825" y="4264025"/>
            <a:ext cx="2160588" cy="6302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/>
              <a:t>Filter by tag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b="0"/>
              <a:t>Filter your search by tag</a:t>
            </a:r>
          </a:p>
        </p:txBody>
      </p:sp>
      <p:sp>
        <p:nvSpPr>
          <p:cNvPr id="20487" name="Text Box 9"/>
          <p:cNvSpPr txBox="1">
            <a:spLocks noChangeArrowheads="1"/>
          </p:cNvSpPr>
          <p:nvPr/>
        </p:nvSpPr>
        <p:spPr bwMode="auto">
          <a:xfrm>
            <a:off x="631825" y="5373688"/>
            <a:ext cx="2160588" cy="846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/>
              <a:t>Suggested documents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b="0"/>
              <a:t>View the documents that are suggested to you</a:t>
            </a:r>
          </a:p>
        </p:txBody>
      </p:sp>
      <p:sp>
        <p:nvSpPr>
          <p:cNvPr id="20488" name="Text Box 5"/>
          <p:cNvSpPr txBox="1">
            <a:spLocks noChangeArrowheads="1"/>
          </p:cNvSpPr>
          <p:nvPr/>
        </p:nvSpPr>
        <p:spPr bwMode="auto">
          <a:xfrm rot="-2640176">
            <a:off x="-1930400" y="703263"/>
            <a:ext cx="5765800" cy="460375"/>
          </a:xfrm>
          <a:prstGeom prst="rect">
            <a:avLst/>
          </a:prstGeom>
          <a:noFill/>
          <a:ln w="25400" algn="ctr">
            <a:solidFill>
              <a:srgbClr val="91278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1278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/>
              <a:t>Public - Library</a:t>
            </a:r>
          </a:p>
        </p:txBody>
      </p:sp>
      <p:sp>
        <p:nvSpPr>
          <p:cNvPr id="20489" name="Rectangle 11"/>
          <p:cNvSpPr>
            <a:spLocks noChangeArrowheads="1"/>
          </p:cNvSpPr>
          <p:nvPr/>
        </p:nvSpPr>
        <p:spPr bwMode="auto">
          <a:xfrm>
            <a:off x="2865438" y="1484313"/>
            <a:ext cx="3671887" cy="920750"/>
          </a:xfrm>
          <a:prstGeom prst="rect">
            <a:avLst/>
          </a:prstGeom>
          <a:noFill/>
          <a:ln w="25400" algn="ctr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Rectangle 12"/>
          <p:cNvSpPr>
            <a:spLocks noChangeArrowheads="1"/>
          </p:cNvSpPr>
          <p:nvPr/>
        </p:nvSpPr>
        <p:spPr bwMode="auto">
          <a:xfrm>
            <a:off x="6681788" y="1620838"/>
            <a:ext cx="503237" cy="584200"/>
          </a:xfrm>
          <a:prstGeom prst="rect">
            <a:avLst/>
          </a:prstGeom>
          <a:noFill/>
          <a:ln w="25400" algn="ctr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1" name="Rectangle 13"/>
          <p:cNvSpPr>
            <a:spLocks noChangeArrowheads="1"/>
          </p:cNvSpPr>
          <p:nvPr/>
        </p:nvSpPr>
        <p:spPr bwMode="auto">
          <a:xfrm>
            <a:off x="6681788" y="2406650"/>
            <a:ext cx="1871662" cy="1454150"/>
          </a:xfrm>
          <a:prstGeom prst="rect">
            <a:avLst/>
          </a:prstGeom>
          <a:noFill/>
          <a:ln w="25400" algn="ctr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2" name="Rectangle 14"/>
          <p:cNvSpPr>
            <a:spLocks noChangeArrowheads="1"/>
          </p:cNvSpPr>
          <p:nvPr/>
        </p:nvSpPr>
        <p:spPr bwMode="auto">
          <a:xfrm>
            <a:off x="6681788" y="4076700"/>
            <a:ext cx="1871662" cy="1439863"/>
          </a:xfrm>
          <a:prstGeom prst="rect">
            <a:avLst/>
          </a:prstGeom>
          <a:noFill/>
          <a:ln w="25400" algn="ctr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3" y="544513"/>
            <a:ext cx="7200900" cy="502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344488" y="6092825"/>
            <a:ext cx="9361487" cy="576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8" name="Text Box 7"/>
          <p:cNvSpPr txBox="1">
            <a:spLocks noChangeArrowheads="1"/>
          </p:cNvSpPr>
          <p:nvPr/>
        </p:nvSpPr>
        <p:spPr bwMode="auto">
          <a:xfrm>
            <a:off x="631825" y="1887538"/>
            <a:ext cx="2160588" cy="1062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/>
              <a:t>Blogs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b="0"/>
              <a:t>All the public and open blogs from across the Knowledge Hub</a:t>
            </a:r>
          </a:p>
        </p:txBody>
      </p:sp>
      <p:sp>
        <p:nvSpPr>
          <p:cNvPr id="21509" name="Text Box 9"/>
          <p:cNvSpPr txBox="1">
            <a:spLocks noChangeArrowheads="1"/>
          </p:cNvSpPr>
          <p:nvPr/>
        </p:nvSpPr>
        <p:spPr bwMode="auto">
          <a:xfrm>
            <a:off x="631825" y="3284538"/>
            <a:ext cx="2160588" cy="6302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/>
              <a:t>Filter by tag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b="0"/>
              <a:t>Filter your search by tag</a:t>
            </a:r>
          </a:p>
        </p:txBody>
      </p:sp>
      <p:sp>
        <p:nvSpPr>
          <p:cNvPr id="21510" name="Text Box 10"/>
          <p:cNvSpPr txBox="1">
            <a:spLocks noChangeArrowheads="1"/>
          </p:cNvSpPr>
          <p:nvPr/>
        </p:nvSpPr>
        <p:spPr bwMode="auto">
          <a:xfrm>
            <a:off x="631825" y="4357688"/>
            <a:ext cx="2160588" cy="854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/>
              <a:t>Suggested blogs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b="0"/>
              <a:t>View the blogs that are suggested to you</a:t>
            </a:r>
          </a:p>
        </p:txBody>
      </p:sp>
      <p:sp>
        <p:nvSpPr>
          <p:cNvPr id="21511" name="Rectangle 11"/>
          <p:cNvSpPr>
            <a:spLocks noChangeArrowheads="1"/>
          </p:cNvSpPr>
          <p:nvPr/>
        </p:nvSpPr>
        <p:spPr bwMode="auto">
          <a:xfrm>
            <a:off x="2865438" y="1412875"/>
            <a:ext cx="3600450" cy="863600"/>
          </a:xfrm>
          <a:prstGeom prst="rect">
            <a:avLst/>
          </a:prstGeom>
          <a:noFill/>
          <a:ln w="25400" algn="ctr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Rectangle 12"/>
          <p:cNvSpPr>
            <a:spLocks noChangeArrowheads="1"/>
          </p:cNvSpPr>
          <p:nvPr/>
        </p:nvSpPr>
        <p:spPr bwMode="auto">
          <a:xfrm>
            <a:off x="6681788" y="728663"/>
            <a:ext cx="1871662" cy="3348037"/>
          </a:xfrm>
          <a:prstGeom prst="rect">
            <a:avLst/>
          </a:prstGeom>
          <a:noFill/>
          <a:ln w="25400" algn="ctr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3" name="Rectangle 13"/>
          <p:cNvSpPr>
            <a:spLocks noChangeArrowheads="1"/>
          </p:cNvSpPr>
          <p:nvPr/>
        </p:nvSpPr>
        <p:spPr bwMode="auto">
          <a:xfrm>
            <a:off x="6681788" y="4357688"/>
            <a:ext cx="1871662" cy="1214437"/>
          </a:xfrm>
          <a:prstGeom prst="rect">
            <a:avLst/>
          </a:prstGeom>
          <a:noFill/>
          <a:ln w="25400" algn="ctr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4" name="Text Box 6"/>
          <p:cNvSpPr txBox="1">
            <a:spLocks noChangeArrowheads="1"/>
          </p:cNvSpPr>
          <p:nvPr/>
        </p:nvSpPr>
        <p:spPr bwMode="auto">
          <a:xfrm rot="-2640176">
            <a:off x="-1930400" y="703263"/>
            <a:ext cx="5765800" cy="460375"/>
          </a:xfrm>
          <a:prstGeom prst="rect">
            <a:avLst/>
          </a:prstGeom>
          <a:noFill/>
          <a:ln w="25400" algn="ctr">
            <a:solidFill>
              <a:srgbClr val="91278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1278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/>
              <a:t>Public - Blogs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75" y="561975"/>
            <a:ext cx="7199313" cy="502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16"/>
          <p:cNvSpPr txBox="1">
            <a:spLocks noChangeAspect="1" noChangeArrowheads="1"/>
          </p:cNvSpPr>
          <p:nvPr/>
        </p:nvSpPr>
        <p:spPr bwMode="auto">
          <a:xfrm>
            <a:off x="631825" y="4132263"/>
            <a:ext cx="2160588" cy="1062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/>
              <a:t>Newest Groups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b="0"/>
              <a:t>Shows the open and restricted groups on the Knowledge Hub</a:t>
            </a:r>
          </a:p>
        </p:txBody>
      </p:sp>
      <p:sp>
        <p:nvSpPr>
          <p:cNvPr id="4100" name="Rectangle 11"/>
          <p:cNvSpPr>
            <a:spLocks noChangeArrowheads="1"/>
          </p:cNvSpPr>
          <p:nvPr/>
        </p:nvSpPr>
        <p:spPr bwMode="auto">
          <a:xfrm>
            <a:off x="6858000" y="215900"/>
            <a:ext cx="431800" cy="215900"/>
          </a:xfrm>
          <a:prstGeom prst="rect">
            <a:avLst/>
          </a:prstGeom>
          <a:noFill/>
          <a:ln w="2540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Rectangle 13"/>
          <p:cNvSpPr>
            <a:spLocks noChangeArrowheads="1"/>
          </p:cNvSpPr>
          <p:nvPr/>
        </p:nvSpPr>
        <p:spPr bwMode="auto">
          <a:xfrm>
            <a:off x="2792413" y="3594100"/>
            <a:ext cx="2879725" cy="1995488"/>
          </a:xfrm>
          <a:prstGeom prst="rect">
            <a:avLst/>
          </a:prstGeom>
          <a:noFill/>
          <a:ln w="25400" algn="ctr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2" name="Rectangle 14"/>
          <p:cNvSpPr>
            <a:spLocks noChangeArrowheads="1"/>
          </p:cNvSpPr>
          <p:nvPr/>
        </p:nvSpPr>
        <p:spPr bwMode="auto">
          <a:xfrm>
            <a:off x="5673725" y="3603625"/>
            <a:ext cx="2879725" cy="1985963"/>
          </a:xfrm>
          <a:prstGeom prst="rect">
            <a:avLst/>
          </a:prstGeom>
          <a:noFill/>
          <a:ln w="25400" algn="ctr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3" name="Text Box 15"/>
          <p:cNvSpPr txBox="1">
            <a:spLocks noChangeArrowheads="1"/>
          </p:cNvSpPr>
          <p:nvPr/>
        </p:nvSpPr>
        <p:spPr bwMode="auto">
          <a:xfrm>
            <a:off x="631825" y="2000250"/>
            <a:ext cx="2160588" cy="1062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/>
              <a:t>Featured Groups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b="0"/>
              <a:t>Let us know and we can promote your group on the Welcome Page</a:t>
            </a:r>
          </a:p>
        </p:txBody>
      </p:sp>
      <p:sp>
        <p:nvSpPr>
          <p:cNvPr id="4104" name="Rectangle 13"/>
          <p:cNvSpPr>
            <a:spLocks noChangeArrowheads="1"/>
          </p:cNvSpPr>
          <p:nvPr/>
        </p:nvSpPr>
        <p:spPr bwMode="auto">
          <a:xfrm>
            <a:off x="7073900" y="1341438"/>
            <a:ext cx="1263650" cy="1582737"/>
          </a:xfrm>
          <a:prstGeom prst="rect">
            <a:avLst/>
          </a:prstGeom>
          <a:noFill/>
          <a:ln w="25400" algn="ctr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5" name="Rectangle 14"/>
          <p:cNvSpPr>
            <a:spLocks noChangeArrowheads="1"/>
          </p:cNvSpPr>
          <p:nvPr/>
        </p:nvSpPr>
        <p:spPr bwMode="auto">
          <a:xfrm>
            <a:off x="6245225" y="476250"/>
            <a:ext cx="436563" cy="360363"/>
          </a:xfrm>
          <a:prstGeom prst="rect">
            <a:avLst/>
          </a:prstGeom>
          <a:noFill/>
          <a:ln w="25400" algn="ctr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6" name="Text Box 8"/>
          <p:cNvSpPr txBox="1">
            <a:spLocks noChangeArrowheads="1"/>
          </p:cNvSpPr>
          <p:nvPr/>
        </p:nvSpPr>
        <p:spPr bwMode="auto">
          <a:xfrm rot="-2640176">
            <a:off x="-1930400" y="692150"/>
            <a:ext cx="5765800" cy="482600"/>
          </a:xfrm>
          <a:prstGeom prst="rect">
            <a:avLst/>
          </a:prstGeom>
          <a:noFill/>
          <a:ln w="25400" algn="ctr">
            <a:solidFill>
              <a:srgbClr val="91278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1278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/>
              <a:t>Welcome Page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ChangeArrowheads="1"/>
          </p:cNvSpPr>
          <p:nvPr/>
        </p:nvSpPr>
        <p:spPr bwMode="auto">
          <a:xfrm>
            <a:off x="344488" y="6092825"/>
            <a:ext cx="9361487" cy="576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1" name="Text Box 6"/>
          <p:cNvSpPr txBox="1">
            <a:spLocks noChangeArrowheads="1"/>
          </p:cNvSpPr>
          <p:nvPr/>
        </p:nvSpPr>
        <p:spPr bwMode="auto">
          <a:xfrm rot="-2640176">
            <a:off x="-1930400" y="692150"/>
            <a:ext cx="5765800" cy="482600"/>
          </a:xfrm>
          <a:prstGeom prst="rect">
            <a:avLst/>
          </a:prstGeom>
          <a:noFill/>
          <a:ln w="25400" algn="ctr">
            <a:solidFill>
              <a:srgbClr val="91278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1278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/>
              <a:t>Groups</a:t>
            </a:r>
          </a:p>
        </p:txBody>
      </p:sp>
      <p:sp>
        <p:nvSpPr>
          <p:cNvPr id="22532" name="Rectangle 11"/>
          <p:cNvSpPr>
            <a:spLocks noChangeArrowheads="1"/>
          </p:cNvSpPr>
          <p:nvPr/>
        </p:nvSpPr>
        <p:spPr bwMode="auto">
          <a:xfrm>
            <a:off x="5745163" y="1844675"/>
            <a:ext cx="2160587" cy="504825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Rectangle 12"/>
          <p:cNvSpPr>
            <a:spLocks noChangeArrowheads="1"/>
          </p:cNvSpPr>
          <p:nvPr/>
        </p:nvSpPr>
        <p:spPr bwMode="auto">
          <a:xfrm>
            <a:off x="2505075" y="2636838"/>
            <a:ext cx="2087563" cy="2663825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Rectangle 13"/>
          <p:cNvSpPr>
            <a:spLocks noChangeArrowheads="1"/>
          </p:cNvSpPr>
          <p:nvPr/>
        </p:nvSpPr>
        <p:spPr bwMode="auto">
          <a:xfrm>
            <a:off x="4665663" y="2636838"/>
            <a:ext cx="2016125" cy="2087562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5" name="Rectangle 14"/>
          <p:cNvSpPr>
            <a:spLocks noChangeArrowheads="1"/>
          </p:cNvSpPr>
          <p:nvPr/>
        </p:nvSpPr>
        <p:spPr bwMode="auto">
          <a:xfrm>
            <a:off x="6753225" y="2636838"/>
            <a:ext cx="2016125" cy="1728787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2536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75" y="546100"/>
            <a:ext cx="7200900" cy="502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7" name="Rectangle 12"/>
          <p:cNvSpPr>
            <a:spLocks noChangeArrowheads="1"/>
          </p:cNvSpPr>
          <p:nvPr/>
        </p:nvSpPr>
        <p:spPr bwMode="auto">
          <a:xfrm>
            <a:off x="2936875" y="1674813"/>
            <a:ext cx="1728788" cy="3898900"/>
          </a:xfrm>
          <a:prstGeom prst="rect">
            <a:avLst/>
          </a:prstGeom>
          <a:noFill/>
          <a:ln w="25400" algn="ctr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8" name="Rectangle 12"/>
          <p:cNvSpPr>
            <a:spLocks noChangeArrowheads="1"/>
          </p:cNvSpPr>
          <p:nvPr/>
        </p:nvSpPr>
        <p:spPr bwMode="auto">
          <a:xfrm>
            <a:off x="4665663" y="1681163"/>
            <a:ext cx="1912937" cy="3898900"/>
          </a:xfrm>
          <a:prstGeom prst="rect">
            <a:avLst/>
          </a:prstGeom>
          <a:noFill/>
          <a:ln w="25400" algn="ctr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9" name="Rectangle 12"/>
          <p:cNvSpPr>
            <a:spLocks noChangeArrowheads="1"/>
          </p:cNvSpPr>
          <p:nvPr/>
        </p:nvSpPr>
        <p:spPr bwMode="auto">
          <a:xfrm>
            <a:off x="6578600" y="1681163"/>
            <a:ext cx="1771650" cy="3898900"/>
          </a:xfrm>
          <a:prstGeom prst="rect">
            <a:avLst/>
          </a:prstGeom>
          <a:noFill/>
          <a:ln w="25400" algn="ctr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0" name="Text Box 10"/>
          <p:cNvSpPr txBox="1">
            <a:spLocks noChangeArrowheads="1"/>
          </p:cNvSpPr>
          <p:nvPr/>
        </p:nvSpPr>
        <p:spPr bwMode="auto">
          <a:xfrm>
            <a:off x="631825" y="5084763"/>
            <a:ext cx="2160588" cy="846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/>
              <a:t>Newest groups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b="0"/>
              <a:t>View the newest groups on the Knowledge Hub </a:t>
            </a:r>
          </a:p>
        </p:txBody>
      </p:sp>
      <p:sp>
        <p:nvSpPr>
          <p:cNvPr id="22541" name="Text Box 9"/>
          <p:cNvSpPr txBox="1">
            <a:spLocks noChangeArrowheads="1"/>
          </p:cNvSpPr>
          <p:nvPr/>
        </p:nvSpPr>
        <p:spPr bwMode="auto">
          <a:xfrm>
            <a:off x="631825" y="3719513"/>
            <a:ext cx="2160588" cy="846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/>
              <a:t>Most popular groups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b="0"/>
              <a:t>View the current 20 most popular groups </a:t>
            </a:r>
          </a:p>
        </p:txBody>
      </p:sp>
      <p:sp>
        <p:nvSpPr>
          <p:cNvPr id="22542" name="Text Box 8"/>
          <p:cNvSpPr txBox="1">
            <a:spLocks noChangeArrowheads="1"/>
          </p:cNvSpPr>
          <p:nvPr/>
        </p:nvSpPr>
        <p:spPr bwMode="auto">
          <a:xfrm>
            <a:off x="631825" y="2717800"/>
            <a:ext cx="2160588" cy="631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/>
              <a:t>My groups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b="0"/>
              <a:t>View all my groups</a:t>
            </a:r>
          </a:p>
        </p:txBody>
      </p:sp>
      <p:sp>
        <p:nvSpPr>
          <p:cNvPr id="22543" name="Text Box 7"/>
          <p:cNvSpPr txBox="1">
            <a:spLocks noChangeArrowheads="1"/>
          </p:cNvSpPr>
          <p:nvPr/>
        </p:nvSpPr>
        <p:spPr bwMode="auto">
          <a:xfrm>
            <a:off x="631825" y="1700213"/>
            <a:ext cx="2160588" cy="846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/>
              <a:t>Find a group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b="0"/>
              <a:t>Use the search to find a group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75" y="547688"/>
            <a:ext cx="7199313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5"/>
          <p:cNvSpPr>
            <a:spLocks noChangeArrowheads="1"/>
          </p:cNvSpPr>
          <p:nvPr/>
        </p:nvSpPr>
        <p:spPr bwMode="auto">
          <a:xfrm>
            <a:off x="344488" y="6092825"/>
            <a:ext cx="9361487" cy="576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Text Box 8"/>
          <p:cNvSpPr txBox="1">
            <a:spLocks noChangeArrowheads="1"/>
          </p:cNvSpPr>
          <p:nvPr/>
        </p:nvSpPr>
        <p:spPr bwMode="auto">
          <a:xfrm>
            <a:off x="631825" y="1887538"/>
            <a:ext cx="2160588" cy="846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/>
              <a:t>Find groups A-Z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b="0"/>
              <a:t>Find a group by using the A-Z</a:t>
            </a:r>
          </a:p>
        </p:txBody>
      </p:sp>
      <p:sp>
        <p:nvSpPr>
          <p:cNvPr id="23557" name="Text Box 9"/>
          <p:cNvSpPr txBox="1">
            <a:spLocks noChangeArrowheads="1"/>
          </p:cNvSpPr>
          <p:nvPr/>
        </p:nvSpPr>
        <p:spPr bwMode="auto">
          <a:xfrm>
            <a:off x="631825" y="3284538"/>
            <a:ext cx="2160588" cy="6302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/>
              <a:t>Filter by tag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b="0"/>
              <a:t>Filter your search by tag</a:t>
            </a:r>
          </a:p>
        </p:txBody>
      </p:sp>
      <p:sp>
        <p:nvSpPr>
          <p:cNvPr id="23558" name="Text Box 10"/>
          <p:cNvSpPr txBox="1">
            <a:spLocks noChangeArrowheads="1"/>
          </p:cNvSpPr>
          <p:nvPr/>
        </p:nvSpPr>
        <p:spPr bwMode="auto">
          <a:xfrm>
            <a:off x="631825" y="4519613"/>
            <a:ext cx="2160588" cy="846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/>
              <a:t>Featured groups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b="0"/>
              <a:t>View the featured groups for this week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 rot="-2640176">
            <a:off x="-1930400" y="703263"/>
            <a:ext cx="5765800" cy="460375"/>
          </a:xfrm>
          <a:prstGeom prst="rect">
            <a:avLst/>
          </a:prstGeom>
          <a:noFill/>
          <a:ln w="25400" algn="ctr">
            <a:solidFill>
              <a:srgbClr val="91278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1278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/>
              <a:t>Listings A-Z</a:t>
            </a:r>
          </a:p>
        </p:txBody>
      </p:sp>
      <p:sp>
        <p:nvSpPr>
          <p:cNvPr id="23560" name="Rectangle 11"/>
          <p:cNvSpPr>
            <a:spLocks noChangeArrowheads="1"/>
          </p:cNvSpPr>
          <p:nvPr/>
        </p:nvSpPr>
        <p:spPr bwMode="auto">
          <a:xfrm>
            <a:off x="2936875" y="1363663"/>
            <a:ext cx="3576638" cy="287337"/>
          </a:xfrm>
          <a:prstGeom prst="rect">
            <a:avLst/>
          </a:prstGeom>
          <a:noFill/>
          <a:ln w="25400" algn="ctr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1" name="Rectangle 12"/>
          <p:cNvSpPr>
            <a:spLocks noChangeArrowheads="1"/>
          </p:cNvSpPr>
          <p:nvPr/>
        </p:nvSpPr>
        <p:spPr bwMode="auto">
          <a:xfrm>
            <a:off x="6608763" y="1868488"/>
            <a:ext cx="2160587" cy="1344612"/>
          </a:xfrm>
          <a:prstGeom prst="rect">
            <a:avLst/>
          </a:prstGeom>
          <a:noFill/>
          <a:ln w="25400" algn="ctr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2" name="Rectangle 13"/>
          <p:cNvSpPr>
            <a:spLocks noChangeArrowheads="1"/>
          </p:cNvSpPr>
          <p:nvPr/>
        </p:nvSpPr>
        <p:spPr bwMode="auto">
          <a:xfrm>
            <a:off x="6608763" y="3429000"/>
            <a:ext cx="2160587" cy="2087563"/>
          </a:xfrm>
          <a:prstGeom prst="rect">
            <a:avLst/>
          </a:prstGeom>
          <a:noFill/>
          <a:ln w="25400" algn="ctr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75" y="547688"/>
            <a:ext cx="7199313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5"/>
          <p:cNvSpPr>
            <a:spLocks noChangeArrowheads="1"/>
          </p:cNvSpPr>
          <p:nvPr/>
        </p:nvSpPr>
        <p:spPr bwMode="auto">
          <a:xfrm>
            <a:off x="344488" y="6092825"/>
            <a:ext cx="9361487" cy="576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0" name="Text Box 8"/>
          <p:cNvSpPr txBox="1">
            <a:spLocks noChangeArrowheads="1"/>
          </p:cNvSpPr>
          <p:nvPr/>
        </p:nvSpPr>
        <p:spPr bwMode="auto">
          <a:xfrm>
            <a:off x="560388" y="1887538"/>
            <a:ext cx="2232025" cy="1062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/>
              <a:t>Find people A-Z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b="0"/>
              <a:t>Find members of the Knowledge hub by using the A-Z</a:t>
            </a:r>
          </a:p>
        </p:txBody>
      </p:sp>
      <p:sp>
        <p:nvSpPr>
          <p:cNvPr id="24581" name="Text Box 9"/>
          <p:cNvSpPr txBox="1">
            <a:spLocks noChangeArrowheads="1"/>
          </p:cNvSpPr>
          <p:nvPr/>
        </p:nvSpPr>
        <p:spPr bwMode="auto">
          <a:xfrm>
            <a:off x="631825" y="3284538"/>
            <a:ext cx="2160588" cy="1492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/>
              <a:t>Suggested connections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b="0"/>
              <a:t>The Knowledge Hub will suggestion connection based on the groups you have joined</a:t>
            </a:r>
          </a:p>
        </p:txBody>
      </p:sp>
      <p:sp>
        <p:nvSpPr>
          <p:cNvPr id="24582" name="Text Box 7"/>
          <p:cNvSpPr txBox="1">
            <a:spLocks noChangeArrowheads="1"/>
          </p:cNvSpPr>
          <p:nvPr/>
        </p:nvSpPr>
        <p:spPr bwMode="auto">
          <a:xfrm rot="-2640176">
            <a:off x="-1930400" y="703263"/>
            <a:ext cx="5765800" cy="460375"/>
          </a:xfrm>
          <a:prstGeom prst="rect">
            <a:avLst/>
          </a:prstGeom>
          <a:noFill/>
          <a:ln w="25400" algn="ctr">
            <a:solidFill>
              <a:srgbClr val="91278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1278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/>
              <a:t>People</a:t>
            </a:r>
          </a:p>
        </p:txBody>
      </p:sp>
      <p:sp>
        <p:nvSpPr>
          <p:cNvPr id="24583" name="Rectangle 11"/>
          <p:cNvSpPr>
            <a:spLocks noChangeArrowheads="1"/>
          </p:cNvSpPr>
          <p:nvPr/>
        </p:nvSpPr>
        <p:spPr bwMode="auto">
          <a:xfrm>
            <a:off x="2981325" y="1057275"/>
            <a:ext cx="3576638" cy="287338"/>
          </a:xfrm>
          <a:prstGeom prst="rect">
            <a:avLst/>
          </a:prstGeom>
          <a:noFill/>
          <a:ln w="25400" algn="ctr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Rectangle 12"/>
          <p:cNvSpPr>
            <a:spLocks noChangeArrowheads="1"/>
          </p:cNvSpPr>
          <p:nvPr/>
        </p:nvSpPr>
        <p:spPr bwMode="auto">
          <a:xfrm>
            <a:off x="6608763" y="1484313"/>
            <a:ext cx="1800225" cy="4092575"/>
          </a:xfrm>
          <a:prstGeom prst="rect">
            <a:avLst/>
          </a:prstGeom>
          <a:noFill/>
          <a:ln w="25400" algn="ctr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75" y="547688"/>
            <a:ext cx="7199313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5"/>
          <p:cNvSpPr>
            <a:spLocks noChangeArrowheads="1"/>
          </p:cNvSpPr>
          <p:nvPr/>
        </p:nvSpPr>
        <p:spPr bwMode="auto">
          <a:xfrm>
            <a:off x="344488" y="6092825"/>
            <a:ext cx="9361487" cy="576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4" name="Text Box 8"/>
          <p:cNvSpPr txBox="1">
            <a:spLocks noChangeArrowheads="1"/>
          </p:cNvSpPr>
          <p:nvPr/>
        </p:nvSpPr>
        <p:spPr bwMode="auto">
          <a:xfrm>
            <a:off x="631825" y="1887538"/>
            <a:ext cx="2160588" cy="1062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/>
              <a:t>Events list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b="0"/>
              <a:t>Events that have been made public from within a group</a:t>
            </a:r>
          </a:p>
        </p:txBody>
      </p:sp>
      <p:sp>
        <p:nvSpPr>
          <p:cNvPr id="25605" name="Text Box 7"/>
          <p:cNvSpPr txBox="1">
            <a:spLocks noChangeArrowheads="1"/>
          </p:cNvSpPr>
          <p:nvPr/>
        </p:nvSpPr>
        <p:spPr bwMode="auto">
          <a:xfrm rot="-2640176">
            <a:off x="-1930400" y="703263"/>
            <a:ext cx="5765800" cy="460375"/>
          </a:xfrm>
          <a:prstGeom prst="rect">
            <a:avLst/>
          </a:prstGeom>
          <a:noFill/>
          <a:ln w="25400" algn="ctr">
            <a:solidFill>
              <a:srgbClr val="91278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1278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/>
              <a:t>Public - Events</a:t>
            </a:r>
          </a:p>
        </p:txBody>
      </p:sp>
      <p:sp>
        <p:nvSpPr>
          <p:cNvPr id="25606" name="Rectangle 11"/>
          <p:cNvSpPr>
            <a:spLocks noChangeArrowheads="1"/>
          </p:cNvSpPr>
          <p:nvPr/>
        </p:nvSpPr>
        <p:spPr bwMode="auto">
          <a:xfrm>
            <a:off x="2981325" y="1504950"/>
            <a:ext cx="3576638" cy="792163"/>
          </a:xfrm>
          <a:prstGeom prst="rect">
            <a:avLst/>
          </a:prstGeom>
          <a:noFill/>
          <a:ln w="25400" algn="ctr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3" y="547688"/>
            <a:ext cx="72009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344488" y="6092825"/>
            <a:ext cx="9361487" cy="576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8" name="Text Box 7"/>
          <p:cNvSpPr txBox="1">
            <a:spLocks noChangeArrowheads="1"/>
          </p:cNvSpPr>
          <p:nvPr/>
        </p:nvSpPr>
        <p:spPr bwMode="auto">
          <a:xfrm>
            <a:off x="631825" y="2871788"/>
            <a:ext cx="2160588" cy="12779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/>
              <a:t>Announcement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b="0"/>
              <a:t>Controlled by the group facilitators to announce new and interesting content </a:t>
            </a:r>
          </a:p>
        </p:txBody>
      </p:sp>
      <p:sp>
        <p:nvSpPr>
          <p:cNvPr id="26629" name="Text Box 8"/>
          <p:cNvSpPr txBox="1">
            <a:spLocks noChangeArrowheads="1"/>
          </p:cNvSpPr>
          <p:nvPr/>
        </p:nvSpPr>
        <p:spPr bwMode="auto">
          <a:xfrm>
            <a:off x="631825" y="4149725"/>
            <a:ext cx="2160588" cy="854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/>
              <a:t>Activity stream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b="0"/>
              <a:t>View all the activities in the group</a:t>
            </a:r>
          </a:p>
        </p:txBody>
      </p:sp>
      <p:sp>
        <p:nvSpPr>
          <p:cNvPr id="26630" name="Text Box 10"/>
          <p:cNvSpPr txBox="1">
            <a:spLocks noChangeArrowheads="1"/>
          </p:cNvSpPr>
          <p:nvPr/>
        </p:nvSpPr>
        <p:spPr bwMode="auto">
          <a:xfrm>
            <a:off x="631825" y="5229225"/>
            <a:ext cx="2160588" cy="1062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/>
              <a:t>What’s happening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b="0"/>
              <a:t>Update the group on what’s happening in the area of work</a:t>
            </a:r>
          </a:p>
        </p:txBody>
      </p:sp>
      <p:sp>
        <p:nvSpPr>
          <p:cNvPr id="26631" name="Text Box 11"/>
          <p:cNvSpPr txBox="1">
            <a:spLocks noChangeArrowheads="1"/>
          </p:cNvSpPr>
          <p:nvPr/>
        </p:nvSpPr>
        <p:spPr bwMode="auto">
          <a:xfrm>
            <a:off x="631825" y="1628775"/>
            <a:ext cx="2160588" cy="1062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/>
              <a:t>Description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b="0"/>
              <a:t>Shows the group description, start date, members and facilitators </a:t>
            </a:r>
          </a:p>
        </p:txBody>
      </p:sp>
      <p:sp>
        <p:nvSpPr>
          <p:cNvPr id="26632" name="Text Box 6"/>
          <p:cNvSpPr txBox="1">
            <a:spLocks noChangeArrowheads="1"/>
          </p:cNvSpPr>
          <p:nvPr/>
        </p:nvSpPr>
        <p:spPr bwMode="auto">
          <a:xfrm rot="-2640176">
            <a:off x="-1930400" y="703263"/>
            <a:ext cx="5765800" cy="460375"/>
          </a:xfrm>
          <a:prstGeom prst="rect">
            <a:avLst/>
          </a:prstGeom>
          <a:noFill/>
          <a:ln w="25400" algn="ctr">
            <a:solidFill>
              <a:srgbClr val="91278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1278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/>
              <a:t>Group - Activity</a:t>
            </a:r>
          </a:p>
        </p:txBody>
      </p:sp>
      <p:sp>
        <p:nvSpPr>
          <p:cNvPr id="26633" name="Rectangle 12"/>
          <p:cNvSpPr>
            <a:spLocks noChangeArrowheads="1"/>
          </p:cNvSpPr>
          <p:nvPr/>
        </p:nvSpPr>
        <p:spPr bwMode="auto">
          <a:xfrm>
            <a:off x="3584575" y="933450"/>
            <a:ext cx="4105275" cy="431800"/>
          </a:xfrm>
          <a:prstGeom prst="rect">
            <a:avLst/>
          </a:prstGeom>
          <a:noFill/>
          <a:ln w="25400" algn="ctr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4" name="Rectangle 13"/>
          <p:cNvSpPr>
            <a:spLocks noChangeArrowheads="1"/>
          </p:cNvSpPr>
          <p:nvPr/>
        </p:nvSpPr>
        <p:spPr bwMode="auto">
          <a:xfrm>
            <a:off x="3008313" y="2205038"/>
            <a:ext cx="3529012" cy="857250"/>
          </a:xfrm>
          <a:prstGeom prst="rect">
            <a:avLst/>
          </a:prstGeom>
          <a:noFill/>
          <a:ln w="25400" algn="ctr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5" name="Rectangle 14"/>
          <p:cNvSpPr>
            <a:spLocks noChangeArrowheads="1"/>
          </p:cNvSpPr>
          <p:nvPr/>
        </p:nvSpPr>
        <p:spPr bwMode="auto">
          <a:xfrm>
            <a:off x="3008313" y="3062288"/>
            <a:ext cx="3529012" cy="2592387"/>
          </a:xfrm>
          <a:prstGeom prst="rect">
            <a:avLst/>
          </a:prstGeom>
          <a:noFill/>
          <a:ln w="25400" algn="ctr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1" name="Rectangle 15"/>
          <p:cNvSpPr>
            <a:spLocks noChangeArrowheads="1"/>
          </p:cNvSpPr>
          <p:nvPr/>
        </p:nvSpPr>
        <p:spPr bwMode="auto">
          <a:xfrm>
            <a:off x="7604125" y="1484313"/>
            <a:ext cx="792163" cy="288925"/>
          </a:xfrm>
          <a:prstGeom prst="rect">
            <a:avLst/>
          </a:prstGeom>
          <a:noFill/>
          <a:ln w="25400" algn="ctr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7" name="Rectangle 16"/>
          <p:cNvSpPr>
            <a:spLocks noChangeArrowheads="1"/>
          </p:cNvSpPr>
          <p:nvPr/>
        </p:nvSpPr>
        <p:spPr bwMode="auto">
          <a:xfrm>
            <a:off x="6653213" y="2205038"/>
            <a:ext cx="1800225" cy="1655762"/>
          </a:xfrm>
          <a:prstGeom prst="rect">
            <a:avLst/>
          </a:prstGeom>
          <a:noFill/>
          <a:ln w="25400" algn="ctr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8" name="Rectangle 16"/>
          <p:cNvSpPr>
            <a:spLocks noChangeArrowheads="1"/>
          </p:cNvSpPr>
          <p:nvPr/>
        </p:nvSpPr>
        <p:spPr bwMode="auto">
          <a:xfrm>
            <a:off x="6653213" y="3998913"/>
            <a:ext cx="1800225" cy="1655762"/>
          </a:xfrm>
          <a:prstGeom prst="rect">
            <a:avLst/>
          </a:prstGeom>
          <a:noFill/>
          <a:ln w="25400" algn="ctr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5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3" y="547688"/>
            <a:ext cx="72009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344488" y="6092825"/>
            <a:ext cx="9361487" cy="576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2" name="Text Box 7"/>
          <p:cNvSpPr txBox="1">
            <a:spLocks noChangeArrowheads="1"/>
          </p:cNvSpPr>
          <p:nvPr/>
        </p:nvSpPr>
        <p:spPr bwMode="auto">
          <a:xfrm>
            <a:off x="631825" y="1936750"/>
            <a:ext cx="2160588" cy="846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/>
              <a:t>Library items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b="0"/>
              <a:t>View all the latest files, vote and comment</a:t>
            </a:r>
          </a:p>
        </p:txBody>
      </p:sp>
      <p:sp>
        <p:nvSpPr>
          <p:cNvPr id="27653" name="Text Box 8"/>
          <p:cNvSpPr txBox="1">
            <a:spLocks noChangeArrowheads="1"/>
          </p:cNvSpPr>
          <p:nvPr/>
        </p:nvSpPr>
        <p:spPr bwMode="auto">
          <a:xfrm>
            <a:off x="631825" y="3284538"/>
            <a:ext cx="2160588" cy="846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/>
              <a:t>Add a file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b="0"/>
              <a:t>Add a new file to the library</a:t>
            </a:r>
          </a:p>
        </p:txBody>
      </p:sp>
      <p:sp>
        <p:nvSpPr>
          <p:cNvPr id="27654" name="Text Box 9"/>
          <p:cNvSpPr txBox="1">
            <a:spLocks noChangeArrowheads="1"/>
          </p:cNvSpPr>
          <p:nvPr/>
        </p:nvSpPr>
        <p:spPr bwMode="auto">
          <a:xfrm>
            <a:off x="631825" y="4519613"/>
            <a:ext cx="2160588" cy="6302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/>
              <a:t>Filter by tags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b="0"/>
              <a:t>Filter the library by tag</a:t>
            </a:r>
          </a:p>
        </p:txBody>
      </p:sp>
      <p:sp>
        <p:nvSpPr>
          <p:cNvPr id="27655" name="Text Box 6"/>
          <p:cNvSpPr txBox="1">
            <a:spLocks noChangeArrowheads="1"/>
          </p:cNvSpPr>
          <p:nvPr/>
        </p:nvSpPr>
        <p:spPr bwMode="auto">
          <a:xfrm rot="-2640176">
            <a:off x="-1930400" y="703263"/>
            <a:ext cx="5765800" cy="460375"/>
          </a:xfrm>
          <a:prstGeom prst="rect">
            <a:avLst/>
          </a:prstGeom>
          <a:noFill/>
          <a:ln w="25400" algn="ctr">
            <a:solidFill>
              <a:srgbClr val="91278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1278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/>
              <a:t>Group - Library</a:t>
            </a:r>
          </a:p>
        </p:txBody>
      </p:sp>
      <p:sp>
        <p:nvSpPr>
          <p:cNvPr id="27656" name="Rectangle 10"/>
          <p:cNvSpPr>
            <a:spLocks noChangeArrowheads="1"/>
          </p:cNvSpPr>
          <p:nvPr/>
        </p:nvSpPr>
        <p:spPr bwMode="auto">
          <a:xfrm>
            <a:off x="2865438" y="2468563"/>
            <a:ext cx="3671887" cy="815975"/>
          </a:xfrm>
          <a:prstGeom prst="rect">
            <a:avLst/>
          </a:prstGeom>
          <a:noFill/>
          <a:ln w="25400" algn="ctr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7" name="Rectangle 11"/>
          <p:cNvSpPr>
            <a:spLocks noChangeArrowheads="1"/>
          </p:cNvSpPr>
          <p:nvPr/>
        </p:nvSpPr>
        <p:spPr bwMode="auto">
          <a:xfrm>
            <a:off x="6608763" y="2684463"/>
            <a:ext cx="1187450" cy="757237"/>
          </a:xfrm>
          <a:prstGeom prst="rect">
            <a:avLst/>
          </a:prstGeom>
          <a:noFill/>
          <a:ln w="25400" algn="ctr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8" name="Rectangle 12"/>
          <p:cNvSpPr>
            <a:spLocks noChangeArrowheads="1"/>
          </p:cNvSpPr>
          <p:nvPr/>
        </p:nvSpPr>
        <p:spPr bwMode="auto">
          <a:xfrm>
            <a:off x="6608763" y="3500438"/>
            <a:ext cx="1189037" cy="1584325"/>
          </a:xfrm>
          <a:prstGeom prst="rect">
            <a:avLst/>
          </a:prstGeom>
          <a:noFill/>
          <a:ln w="25400" algn="ctr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75" y="546100"/>
            <a:ext cx="7199313" cy="502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344488" y="6092825"/>
            <a:ext cx="9361487" cy="576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Text Box 6"/>
          <p:cNvSpPr txBox="1">
            <a:spLocks noChangeArrowheads="1"/>
          </p:cNvSpPr>
          <p:nvPr/>
        </p:nvSpPr>
        <p:spPr bwMode="auto">
          <a:xfrm>
            <a:off x="631825" y="1951038"/>
            <a:ext cx="2160588" cy="854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/>
              <a:t>Blogs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b="0"/>
              <a:t>View the latest blogs in your group</a:t>
            </a:r>
          </a:p>
        </p:txBody>
      </p:sp>
      <p:sp>
        <p:nvSpPr>
          <p:cNvPr id="28677" name="Text Box 7"/>
          <p:cNvSpPr txBox="1">
            <a:spLocks noChangeArrowheads="1"/>
          </p:cNvSpPr>
          <p:nvPr/>
        </p:nvSpPr>
        <p:spPr bwMode="auto">
          <a:xfrm>
            <a:off x="631825" y="3438525"/>
            <a:ext cx="2160588" cy="12779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/>
              <a:t>Blog selection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b="0"/>
              <a:t>Facilitators have the option of choosing blogs by tag or member to appear in the group</a:t>
            </a:r>
          </a:p>
        </p:txBody>
      </p:sp>
      <p:sp>
        <p:nvSpPr>
          <p:cNvPr id="28678" name="Text Box 8"/>
          <p:cNvSpPr txBox="1">
            <a:spLocks noChangeArrowheads="1"/>
          </p:cNvSpPr>
          <p:nvPr/>
        </p:nvSpPr>
        <p:spPr bwMode="auto">
          <a:xfrm rot="-2640176">
            <a:off x="-1930400" y="703263"/>
            <a:ext cx="5765800" cy="460375"/>
          </a:xfrm>
          <a:prstGeom prst="rect">
            <a:avLst/>
          </a:prstGeom>
          <a:noFill/>
          <a:ln w="25400" algn="ctr">
            <a:solidFill>
              <a:srgbClr val="91278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1278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/>
              <a:t>Group - Blogs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3" y="547688"/>
            <a:ext cx="72009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6"/>
          <p:cNvSpPr>
            <a:spLocks noChangeArrowheads="1"/>
          </p:cNvSpPr>
          <p:nvPr/>
        </p:nvSpPr>
        <p:spPr bwMode="auto">
          <a:xfrm>
            <a:off x="344488" y="6092825"/>
            <a:ext cx="9361487" cy="576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4" name="Text Box 8"/>
          <p:cNvSpPr txBox="1">
            <a:spLocks noChangeArrowheads="1"/>
          </p:cNvSpPr>
          <p:nvPr/>
        </p:nvSpPr>
        <p:spPr bwMode="auto">
          <a:xfrm>
            <a:off x="631825" y="1700213"/>
            <a:ext cx="2160588" cy="854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/>
              <a:t>Forums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b="0"/>
              <a:t>The top level area for discussion in your group</a:t>
            </a:r>
          </a:p>
        </p:txBody>
      </p:sp>
      <p:sp>
        <p:nvSpPr>
          <p:cNvPr id="30725" name="Text Box 9"/>
          <p:cNvSpPr txBox="1">
            <a:spLocks noChangeArrowheads="1"/>
          </p:cNvSpPr>
          <p:nvPr/>
        </p:nvSpPr>
        <p:spPr bwMode="auto">
          <a:xfrm>
            <a:off x="631825" y="2565400"/>
            <a:ext cx="2160588" cy="12779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/>
              <a:t>Quick links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b="0"/>
              <a:t>View the threads you have commented on and you email  subscriptions to the forums</a:t>
            </a:r>
          </a:p>
        </p:txBody>
      </p:sp>
      <p:sp>
        <p:nvSpPr>
          <p:cNvPr id="30726" name="Text Box 10"/>
          <p:cNvSpPr txBox="1">
            <a:spLocks noChangeArrowheads="1"/>
          </p:cNvSpPr>
          <p:nvPr/>
        </p:nvSpPr>
        <p:spPr bwMode="auto">
          <a:xfrm>
            <a:off x="631825" y="3933825"/>
            <a:ext cx="2160588" cy="10604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/>
              <a:t>Add a new forum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b="0"/>
              <a:t>Only available to facilitators to create top level forums</a:t>
            </a:r>
          </a:p>
        </p:txBody>
      </p:sp>
      <p:sp>
        <p:nvSpPr>
          <p:cNvPr id="30727" name="Text Box 11"/>
          <p:cNvSpPr txBox="1">
            <a:spLocks noChangeArrowheads="1"/>
          </p:cNvSpPr>
          <p:nvPr/>
        </p:nvSpPr>
        <p:spPr bwMode="auto">
          <a:xfrm>
            <a:off x="631825" y="5084763"/>
            <a:ext cx="2160588" cy="631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/>
              <a:t>Filter by tag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b="0"/>
              <a:t>Filter the forums by tags</a:t>
            </a:r>
          </a:p>
        </p:txBody>
      </p:sp>
      <p:sp>
        <p:nvSpPr>
          <p:cNvPr id="30728" name="Text Box 7"/>
          <p:cNvSpPr txBox="1">
            <a:spLocks noChangeArrowheads="1"/>
          </p:cNvSpPr>
          <p:nvPr/>
        </p:nvSpPr>
        <p:spPr bwMode="auto">
          <a:xfrm rot="-2640176">
            <a:off x="-1930400" y="703263"/>
            <a:ext cx="5765800" cy="460375"/>
          </a:xfrm>
          <a:prstGeom prst="rect">
            <a:avLst/>
          </a:prstGeom>
          <a:noFill/>
          <a:ln w="25400" algn="ctr">
            <a:solidFill>
              <a:srgbClr val="91278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1278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/>
              <a:t>Group - Forum</a:t>
            </a:r>
          </a:p>
        </p:txBody>
      </p:sp>
      <p:sp>
        <p:nvSpPr>
          <p:cNvPr id="30729" name="Rectangle 12"/>
          <p:cNvSpPr>
            <a:spLocks noChangeArrowheads="1"/>
          </p:cNvSpPr>
          <p:nvPr/>
        </p:nvSpPr>
        <p:spPr bwMode="auto">
          <a:xfrm>
            <a:off x="2936875" y="2193925"/>
            <a:ext cx="3600450" cy="2449513"/>
          </a:xfrm>
          <a:prstGeom prst="rect">
            <a:avLst/>
          </a:prstGeom>
          <a:noFill/>
          <a:ln w="25400" algn="ctr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0" name="Rectangle 13"/>
          <p:cNvSpPr>
            <a:spLocks noChangeArrowheads="1"/>
          </p:cNvSpPr>
          <p:nvPr/>
        </p:nvSpPr>
        <p:spPr bwMode="auto">
          <a:xfrm>
            <a:off x="6608763" y="2492375"/>
            <a:ext cx="1944687" cy="1223963"/>
          </a:xfrm>
          <a:prstGeom prst="rect">
            <a:avLst/>
          </a:prstGeom>
          <a:noFill/>
          <a:ln w="25400" algn="ctr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1" name="Rectangle 14"/>
          <p:cNvSpPr>
            <a:spLocks noChangeArrowheads="1"/>
          </p:cNvSpPr>
          <p:nvPr/>
        </p:nvSpPr>
        <p:spPr bwMode="auto">
          <a:xfrm>
            <a:off x="6596063" y="4202113"/>
            <a:ext cx="1944687" cy="666750"/>
          </a:xfrm>
          <a:prstGeom prst="rect">
            <a:avLst/>
          </a:prstGeom>
          <a:noFill/>
          <a:ln w="25400" algn="ctr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2" name="Rectangle 16"/>
          <p:cNvSpPr>
            <a:spLocks noChangeArrowheads="1"/>
          </p:cNvSpPr>
          <p:nvPr/>
        </p:nvSpPr>
        <p:spPr bwMode="auto">
          <a:xfrm>
            <a:off x="6608763" y="3754438"/>
            <a:ext cx="973137" cy="252412"/>
          </a:xfrm>
          <a:prstGeom prst="rect">
            <a:avLst/>
          </a:prstGeom>
          <a:noFill/>
          <a:ln w="25400" algn="ctr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3" y="549275"/>
            <a:ext cx="7200900" cy="502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5"/>
          <p:cNvSpPr>
            <a:spLocks noChangeArrowheads="1"/>
          </p:cNvSpPr>
          <p:nvPr/>
        </p:nvSpPr>
        <p:spPr bwMode="auto">
          <a:xfrm>
            <a:off x="344488" y="6092825"/>
            <a:ext cx="9361487" cy="576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8" name="Text Box 7"/>
          <p:cNvSpPr txBox="1">
            <a:spLocks noChangeArrowheads="1"/>
          </p:cNvSpPr>
          <p:nvPr/>
        </p:nvSpPr>
        <p:spPr bwMode="auto">
          <a:xfrm>
            <a:off x="631825" y="1700213"/>
            <a:ext cx="2160588" cy="854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/>
              <a:t>Threads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b="0"/>
              <a:t>You can have multiple threads within a forum</a:t>
            </a:r>
          </a:p>
        </p:txBody>
      </p:sp>
      <p:sp>
        <p:nvSpPr>
          <p:cNvPr id="31749" name="Text Box 8"/>
          <p:cNvSpPr txBox="1">
            <a:spLocks noChangeArrowheads="1"/>
          </p:cNvSpPr>
          <p:nvPr/>
        </p:nvSpPr>
        <p:spPr bwMode="auto">
          <a:xfrm>
            <a:off x="631825" y="2781300"/>
            <a:ext cx="2160588" cy="1276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/>
              <a:t>Quick links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b="0"/>
              <a:t>View the threads you have commented on and you email  subscriptions to the forums</a:t>
            </a:r>
          </a:p>
        </p:txBody>
      </p:sp>
      <p:sp>
        <p:nvSpPr>
          <p:cNvPr id="31750" name="Text Box 9"/>
          <p:cNvSpPr txBox="1">
            <a:spLocks noChangeArrowheads="1"/>
          </p:cNvSpPr>
          <p:nvPr/>
        </p:nvSpPr>
        <p:spPr bwMode="auto">
          <a:xfrm>
            <a:off x="631825" y="4149725"/>
            <a:ext cx="2160588" cy="10604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/>
              <a:t>Add a new thread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b="0"/>
              <a:t>Any member of the group can add a new thread</a:t>
            </a:r>
          </a:p>
        </p:txBody>
      </p:sp>
      <p:sp>
        <p:nvSpPr>
          <p:cNvPr id="31751" name="Text Box 10"/>
          <p:cNvSpPr txBox="1">
            <a:spLocks noChangeArrowheads="1"/>
          </p:cNvSpPr>
          <p:nvPr/>
        </p:nvSpPr>
        <p:spPr bwMode="auto">
          <a:xfrm>
            <a:off x="631825" y="5300663"/>
            <a:ext cx="2160588" cy="631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/>
              <a:t>Filter by tag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b="0"/>
              <a:t>Filter the threads by tags</a:t>
            </a: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2865438" y="3213100"/>
            <a:ext cx="3671887" cy="2244725"/>
          </a:xfrm>
          <a:prstGeom prst="rect">
            <a:avLst/>
          </a:prstGeom>
          <a:noFill/>
          <a:ln w="25400" algn="ctr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3" name="Rectangle 12"/>
          <p:cNvSpPr>
            <a:spLocks noChangeArrowheads="1"/>
          </p:cNvSpPr>
          <p:nvPr/>
        </p:nvSpPr>
        <p:spPr bwMode="auto">
          <a:xfrm>
            <a:off x="6642100" y="2492375"/>
            <a:ext cx="1439863" cy="1223963"/>
          </a:xfrm>
          <a:prstGeom prst="rect">
            <a:avLst/>
          </a:prstGeom>
          <a:noFill/>
          <a:ln w="25400" algn="ctr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4" name="Rectangle 13"/>
          <p:cNvSpPr>
            <a:spLocks noChangeArrowheads="1"/>
          </p:cNvSpPr>
          <p:nvPr/>
        </p:nvSpPr>
        <p:spPr bwMode="auto">
          <a:xfrm>
            <a:off x="6651625" y="4132263"/>
            <a:ext cx="1430338" cy="1325562"/>
          </a:xfrm>
          <a:prstGeom prst="rect">
            <a:avLst/>
          </a:prstGeom>
          <a:noFill/>
          <a:ln w="25400" algn="ctr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5" name="Rectangle 14"/>
          <p:cNvSpPr>
            <a:spLocks noChangeArrowheads="1"/>
          </p:cNvSpPr>
          <p:nvPr/>
        </p:nvSpPr>
        <p:spPr bwMode="auto">
          <a:xfrm>
            <a:off x="6650038" y="3775075"/>
            <a:ext cx="957262" cy="215900"/>
          </a:xfrm>
          <a:prstGeom prst="rect">
            <a:avLst/>
          </a:prstGeom>
          <a:noFill/>
          <a:ln w="25400" algn="ctr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6" name="Text Box 6"/>
          <p:cNvSpPr txBox="1">
            <a:spLocks noChangeArrowheads="1"/>
          </p:cNvSpPr>
          <p:nvPr/>
        </p:nvSpPr>
        <p:spPr bwMode="auto">
          <a:xfrm rot="-2640176">
            <a:off x="-1930400" y="692150"/>
            <a:ext cx="5765800" cy="482600"/>
          </a:xfrm>
          <a:prstGeom prst="rect">
            <a:avLst/>
          </a:prstGeom>
          <a:noFill/>
          <a:ln w="25400" algn="ctr">
            <a:solidFill>
              <a:srgbClr val="91278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1278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/>
              <a:t>Threads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75" y="546100"/>
            <a:ext cx="7199313" cy="502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5"/>
          <p:cNvSpPr>
            <a:spLocks noChangeArrowheads="1"/>
          </p:cNvSpPr>
          <p:nvPr/>
        </p:nvSpPr>
        <p:spPr bwMode="auto">
          <a:xfrm>
            <a:off x="344488" y="6092825"/>
            <a:ext cx="9361487" cy="576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2" name="Text Box 7"/>
          <p:cNvSpPr txBox="1">
            <a:spLocks noChangeArrowheads="1"/>
          </p:cNvSpPr>
          <p:nvPr/>
        </p:nvSpPr>
        <p:spPr bwMode="auto">
          <a:xfrm>
            <a:off x="631825" y="1887538"/>
            <a:ext cx="2160588" cy="854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/>
              <a:t>Events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b="0"/>
              <a:t>View all the upcoming events from the group</a:t>
            </a:r>
          </a:p>
        </p:txBody>
      </p:sp>
      <p:sp>
        <p:nvSpPr>
          <p:cNvPr id="32773" name="Text Box 8"/>
          <p:cNvSpPr txBox="1">
            <a:spLocks noChangeArrowheads="1"/>
          </p:cNvSpPr>
          <p:nvPr/>
        </p:nvSpPr>
        <p:spPr bwMode="auto">
          <a:xfrm>
            <a:off x="631825" y="3214688"/>
            <a:ext cx="2160588" cy="846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/>
              <a:t>Add event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b="0"/>
              <a:t>Add a new event to the group</a:t>
            </a:r>
          </a:p>
        </p:txBody>
      </p:sp>
      <p:sp>
        <p:nvSpPr>
          <p:cNvPr id="32774" name="Text Box 9"/>
          <p:cNvSpPr txBox="1">
            <a:spLocks noChangeArrowheads="1"/>
          </p:cNvSpPr>
          <p:nvPr/>
        </p:nvSpPr>
        <p:spPr bwMode="auto">
          <a:xfrm>
            <a:off x="631825" y="4440238"/>
            <a:ext cx="2160588" cy="854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/>
              <a:t>Featured events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b="0"/>
              <a:t>View the featured events for the group</a:t>
            </a:r>
          </a:p>
        </p:txBody>
      </p:sp>
      <p:sp>
        <p:nvSpPr>
          <p:cNvPr id="32775" name="Text Box 6"/>
          <p:cNvSpPr txBox="1">
            <a:spLocks noChangeArrowheads="1"/>
          </p:cNvSpPr>
          <p:nvPr/>
        </p:nvSpPr>
        <p:spPr bwMode="auto">
          <a:xfrm rot="-2640176">
            <a:off x="-1930400" y="703263"/>
            <a:ext cx="5765800" cy="460375"/>
          </a:xfrm>
          <a:prstGeom prst="rect">
            <a:avLst/>
          </a:prstGeom>
          <a:noFill/>
          <a:ln w="25400" algn="ctr">
            <a:solidFill>
              <a:srgbClr val="91278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1278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/>
              <a:t>Group - Events</a:t>
            </a:r>
          </a:p>
        </p:txBody>
      </p:sp>
      <p:sp>
        <p:nvSpPr>
          <p:cNvPr id="32776" name="Rectangle 10"/>
          <p:cNvSpPr>
            <a:spLocks noChangeArrowheads="1"/>
          </p:cNvSpPr>
          <p:nvPr/>
        </p:nvSpPr>
        <p:spPr bwMode="auto">
          <a:xfrm>
            <a:off x="2936875" y="2565400"/>
            <a:ext cx="3671888" cy="792163"/>
          </a:xfrm>
          <a:prstGeom prst="rect">
            <a:avLst/>
          </a:prstGeom>
          <a:noFill/>
          <a:ln w="25400" algn="ctr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7" name="Rectangle 11"/>
          <p:cNvSpPr>
            <a:spLocks noChangeArrowheads="1"/>
          </p:cNvSpPr>
          <p:nvPr/>
        </p:nvSpPr>
        <p:spPr bwMode="auto">
          <a:xfrm>
            <a:off x="6664325" y="2565400"/>
            <a:ext cx="1673225" cy="792163"/>
          </a:xfrm>
          <a:prstGeom prst="rect">
            <a:avLst/>
          </a:prstGeom>
          <a:noFill/>
          <a:ln w="25400" algn="ctr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8" name="Rectangle 12"/>
          <p:cNvSpPr>
            <a:spLocks noChangeArrowheads="1"/>
          </p:cNvSpPr>
          <p:nvPr/>
        </p:nvSpPr>
        <p:spPr bwMode="auto">
          <a:xfrm>
            <a:off x="6664325" y="3400425"/>
            <a:ext cx="1673225" cy="1079500"/>
          </a:xfrm>
          <a:prstGeom prst="rect">
            <a:avLst/>
          </a:prstGeom>
          <a:noFill/>
          <a:ln w="25400" algn="ctr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75" y="549275"/>
            <a:ext cx="7199313" cy="502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7"/>
          <p:cNvSpPr>
            <a:spLocks noChangeArrowheads="1"/>
          </p:cNvSpPr>
          <p:nvPr/>
        </p:nvSpPr>
        <p:spPr bwMode="auto">
          <a:xfrm>
            <a:off x="2792413" y="1412875"/>
            <a:ext cx="2592387" cy="3744913"/>
          </a:xfrm>
          <a:prstGeom prst="rect">
            <a:avLst/>
          </a:prstGeom>
          <a:noFill/>
          <a:ln w="25400" algn="ctr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344488" y="6092825"/>
            <a:ext cx="9361487" cy="576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Rectangle 8"/>
          <p:cNvSpPr>
            <a:spLocks noChangeArrowheads="1"/>
          </p:cNvSpPr>
          <p:nvPr/>
        </p:nvSpPr>
        <p:spPr bwMode="auto">
          <a:xfrm>
            <a:off x="6537325" y="1773238"/>
            <a:ext cx="1944688" cy="1800225"/>
          </a:xfrm>
          <a:prstGeom prst="rect">
            <a:avLst/>
          </a:prstGeom>
          <a:noFill/>
          <a:ln w="25400" algn="ctr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6" name="Text Box 9"/>
          <p:cNvSpPr txBox="1">
            <a:spLocks noChangeAspect="1" noChangeArrowheads="1"/>
          </p:cNvSpPr>
          <p:nvPr/>
        </p:nvSpPr>
        <p:spPr bwMode="auto">
          <a:xfrm>
            <a:off x="631825" y="1995488"/>
            <a:ext cx="2089150" cy="1062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/>
              <a:t>Register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b="0"/>
              <a:t>Are you new to the LGA Websites, then please register a new account</a:t>
            </a:r>
          </a:p>
        </p:txBody>
      </p:sp>
      <p:sp>
        <p:nvSpPr>
          <p:cNvPr id="5127" name="Text Box 10"/>
          <p:cNvSpPr txBox="1">
            <a:spLocks noChangeArrowheads="1"/>
          </p:cNvSpPr>
          <p:nvPr/>
        </p:nvSpPr>
        <p:spPr bwMode="auto">
          <a:xfrm>
            <a:off x="631825" y="3500438"/>
            <a:ext cx="2089150" cy="12779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/>
              <a:t>Already registered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b="0"/>
              <a:t>Use your LGA account or CoP account to sign in or you can use Open ID</a:t>
            </a:r>
          </a:p>
        </p:txBody>
      </p:sp>
      <p:sp>
        <p:nvSpPr>
          <p:cNvPr id="5128" name="Text Box 6"/>
          <p:cNvSpPr txBox="1">
            <a:spLocks noChangeArrowheads="1"/>
          </p:cNvSpPr>
          <p:nvPr/>
        </p:nvSpPr>
        <p:spPr bwMode="auto">
          <a:xfrm rot="-2640176">
            <a:off x="-1930400" y="692150"/>
            <a:ext cx="5765800" cy="482600"/>
          </a:xfrm>
          <a:prstGeom prst="rect">
            <a:avLst/>
          </a:prstGeom>
          <a:noFill/>
          <a:ln w="25400" algn="ctr">
            <a:solidFill>
              <a:srgbClr val="91278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1278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/>
              <a:t>Register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/>
          <p:cNvSpPr>
            <a:spLocks noChangeArrowheads="1"/>
          </p:cNvSpPr>
          <p:nvPr/>
        </p:nvSpPr>
        <p:spPr bwMode="auto">
          <a:xfrm>
            <a:off x="344488" y="6092825"/>
            <a:ext cx="9361487" cy="576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5" name="Text Box 6"/>
          <p:cNvSpPr txBox="1">
            <a:spLocks noChangeArrowheads="1"/>
          </p:cNvSpPr>
          <p:nvPr/>
        </p:nvSpPr>
        <p:spPr bwMode="auto">
          <a:xfrm rot="-2640176">
            <a:off x="-1930400" y="703263"/>
            <a:ext cx="5765800" cy="460375"/>
          </a:xfrm>
          <a:prstGeom prst="rect">
            <a:avLst/>
          </a:prstGeom>
          <a:noFill/>
          <a:ln w="25400" algn="ctr">
            <a:solidFill>
              <a:srgbClr val="91278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1278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/>
              <a:t>Group - Wiki</a:t>
            </a:r>
          </a:p>
        </p:txBody>
      </p:sp>
      <p:sp>
        <p:nvSpPr>
          <p:cNvPr id="33796" name="Rectangle 10"/>
          <p:cNvSpPr>
            <a:spLocks noChangeArrowheads="1"/>
          </p:cNvSpPr>
          <p:nvPr/>
        </p:nvSpPr>
        <p:spPr bwMode="auto">
          <a:xfrm>
            <a:off x="2936875" y="2565400"/>
            <a:ext cx="3671888" cy="792163"/>
          </a:xfrm>
          <a:prstGeom prst="rect">
            <a:avLst/>
          </a:prstGeom>
          <a:noFill/>
          <a:ln w="25400" algn="ctr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7" name="Rectangle 11"/>
          <p:cNvSpPr>
            <a:spLocks noChangeArrowheads="1"/>
          </p:cNvSpPr>
          <p:nvPr/>
        </p:nvSpPr>
        <p:spPr bwMode="auto">
          <a:xfrm>
            <a:off x="6664325" y="2565400"/>
            <a:ext cx="1673225" cy="792163"/>
          </a:xfrm>
          <a:prstGeom prst="rect">
            <a:avLst/>
          </a:prstGeom>
          <a:noFill/>
          <a:ln w="25400" algn="ctr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8" name="Rectangle 12"/>
          <p:cNvSpPr>
            <a:spLocks noChangeArrowheads="1"/>
          </p:cNvSpPr>
          <p:nvPr/>
        </p:nvSpPr>
        <p:spPr bwMode="auto">
          <a:xfrm>
            <a:off x="6664325" y="3400425"/>
            <a:ext cx="1673225" cy="1079500"/>
          </a:xfrm>
          <a:prstGeom prst="rect">
            <a:avLst/>
          </a:prstGeom>
          <a:noFill/>
          <a:ln w="25400" algn="ctr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7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3" y="549275"/>
            <a:ext cx="7200900" cy="502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0" name="Text Box 10"/>
          <p:cNvSpPr txBox="1">
            <a:spLocks noChangeArrowheads="1"/>
          </p:cNvSpPr>
          <p:nvPr/>
        </p:nvSpPr>
        <p:spPr bwMode="auto">
          <a:xfrm>
            <a:off x="631825" y="4410075"/>
            <a:ext cx="2160588" cy="631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/>
              <a:t>Filter by tag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b="0"/>
              <a:t>Filter the threads by tags</a:t>
            </a:r>
          </a:p>
        </p:txBody>
      </p:sp>
      <p:sp>
        <p:nvSpPr>
          <p:cNvPr id="33801" name="Rectangle 10"/>
          <p:cNvSpPr>
            <a:spLocks noChangeArrowheads="1"/>
          </p:cNvSpPr>
          <p:nvPr/>
        </p:nvSpPr>
        <p:spPr bwMode="auto">
          <a:xfrm>
            <a:off x="2990850" y="3687763"/>
            <a:ext cx="3492500" cy="1757362"/>
          </a:xfrm>
          <a:prstGeom prst="rect">
            <a:avLst/>
          </a:prstGeom>
          <a:noFill/>
          <a:ln w="25400" algn="ctr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6634163" y="3182938"/>
            <a:ext cx="1528762" cy="1038225"/>
          </a:xfrm>
          <a:prstGeom prst="rect">
            <a:avLst/>
          </a:prstGeom>
          <a:noFill/>
          <a:ln w="25400" algn="ctr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3" name="Rectangle 10"/>
          <p:cNvSpPr>
            <a:spLocks noChangeArrowheads="1"/>
          </p:cNvSpPr>
          <p:nvPr/>
        </p:nvSpPr>
        <p:spPr bwMode="auto">
          <a:xfrm>
            <a:off x="6634163" y="2722563"/>
            <a:ext cx="982662" cy="320675"/>
          </a:xfrm>
          <a:prstGeom prst="rect">
            <a:avLst/>
          </a:prstGeom>
          <a:noFill/>
          <a:ln w="25400" algn="ctr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4" name="Text Box 7"/>
          <p:cNvSpPr txBox="1">
            <a:spLocks noChangeArrowheads="1"/>
          </p:cNvSpPr>
          <p:nvPr/>
        </p:nvSpPr>
        <p:spPr bwMode="auto">
          <a:xfrm>
            <a:off x="631825" y="1887538"/>
            <a:ext cx="2160588" cy="6302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/>
              <a:t>Wiki pages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b="0"/>
              <a:t>View a list of wiki pages</a:t>
            </a:r>
          </a:p>
        </p:txBody>
      </p:sp>
      <p:sp>
        <p:nvSpPr>
          <p:cNvPr id="33805" name="Text Box 8"/>
          <p:cNvSpPr txBox="1">
            <a:spLocks noChangeArrowheads="1"/>
          </p:cNvSpPr>
          <p:nvPr/>
        </p:nvSpPr>
        <p:spPr bwMode="auto">
          <a:xfrm>
            <a:off x="631825" y="3214688"/>
            <a:ext cx="2160588" cy="631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/>
              <a:t>Add a new page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b="0"/>
              <a:t>Add a new wiki page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41"/>
          <a:stretch>
            <a:fillRect/>
          </a:stretch>
        </p:blipFill>
        <p:spPr bwMode="auto">
          <a:xfrm>
            <a:off x="2062163" y="542925"/>
            <a:ext cx="720090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56"/>
          <a:stretch>
            <a:fillRect/>
          </a:stretch>
        </p:blipFill>
        <p:spPr bwMode="auto">
          <a:xfrm>
            <a:off x="2073275" y="4200525"/>
            <a:ext cx="7199313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Rectangle 5"/>
          <p:cNvSpPr>
            <a:spLocks noChangeArrowheads="1"/>
          </p:cNvSpPr>
          <p:nvPr/>
        </p:nvSpPr>
        <p:spPr bwMode="auto">
          <a:xfrm>
            <a:off x="344488" y="6092825"/>
            <a:ext cx="9361487" cy="576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1" name="Text Box 7"/>
          <p:cNvSpPr txBox="1">
            <a:spLocks noChangeArrowheads="1"/>
          </p:cNvSpPr>
          <p:nvPr/>
        </p:nvSpPr>
        <p:spPr bwMode="auto">
          <a:xfrm>
            <a:off x="631825" y="1887538"/>
            <a:ext cx="2160588" cy="6302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/>
              <a:t>Wiki page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b="0"/>
              <a:t>View a the wiki content</a:t>
            </a:r>
          </a:p>
        </p:txBody>
      </p:sp>
      <p:sp>
        <p:nvSpPr>
          <p:cNvPr id="34822" name="Text Box 8"/>
          <p:cNvSpPr txBox="1">
            <a:spLocks noChangeArrowheads="1"/>
          </p:cNvSpPr>
          <p:nvPr/>
        </p:nvSpPr>
        <p:spPr bwMode="auto">
          <a:xfrm>
            <a:off x="631825" y="3214688"/>
            <a:ext cx="2160588" cy="631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/>
              <a:t>Add a new page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b="0"/>
              <a:t>Add a new wiki page</a:t>
            </a:r>
          </a:p>
        </p:txBody>
      </p:sp>
      <p:sp>
        <p:nvSpPr>
          <p:cNvPr id="34823" name="Text Box 6"/>
          <p:cNvSpPr txBox="1">
            <a:spLocks noChangeArrowheads="1"/>
          </p:cNvSpPr>
          <p:nvPr/>
        </p:nvSpPr>
        <p:spPr bwMode="auto">
          <a:xfrm rot="-2640176">
            <a:off x="-1930400" y="703263"/>
            <a:ext cx="5765800" cy="460375"/>
          </a:xfrm>
          <a:prstGeom prst="rect">
            <a:avLst/>
          </a:prstGeom>
          <a:noFill/>
          <a:ln w="25400" algn="ctr">
            <a:solidFill>
              <a:srgbClr val="91278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1278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300"/>
              <a:t>Group – Wiki page</a:t>
            </a:r>
          </a:p>
        </p:txBody>
      </p:sp>
      <p:sp>
        <p:nvSpPr>
          <p:cNvPr id="34824" name="Rectangle 10"/>
          <p:cNvSpPr>
            <a:spLocks noChangeArrowheads="1"/>
          </p:cNvSpPr>
          <p:nvPr/>
        </p:nvSpPr>
        <p:spPr bwMode="auto">
          <a:xfrm>
            <a:off x="2936875" y="1989138"/>
            <a:ext cx="3600450" cy="2192337"/>
          </a:xfrm>
          <a:prstGeom prst="rect">
            <a:avLst/>
          </a:prstGeom>
          <a:noFill/>
          <a:ln w="25400" algn="ctr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5" name="Rectangle 12"/>
          <p:cNvSpPr>
            <a:spLocks noChangeArrowheads="1"/>
          </p:cNvSpPr>
          <p:nvPr/>
        </p:nvSpPr>
        <p:spPr bwMode="auto">
          <a:xfrm>
            <a:off x="6634163" y="3214688"/>
            <a:ext cx="1673225" cy="1079500"/>
          </a:xfrm>
          <a:prstGeom prst="rect">
            <a:avLst/>
          </a:prstGeom>
          <a:noFill/>
          <a:ln w="25400" algn="ctr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631825" y="4410075"/>
            <a:ext cx="2160588" cy="1062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/>
              <a:t>Edit / Details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b="0"/>
              <a:t>Edit and view the details of who edited the wiki and compare versions</a:t>
            </a:r>
          </a:p>
        </p:txBody>
      </p:sp>
      <p:sp>
        <p:nvSpPr>
          <p:cNvPr id="34827" name="Rectangle 10"/>
          <p:cNvSpPr>
            <a:spLocks noChangeArrowheads="1"/>
          </p:cNvSpPr>
          <p:nvPr/>
        </p:nvSpPr>
        <p:spPr bwMode="auto">
          <a:xfrm>
            <a:off x="2936875" y="4365625"/>
            <a:ext cx="1800225" cy="676275"/>
          </a:xfrm>
          <a:prstGeom prst="rect">
            <a:avLst/>
          </a:prstGeom>
          <a:noFill/>
          <a:ln w="25400" algn="ctr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8" name="Rectangle 10"/>
          <p:cNvSpPr>
            <a:spLocks noChangeArrowheads="1"/>
          </p:cNvSpPr>
          <p:nvPr/>
        </p:nvSpPr>
        <p:spPr bwMode="auto">
          <a:xfrm>
            <a:off x="6634163" y="2722563"/>
            <a:ext cx="982662" cy="320675"/>
          </a:xfrm>
          <a:prstGeom prst="rect">
            <a:avLst/>
          </a:prstGeom>
          <a:noFill/>
          <a:ln w="25400" algn="ctr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3" y="547688"/>
            <a:ext cx="72009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5"/>
          <p:cNvSpPr>
            <a:spLocks noChangeArrowheads="1"/>
          </p:cNvSpPr>
          <p:nvPr/>
        </p:nvSpPr>
        <p:spPr bwMode="auto">
          <a:xfrm>
            <a:off x="344488" y="6092825"/>
            <a:ext cx="9361487" cy="576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4" name="Text Box 7"/>
          <p:cNvSpPr txBox="1">
            <a:spLocks noChangeArrowheads="1"/>
          </p:cNvSpPr>
          <p:nvPr/>
        </p:nvSpPr>
        <p:spPr bwMode="auto">
          <a:xfrm>
            <a:off x="631825" y="1887538"/>
            <a:ext cx="2160588" cy="846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/>
              <a:t>Add a new idea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b="0"/>
              <a:t>Add a new idea to your group to vote on</a:t>
            </a:r>
          </a:p>
        </p:txBody>
      </p:sp>
      <p:sp>
        <p:nvSpPr>
          <p:cNvPr id="35845" name="Text Box 8"/>
          <p:cNvSpPr txBox="1">
            <a:spLocks noChangeArrowheads="1"/>
          </p:cNvSpPr>
          <p:nvPr/>
        </p:nvSpPr>
        <p:spPr bwMode="auto">
          <a:xfrm>
            <a:off x="631825" y="3214688"/>
            <a:ext cx="2160588" cy="846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/>
              <a:t>Comment on an idea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b="0"/>
              <a:t>Add to or comment on an idea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 rot="-2640176">
            <a:off x="-1930400" y="703263"/>
            <a:ext cx="5765800" cy="460375"/>
          </a:xfrm>
          <a:prstGeom prst="rect">
            <a:avLst/>
          </a:prstGeom>
          <a:noFill/>
          <a:ln w="25400" algn="ctr">
            <a:solidFill>
              <a:srgbClr val="91278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1278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300"/>
              <a:t>Group – Ideas</a:t>
            </a:r>
          </a:p>
        </p:txBody>
      </p:sp>
      <p:sp>
        <p:nvSpPr>
          <p:cNvPr id="35847" name="Rectangle 10"/>
          <p:cNvSpPr>
            <a:spLocks noChangeArrowheads="1"/>
          </p:cNvSpPr>
          <p:nvPr/>
        </p:nvSpPr>
        <p:spPr bwMode="auto">
          <a:xfrm>
            <a:off x="2936875" y="2693988"/>
            <a:ext cx="3600450" cy="839787"/>
          </a:xfrm>
          <a:prstGeom prst="rect">
            <a:avLst/>
          </a:prstGeom>
          <a:noFill/>
          <a:ln w="25400" algn="ctr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8" name="Rectangle 12"/>
          <p:cNvSpPr>
            <a:spLocks noChangeArrowheads="1"/>
          </p:cNvSpPr>
          <p:nvPr/>
        </p:nvSpPr>
        <p:spPr bwMode="auto">
          <a:xfrm>
            <a:off x="6634163" y="3214688"/>
            <a:ext cx="836612" cy="358775"/>
          </a:xfrm>
          <a:prstGeom prst="rect">
            <a:avLst/>
          </a:prstGeom>
          <a:noFill/>
          <a:ln w="25400" algn="ctr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9" name="Text Box 10"/>
          <p:cNvSpPr txBox="1">
            <a:spLocks noChangeArrowheads="1"/>
          </p:cNvSpPr>
          <p:nvPr/>
        </p:nvSpPr>
        <p:spPr bwMode="auto">
          <a:xfrm>
            <a:off x="631825" y="4410075"/>
            <a:ext cx="2160588" cy="846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/>
              <a:t>Like an idea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b="0"/>
              <a:t>Cast your vote on an idea</a:t>
            </a:r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2936875" y="3575050"/>
            <a:ext cx="576263" cy="676275"/>
          </a:xfrm>
          <a:prstGeom prst="rect">
            <a:avLst/>
          </a:prstGeom>
          <a:noFill/>
          <a:ln w="25400" algn="ctr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ChangeArrowheads="1"/>
          </p:cNvSpPr>
          <p:nvPr/>
        </p:nvSpPr>
        <p:spPr bwMode="auto">
          <a:xfrm>
            <a:off x="344488" y="6092825"/>
            <a:ext cx="9361487" cy="576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7891" name="Picture 5" descr="KnowledgeHub_1C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613" y="1557338"/>
            <a:ext cx="64674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Content Placeholder 2"/>
          <p:cNvSpPr>
            <a:spLocks/>
          </p:cNvSpPr>
          <p:nvPr/>
        </p:nvSpPr>
        <p:spPr bwMode="auto">
          <a:xfrm>
            <a:off x="384175" y="2997200"/>
            <a:ext cx="91059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600" b="0" dirty="0">
                <a:solidFill>
                  <a:schemeClr val="tx1"/>
                </a:solidFill>
              </a:rPr>
              <a:t>Join up and participate on</a:t>
            </a:r>
          </a:p>
          <a:p>
            <a:pPr marL="342900" indent="-342900">
              <a:spcBef>
                <a:spcPct val="20000"/>
              </a:spcBef>
            </a:pPr>
            <a:r>
              <a:rPr lang="en-GB" sz="3600" u="sng" dirty="0">
                <a:solidFill>
                  <a:schemeClr val="tx1"/>
                </a:solidFill>
              </a:rPr>
              <a:t>https://knowledgehub.local.gov.uk</a:t>
            </a:r>
            <a:r>
              <a:rPr lang="en-GB" sz="3200" b="0" dirty="0">
                <a:solidFill>
                  <a:schemeClr val="tx1"/>
                </a:solidFill>
              </a:rPr>
              <a:t> </a:t>
            </a:r>
            <a:endParaRPr lang="en-US" sz="32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75" y="546100"/>
            <a:ext cx="7199313" cy="502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7"/>
          <p:cNvSpPr txBox="1">
            <a:spLocks noChangeArrowheads="1"/>
          </p:cNvSpPr>
          <p:nvPr/>
        </p:nvSpPr>
        <p:spPr bwMode="auto">
          <a:xfrm>
            <a:off x="631825" y="1598613"/>
            <a:ext cx="2197100" cy="846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/>
              <a:t>Sign in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b="0"/>
              <a:t>Use your LGA account or CoP account to sign in</a:t>
            </a: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344488" y="6092825"/>
            <a:ext cx="9361487" cy="576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Text Box 6"/>
          <p:cNvSpPr txBox="1">
            <a:spLocks noChangeArrowheads="1"/>
          </p:cNvSpPr>
          <p:nvPr/>
        </p:nvSpPr>
        <p:spPr bwMode="auto">
          <a:xfrm rot="-2640176">
            <a:off x="-1930400" y="692150"/>
            <a:ext cx="5765800" cy="482600"/>
          </a:xfrm>
          <a:prstGeom prst="rect">
            <a:avLst/>
          </a:prstGeom>
          <a:noFill/>
          <a:ln w="25400" algn="ctr">
            <a:solidFill>
              <a:srgbClr val="91278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1278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/>
              <a:t>Sign in</a:t>
            </a:r>
          </a:p>
        </p:txBody>
      </p:sp>
      <p:sp>
        <p:nvSpPr>
          <p:cNvPr id="6150" name="Rectangle 9"/>
          <p:cNvSpPr>
            <a:spLocks noChangeArrowheads="1"/>
          </p:cNvSpPr>
          <p:nvPr/>
        </p:nvSpPr>
        <p:spPr bwMode="auto">
          <a:xfrm>
            <a:off x="2832100" y="2552700"/>
            <a:ext cx="900113" cy="179388"/>
          </a:xfrm>
          <a:prstGeom prst="rect">
            <a:avLst/>
          </a:prstGeom>
          <a:noFill/>
          <a:ln w="25400" algn="ctr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Rectangle 10"/>
          <p:cNvSpPr>
            <a:spLocks noChangeArrowheads="1"/>
          </p:cNvSpPr>
          <p:nvPr/>
        </p:nvSpPr>
        <p:spPr bwMode="auto">
          <a:xfrm>
            <a:off x="2828925" y="2960688"/>
            <a:ext cx="3960813" cy="180975"/>
          </a:xfrm>
          <a:prstGeom prst="rect">
            <a:avLst/>
          </a:prstGeom>
          <a:noFill/>
          <a:ln w="25400" algn="ctr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Text Box 11"/>
          <p:cNvSpPr txBox="1">
            <a:spLocks noChangeArrowheads="1"/>
          </p:cNvSpPr>
          <p:nvPr/>
        </p:nvSpPr>
        <p:spPr bwMode="auto">
          <a:xfrm>
            <a:off x="631825" y="2709863"/>
            <a:ext cx="2160588" cy="1816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/>
              <a:t>Forgotten Password?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b="0"/>
              <a:t>Enter your email address and complete a Captcha. 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b="0"/>
              <a:t>A temporary password will then be sent by email</a:t>
            </a:r>
          </a:p>
        </p:txBody>
      </p:sp>
      <p:sp>
        <p:nvSpPr>
          <p:cNvPr id="6153" name="Text Box 12"/>
          <p:cNvSpPr txBox="1">
            <a:spLocks noChangeArrowheads="1"/>
          </p:cNvSpPr>
          <p:nvPr/>
        </p:nvSpPr>
        <p:spPr bwMode="auto">
          <a:xfrm>
            <a:off x="631825" y="4292600"/>
            <a:ext cx="2160588" cy="846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/>
              <a:t>Open ID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b="0"/>
              <a:t>Use Open ID to login to the Knowledge Hub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75" y="546100"/>
            <a:ext cx="7200900" cy="502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344488" y="6092825"/>
            <a:ext cx="9361487" cy="576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 rot="-2640176">
            <a:off x="-1930400" y="692150"/>
            <a:ext cx="5765800" cy="482600"/>
          </a:xfrm>
          <a:prstGeom prst="rect">
            <a:avLst/>
          </a:prstGeom>
          <a:noFill/>
          <a:ln w="25400" algn="ctr">
            <a:solidFill>
              <a:srgbClr val="91278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1278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/>
              <a:t>Activity</a:t>
            </a:r>
          </a:p>
        </p:txBody>
      </p:sp>
      <p:sp>
        <p:nvSpPr>
          <p:cNvPr id="7173" name="Text Box 11"/>
          <p:cNvSpPr txBox="1">
            <a:spLocks noChangeArrowheads="1"/>
          </p:cNvSpPr>
          <p:nvPr/>
        </p:nvSpPr>
        <p:spPr bwMode="auto">
          <a:xfrm>
            <a:off x="631825" y="4149725"/>
            <a:ext cx="2160588" cy="846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/>
              <a:t>My groups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b="0"/>
              <a:t>An A-Z list of all my Groups</a:t>
            </a:r>
          </a:p>
        </p:txBody>
      </p:sp>
      <p:sp>
        <p:nvSpPr>
          <p:cNvPr id="7174" name="Rectangle 13"/>
          <p:cNvSpPr>
            <a:spLocks noChangeArrowheads="1"/>
          </p:cNvSpPr>
          <p:nvPr/>
        </p:nvSpPr>
        <p:spPr bwMode="auto">
          <a:xfrm>
            <a:off x="2936875" y="2244725"/>
            <a:ext cx="3671888" cy="3311525"/>
          </a:xfrm>
          <a:prstGeom prst="rect">
            <a:avLst/>
          </a:prstGeom>
          <a:noFill/>
          <a:ln w="25400" algn="ctr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Rectangle 16"/>
          <p:cNvSpPr>
            <a:spLocks noChangeArrowheads="1"/>
          </p:cNvSpPr>
          <p:nvPr/>
        </p:nvSpPr>
        <p:spPr bwMode="auto">
          <a:xfrm>
            <a:off x="6608763" y="1651000"/>
            <a:ext cx="1800225" cy="3905250"/>
          </a:xfrm>
          <a:prstGeom prst="rect">
            <a:avLst/>
          </a:prstGeom>
          <a:noFill/>
          <a:ln w="25400" algn="ctr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6" name="Text Box 12"/>
          <p:cNvSpPr txBox="1">
            <a:spLocks noChangeArrowheads="1"/>
          </p:cNvSpPr>
          <p:nvPr/>
        </p:nvSpPr>
        <p:spPr bwMode="auto">
          <a:xfrm>
            <a:off x="631825" y="1990725"/>
            <a:ext cx="2160588" cy="12779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/>
              <a:t>Activity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b="0"/>
              <a:t>An activity stream of all content that you have permission to see on the Knowledge Hub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75" y="546100"/>
            <a:ext cx="7199313" cy="502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14"/>
          <p:cNvSpPr>
            <a:spLocks noChangeArrowheads="1"/>
          </p:cNvSpPr>
          <p:nvPr/>
        </p:nvSpPr>
        <p:spPr bwMode="auto">
          <a:xfrm>
            <a:off x="344488" y="6092825"/>
            <a:ext cx="9361487" cy="576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631825" y="1887538"/>
            <a:ext cx="2160588" cy="846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/>
              <a:t>My content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b="0"/>
              <a:t>All the content you have created in one place</a:t>
            </a:r>
          </a:p>
        </p:txBody>
      </p:sp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631825" y="3038475"/>
            <a:ext cx="2160588" cy="846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/>
              <a:t>Filter by date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b="0"/>
              <a:t>Find your content by date it was created</a:t>
            </a:r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631825" y="4144963"/>
            <a:ext cx="2160588" cy="854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/>
              <a:t>Filter by type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b="0"/>
              <a:t>Filter your search by content type</a:t>
            </a:r>
          </a:p>
        </p:txBody>
      </p:sp>
      <p:sp>
        <p:nvSpPr>
          <p:cNvPr id="8199" name="Text Box 9"/>
          <p:cNvSpPr txBox="1">
            <a:spLocks noChangeArrowheads="1"/>
          </p:cNvSpPr>
          <p:nvPr/>
        </p:nvSpPr>
        <p:spPr bwMode="auto">
          <a:xfrm>
            <a:off x="631825" y="5286375"/>
            <a:ext cx="2160588" cy="846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/>
              <a:t>Filter by tags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b="0"/>
              <a:t>Find your content by tags</a:t>
            </a:r>
          </a:p>
        </p:txBody>
      </p:sp>
      <p:sp>
        <p:nvSpPr>
          <p:cNvPr id="8200" name="Text Box 5"/>
          <p:cNvSpPr txBox="1">
            <a:spLocks noChangeArrowheads="1"/>
          </p:cNvSpPr>
          <p:nvPr/>
        </p:nvSpPr>
        <p:spPr bwMode="auto">
          <a:xfrm rot="-2640176">
            <a:off x="-1930400" y="692150"/>
            <a:ext cx="5765800" cy="482600"/>
          </a:xfrm>
          <a:prstGeom prst="rect">
            <a:avLst/>
          </a:prstGeom>
          <a:noFill/>
          <a:ln w="25400" algn="ctr">
            <a:solidFill>
              <a:srgbClr val="91278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1278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/>
              <a:t>My content</a:t>
            </a:r>
          </a:p>
        </p:txBody>
      </p:sp>
      <p:sp>
        <p:nvSpPr>
          <p:cNvPr id="8201" name="Rectangle 10"/>
          <p:cNvSpPr>
            <a:spLocks noChangeArrowheads="1"/>
          </p:cNvSpPr>
          <p:nvPr/>
        </p:nvSpPr>
        <p:spPr bwMode="auto">
          <a:xfrm>
            <a:off x="2792413" y="1979613"/>
            <a:ext cx="4248150" cy="3306762"/>
          </a:xfrm>
          <a:prstGeom prst="rect">
            <a:avLst/>
          </a:prstGeom>
          <a:noFill/>
          <a:ln w="25400" algn="ctr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2" name="Rectangle 11"/>
          <p:cNvSpPr>
            <a:spLocks noChangeArrowheads="1"/>
          </p:cNvSpPr>
          <p:nvPr/>
        </p:nvSpPr>
        <p:spPr bwMode="auto">
          <a:xfrm>
            <a:off x="7040563" y="1979613"/>
            <a:ext cx="1366837" cy="1654175"/>
          </a:xfrm>
          <a:prstGeom prst="rect">
            <a:avLst/>
          </a:prstGeom>
          <a:noFill/>
          <a:ln w="25400" algn="ctr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3" name="Rectangle 12"/>
          <p:cNvSpPr>
            <a:spLocks noChangeArrowheads="1"/>
          </p:cNvSpPr>
          <p:nvPr/>
        </p:nvSpPr>
        <p:spPr bwMode="auto">
          <a:xfrm>
            <a:off x="7040563" y="3633788"/>
            <a:ext cx="1366837" cy="852487"/>
          </a:xfrm>
          <a:prstGeom prst="rect">
            <a:avLst/>
          </a:prstGeom>
          <a:noFill/>
          <a:ln w="25400" algn="ctr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4" name="Rectangle 13"/>
          <p:cNvSpPr>
            <a:spLocks noChangeArrowheads="1"/>
          </p:cNvSpPr>
          <p:nvPr/>
        </p:nvSpPr>
        <p:spPr bwMode="auto">
          <a:xfrm>
            <a:off x="7040563" y="4486275"/>
            <a:ext cx="1366837" cy="1087438"/>
          </a:xfrm>
          <a:prstGeom prst="rect">
            <a:avLst/>
          </a:prstGeom>
          <a:noFill/>
          <a:ln w="25400" algn="ctr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75" y="523875"/>
            <a:ext cx="7199313" cy="502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14"/>
          <p:cNvSpPr>
            <a:spLocks noChangeArrowheads="1"/>
          </p:cNvSpPr>
          <p:nvPr/>
        </p:nvSpPr>
        <p:spPr bwMode="auto">
          <a:xfrm>
            <a:off x="344488" y="6092825"/>
            <a:ext cx="9361487" cy="576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631825" y="1887538"/>
            <a:ext cx="2160588" cy="12779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/>
              <a:t>Group messages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b="0"/>
              <a:t>View all group messages sent from facilitators of the groups you are a member of</a:t>
            </a:r>
          </a:p>
        </p:txBody>
      </p:sp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631825" y="3429000"/>
            <a:ext cx="2160588" cy="12779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/>
              <a:t>Private messages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b="0"/>
              <a:t>View and reply to private messages sent from members of the Knowledge Hub</a:t>
            </a:r>
          </a:p>
        </p:txBody>
      </p:sp>
      <p:sp>
        <p:nvSpPr>
          <p:cNvPr id="9222" name="Text Box 8"/>
          <p:cNvSpPr txBox="1">
            <a:spLocks noChangeArrowheads="1"/>
          </p:cNvSpPr>
          <p:nvPr/>
        </p:nvSpPr>
        <p:spPr bwMode="auto">
          <a:xfrm>
            <a:off x="631825" y="4868863"/>
            <a:ext cx="2160588" cy="1492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/>
              <a:t>Block users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b="0"/>
              <a:t>Use this if you no longer wish to receive private messages from a member on the Knowledge Hub</a:t>
            </a:r>
          </a:p>
        </p:txBody>
      </p:sp>
      <p:sp>
        <p:nvSpPr>
          <p:cNvPr id="9223" name="Text Box 5"/>
          <p:cNvSpPr txBox="1">
            <a:spLocks noChangeArrowheads="1"/>
          </p:cNvSpPr>
          <p:nvPr/>
        </p:nvSpPr>
        <p:spPr bwMode="auto">
          <a:xfrm rot="-2640176">
            <a:off x="-1930400" y="703263"/>
            <a:ext cx="5765800" cy="460375"/>
          </a:xfrm>
          <a:prstGeom prst="rect">
            <a:avLst/>
          </a:prstGeom>
          <a:noFill/>
          <a:ln w="25400" algn="ctr">
            <a:solidFill>
              <a:srgbClr val="91278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1278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/>
              <a:t>My messages</a:t>
            </a:r>
          </a:p>
        </p:txBody>
      </p:sp>
      <p:sp>
        <p:nvSpPr>
          <p:cNvPr id="9224" name="Rectangle 11"/>
          <p:cNvSpPr>
            <a:spLocks noChangeArrowheads="1"/>
          </p:cNvSpPr>
          <p:nvPr/>
        </p:nvSpPr>
        <p:spPr bwMode="auto">
          <a:xfrm>
            <a:off x="3008313" y="1887538"/>
            <a:ext cx="3673475" cy="677862"/>
          </a:xfrm>
          <a:prstGeom prst="rect">
            <a:avLst/>
          </a:prstGeom>
          <a:noFill/>
          <a:ln w="25400" algn="ctr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Rectangle 12"/>
          <p:cNvSpPr>
            <a:spLocks noChangeArrowheads="1"/>
          </p:cNvSpPr>
          <p:nvPr/>
        </p:nvSpPr>
        <p:spPr bwMode="auto">
          <a:xfrm>
            <a:off x="3913188" y="4754563"/>
            <a:ext cx="647700" cy="169862"/>
          </a:xfrm>
          <a:prstGeom prst="rect">
            <a:avLst/>
          </a:prstGeom>
          <a:noFill/>
          <a:ln w="25400" algn="ctr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6" name="Rectangle 11"/>
          <p:cNvSpPr>
            <a:spLocks noChangeArrowheads="1"/>
          </p:cNvSpPr>
          <p:nvPr/>
        </p:nvSpPr>
        <p:spPr bwMode="auto">
          <a:xfrm>
            <a:off x="3008313" y="4321175"/>
            <a:ext cx="3673475" cy="677863"/>
          </a:xfrm>
          <a:prstGeom prst="rect">
            <a:avLst/>
          </a:prstGeom>
          <a:noFill/>
          <a:ln w="25400" algn="ctr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3" y="557213"/>
            <a:ext cx="72009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14"/>
          <p:cNvSpPr>
            <a:spLocks noChangeArrowheads="1"/>
          </p:cNvSpPr>
          <p:nvPr/>
        </p:nvSpPr>
        <p:spPr bwMode="auto">
          <a:xfrm>
            <a:off x="344488" y="6092825"/>
            <a:ext cx="9361487" cy="576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631825" y="1887538"/>
            <a:ext cx="2160588" cy="2138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/>
              <a:t>My favourites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b="0"/>
              <a:t>Throughout the Knowledge Hub you will have the ability to add to my favourites.</a:t>
            </a:r>
          </a:p>
          <a:p>
            <a:pPr eaLnBrk="1" hangingPunct="1">
              <a:spcBef>
                <a:spcPct val="50000"/>
              </a:spcBef>
            </a:pPr>
            <a:endParaRPr lang="en-GB" sz="1400" b="0"/>
          </a:p>
          <a:p>
            <a:pPr eaLnBrk="1" hangingPunct="1">
              <a:spcBef>
                <a:spcPct val="50000"/>
              </a:spcBef>
            </a:pPr>
            <a:r>
              <a:rPr lang="en-GB" sz="1400" b="0"/>
              <a:t>All you favourites will be strored here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 rot="-2640176">
            <a:off x="-1930400" y="703263"/>
            <a:ext cx="5765800" cy="460375"/>
          </a:xfrm>
          <a:prstGeom prst="rect">
            <a:avLst/>
          </a:prstGeom>
          <a:noFill/>
          <a:ln w="25400" algn="ctr">
            <a:solidFill>
              <a:srgbClr val="91278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1278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/>
              <a:t>My favourites</a:t>
            </a:r>
          </a:p>
        </p:txBody>
      </p:sp>
      <p:sp>
        <p:nvSpPr>
          <p:cNvPr id="10246" name="Rectangle 11"/>
          <p:cNvSpPr>
            <a:spLocks noChangeArrowheads="1"/>
          </p:cNvSpPr>
          <p:nvPr/>
        </p:nvSpPr>
        <p:spPr bwMode="auto">
          <a:xfrm>
            <a:off x="2865438" y="1677988"/>
            <a:ext cx="3887787" cy="2863850"/>
          </a:xfrm>
          <a:prstGeom prst="rect">
            <a:avLst/>
          </a:prstGeom>
          <a:noFill/>
          <a:ln w="25400" algn="ctr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75" y="550863"/>
            <a:ext cx="7199313" cy="502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14"/>
          <p:cNvSpPr>
            <a:spLocks noChangeArrowheads="1"/>
          </p:cNvSpPr>
          <p:nvPr/>
        </p:nvSpPr>
        <p:spPr bwMode="auto">
          <a:xfrm>
            <a:off x="344488" y="6092825"/>
            <a:ext cx="9361487" cy="576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631825" y="1887538"/>
            <a:ext cx="2160588" cy="2138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/>
              <a:t>My groups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b="0"/>
              <a:t>Throughout the Knowledge Hub you will have the ability to add to my favourites.</a:t>
            </a:r>
          </a:p>
          <a:p>
            <a:pPr eaLnBrk="1" hangingPunct="1">
              <a:spcBef>
                <a:spcPct val="50000"/>
              </a:spcBef>
            </a:pPr>
            <a:endParaRPr lang="en-GB" sz="1400" b="0"/>
          </a:p>
          <a:p>
            <a:pPr eaLnBrk="1" hangingPunct="1">
              <a:spcBef>
                <a:spcPct val="50000"/>
              </a:spcBef>
            </a:pPr>
            <a:r>
              <a:rPr lang="en-GB" sz="1400" b="0"/>
              <a:t>All you favourites will be strored here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 rot="-2640176">
            <a:off x="-1930400" y="703263"/>
            <a:ext cx="5765800" cy="460375"/>
          </a:xfrm>
          <a:prstGeom prst="rect">
            <a:avLst/>
          </a:prstGeom>
          <a:noFill/>
          <a:ln w="25400" algn="ctr">
            <a:solidFill>
              <a:srgbClr val="91278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1278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/>
              <a:t>My notifications</a:t>
            </a:r>
          </a:p>
        </p:txBody>
      </p:sp>
      <p:sp>
        <p:nvSpPr>
          <p:cNvPr id="11270" name="Rectangle 11"/>
          <p:cNvSpPr>
            <a:spLocks noChangeArrowheads="1"/>
          </p:cNvSpPr>
          <p:nvPr/>
        </p:nvSpPr>
        <p:spPr bwMode="auto">
          <a:xfrm>
            <a:off x="2936875" y="2420938"/>
            <a:ext cx="3671888" cy="576262"/>
          </a:xfrm>
          <a:prstGeom prst="rect">
            <a:avLst/>
          </a:prstGeom>
          <a:noFill/>
          <a:ln w="25400" algn="ctr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Rectangle 11"/>
          <p:cNvSpPr>
            <a:spLocks noChangeArrowheads="1"/>
          </p:cNvSpPr>
          <p:nvPr/>
        </p:nvSpPr>
        <p:spPr bwMode="auto">
          <a:xfrm>
            <a:off x="2936875" y="2997200"/>
            <a:ext cx="3671888" cy="360363"/>
          </a:xfrm>
          <a:prstGeom prst="rect">
            <a:avLst/>
          </a:prstGeom>
          <a:noFill/>
          <a:ln w="25400" algn="ctr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Rectangle 11"/>
          <p:cNvSpPr>
            <a:spLocks noChangeArrowheads="1"/>
          </p:cNvSpPr>
          <p:nvPr/>
        </p:nvSpPr>
        <p:spPr bwMode="auto">
          <a:xfrm>
            <a:off x="2936875" y="3357563"/>
            <a:ext cx="3671888" cy="431800"/>
          </a:xfrm>
          <a:prstGeom prst="rect">
            <a:avLst/>
          </a:prstGeom>
          <a:noFill/>
          <a:ln w="25400" algn="ctr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Rectangle 11"/>
          <p:cNvSpPr>
            <a:spLocks noChangeArrowheads="1"/>
          </p:cNvSpPr>
          <p:nvPr/>
        </p:nvSpPr>
        <p:spPr bwMode="auto">
          <a:xfrm>
            <a:off x="2936875" y="3789363"/>
            <a:ext cx="3671888" cy="576262"/>
          </a:xfrm>
          <a:prstGeom prst="rect">
            <a:avLst/>
          </a:prstGeom>
          <a:noFill/>
          <a:ln w="25400" algn="ctr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G Group 2">
  <a:themeElements>
    <a:clrScheme name="LG Group 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G Group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G Group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G Group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G Group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G Group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G Group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G Group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G Group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G Group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G Group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G Group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G Group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G Group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LG Group 2</Template>
  <TotalTime>2102</TotalTime>
  <Words>1073</Words>
  <Application>Microsoft Office PowerPoint</Application>
  <PresentationFormat>A4 Paper (210x297 mm)</PresentationFormat>
  <Paragraphs>208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Arial</vt:lpstr>
      <vt:lpstr>Calibri</vt:lpstr>
      <vt:lpstr>LG Group 2</vt:lpstr>
      <vt:lpstr>Knowledge Hub Walkthrough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LGA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Knowledeg Hub Walkthrough</dc:title>
  <dc:creator>Michael Norton</dc:creator>
  <cp:lastModifiedBy>eddy.mcdowall</cp:lastModifiedBy>
  <cp:revision>114</cp:revision>
  <dcterms:created xsi:type="dcterms:W3CDTF">2010-06-21T13:45:43Z</dcterms:created>
  <dcterms:modified xsi:type="dcterms:W3CDTF">2013-09-04T16:06:46Z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C.identifier">
    <vt:lpwstr>IDEA</vt:lpwstr>
  </property>
  <property fmtid="{D5CDD505-2E9C-101B-9397-08002B2CF9AE}" pid="3" name="DC.date.issued">
    <vt:lpwstr>2010-06-22T00:00:00Z</vt:lpwstr>
  </property>
  <property fmtid="{D5CDD505-2E9C-101B-9397-08002B2CF9AE}" pid="4" name="Work area">
    <vt:lpwstr>29</vt:lpwstr>
  </property>
  <property fmtid="{D5CDD505-2E9C-101B-9397-08002B2CF9AE}" pid="5" name="Move to Archive">
    <vt:lpwstr>Current</vt:lpwstr>
  </property>
  <property fmtid="{D5CDD505-2E9C-101B-9397-08002B2CF9AE}" pid="6" name="DC.Description">
    <vt:lpwstr>LG Association powerpoint template</vt:lpwstr>
  </property>
  <property fmtid="{D5CDD505-2E9C-101B-9397-08002B2CF9AE}" pid="7" name="Status">
    <vt:lpwstr>Final</vt:lpwstr>
  </property>
  <property fmtid="{D5CDD505-2E9C-101B-9397-08002B2CF9AE}" pid="8" name="DC.Type">
    <vt:lpwstr>233</vt:lpwstr>
  </property>
  <property fmtid="{D5CDD505-2E9C-101B-9397-08002B2CF9AE}" pid="9" name="DC.Author">
    <vt:lpwstr>Julia White</vt:lpwstr>
  </property>
  <property fmtid="{D5CDD505-2E9C-101B-9397-08002B2CF9AE}" pid="10" name="DC.creator">
    <vt:lpwstr>Communications and Marketing</vt:lpwstr>
  </property>
  <property fmtid="{D5CDD505-2E9C-101B-9397-08002B2CF9AE}" pid="11" name="e-GMS.subject.keyword">
    <vt:lpwstr>LG Association powerpoint template</vt:lpwstr>
  </property>
  <property fmtid="{D5CDD505-2E9C-101B-9397-08002B2CF9AE}" pid="12" name="Date">
    <vt:lpwstr>2010-06-22T00:00:00Z</vt:lpwstr>
  </property>
  <property fmtid="{D5CDD505-2E9C-101B-9397-08002B2CF9AE}" pid="13" name="DC.Language">
    <vt:lpwstr>eng</vt:lpwstr>
  </property>
</Properties>
</file>