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33"/>
  </p:notesMasterIdLst>
  <p:sldIdLst>
    <p:sldId id="257" r:id="rId3"/>
    <p:sldId id="637" r:id="rId4"/>
    <p:sldId id="640" r:id="rId5"/>
    <p:sldId id="641" r:id="rId6"/>
    <p:sldId id="692" r:id="rId7"/>
    <p:sldId id="682" r:id="rId8"/>
    <p:sldId id="695" r:id="rId9"/>
    <p:sldId id="297" r:id="rId10"/>
    <p:sldId id="262" r:id="rId11"/>
    <p:sldId id="676" r:id="rId12"/>
    <p:sldId id="683" r:id="rId13"/>
    <p:sldId id="686" r:id="rId14"/>
    <p:sldId id="677" r:id="rId15"/>
    <p:sldId id="687" r:id="rId16"/>
    <p:sldId id="645" r:id="rId17"/>
    <p:sldId id="268" r:id="rId18"/>
    <p:sldId id="642" r:id="rId19"/>
    <p:sldId id="650" r:id="rId20"/>
    <p:sldId id="653" r:id="rId21"/>
    <p:sldId id="656" r:id="rId22"/>
    <p:sldId id="651" r:id="rId23"/>
    <p:sldId id="658" r:id="rId24"/>
    <p:sldId id="690" r:id="rId25"/>
    <p:sldId id="691" r:id="rId26"/>
    <p:sldId id="660" r:id="rId27"/>
    <p:sldId id="669" r:id="rId28"/>
    <p:sldId id="688" r:id="rId29"/>
    <p:sldId id="684" r:id="rId30"/>
    <p:sldId id="693" r:id="rId31"/>
    <p:sldId id="67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5C4252-3B48-E033-2D35-D61E7B259FEE}" name="David Green" initials="DG" userId="S::david.green@ukhsa.gov.uk::379449a1-bd6d-44c5-b9fb-83589d5cdcf8" providerId="AD"/>
  <p188:author id="{06E17593-E69F-8962-C499-BE3F83E56EA5}" name="Shamez Ladhani" initials="SL" userId="S::shamez.ladhani@ukhsa.gov.uk::34d06aa8-6787-4043-bc02-c341eb91c438" providerId="AD"/>
  <p188:author id="{D701ED98-B93C-0285-01F1-DE6030ADE7EF}" name="David Green" initials="DG" userId="S::David.Green@ukhsa.gov.uk::379449a1-bd6d-44c5-b9fb-83589d5cdcf8" providerId="AD"/>
  <p188:author id="{A9A01BBC-C29E-B3E8-CBD9-BC45D8166443}" name="Lesley McFarlane" initials="LM" userId="S::Lesley.McFarlane@ukhsa.gov.uk::3ff71c5c-cfbc-466f-818f-fdc24ec99b27" providerId="AD"/>
  <p188:author id="{FED260C9-E15B-31D9-3366-6E2255DF2C16}" name="Kirsty Smith2" initials="KS" userId="S::Kirsty.Smith2@ukhsa.gov.uk::f9461996-3888-4c5a-99f5-4aab4fa1034b" providerId="AD"/>
  <p188:author id="{6F2B7BD7-034C-713C-27CF-37470615FC5E}" name="Lesley Mcfarlane" initials="LM" userId="S::lesley.mcfarlane2@nhs.net::5a327b6d-cf18-49d1-a753-e5d1c1432d5e" providerId="AD"/>
  <p188:author id="{9EEB5EF1-65C0-1FA8-3AC8-EF472259C4D4}" name="Greta Hayward2" initials="GH" userId="S::greta.hayward2@ukhsa.gov.uk::3a7aec76-aba9-47b8-a6de-3b9e4cde2e8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8723D0-D313-4973-8FA1-4D12BEC811AA}" type="datetimeFigureOut">
              <a:rPr lang="en-US" smtClean="0"/>
              <a:t>3/21/2026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064EAD-90E7-4E2F-9BA2-EB3158278DFE}" type="slidenum">
              <a:rPr lang="en-US" smtClean="0"/>
              <a:t>‹#›</a:t>
            </a:fld>
            <a:endParaRPr lang="en-US"/>
          </a:p>
        </p:txBody>
      </p:sp>
    </p:spTree>
    <p:extLst>
      <p:ext uri="{BB962C8B-B14F-4D97-AF65-F5344CB8AC3E}">
        <p14:creationId xmlns:p14="http://schemas.microsoft.com/office/powerpoint/2010/main" val="2453073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medicines.org.uk/emc/product/5168/smpc"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48539"/>
          </a:xfrm>
        </p:spPr>
        <p:txBody>
          <a:bodyPr/>
          <a:lstStyle/>
          <a:p>
            <a:pPr>
              <a:defRPr/>
            </a:pPr>
            <a:r>
              <a:rPr lang="en-GB" sz="900"/>
              <a:t> </a:t>
            </a:r>
          </a:p>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a:p>
        </p:txBody>
      </p:sp>
    </p:spTree>
    <p:extLst>
      <p:ext uri="{BB962C8B-B14F-4D97-AF65-F5344CB8AC3E}">
        <p14:creationId xmlns:p14="http://schemas.microsoft.com/office/powerpoint/2010/main" val="3337431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13</a:t>
            </a:fld>
            <a:endParaRPr lang="en-US"/>
          </a:p>
        </p:txBody>
      </p:sp>
    </p:spTree>
    <p:extLst>
      <p:ext uri="{BB962C8B-B14F-4D97-AF65-F5344CB8AC3E}">
        <p14:creationId xmlns:p14="http://schemas.microsoft.com/office/powerpoint/2010/main" val="3755362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43064EAD-90E7-4E2F-9BA2-EB3158278DFE}" type="slidenum">
              <a:rPr lang="en-US" smtClean="0"/>
              <a:t>15</a:t>
            </a:fld>
            <a:endParaRPr lang="en-US"/>
          </a:p>
        </p:txBody>
      </p:sp>
    </p:spTree>
    <p:extLst>
      <p:ext uri="{BB962C8B-B14F-4D97-AF65-F5344CB8AC3E}">
        <p14:creationId xmlns:p14="http://schemas.microsoft.com/office/powerpoint/2010/main" val="3347112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16</a:t>
            </a:fld>
            <a:endParaRPr lang="en-US"/>
          </a:p>
        </p:txBody>
      </p:sp>
    </p:spTree>
    <p:extLst>
      <p:ext uri="{BB962C8B-B14F-4D97-AF65-F5344CB8AC3E}">
        <p14:creationId xmlns:p14="http://schemas.microsoft.com/office/powerpoint/2010/main" val="61389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17</a:t>
            </a:fld>
            <a:endParaRPr lang="en-US"/>
          </a:p>
        </p:txBody>
      </p:sp>
    </p:spTree>
    <p:extLst>
      <p:ext uri="{BB962C8B-B14F-4D97-AF65-F5344CB8AC3E}">
        <p14:creationId xmlns:p14="http://schemas.microsoft.com/office/powerpoint/2010/main" val="4196150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64EAD-90E7-4E2F-9BA2-EB3158278DFE}" type="slidenum">
              <a:rPr lang="en-US" smtClean="0"/>
              <a:t>18</a:t>
            </a:fld>
            <a:endParaRPr lang="en-US"/>
          </a:p>
        </p:txBody>
      </p:sp>
    </p:spTree>
    <p:extLst>
      <p:ext uri="{BB962C8B-B14F-4D97-AF65-F5344CB8AC3E}">
        <p14:creationId xmlns:p14="http://schemas.microsoft.com/office/powerpoint/2010/main" val="19670376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sng">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hlinkClick r:id="rId3"/>
              </a:rPr>
              <a:t>Manufacturer's summary of product characteristics (SPC)</a:t>
            </a:r>
            <a:endParaRPr lang="en-GB">
              <a:effectLst/>
              <a:latin typeface="Arial" panose="020B0604020202020204" pitchFamily="34" charset="0"/>
              <a:ea typeface="Times New Roman" panose="02020603050405020304" pitchFamily="18"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19</a:t>
            </a:fld>
            <a:endParaRPr lang="en-US"/>
          </a:p>
        </p:txBody>
      </p:sp>
    </p:spTree>
    <p:extLst>
      <p:ext uri="{BB962C8B-B14F-4D97-AF65-F5344CB8AC3E}">
        <p14:creationId xmlns:p14="http://schemas.microsoft.com/office/powerpoint/2010/main" val="149787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64EAD-90E7-4E2F-9BA2-EB3158278DFE}" type="slidenum">
              <a:rPr lang="en-US" smtClean="0"/>
              <a:t>21</a:t>
            </a:fld>
            <a:endParaRPr lang="en-US"/>
          </a:p>
        </p:txBody>
      </p:sp>
    </p:spTree>
    <p:extLst>
      <p:ext uri="{BB962C8B-B14F-4D97-AF65-F5344CB8AC3E}">
        <p14:creationId xmlns:p14="http://schemas.microsoft.com/office/powerpoint/2010/main" val="1612819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64EAD-90E7-4E2F-9BA2-EB3158278DFE}" type="slidenum">
              <a:rPr lang="en-US" smtClean="0"/>
              <a:t>25</a:t>
            </a:fld>
            <a:endParaRPr lang="en-US"/>
          </a:p>
        </p:txBody>
      </p:sp>
    </p:spTree>
    <p:extLst>
      <p:ext uri="{BB962C8B-B14F-4D97-AF65-F5344CB8AC3E}">
        <p14:creationId xmlns:p14="http://schemas.microsoft.com/office/powerpoint/2010/main" val="27836298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64EAD-90E7-4E2F-9BA2-EB3158278DFE}" type="slidenum">
              <a:rPr lang="en-US" smtClean="0"/>
              <a:t>26</a:t>
            </a:fld>
            <a:endParaRPr lang="en-US"/>
          </a:p>
        </p:txBody>
      </p:sp>
    </p:spTree>
    <p:extLst>
      <p:ext uri="{BB962C8B-B14F-4D97-AF65-F5344CB8AC3E}">
        <p14:creationId xmlns:p14="http://schemas.microsoft.com/office/powerpoint/2010/main" val="11569188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3F698-B1BA-8ACA-D2D7-897E045D43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9D1D46-02BA-608C-769F-51A8F41E25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33FEA-CC3F-BFB9-31D6-48C7B54097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187629-A40D-5493-584D-8BA71FEF5400}"/>
              </a:ext>
            </a:extLst>
          </p:cNvPr>
          <p:cNvSpPr>
            <a:spLocks noGrp="1"/>
          </p:cNvSpPr>
          <p:nvPr>
            <p:ph type="sldNum" sz="quarter" idx="5"/>
          </p:nvPr>
        </p:nvSpPr>
        <p:spPr/>
        <p:txBody>
          <a:bodyPr/>
          <a:lstStyle/>
          <a:p>
            <a:fld id="{43064EAD-90E7-4E2F-9BA2-EB3158278DFE}" type="slidenum">
              <a:rPr lang="en-US" smtClean="0"/>
              <a:t>29</a:t>
            </a:fld>
            <a:endParaRPr lang="en-US"/>
          </a:p>
        </p:txBody>
      </p:sp>
    </p:spTree>
    <p:extLst>
      <p:ext uri="{BB962C8B-B14F-4D97-AF65-F5344CB8AC3E}">
        <p14:creationId xmlns:p14="http://schemas.microsoft.com/office/powerpoint/2010/main" val="3775840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8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30</a:t>
            </a:fld>
            <a:endParaRPr lang="en-US"/>
          </a:p>
        </p:txBody>
      </p:sp>
    </p:spTree>
    <p:extLst>
      <p:ext uri="{BB962C8B-B14F-4D97-AF65-F5344CB8AC3E}">
        <p14:creationId xmlns:p14="http://schemas.microsoft.com/office/powerpoint/2010/main" val="391670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64EAD-90E7-4E2F-9BA2-EB3158278DFE}" type="slidenum">
              <a:rPr lang="en-US" smtClean="0"/>
              <a:t>3</a:t>
            </a:fld>
            <a:endParaRPr lang="en-US"/>
          </a:p>
        </p:txBody>
      </p:sp>
    </p:spTree>
    <p:extLst>
      <p:ext uri="{BB962C8B-B14F-4D97-AF65-F5344CB8AC3E}">
        <p14:creationId xmlns:p14="http://schemas.microsoft.com/office/powerpoint/2010/main" val="2899855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4D534-B111-15A2-57DA-87E1C8C338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E8BFD8-596C-E261-F472-06ED821CCD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6072C3-1086-9C3F-D9F5-CAFFBF4D45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2E258B1-AD35-508F-F154-1C2E65FC06EA}"/>
              </a:ext>
            </a:extLst>
          </p:cNvPr>
          <p:cNvSpPr>
            <a:spLocks noGrp="1"/>
          </p:cNvSpPr>
          <p:nvPr>
            <p:ph type="sldNum" sz="quarter" idx="5"/>
          </p:nvPr>
        </p:nvSpPr>
        <p:spPr/>
        <p:txBody>
          <a:bodyPr/>
          <a:lstStyle/>
          <a:p>
            <a:fld id="{43064EAD-90E7-4E2F-9BA2-EB3158278DFE}" type="slidenum">
              <a:rPr lang="en-US" smtClean="0"/>
              <a:t>5</a:t>
            </a:fld>
            <a:endParaRPr lang="en-US"/>
          </a:p>
        </p:txBody>
      </p:sp>
    </p:spTree>
    <p:extLst>
      <p:ext uri="{BB962C8B-B14F-4D97-AF65-F5344CB8AC3E}">
        <p14:creationId xmlns:p14="http://schemas.microsoft.com/office/powerpoint/2010/main" val="4288423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8</a:t>
            </a:fld>
            <a:endParaRPr lang="en-US"/>
          </a:p>
        </p:txBody>
      </p:sp>
    </p:spTree>
    <p:extLst>
      <p:ext uri="{BB962C8B-B14F-4D97-AF65-F5344CB8AC3E}">
        <p14:creationId xmlns:p14="http://schemas.microsoft.com/office/powerpoint/2010/main" val="2777683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9</a:t>
            </a:fld>
            <a:endParaRPr lang="en-US"/>
          </a:p>
        </p:txBody>
      </p:sp>
    </p:spTree>
    <p:extLst>
      <p:ext uri="{BB962C8B-B14F-4D97-AF65-F5344CB8AC3E}">
        <p14:creationId xmlns:p14="http://schemas.microsoft.com/office/powerpoint/2010/main" val="977051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2DB7C-E1E4-34E2-A331-237C0DA032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FEB95-53E9-F2BA-F90D-D34252E3CD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0577EB-AA4E-583F-41C0-0E3B6983049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9FC33B0-9F7C-774C-42F6-04686A0BB30B}"/>
              </a:ext>
            </a:extLst>
          </p:cNvPr>
          <p:cNvSpPr>
            <a:spLocks noGrp="1"/>
          </p:cNvSpPr>
          <p:nvPr>
            <p:ph type="sldNum" sz="quarter" idx="5"/>
          </p:nvPr>
        </p:nvSpPr>
        <p:spPr/>
        <p:txBody>
          <a:bodyPr/>
          <a:lstStyle/>
          <a:p>
            <a:fld id="{43064EAD-90E7-4E2F-9BA2-EB3158278DFE}" type="slidenum">
              <a:rPr lang="en-US" smtClean="0"/>
              <a:t>10</a:t>
            </a:fld>
            <a:endParaRPr lang="en-US"/>
          </a:p>
        </p:txBody>
      </p:sp>
    </p:spTree>
    <p:extLst>
      <p:ext uri="{BB962C8B-B14F-4D97-AF65-F5344CB8AC3E}">
        <p14:creationId xmlns:p14="http://schemas.microsoft.com/office/powerpoint/2010/main" val="840771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11</a:t>
            </a:fld>
            <a:endParaRPr lang="en-US"/>
          </a:p>
        </p:txBody>
      </p:sp>
    </p:spTree>
    <p:extLst>
      <p:ext uri="{BB962C8B-B14F-4D97-AF65-F5344CB8AC3E}">
        <p14:creationId xmlns:p14="http://schemas.microsoft.com/office/powerpoint/2010/main" val="30710991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09EF3-2A2F-AFE0-3F7B-55BCA831C1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7236DA-2593-A37F-15DD-070F058142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B5EC15-6F05-3EB7-DA98-F97F9C44D99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CDB328E-310D-25F6-AC7D-58596E57E783}"/>
              </a:ext>
            </a:extLst>
          </p:cNvPr>
          <p:cNvSpPr>
            <a:spLocks noGrp="1"/>
          </p:cNvSpPr>
          <p:nvPr>
            <p:ph type="sldNum" sz="quarter" idx="5"/>
          </p:nvPr>
        </p:nvSpPr>
        <p:spPr/>
        <p:txBody>
          <a:bodyPr/>
          <a:lstStyle/>
          <a:p>
            <a:fld id="{0C9349AD-43E2-A142-9B61-FBB06C64E86F}" type="slidenum">
              <a:rPr lang="en-US" smtClean="0"/>
              <a:t>12</a:t>
            </a:fld>
            <a:endParaRPr lang="en-US"/>
          </a:p>
        </p:txBody>
      </p:sp>
    </p:spTree>
    <p:extLst>
      <p:ext uri="{BB962C8B-B14F-4D97-AF65-F5344CB8AC3E}">
        <p14:creationId xmlns:p14="http://schemas.microsoft.com/office/powerpoint/2010/main" val="2683059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821CA-2E28-B0AC-758A-8FB8B3616AA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CD7D18-9EDD-2E2F-977A-88C42CB930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25D1C1-5CCE-D908-A4D4-651AB14E6A0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5B1BDC2-A9E4-280D-CFC5-4E0658DCFFB8}"/>
              </a:ext>
            </a:extLst>
          </p:cNvPr>
          <p:cNvSpPr>
            <a:spLocks noGrp="1"/>
          </p:cNvSpPr>
          <p:nvPr>
            <p:ph type="ftr" sz="quarter" idx="11"/>
          </p:nvPr>
        </p:nvSpPr>
        <p:spPr/>
        <p:txBody>
          <a:bodyPr/>
          <a:lstStyle/>
          <a:p>
            <a:r>
              <a:rPr lang="en-GB"/>
              <a:t>Meningococcal B (MenB) targeted vaccination programme </a:t>
            </a:r>
            <a:endParaRPr lang="en-US"/>
          </a:p>
        </p:txBody>
      </p:sp>
      <p:sp>
        <p:nvSpPr>
          <p:cNvPr id="6" name="Slide Number Placeholder 5">
            <a:extLst>
              <a:ext uri="{FF2B5EF4-FFF2-40B4-BE49-F238E27FC236}">
                <a16:creationId xmlns:a16="http://schemas.microsoft.com/office/drawing/2014/main" id="{1B8B0203-2BFB-9178-1AF9-E384F0502D64}"/>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2315139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92FC3-8CC0-6011-3610-C64F402E4A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CF663F-9BBC-DA21-E7C1-3139AACAD9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DDB0F1-E4B4-1B1B-70F3-3862004CAFD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C04AA0A-F047-2BCB-901B-B7A466E8E687}"/>
              </a:ext>
            </a:extLst>
          </p:cNvPr>
          <p:cNvSpPr>
            <a:spLocks noGrp="1"/>
          </p:cNvSpPr>
          <p:nvPr>
            <p:ph type="ftr" sz="quarter" idx="11"/>
          </p:nvPr>
        </p:nvSpPr>
        <p:spPr/>
        <p:txBody>
          <a:bodyPr/>
          <a:lstStyle/>
          <a:p>
            <a:r>
              <a:rPr lang="en-GB"/>
              <a:t>Meningococcal B (MenB) targeted vaccination programme </a:t>
            </a:r>
            <a:endParaRPr lang="en-US"/>
          </a:p>
        </p:txBody>
      </p:sp>
      <p:sp>
        <p:nvSpPr>
          <p:cNvPr id="6" name="Slide Number Placeholder 5">
            <a:extLst>
              <a:ext uri="{FF2B5EF4-FFF2-40B4-BE49-F238E27FC236}">
                <a16:creationId xmlns:a16="http://schemas.microsoft.com/office/drawing/2014/main" id="{EB446975-D7E8-046D-B591-8CB8A0B1B613}"/>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1770735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65E4B6-84BF-839E-23C2-89B00F7DC0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845DA7-4343-24E1-2B36-0C3261914C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75BB54-0274-98F6-E100-13D015057DE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C3F2251-6B27-4FEE-58FB-BB4F73A968BF}"/>
              </a:ext>
            </a:extLst>
          </p:cNvPr>
          <p:cNvSpPr>
            <a:spLocks noGrp="1"/>
          </p:cNvSpPr>
          <p:nvPr>
            <p:ph type="ftr" sz="quarter" idx="11"/>
          </p:nvPr>
        </p:nvSpPr>
        <p:spPr/>
        <p:txBody>
          <a:bodyPr/>
          <a:lstStyle/>
          <a:p>
            <a:r>
              <a:rPr lang="en-GB"/>
              <a:t>Meningococcal B (MenB) targeted vaccination programme </a:t>
            </a:r>
            <a:endParaRPr lang="en-US"/>
          </a:p>
        </p:txBody>
      </p:sp>
      <p:sp>
        <p:nvSpPr>
          <p:cNvPr id="6" name="Slide Number Placeholder 5">
            <a:extLst>
              <a:ext uri="{FF2B5EF4-FFF2-40B4-BE49-F238E27FC236}">
                <a16:creationId xmlns:a16="http://schemas.microsoft.com/office/drawing/2014/main" id="{0CFBF5EA-9F57-179A-FEE4-6ACE838EAFD1}"/>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2941998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622225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12535535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Meningococcal B (MenB) targeted vaccination programme </a:t>
            </a:r>
            <a:endParaRPr lang="en-GB" sz="140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487827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Meningococcal B (MenB) targeted vaccination programme </a:t>
            </a:r>
            <a:endParaRPr lang="en-GB" sz="140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261119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Meningococcal B (MenB) targeted vaccination programme </a:t>
            </a:r>
            <a:endParaRPr lang="en-GB" sz="140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8452803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Meningococcal B (MenB) targeted vaccination programme </a:t>
            </a:r>
            <a:endParaRPr lang="en-GB" sz="140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927536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97E91-D7CB-DCA3-1B0C-96D458D022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E4C0AB-CCE9-8CC6-5354-5DAD9903F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447859-BFE4-2443-AB3F-BD5A2FA8BDF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81E884C-4D0A-B61C-F8A2-CE9D13E25E57}"/>
              </a:ext>
            </a:extLst>
          </p:cNvPr>
          <p:cNvSpPr>
            <a:spLocks noGrp="1"/>
          </p:cNvSpPr>
          <p:nvPr>
            <p:ph type="ftr" sz="quarter" idx="11"/>
          </p:nvPr>
        </p:nvSpPr>
        <p:spPr/>
        <p:txBody>
          <a:bodyPr/>
          <a:lstStyle/>
          <a:p>
            <a:r>
              <a:rPr lang="en-GB"/>
              <a:t>Meningococcal B (MenB) targeted vaccination programme </a:t>
            </a:r>
            <a:endParaRPr lang="en-US"/>
          </a:p>
        </p:txBody>
      </p:sp>
      <p:sp>
        <p:nvSpPr>
          <p:cNvPr id="6" name="Slide Number Placeholder 5">
            <a:extLst>
              <a:ext uri="{FF2B5EF4-FFF2-40B4-BE49-F238E27FC236}">
                <a16:creationId xmlns:a16="http://schemas.microsoft.com/office/drawing/2014/main" id="{59C5FC0A-0B07-2896-A2E4-ACF5016814BC}"/>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4049148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9E7F7-3CCB-8A66-485F-C0C4203E92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C69BBF-2C3D-A8EF-1660-7BFE6F110F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81CBFD-6240-9F69-90D5-80C8AE611D6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1095534-5157-C871-9540-F9B630BBE52C}"/>
              </a:ext>
            </a:extLst>
          </p:cNvPr>
          <p:cNvSpPr>
            <a:spLocks noGrp="1"/>
          </p:cNvSpPr>
          <p:nvPr>
            <p:ph type="ftr" sz="quarter" idx="11"/>
          </p:nvPr>
        </p:nvSpPr>
        <p:spPr/>
        <p:txBody>
          <a:bodyPr/>
          <a:lstStyle/>
          <a:p>
            <a:r>
              <a:rPr lang="en-GB"/>
              <a:t>Meningococcal B (MenB) targeted vaccination programme </a:t>
            </a:r>
            <a:endParaRPr lang="en-US"/>
          </a:p>
        </p:txBody>
      </p:sp>
      <p:sp>
        <p:nvSpPr>
          <p:cNvPr id="6" name="Slide Number Placeholder 5">
            <a:extLst>
              <a:ext uri="{FF2B5EF4-FFF2-40B4-BE49-F238E27FC236}">
                <a16:creationId xmlns:a16="http://schemas.microsoft.com/office/drawing/2014/main" id="{C4524B8F-0D86-A22B-E865-5BE32A511640}"/>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742479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1B424-774E-69B2-1413-F0FFE15FF1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7C6D05-0AAE-4EFB-DBCB-FE6A66219F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A23AC3-1725-B681-FEF4-8AC96F62B8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13CE6D0-F92E-2BD2-A218-3D43BBFB453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34F54D6-C871-FB63-B757-A3B9C6EF956D}"/>
              </a:ext>
            </a:extLst>
          </p:cNvPr>
          <p:cNvSpPr>
            <a:spLocks noGrp="1"/>
          </p:cNvSpPr>
          <p:nvPr>
            <p:ph type="ftr" sz="quarter" idx="11"/>
          </p:nvPr>
        </p:nvSpPr>
        <p:spPr/>
        <p:txBody>
          <a:bodyPr/>
          <a:lstStyle/>
          <a:p>
            <a:r>
              <a:rPr lang="en-GB"/>
              <a:t>Meningococcal B (MenB) targeted vaccination programme </a:t>
            </a:r>
            <a:endParaRPr lang="en-US"/>
          </a:p>
        </p:txBody>
      </p:sp>
      <p:sp>
        <p:nvSpPr>
          <p:cNvPr id="7" name="Slide Number Placeholder 6">
            <a:extLst>
              <a:ext uri="{FF2B5EF4-FFF2-40B4-BE49-F238E27FC236}">
                <a16:creationId xmlns:a16="http://schemas.microsoft.com/office/drawing/2014/main" id="{5337ABCA-3860-5F4C-28BA-794B96551CF5}"/>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1210061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E8E86-51D3-F19F-E387-555CA0A0C80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DB11FB-914D-F497-D6FC-9C5F1E918D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BE3849-6D26-D603-4BEF-A6259605FA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2190A9-17D8-8DAD-F73A-89A7623BB8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A5B62B-0730-DF65-E8D0-2C0D17F5D7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D8186C-71C1-A989-58D7-66E67FF82B4A}"/>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E98C3C32-10A9-05B3-BDF3-8D1666288DCE}"/>
              </a:ext>
            </a:extLst>
          </p:cNvPr>
          <p:cNvSpPr>
            <a:spLocks noGrp="1"/>
          </p:cNvSpPr>
          <p:nvPr>
            <p:ph type="ftr" sz="quarter" idx="11"/>
          </p:nvPr>
        </p:nvSpPr>
        <p:spPr/>
        <p:txBody>
          <a:bodyPr/>
          <a:lstStyle/>
          <a:p>
            <a:r>
              <a:rPr lang="en-GB"/>
              <a:t>Meningococcal B (MenB) targeted vaccination programme </a:t>
            </a:r>
            <a:endParaRPr lang="en-US"/>
          </a:p>
        </p:txBody>
      </p:sp>
      <p:sp>
        <p:nvSpPr>
          <p:cNvPr id="9" name="Slide Number Placeholder 8">
            <a:extLst>
              <a:ext uri="{FF2B5EF4-FFF2-40B4-BE49-F238E27FC236}">
                <a16:creationId xmlns:a16="http://schemas.microsoft.com/office/drawing/2014/main" id="{3E82F3C9-C8F1-5251-1386-F5EF956C8FE6}"/>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3684530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F9EDD-C346-9316-28B9-2BC81C28A88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1CCED5E-F385-54AE-4272-37039B4A844E}"/>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9F18C1DA-C261-E617-C95D-DFB1111E7320}"/>
              </a:ext>
            </a:extLst>
          </p:cNvPr>
          <p:cNvSpPr>
            <a:spLocks noGrp="1"/>
          </p:cNvSpPr>
          <p:nvPr>
            <p:ph type="ftr" sz="quarter" idx="11"/>
          </p:nvPr>
        </p:nvSpPr>
        <p:spPr/>
        <p:txBody>
          <a:bodyPr/>
          <a:lstStyle/>
          <a:p>
            <a:r>
              <a:rPr lang="en-GB"/>
              <a:t>Meningococcal B (MenB) targeted vaccination programme </a:t>
            </a:r>
            <a:endParaRPr lang="en-US"/>
          </a:p>
        </p:txBody>
      </p:sp>
      <p:sp>
        <p:nvSpPr>
          <p:cNvPr id="5" name="Slide Number Placeholder 4">
            <a:extLst>
              <a:ext uri="{FF2B5EF4-FFF2-40B4-BE49-F238E27FC236}">
                <a16:creationId xmlns:a16="http://schemas.microsoft.com/office/drawing/2014/main" id="{748CC621-8CE8-DBE5-4B29-6A7281B29607}"/>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987052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BC06BE-8225-9004-D0A1-6C7512C97167}"/>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B0F8FA4-AC86-9CC7-9886-C83CC279008F}"/>
              </a:ext>
            </a:extLst>
          </p:cNvPr>
          <p:cNvSpPr>
            <a:spLocks noGrp="1"/>
          </p:cNvSpPr>
          <p:nvPr>
            <p:ph type="ftr" sz="quarter" idx="11"/>
          </p:nvPr>
        </p:nvSpPr>
        <p:spPr/>
        <p:txBody>
          <a:bodyPr/>
          <a:lstStyle/>
          <a:p>
            <a:r>
              <a:rPr lang="en-GB"/>
              <a:t>Meningococcal B (MenB) targeted vaccination programme </a:t>
            </a:r>
            <a:endParaRPr lang="en-US"/>
          </a:p>
        </p:txBody>
      </p:sp>
      <p:sp>
        <p:nvSpPr>
          <p:cNvPr id="4" name="Slide Number Placeholder 3">
            <a:extLst>
              <a:ext uri="{FF2B5EF4-FFF2-40B4-BE49-F238E27FC236}">
                <a16:creationId xmlns:a16="http://schemas.microsoft.com/office/drawing/2014/main" id="{86E9F472-D7CC-1A24-E45B-566AD7A11089}"/>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957602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67C5A-07B6-14B4-C625-84BFAADFC2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19E66E-A221-5ECD-ECFA-3AB4AD2CA9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7F9499-FC93-E432-79DF-99B6793FD9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F45BED-2680-6F16-AFD1-56ADDB65F81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BAD97C5-AFDD-B80F-AA99-B3DF3BC3AC60}"/>
              </a:ext>
            </a:extLst>
          </p:cNvPr>
          <p:cNvSpPr>
            <a:spLocks noGrp="1"/>
          </p:cNvSpPr>
          <p:nvPr>
            <p:ph type="ftr" sz="quarter" idx="11"/>
          </p:nvPr>
        </p:nvSpPr>
        <p:spPr/>
        <p:txBody>
          <a:bodyPr/>
          <a:lstStyle/>
          <a:p>
            <a:r>
              <a:rPr lang="en-GB"/>
              <a:t>Meningococcal B (MenB) targeted vaccination programme </a:t>
            </a:r>
            <a:endParaRPr lang="en-US"/>
          </a:p>
        </p:txBody>
      </p:sp>
      <p:sp>
        <p:nvSpPr>
          <p:cNvPr id="7" name="Slide Number Placeholder 6">
            <a:extLst>
              <a:ext uri="{FF2B5EF4-FFF2-40B4-BE49-F238E27FC236}">
                <a16:creationId xmlns:a16="http://schemas.microsoft.com/office/drawing/2014/main" id="{7ED6C1BC-3B17-F077-1EDC-C6E784AD1DE5}"/>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2129412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2BB91-6C07-5D2E-F567-657862153E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37EE90-EA56-779A-F743-27706BBD71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C02CC4-52E5-DC26-1E26-7E0B631FB4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A2A5F7-69ED-856A-C222-AB38B673B44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397BFDD-6C8A-6051-C6B5-03987B1234BD}"/>
              </a:ext>
            </a:extLst>
          </p:cNvPr>
          <p:cNvSpPr>
            <a:spLocks noGrp="1"/>
          </p:cNvSpPr>
          <p:nvPr>
            <p:ph type="ftr" sz="quarter" idx="11"/>
          </p:nvPr>
        </p:nvSpPr>
        <p:spPr/>
        <p:txBody>
          <a:bodyPr/>
          <a:lstStyle/>
          <a:p>
            <a:r>
              <a:rPr lang="en-GB"/>
              <a:t>Meningococcal B (MenB) targeted vaccination programme </a:t>
            </a:r>
            <a:endParaRPr lang="en-US"/>
          </a:p>
        </p:txBody>
      </p:sp>
      <p:sp>
        <p:nvSpPr>
          <p:cNvPr id="7" name="Slide Number Placeholder 6">
            <a:extLst>
              <a:ext uri="{FF2B5EF4-FFF2-40B4-BE49-F238E27FC236}">
                <a16:creationId xmlns:a16="http://schemas.microsoft.com/office/drawing/2014/main" id="{21AE472D-56BA-7113-FDB9-A19F905BD905}"/>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137530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emf"/><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4159EF-85B3-8D52-3940-0F2D3AF5F5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D7527C6-D1A7-128A-1FDC-AD68B75258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09DF03-4BEE-550A-C6B0-109D37E097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0790382D-8E6E-9FC5-9F7D-0E82125686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Meningococcal B (MenB) targeted vaccination programme </a:t>
            </a:r>
            <a:endParaRPr lang="en-US"/>
          </a:p>
        </p:txBody>
      </p:sp>
      <p:sp>
        <p:nvSpPr>
          <p:cNvPr id="6" name="Slide Number Placeholder 5">
            <a:extLst>
              <a:ext uri="{FF2B5EF4-FFF2-40B4-BE49-F238E27FC236}">
                <a16:creationId xmlns:a16="http://schemas.microsoft.com/office/drawing/2014/main" id="{D22DC3B1-4D95-196B-8262-919FA348C7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2B9555-1691-4B36-A10F-7235F07C4B8C}" type="slidenum">
              <a:rPr lang="en-US" smtClean="0"/>
              <a:t>‹#›</a:t>
            </a:fld>
            <a:endParaRPr lang="en-US"/>
          </a:p>
        </p:txBody>
      </p:sp>
    </p:spTree>
    <p:extLst>
      <p:ext uri="{BB962C8B-B14F-4D97-AF65-F5344CB8AC3E}">
        <p14:creationId xmlns:p14="http://schemas.microsoft.com/office/powerpoint/2010/main" val="318333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Meningococcal B (MenB) targeted vaccination programme </a:t>
            </a:r>
            <a:endParaRPr lang="en-GB" sz="140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73543873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https://www.gov.uk/government/publications/invasive-meningococcal-disease-statistical-releases/notified-cases-of-invasive-meningococcal-disease"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hyperlink" Target="http://www.meningitis.org/about-meningitis/symptoms/"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s://www.medicines.org.uk/emc/product/5168/smpc" TargetMode="External"/><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hyperlink" Target="https://www.gov.uk/government/publications/menb-vaccine-bexsero-patient-group-direction-pgd-template" TargetMode="Externa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s://www.gov.uk/government/publications/meningococcal-disease-outbreak-resources" TargetMode="External"/><Relationship Id="rId2" Type="http://schemas.openxmlformats.org/officeDocument/2006/relationships/hyperlink" Target="https://www.gov.uk/government/publications/consent-the-green-book-chapter-2" TargetMode="Externa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assets.publishing.service.gov.uk/media/69bad294e2678e3266bbe587/UKHSA_13608_MenB_vaccination_consent_form_02_WEB.pdf"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hyperlink" Target="https://yellowcard.mhra.gov.uk/" TargetMode="External"/><Relationship Id="rId2" Type="http://schemas.openxmlformats.org/officeDocument/2006/relationships/notesSlide" Target="../notesSlides/notesSlide18.xml"/><Relationship Id="rId1" Type="http://schemas.openxmlformats.org/officeDocument/2006/relationships/slideLayout" Target="../slideLayouts/slideLayout14.xml"/><Relationship Id="rId5" Type="http://schemas.openxmlformats.org/officeDocument/2006/relationships/image" Target="../media/image9.jpeg"/><Relationship Id="rId4" Type="http://schemas.openxmlformats.org/officeDocument/2006/relationships/hyperlink" Target="https://www.gov.uk/government/publications/vaccine-safety-and-adverse-events-following-immunisation-the-green-book-chapter-8"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hyperlink" Target="https://www.gov.uk/government/publications/meningitis-signs-and-symptoms-poster" TargetMode="External"/><Relationship Id="rId13" Type="http://schemas.openxmlformats.org/officeDocument/2006/relationships/hyperlink" Target="https://www.nhs.uk/conditions/meningitis/" TargetMode="External"/><Relationship Id="rId3" Type="http://schemas.openxmlformats.org/officeDocument/2006/relationships/hyperlink" Target="https://www.gov.uk/government/publications/meningococcal-the-green-book-chapter-22" TargetMode="External"/><Relationship Id="rId7" Type="http://schemas.openxmlformats.org/officeDocument/2006/relationships/hyperlink" Target="https://find-public-health-resources.service.gov.uk/University%20vaccine%20communications%20toolkit/UNI24" TargetMode="External"/><Relationship Id="rId12" Type="http://schemas.openxmlformats.org/officeDocument/2006/relationships/hyperlink" Target="http://www.meningitisnow.org/" TargetMode="External"/><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hyperlink" Target="https://www.gov.uk/government/publications/meningococcal-disease-outbreak-resources" TargetMode="External"/><Relationship Id="rId11" Type="http://schemas.openxmlformats.org/officeDocument/2006/relationships/hyperlink" Target="http://www.meningitis.org/" TargetMode="External"/><Relationship Id="rId5" Type="http://schemas.openxmlformats.org/officeDocument/2006/relationships/hyperlink" Target="https://www.gov.uk/government/news/cases-of-invasive-meningococcal-disease-confirmed-in-kent#full-publication-update-history" TargetMode="External"/><Relationship Id="rId10" Type="http://schemas.openxmlformats.org/officeDocument/2006/relationships/hyperlink" Target="https://www.gov.uk/government/publications/meningitis-and-septicaemia-poster-for-new-university-entrants" TargetMode="External"/><Relationship Id="rId4" Type="http://schemas.openxmlformats.org/officeDocument/2006/relationships/hyperlink" Target="https://www.gov.uk/guidance/outbreak-of-invasive-meningococcal-disease-south-east-england" TargetMode="External"/><Relationship Id="rId9" Type="http://schemas.openxmlformats.org/officeDocument/2006/relationships/hyperlink" Target="https://www.gov.uk/government/publications/meningitis-and-septicaemia-information-for-student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a:solidFill>
                  <a:schemeClr val="bg1"/>
                </a:solidFill>
                <a:latin typeface="Arial" panose="020B0604020202020204" pitchFamily="34" charset="0"/>
                <a:cs typeface="Arial" panose="020B0604020202020204" pitchFamily="34" charset="0"/>
              </a:rPr>
              <a:t>Targeted Meningococcal B vaccination programme in response to Kent outbreak </a:t>
            </a:r>
            <a:br>
              <a:rPr lang="en-GB">
                <a:solidFill>
                  <a:schemeClr val="bg1"/>
                </a:solidFill>
                <a:latin typeface="Arial" panose="020B0604020202020204" pitchFamily="34" charset="0"/>
                <a:cs typeface="Arial" panose="020B0604020202020204" pitchFamily="34" charset="0"/>
              </a:rPr>
            </a:br>
            <a:br>
              <a:rPr lang="en-GB">
                <a:solidFill>
                  <a:schemeClr val="bg1"/>
                </a:solidFill>
                <a:latin typeface="Arial" panose="020B0604020202020204" pitchFamily="34" charset="0"/>
                <a:cs typeface="Arial" panose="020B0604020202020204" pitchFamily="34" charset="0"/>
              </a:rPr>
            </a:br>
            <a:r>
              <a:rPr lang="en-GB">
                <a:solidFill>
                  <a:schemeClr val="bg1"/>
                </a:solidFill>
                <a:latin typeface="Arial" panose="020B0604020202020204" pitchFamily="34" charset="0"/>
                <a:cs typeface="Arial" panose="020B0604020202020204" pitchFamily="34" charset="0"/>
              </a:rPr>
              <a:t>March 2026</a:t>
            </a:r>
            <a:br>
              <a:rPr lang="en-GB"/>
            </a:br>
            <a:br>
              <a:rPr lang="en-GB"/>
            </a:br>
            <a:br>
              <a:rPr lang="en-GB"/>
            </a:br>
            <a:r>
              <a:rPr lang="en-GB" sz="2700">
                <a:solidFill>
                  <a:schemeClr val="bg1"/>
                </a:solidFill>
                <a:latin typeface="Arial" panose="020B0604020202020204" pitchFamily="34" charset="0"/>
                <a:cs typeface="Arial" panose="020B0604020202020204" pitchFamily="34" charset="0"/>
              </a:rPr>
              <a:t>Information for healthcare practitioners advising about or administering the MenB vaccine</a:t>
            </a:r>
            <a:endParaRPr lang="en-GB" sz="270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82194-A5D9-425D-6DE0-F4946B8856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D9CDD8-3E33-4184-8F46-7C61A69F93AF}"/>
              </a:ext>
            </a:extLst>
          </p:cNvPr>
          <p:cNvSpPr>
            <a:spLocks noGrp="1"/>
          </p:cNvSpPr>
          <p:nvPr>
            <p:ph type="title"/>
          </p:nvPr>
        </p:nvSpPr>
        <p:spPr/>
        <p:txBody>
          <a:bodyPr>
            <a:normAutofit fontScale="90000"/>
          </a:bodyPr>
          <a:lstStyle/>
          <a:p>
            <a:r>
              <a:rPr lang="en-GB"/>
              <a:t>Cases of IMD in England and Wales by capsular group 1998/1999 to 2023/2024</a:t>
            </a:r>
          </a:p>
        </p:txBody>
      </p:sp>
      <p:sp>
        <p:nvSpPr>
          <p:cNvPr id="4" name="Footer Placeholder 3">
            <a:extLst>
              <a:ext uri="{FF2B5EF4-FFF2-40B4-BE49-F238E27FC236}">
                <a16:creationId xmlns:a16="http://schemas.microsoft.com/office/drawing/2014/main" id="{F61F8499-7419-233B-8723-FC88AA5EED32}"/>
              </a:ext>
            </a:extLst>
          </p:cNvPr>
          <p:cNvSpPr>
            <a:spLocks noGrp="1"/>
          </p:cNvSpPr>
          <p:nvPr>
            <p:ph type="ftr" sz="quarter" idx="10"/>
          </p:nvPr>
        </p:nvSpPr>
        <p:spPr/>
        <p:txBody>
          <a:bodyPr/>
          <a:lstStyle/>
          <a:p>
            <a:r>
              <a:rPr lang="en-GB"/>
              <a:t>Meningococcal B (MenB) targeted vaccination programme </a:t>
            </a:r>
            <a:endParaRPr lang="en-GB" sz="1400"/>
          </a:p>
        </p:txBody>
      </p:sp>
      <p:sp>
        <p:nvSpPr>
          <p:cNvPr id="5" name="Slide Number Placeholder 4">
            <a:extLst>
              <a:ext uri="{FF2B5EF4-FFF2-40B4-BE49-F238E27FC236}">
                <a16:creationId xmlns:a16="http://schemas.microsoft.com/office/drawing/2014/main" id="{B9A09E03-18EE-5CF3-6874-E4773071B8B4}"/>
              </a:ext>
            </a:extLst>
          </p:cNvPr>
          <p:cNvSpPr>
            <a:spLocks noGrp="1"/>
          </p:cNvSpPr>
          <p:nvPr>
            <p:ph type="sldNum" sz="quarter" idx="11"/>
          </p:nvPr>
        </p:nvSpPr>
        <p:spPr/>
        <p:txBody>
          <a:bodyPr/>
          <a:lstStyle/>
          <a:p>
            <a:fld id="{344369E4-5DE7-46E5-874E-4FD437973785}" type="slidenum">
              <a:rPr lang="en-GB" smtClean="0"/>
              <a:pPr/>
              <a:t>10</a:t>
            </a:fld>
            <a:endParaRPr lang="en-GB" sz="1400"/>
          </a:p>
        </p:txBody>
      </p:sp>
      <p:sp>
        <p:nvSpPr>
          <p:cNvPr id="8" name="TextBox 7">
            <a:extLst>
              <a:ext uri="{FF2B5EF4-FFF2-40B4-BE49-F238E27FC236}">
                <a16:creationId xmlns:a16="http://schemas.microsoft.com/office/drawing/2014/main" id="{9CD152A2-2CF6-3EF1-FF16-506143C19457}"/>
              </a:ext>
            </a:extLst>
          </p:cNvPr>
          <p:cNvSpPr txBox="1"/>
          <p:nvPr/>
        </p:nvSpPr>
        <p:spPr>
          <a:xfrm>
            <a:off x="4191270" y="6119280"/>
            <a:ext cx="4373995" cy="276999"/>
          </a:xfrm>
          <a:prstGeom prst="rect">
            <a:avLst/>
          </a:prstGeom>
          <a:noFill/>
        </p:spPr>
        <p:txBody>
          <a:bodyPr wrap="square" rtlCol="0">
            <a:spAutoFit/>
          </a:bodyPr>
          <a:lstStyle/>
          <a:p>
            <a:r>
              <a:rPr lang="en-GB" sz="1200"/>
              <a:t>Source: UKHSA Meningococcal Reference Unit, Manchester.</a:t>
            </a:r>
          </a:p>
        </p:txBody>
      </p:sp>
      <p:sp>
        <p:nvSpPr>
          <p:cNvPr id="13" name="TextBox 12">
            <a:extLst>
              <a:ext uri="{FF2B5EF4-FFF2-40B4-BE49-F238E27FC236}">
                <a16:creationId xmlns:a16="http://schemas.microsoft.com/office/drawing/2014/main" id="{65D7B650-51DC-31F9-7616-831CF9F8D345}"/>
              </a:ext>
            </a:extLst>
          </p:cNvPr>
          <p:cNvSpPr txBox="1"/>
          <p:nvPr/>
        </p:nvSpPr>
        <p:spPr>
          <a:xfrm rot="10800000" flipH="1" flipV="1">
            <a:off x="8715737" y="1460128"/>
            <a:ext cx="3047467" cy="4524315"/>
          </a:xfrm>
          <a:prstGeom prst="rect">
            <a:avLst/>
          </a:prstGeom>
          <a:noFill/>
        </p:spPr>
        <p:txBody>
          <a:bodyPr wrap="square" rtlCol="0">
            <a:spAutoFit/>
          </a:bodyPr>
          <a:lstStyle/>
          <a:p>
            <a:r>
              <a:rPr lang="en-GB"/>
              <a:t>MenB causes the majority of IMD.</a:t>
            </a:r>
          </a:p>
          <a:p>
            <a:r>
              <a:rPr lang="en-GB"/>
              <a:t>Disease due to other serogroups is now rare.</a:t>
            </a:r>
          </a:p>
          <a:p>
            <a:endParaRPr lang="en-GB"/>
          </a:p>
          <a:p>
            <a:r>
              <a:rPr lang="en-GB"/>
              <a:t>The implementation of social distancing measures and lockdown periods across the UK from March 2020 for the COVID-19 pandemic resulted in a large decline in the spread and detection of IMD but rates have increased since these measures have stopped.</a:t>
            </a:r>
          </a:p>
        </p:txBody>
      </p:sp>
      <p:pic>
        <p:nvPicPr>
          <p:cNvPr id="10" name="Content Placeholder 9" descr="A graph of a number of people&#10;&#10;AI-generated content may be incorrect.">
            <a:extLst>
              <a:ext uri="{FF2B5EF4-FFF2-40B4-BE49-F238E27FC236}">
                <a16:creationId xmlns:a16="http://schemas.microsoft.com/office/drawing/2014/main" id="{CB5AD321-D7F3-32D4-2B86-23A765A5C947}"/>
              </a:ext>
            </a:extLst>
          </p:cNvPr>
          <p:cNvPicPr>
            <a:picLocks noGrp="1" noChangeAspect="1"/>
          </p:cNvPicPr>
          <p:nvPr>
            <p:ph idx="1"/>
          </p:nvPr>
        </p:nvPicPr>
        <p:blipFill>
          <a:blip r:embed="rId3"/>
          <a:stretch>
            <a:fillRect/>
          </a:stretch>
        </p:blipFill>
        <p:spPr>
          <a:xfrm>
            <a:off x="428794" y="1470277"/>
            <a:ext cx="8033535" cy="4606432"/>
          </a:xfrm>
          <a:prstGeom prst="rect">
            <a:avLst/>
          </a:prstGeom>
        </p:spPr>
      </p:pic>
    </p:spTree>
    <p:extLst>
      <p:ext uri="{BB962C8B-B14F-4D97-AF65-F5344CB8AC3E}">
        <p14:creationId xmlns:p14="http://schemas.microsoft.com/office/powerpoint/2010/main" val="1242095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61D7D-9301-309B-8933-0331C58BB9BF}"/>
              </a:ext>
            </a:extLst>
          </p:cNvPr>
          <p:cNvSpPr>
            <a:spLocks noGrp="1"/>
          </p:cNvSpPr>
          <p:nvPr>
            <p:ph type="title"/>
          </p:nvPr>
        </p:nvSpPr>
        <p:spPr/>
        <p:txBody>
          <a:bodyPr>
            <a:normAutofit fontScale="90000"/>
          </a:bodyPr>
          <a:lstStyle/>
          <a:p>
            <a:r>
              <a:rPr lang="en-GB" dirty="0"/>
              <a:t>Notified cases of invasive meningococcal disease</a:t>
            </a:r>
            <a:br>
              <a:rPr lang="en-GB" dirty="0"/>
            </a:br>
            <a:r>
              <a:rPr lang="en-GB" dirty="0"/>
              <a:t>linked to Canterbury, Kent, March 2026</a:t>
            </a:r>
          </a:p>
        </p:txBody>
      </p:sp>
      <p:sp>
        <p:nvSpPr>
          <p:cNvPr id="3" name="Content Placeholder 2">
            <a:extLst>
              <a:ext uri="{FF2B5EF4-FFF2-40B4-BE49-F238E27FC236}">
                <a16:creationId xmlns:a16="http://schemas.microsoft.com/office/drawing/2014/main" id="{6A7E2728-75C4-39E4-E6DD-605B9C67E9AA}"/>
              </a:ext>
            </a:extLst>
          </p:cNvPr>
          <p:cNvSpPr>
            <a:spLocks noGrp="1"/>
          </p:cNvSpPr>
          <p:nvPr>
            <p:ph idx="1"/>
          </p:nvPr>
        </p:nvSpPr>
        <p:spPr>
          <a:xfrm>
            <a:off x="390681" y="1678065"/>
            <a:ext cx="11063381" cy="4448099"/>
          </a:xfrm>
        </p:spPr>
        <p:txBody>
          <a:bodyPr vert="horz" lIns="91440" tIns="45720" rIns="91440" bIns="45720" rtlCol="0" anchor="t">
            <a:normAutofit/>
          </a:bodyPr>
          <a:lstStyle/>
          <a:p>
            <a:r>
              <a:rPr lang="en-GB">
                <a:latin typeface="Arial"/>
                <a:cs typeface="Arial"/>
              </a:rPr>
              <a:t>as of </a:t>
            </a:r>
            <a:r>
              <a:rPr lang="en-GB">
                <a:solidFill>
                  <a:srgbClr val="0B0C0C"/>
                </a:solidFill>
                <a:highlight>
                  <a:srgbClr val="FFFFFF"/>
                </a:highlight>
                <a:latin typeface="Arial"/>
                <a:cs typeface="Arial"/>
              </a:rPr>
              <a:t>19 March 2026, UKHSA has been notified of 18 confirmed and 11 probable cases of invasive meningococcal disease with epidemiological links to Canterbury, Kent.  </a:t>
            </a:r>
            <a:endParaRPr lang="en-US"/>
          </a:p>
          <a:p>
            <a:r>
              <a:rPr lang="en-GB" dirty="0">
                <a:solidFill>
                  <a:srgbClr val="0B0C0C"/>
                </a:solidFill>
                <a:highlight>
                  <a:srgbClr val="FFFFFF"/>
                </a:highlight>
                <a:latin typeface="Arial"/>
                <a:cs typeface="Arial"/>
              </a:rPr>
              <a:t>13 of the 18 confirmed cases are meningococcal group B (</a:t>
            </a:r>
            <a:r>
              <a:rPr lang="en-GB" dirty="0" err="1">
                <a:solidFill>
                  <a:srgbClr val="0B0C0C"/>
                </a:solidFill>
                <a:highlight>
                  <a:srgbClr val="FFFFFF"/>
                </a:highlight>
                <a:latin typeface="Arial"/>
                <a:cs typeface="Arial"/>
              </a:rPr>
              <a:t>MenB</a:t>
            </a:r>
            <a:r>
              <a:rPr lang="en-GB" dirty="0">
                <a:solidFill>
                  <a:srgbClr val="0B0C0C"/>
                </a:solidFill>
                <a:highlight>
                  <a:srgbClr val="FFFFFF"/>
                </a:highlight>
                <a:latin typeface="Arial"/>
                <a:cs typeface="Arial"/>
              </a:rPr>
              <a:t>)</a:t>
            </a:r>
            <a:endParaRPr lang="en-GB" dirty="0"/>
          </a:p>
          <a:p>
            <a:r>
              <a:rPr lang="en-GB" dirty="0">
                <a:latin typeface="Arial"/>
                <a:cs typeface="Arial"/>
              </a:rPr>
              <a:t>all cases have been hospitalised</a:t>
            </a:r>
          </a:p>
          <a:p>
            <a:r>
              <a:rPr lang="en-GB"/>
              <a:t>there have been 2 deaths</a:t>
            </a:r>
          </a:p>
          <a:p>
            <a:r>
              <a:rPr lang="en-GB">
                <a:highlight>
                  <a:srgbClr val="FFFFFF"/>
                </a:highlight>
                <a:latin typeface="Arial"/>
                <a:cs typeface="Arial"/>
              </a:rPr>
              <a:t>latest update on number of notified cases is available at </a:t>
            </a:r>
            <a:r>
              <a:rPr lang="en-GB" dirty="0">
                <a:highlight>
                  <a:srgbClr val="FFFFFF"/>
                </a:highlight>
                <a:latin typeface="Arial"/>
                <a:cs typeface="Arial"/>
                <a:hlinkClick r:id="rId3"/>
              </a:rPr>
              <a:t>Notified cases of invasive meningococcal disease - GOV.UK</a:t>
            </a:r>
            <a:endParaRPr lang="en-GB" dirty="0">
              <a:latin typeface="Arial"/>
              <a:cs typeface="Arial"/>
            </a:endParaRPr>
          </a:p>
        </p:txBody>
      </p:sp>
      <p:sp>
        <p:nvSpPr>
          <p:cNvPr id="4" name="Footer Placeholder 3">
            <a:extLst>
              <a:ext uri="{FF2B5EF4-FFF2-40B4-BE49-F238E27FC236}">
                <a16:creationId xmlns:a16="http://schemas.microsoft.com/office/drawing/2014/main" id="{484A25A0-7D5B-AB18-64CE-37C8B8FCE304}"/>
              </a:ext>
            </a:extLst>
          </p:cNvPr>
          <p:cNvSpPr>
            <a:spLocks noGrp="1"/>
          </p:cNvSpPr>
          <p:nvPr>
            <p:ph type="ftr" sz="quarter" idx="10"/>
          </p:nvPr>
        </p:nvSpPr>
        <p:spPr/>
        <p:txBody>
          <a:bodyPr/>
          <a:lstStyle/>
          <a:p>
            <a:r>
              <a:rPr lang="en-GB"/>
              <a:t>Meningococcal B (MenB) targeted vaccination programme </a:t>
            </a:r>
            <a:endParaRPr lang="en-GB" sz="1400"/>
          </a:p>
        </p:txBody>
      </p:sp>
      <p:sp>
        <p:nvSpPr>
          <p:cNvPr id="5" name="Slide Number Placeholder 4">
            <a:extLst>
              <a:ext uri="{FF2B5EF4-FFF2-40B4-BE49-F238E27FC236}">
                <a16:creationId xmlns:a16="http://schemas.microsoft.com/office/drawing/2014/main" id="{1ACCDAED-71C4-73F6-2CE1-D4EE260A85BF}"/>
              </a:ext>
            </a:extLst>
          </p:cNvPr>
          <p:cNvSpPr>
            <a:spLocks noGrp="1"/>
          </p:cNvSpPr>
          <p:nvPr>
            <p:ph type="sldNum" sz="quarter" idx="11"/>
          </p:nvPr>
        </p:nvSpPr>
        <p:spPr/>
        <p:txBody>
          <a:bodyPr/>
          <a:lstStyle/>
          <a:p>
            <a:fld id="{344369E4-5DE7-46E5-874E-4FD437973785}" type="slidenum">
              <a:rPr lang="en-GB" smtClean="0"/>
              <a:pPr/>
              <a:t>11</a:t>
            </a:fld>
            <a:endParaRPr lang="en-GB" sz="1400"/>
          </a:p>
        </p:txBody>
      </p:sp>
    </p:spTree>
    <p:extLst>
      <p:ext uri="{BB962C8B-B14F-4D97-AF65-F5344CB8AC3E}">
        <p14:creationId xmlns:p14="http://schemas.microsoft.com/office/powerpoint/2010/main" val="2214812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781F5-2642-FE38-04E5-0AB49B67AD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0674F-F48C-86B4-7188-4208B78354EF}"/>
              </a:ext>
            </a:extLst>
          </p:cNvPr>
          <p:cNvSpPr>
            <a:spLocks noGrp="1"/>
          </p:cNvSpPr>
          <p:nvPr>
            <p:ph type="title"/>
          </p:nvPr>
        </p:nvSpPr>
        <p:spPr/>
        <p:txBody>
          <a:bodyPr>
            <a:normAutofit fontScale="90000"/>
          </a:bodyPr>
          <a:lstStyle/>
          <a:p>
            <a:r>
              <a:rPr lang="en-GB"/>
              <a:t>Carriage, transmission, infectivity and incubation</a:t>
            </a:r>
            <a:endParaRPr lang="en-GB">
              <a:solidFill>
                <a:srgbClr val="FF0000"/>
              </a:solidFill>
            </a:endParaRPr>
          </a:p>
        </p:txBody>
      </p:sp>
      <p:sp>
        <p:nvSpPr>
          <p:cNvPr id="3" name="Content Placeholder 2">
            <a:extLst>
              <a:ext uri="{FF2B5EF4-FFF2-40B4-BE49-F238E27FC236}">
                <a16:creationId xmlns:a16="http://schemas.microsoft.com/office/drawing/2014/main" id="{C3BD49D5-029C-688F-20F6-5C10A705F04A}"/>
              </a:ext>
            </a:extLst>
          </p:cNvPr>
          <p:cNvSpPr>
            <a:spLocks noGrp="1"/>
          </p:cNvSpPr>
          <p:nvPr>
            <p:ph idx="1"/>
          </p:nvPr>
        </p:nvSpPr>
        <p:spPr>
          <a:xfrm>
            <a:off x="330205" y="1632031"/>
            <a:ext cx="11123857" cy="4687746"/>
          </a:xfrm>
        </p:spPr>
        <p:txBody>
          <a:bodyPr vert="horz" lIns="91440" tIns="45720" rIns="91440" bIns="45720" rtlCol="0" anchor="t">
            <a:noAutofit/>
          </a:bodyPr>
          <a:lstStyle/>
          <a:p>
            <a:pPr>
              <a:buFont typeface="Arial" panose="020B0604020202020204" pitchFamily="34" charset="0"/>
              <a:buChar char="•"/>
            </a:pPr>
            <a:r>
              <a:rPr lang="en-GB" sz="2000"/>
              <a:t>meningococcal bacteria may be carried harmlessly in the nose and throat of healthy people and rarely go on to cause invasive disease</a:t>
            </a:r>
          </a:p>
          <a:p>
            <a:r>
              <a:rPr lang="en-GB" sz="2000">
                <a:latin typeface="Arial"/>
                <a:cs typeface="Arial"/>
              </a:rPr>
              <a:t>asymptomatic carriage is more common in adolescents and young adults (around 5 – 10%)</a:t>
            </a:r>
          </a:p>
          <a:p>
            <a:r>
              <a:rPr lang="en-GB" sz="2000"/>
              <a:t>not fully understood why disease develops in some individuals but not in others </a:t>
            </a:r>
          </a:p>
          <a:p>
            <a:r>
              <a:rPr lang="en-GB" sz="2000"/>
              <a:t>age, season, smoking, preceding viral infection and living in ‘closed’ or ‘semi-closed’ communities, such as university halls of residence or military barracks, have been identified as risk factors for developing disease</a:t>
            </a:r>
          </a:p>
          <a:p>
            <a:pPr>
              <a:buFont typeface="Arial" panose="020B0604020202020204" pitchFamily="34" charset="0"/>
              <a:buChar char="•"/>
            </a:pPr>
            <a:r>
              <a:rPr lang="en-GB" altLang="en-US" sz="2000">
                <a:ea typeface="ヒラギノ角ゴ Pro W3"/>
                <a:cs typeface="ヒラギノ角ゴ Pro W3"/>
              </a:rPr>
              <a:t>transmission is through person-to-person spread from respiratory aerosols, droplets or by direct close contact with the respiratory secretions of someone who is carrying the bacteria </a:t>
            </a:r>
          </a:p>
          <a:p>
            <a:r>
              <a:rPr lang="en-GB" altLang="en-US" sz="2000" dirty="0">
                <a:latin typeface="Arial"/>
                <a:ea typeface="ヒラギノ角ゴ Pro W3"/>
                <a:cs typeface="ヒラギノ角ゴ Pro W3"/>
              </a:rPr>
              <a:t>infectivity of meningococci is relatively low and requires prolonged close contact, for example with those living in the same household or through direct contact with nose and respiratory secretions such as through coughing, sneezing, kissing, sharing drinks or vapes and smoking</a:t>
            </a:r>
          </a:p>
          <a:p>
            <a:r>
              <a:rPr lang="en-GB" altLang="en-US" sz="2000">
                <a:ea typeface="ヒラギノ角ゴ Pro W3"/>
                <a:cs typeface="ヒラギノ角ゴ Pro W3"/>
              </a:rPr>
              <a:t>incubation period ranges from 2 to 7 days with the onset of disease ranging from insidious mild prodromal symptoms to sudden and severe symptoms requiring urgent medical treatment</a:t>
            </a:r>
          </a:p>
        </p:txBody>
      </p:sp>
      <p:sp>
        <p:nvSpPr>
          <p:cNvPr id="4" name="Footer Placeholder 3">
            <a:extLst>
              <a:ext uri="{FF2B5EF4-FFF2-40B4-BE49-F238E27FC236}">
                <a16:creationId xmlns:a16="http://schemas.microsoft.com/office/drawing/2014/main" id="{58489D87-CC6F-BEAB-7F3A-C80CD7873C5D}"/>
              </a:ext>
            </a:extLst>
          </p:cNvPr>
          <p:cNvSpPr>
            <a:spLocks noGrp="1"/>
          </p:cNvSpPr>
          <p:nvPr>
            <p:ph type="ftr" sz="quarter" idx="10"/>
          </p:nvPr>
        </p:nvSpPr>
        <p:spPr/>
        <p:txBody>
          <a:bodyPr/>
          <a:lstStyle/>
          <a:p>
            <a:r>
              <a:rPr lang="en-GB"/>
              <a:t>Meningococcal B (MenB) targeted vaccination programme </a:t>
            </a:r>
            <a:endParaRPr lang="en-US"/>
          </a:p>
        </p:txBody>
      </p:sp>
      <p:sp>
        <p:nvSpPr>
          <p:cNvPr id="5" name="Slide Number Placeholder 4">
            <a:extLst>
              <a:ext uri="{FF2B5EF4-FFF2-40B4-BE49-F238E27FC236}">
                <a16:creationId xmlns:a16="http://schemas.microsoft.com/office/drawing/2014/main" id="{FC8FB631-14CA-0E77-6009-2162B10C133B}"/>
              </a:ext>
            </a:extLst>
          </p:cNvPr>
          <p:cNvSpPr>
            <a:spLocks noGrp="1"/>
          </p:cNvSpPr>
          <p:nvPr>
            <p:ph type="sldNum" sz="quarter" idx="11"/>
          </p:nvPr>
        </p:nvSpPr>
        <p:spPr/>
        <p:txBody>
          <a:bodyPr/>
          <a:lstStyle/>
          <a:p>
            <a:fld id="{344369E4-5DE7-46E5-874E-4FD437973785}" type="slidenum">
              <a:rPr lang="en-GB" smtClean="0"/>
              <a:pPr/>
              <a:t>12</a:t>
            </a:fld>
            <a:endParaRPr lang="en-GB" sz="1400"/>
          </a:p>
        </p:txBody>
      </p:sp>
    </p:spTree>
    <p:extLst>
      <p:ext uri="{BB962C8B-B14F-4D97-AF65-F5344CB8AC3E}">
        <p14:creationId xmlns:p14="http://schemas.microsoft.com/office/powerpoint/2010/main" val="3094051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0A16-1A1C-EF6E-0EB5-5CDF5397DCC8}"/>
              </a:ext>
            </a:extLst>
          </p:cNvPr>
          <p:cNvSpPr>
            <a:spLocks noGrp="1"/>
          </p:cNvSpPr>
          <p:nvPr>
            <p:ph type="title"/>
          </p:nvPr>
        </p:nvSpPr>
        <p:spPr/>
        <p:txBody>
          <a:bodyPr/>
          <a:lstStyle/>
          <a:p>
            <a:r>
              <a:rPr lang="en-GB"/>
              <a:t>Clinical presentation</a:t>
            </a:r>
          </a:p>
        </p:txBody>
      </p:sp>
      <p:sp>
        <p:nvSpPr>
          <p:cNvPr id="3" name="Content Placeholder 2">
            <a:extLst>
              <a:ext uri="{FF2B5EF4-FFF2-40B4-BE49-F238E27FC236}">
                <a16:creationId xmlns:a16="http://schemas.microsoft.com/office/drawing/2014/main" id="{6C9DE2E5-8971-F67A-9A63-49519E6F80FF}"/>
              </a:ext>
            </a:extLst>
          </p:cNvPr>
          <p:cNvSpPr>
            <a:spLocks noGrp="1"/>
          </p:cNvSpPr>
          <p:nvPr>
            <p:ph idx="1"/>
          </p:nvPr>
        </p:nvSpPr>
        <p:spPr/>
        <p:txBody>
          <a:bodyPr>
            <a:normAutofit/>
          </a:bodyPr>
          <a:lstStyle/>
          <a:p>
            <a:pPr eaLnBrk="0" fontAlgn="base" hangingPunct="0">
              <a:lnSpc>
                <a:spcPct val="100000"/>
              </a:lnSpc>
              <a:spcBef>
                <a:spcPct val="30000"/>
              </a:spcBef>
              <a:spcAft>
                <a:spcPct val="0"/>
              </a:spcAft>
              <a:buClrTx/>
              <a:defRPr/>
            </a:pPr>
            <a:r>
              <a:rPr lang="en-GB">
                <a:solidFill>
                  <a:prstClr val="black"/>
                </a:solidFill>
                <a:latin typeface="+mn-lt"/>
                <a:ea typeface="ヒラギノ角ゴ Pro W3" pitchFamily="84" charset="-128"/>
              </a:rPr>
              <a:t>i</a:t>
            </a:r>
            <a:r>
              <a:rPr kumimoji="0" lang="en-GB" sz="2400" b="0" i="0" u="none" strike="noStrike" kern="1200" cap="none" spc="0" normalizeH="0" baseline="0" noProof="0">
                <a:ln>
                  <a:noFill/>
                </a:ln>
                <a:solidFill>
                  <a:prstClr val="black"/>
                </a:solidFill>
                <a:effectLst/>
                <a:uLnTx/>
                <a:uFillTx/>
                <a:latin typeface="+mn-lt"/>
                <a:ea typeface="ヒラギノ角ゴ Pro W3" pitchFamily="84" charset="-128"/>
              </a:rPr>
              <a:t>nvasive m</a:t>
            </a:r>
            <a:r>
              <a:rPr lang="en-GB">
                <a:solidFill>
                  <a:prstClr val="black"/>
                </a:solidFill>
                <a:latin typeface="+mn-lt"/>
                <a:ea typeface="ヒラギノ角ゴ Pro W3" pitchFamily="84" charset="-128"/>
              </a:rPr>
              <a:t>e</a:t>
            </a:r>
            <a:r>
              <a:rPr kumimoji="0" lang="en-GB" sz="2400" b="0" i="0" u="none" strike="noStrike" kern="1200" cap="none" spc="0" normalizeH="0" baseline="0" noProof="0">
                <a:ln>
                  <a:noFill/>
                </a:ln>
                <a:solidFill>
                  <a:prstClr val="black"/>
                </a:solidFill>
                <a:effectLst/>
                <a:uLnTx/>
                <a:uFillTx/>
                <a:latin typeface="+mn-lt"/>
                <a:ea typeface="ヒラギノ角ゴ Pro W3" pitchFamily="84" charset="-128"/>
              </a:rPr>
              <a:t>ningococcal infection most commonly presents as either meningitis or septicaemia, or both</a:t>
            </a:r>
            <a:endParaRPr lang="en-GB">
              <a:solidFill>
                <a:prstClr val="black"/>
              </a:solidFill>
              <a:latin typeface="+mn-lt"/>
              <a:ea typeface="ヒラギノ角ゴ Pro W3" pitchFamily="84" charset="-128"/>
            </a:endParaRPr>
          </a:p>
          <a:p>
            <a:pPr eaLnBrk="0" fontAlgn="base" hangingPunct="0">
              <a:lnSpc>
                <a:spcPct val="100000"/>
              </a:lnSpc>
              <a:spcBef>
                <a:spcPct val="30000"/>
              </a:spcBef>
              <a:spcAft>
                <a:spcPct val="0"/>
              </a:spcAft>
              <a:buClrTx/>
              <a:defRPr/>
            </a:pPr>
            <a:r>
              <a:rPr lang="en-GB"/>
              <a:t>meningitis is inflammation of the lining around the brain and spinal cord (the meninges)</a:t>
            </a:r>
          </a:p>
          <a:p>
            <a:pPr eaLnBrk="0" fontAlgn="base" hangingPunct="0">
              <a:lnSpc>
                <a:spcPct val="100000"/>
              </a:lnSpc>
              <a:spcBef>
                <a:spcPct val="30000"/>
              </a:spcBef>
              <a:spcAft>
                <a:spcPct val="0"/>
              </a:spcAft>
              <a:buClrTx/>
              <a:defRPr/>
            </a:pPr>
            <a:r>
              <a:rPr lang="en-GB"/>
              <a:t>septicaemia occurs when the bacteria enter the bloodstream, causing blood poisoning which triggers sepsis</a:t>
            </a:r>
            <a:endParaRPr lang="en-GB">
              <a:solidFill>
                <a:prstClr val="black"/>
              </a:solidFill>
              <a:latin typeface="+mn-lt"/>
              <a:ea typeface="ヒラギノ角ゴ Pro W3" pitchFamily="84" charset="-128"/>
            </a:endParaRPr>
          </a:p>
          <a:p>
            <a:pPr eaLnBrk="0" fontAlgn="base" hangingPunct="0">
              <a:lnSpc>
                <a:spcPct val="100000"/>
              </a:lnSpc>
              <a:spcBef>
                <a:spcPct val="30000"/>
              </a:spcBef>
              <a:spcAft>
                <a:spcPct val="0"/>
              </a:spcAft>
              <a:buClrTx/>
              <a:defRPr/>
            </a:pPr>
            <a:r>
              <a:rPr lang="en-GB">
                <a:ea typeface="ヒラギノ角ゴ Pro W3" pitchFamily="84" charset="-128"/>
              </a:rPr>
              <a:t>l</a:t>
            </a:r>
            <a:r>
              <a:rPr lang="en-GB" sz="2400" kern="1200">
                <a:solidFill>
                  <a:schemeClr val="tx1"/>
                </a:solidFill>
                <a:latin typeface="Arial" pitchFamily="34" charset="0"/>
                <a:ea typeface="ヒラギノ角ゴ Pro W3" pitchFamily="84" charset="-128"/>
                <a:cs typeface="Arial" pitchFamily="34" charset="0"/>
              </a:rPr>
              <a:t>ess commonly, individuals may present with pneumonia, myocarditis, endocarditis, pericarditis, arthritis, conjunctivitis, urethritis, pharyngitis and cervicitis</a:t>
            </a:r>
          </a:p>
          <a:p>
            <a:pPr>
              <a:lnSpc>
                <a:spcPct val="100000"/>
              </a:lnSpc>
              <a:spcBef>
                <a:spcPts val="0"/>
              </a:spcBef>
              <a:buClrTx/>
              <a:defRPr/>
            </a:pPr>
            <a:endParaRPr lang="en-GB">
              <a:ea typeface="ヒラギノ角ゴ Pro W3" pitchFamily="84" charset="-128"/>
            </a:endParaRPr>
          </a:p>
          <a:p>
            <a:pPr marL="0" indent="0">
              <a:buNone/>
            </a:pPr>
            <a:endParaRPr lang="en-GB"/>
          </a:p>
        </p:txBody>
      </p:sp>
      <p:sp>
        <p:nvSpPr>
          <p:cNvPr id="4" name="Footer Placeholder 3">
            <a:extLst>
              <a:ext uri="{FF2B5EF4-FFF2-40B4-BE49-F238E27FC236}">
                <a16:creationId xmlns:a16="http://schemas.microsoft.com/office/drawing/2014/main" id="{8C44D140-2E97-2ECD-4561-37C5B059805F}"/>
              </a:ext>
            </a:extLst>
          </p:cNvPr>
          <p:cNvSpPr>
            <a:spLocks noGrp="1"/>
          </p:cNvSpPr>
          <p:nvPr>
            <p:ph type="ftr" sz="quarter" idx="10"/>
          </p:nvPr>
        </p:nvSpPr>
        <p:spPr/>
        <p:txBody>
          <a:bodyPr/>
          <a:lstStyle/>
          <a:p>
            <a:r>
              <a:rPr lang="en-GB"/>
              <a:t>Meningococcal B (MenB) targeted vaccination programme </a:t>
            </a:r>
            <a:endParaRPr lang="en-GB" sz="1400"/>
          </a:p>
        </p:txBody>
      </p:sp>
      <p:sp>
        <p:nvSpPr>
          <p:cNvPr id="5" name="Slide Number Placeholder 4">
            <a:extLst>
              <a:ext uri="{FF2B5EF4-FFF2-40B4-BE49-F238E27FC236}">
                <a16:creationId xmlns:a16="http://schemas.microsoft.com/office/drawing/2014/main" id="{8120FBF5-1AC8-C255-E68E-A6188D1D695F}"/>
              </a:ext>
            </a:extLst>
          </p:cNvPr>
          <p:cNvSpPr>
            <a:spLocks noGrp="1"/>
          </p:cNvSpPr>
          <p:nvPr>
            <p:ph type="sldNum" sz="quarter" idx="11"/>
          </p:nvPr>
        </p:nvSpPr>
        <p:spPr/>
        <p:txBody>
          <a:bodyPr/>
          <a:lstStyle/>
          <a:p>
            <a:fld id="{344369E4-5DE7-46E5-874E-4FD437973785}" type="slidenum">
              <a:rPr lang="en-GB" smtClean="0"/>
              <a:pPr/>
              <a:t>13</a:t>
            </a:fld>
            <a:endParaRPr lang="en-GB" sz="1400"/>
          </a:p>
        </p:txBody>
      </p:sp>
    </p:spTree>
    <p:extLst>
      <p:ext uri="{BB962C8B-B14F-4D97-AF65-F5344CB8AC3E}">
        <p14:creationId xmlns:p14="http://schemas.microsoft.com/office/powerpoint/2010/main" val="3204193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D1E1D-4CCA-A9AF-6BAD-D35539D94BCE}"/>
              </a:ext>
            </a:extLst>
          </p:cNvPr>
          <p:cNvSpPr>
            <a:spLocks noGrp="1"/>
          </p:cNvSpPr>
          <p:nvPr>
            <p:ph type="title"/>
          </p:nvPr>
        </p:nvSpPr>
        <p:spPr/>
        <p:txBody>
          <a:bodyPr>
            <a:normAutofit fontScale="90000"/>
          </a:bodyPr>
          <a:lstStyle/>
          <a:p>
            <a:r>
              <a:rPr lang="en-GB"/>
              <a:t>Clinical presentation of Invasive Meningococcal Disease</a:t>
            </a:r>
          </a:p>
        </p:txBody>
      </p:sp>
      <p:sp>
        <p:nvSpPr>
          <p:cNvPr id="3" name="Content Placeholder 2">
            <a:extLst>
              <a:ext uri="{FF2B5EF4-FFF2-40B4-BE49-F238E27FC236}">
                <a16:creationId xmlns:a16="http://schemas.microsoft.com/office/drawing/2014/main" id="{77CFCFAB-8065-249D-EF84-54B47CBA0D64}"/>
              </a:ext>
            </a:extLst>
          </p:cNvPr>
          <p:cNvSpPr>
            <a:spLocks noGrp="1"/>
          </p:cNvSpPr>
          <p:nvPr>
            <p:ph sz="half" idx="1"/>
          </p:nvPr>
        </p:nvSpPr>
        <p:spPr>
          <a:xfrm>
            <a:off x="479917" y="1825625"/>
            <a:ext cx="5181600" cy="4351338"/>
          </a:xfrm>
        </p:spPr>
        <p:txBody>
          <a:bodyPr>
            <a:normAutofit/>
          </a:bodyPr>
          <a:lstStyle/>
          <a:p>
            <a:r>
              <a:rPr lang="en-GB"/>
              <a:t>high temperature</a:t>
            </a:r>
          </a:p>
          <a:p>
            <a:r>
              <a:rPr lang="en-GB"/>
              <a:t>vomiting</a:t>
            </a:r>
          </a:p>
          <a:p>
            <a:r>
              <a:rPr lang="en-GB"/>
              <a:t>severe headache</a:t>
            </a:r>
          </a:p>
          <a:p>
            <a:r>
              <a:rPr lang="en-GB"/>
              <a:t>feeling unwell</a:t>
            </a:r>
          </a:p>
          <a:p>
            <a:r>
              <a:rPr lang="en-GB"/>
              <a:t>limb/joint/muscle pain</a:t>
            </a:r>
          </a:p>
          <a:p>
            <a:r>
              <a:rPr lang="en-GB"/>
              <a:t>stomach pain/diarrhoea</a:t>
            </a:r>
          </a:p>
          <a:p>
            <a:r>
              <a:rPr lang="en-GB"/>
              <a:t>cold hands and feet</a:t>
            </a:r>
          </a:p>
          <a:p>
            <a:r>
              <a:rPr lang="en-GB"/>
              <a:t>shivering</a:t>
            </a:r>
          </a:p>
          <a:p>
            <a:endParaRPr lang="en-GB"/>
          </a:p>
        </p:txBody>
      </p:sp>
      <p:sp>
        <p:nvSpPr>
          <p:cNvPr id="6" name="Content Placeholder 5">
            <a:extLst>
              <a:ext uri="{FF2B5EF4-FFF2-40B4-BE49-F238E27FC236}">
                <a16:creationId xmlns:a16="http://schemas.microsoft.com/office/drawing/2014/main" id="{0243809A-1767-B633-2063-C68574A56CD4}"/>
              </a:ext>
            </a:extLst>
          </p:cNvPr>
          <p:cNvSpPr>
            <a:spLocks noGrp="1"/>
          </p:cNvSpPr>
          <p:nvPr>
            <p:ph sz="half" idx="2"/>
          </p:nvPr>
        </p:nvSpPr>
        <p:spPr>
          <a:xfrm>
            <a:off x="4382086" y="1825625"/>
            <a:ext cx="5181600" cy="4351338"/>
          </a:xfrm>
        </p:spPr>
        <p:txBody>
          <a:bodyPr>
            <a:normAutofit/>
          </a:bodyPr>
          <a:lstStyle/>
          <a:p>
            <a:r>
              <a:rPr lang="en-GB"/>
              <a:t>pale or mottled skin</a:t>
            </a:r>
          </a:p>
          <a:p>
            <a:r>
              <a:rPr lang="en-GB"/>
              <a:t>fast breathing/breathlessness</a:t>
            </a:r>
          </a:p>
          <a:p>
            <a:r>
              <a:rPr lang="en-GB"/>
              <a:t>rash</a:t>
            </a:r>
          </a:p>
          <a:p>
            <a:r>
              <a:rPr lang="en-GB"/>
              <a:t>stiff neck</a:t>
            </a:r>
          </a:p>
          <a:p>
            <a:r>
              <a:rPr lang="en-GB"/>
              <a:t>dislike of bright light</a:t>
            </a:r>
          </a:p>
          <a:p>
            <a:r>
              <a:rPr lang="en-GB"/>
              <a:t>drowsiness/difficult to wake</a:t>
            </a:r>
          </a:p>
          <a:p>
            <a:r>
              <a:rPr lang="en-GB"/>
              <a:t>confusion and/or irritability</a:t>
            </a:r>
          </a:p>
          <a:p>
            <a:r>
              <a:rPr lang="en-GB"/>
              <a:t>seizures/fits </a:t>
            </a:r>
          </a:p>
        </p:txBody>
      </p:sp>
      <p:sp>
        <p:nvSpPr>
          <p:cNvPr id="4" name="Footer Placeholder 3">
            <a:extLst>
              <a:ext uri="{FF2B5EF4-FFF2-40B4-BE49-F238E27FC236}">
                <a16:creationId xmlns:a16="http://schemas.microsoft.com/office/drawing/2014/main" id="{F2E31060-FE6B-F9BC-7826-7BFEF96A77A0}"/>
              </a:ext>
            </a:extLst>
          </p:cNvPr>
          <p:cNvSpPr>
            <a:spLocks noGrp="1"/>
          </p:cNvSpPr>
          <p:nvPr>
            <p:ph type="ftr" sz="quarter" idx="10"/>
          </p:nvPr>
        </p:nvSpPr>
        <p:spPr/>
        <p:txBody>
          <a:bodyPr/>
          <a:lstStyle/>
          <a:p>
            <a:r>
              <a:rPr lang="en-GB"/>
              <a:t>Meningococcal B (MenB) targeted vaccination programme </a:t>
            </a:r>
            <a:endParaRPr lang="en-GB" sz="1400"/>
          </a:p>
        </p:txBody>
      </p:sp>
      <p:sp>
        <p:nvSpPr>
          <p:cNvPr id="5" name="Slide Number Placeholder 4">
            <a:extLst>
              <a:ext uri="{FF2B5EF4-FFF2-40B4-BE49-F238E27FC236}">
                <a16:creationId xmlns:a16="http://schemas.microsoft.com/office/drawing/2014/main" id="{6F89AE6E-44FD-BFAE-E8A8-0A48E2D6DC84}"/>
              </a:ext>
            </a:extLst>
          </p:cNvPr>
          <p:cNvSpPr>
            <a:spLocks noGrp="1"/>
          </p:cNvSpPr>
          <p:nvPr>
            <p:ph type="sldNum" sz="quarter" idx="11"/>
          </p:nvPr>
        </p:nvSpPr>
        <p:spPr/>
        <p:txBody>
          <a:bodyPr/>
          <a:lstStyle/>
          <a:p>
            <a:fld id="{344369E4-5DE7-46E5-874E-4FD437973785}" type="slidenum">
              <a:rPr lang="en-GB" smtClean="0"/>
              <a:pPr/>
              <a:t>14</a:t>
            </a:fld>
            <a:endParaRPr lang="en-GB" sz="1400"/>
          </a:p>
        </p:txBody>
      </p:sp>
      <p:pic>
        <p:nvPicPr>
          <p:cNvPr id="8" name="Picture 7" descr="A poster of a person with a body&#10;&#10;AI-generated content may be incorrect.">
            <a:extLst>
              <a:ext uri="{FF2B5EF4-FFF2-40B4-BE49-F238E27FC236}">
                <a16:creationId xmlns:a16="http://schemas.microsoft.com/office/drawing/2014/main" id="{1288D440-6401-2946-91AB-ED203DEC897E}"/>
              </a:ext>
            </a:extLst>
          </p:cNvPr>
          <p:cNvPicPr>
            <a:picLocks noChangeAspect="1"/>
          </p:cNvPicPr>
          <p:nvPr/>
        </p:nvPicPr>
        <p:blipFill>
          <a:blip r:embed="rId2"/>
          <a:stretch>
            <a:fillRect/>
          </a:stretch>
        </p:blipFill>
        <p:spPr>
          <a:xfrm>
            <a:off x="8747242" y="1710771"/>
            <a:ext cx="3220016" cy="3885184"/>
          </a:xfrm>
          <a:prstGeom prst="rect">
            <a:avLst/>
          </a:prstGeom>
        </p:spPr>
      </p:pic>
    </p:spTree>
    <p:extLst>
      <p:ext uri="{BB962C8B-B14F-4D97-AF65-F5344CB8AC3E}">
        <p14:creationId xmlns:p14="http://schemas.microsoft.com/office/powerpoint/2010/main" val="382692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a:t>The meningococcal rash</a:t>
            </a:r>
            <a:endParaRPr lang="en-US"/>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84633" y="1734005"/>
            <a:ext cx="7587338" cy="4392159"/>
          </a:xfrm>
        </p:spPr>
        <p:txBody>
          <a:bodyPr vert="horz" lIns="91440" tIns="45720" rIns="91440" bIns="45720" rtlCol="0" anchor="t">
            <a:normAutofit fontScale="85000" lnSpcReduction="20000"/>
          </a:bodyPr>
          <a:lstStyle/>
          <a:p>
            <a:pPr marL="342900" indent="-342900"/>
            <a:r>
              <a:rPr lang="en-GB" dirty="0">
                <a:latin typeface="+mn-lt"/>
                <a:cs typeface="Arial"/>
              </a:rPr>
              <a:t>a</a:t>
            </a:r>
            <a:r>
              <a:rPr lang="en-GB" sz="2400" dirty="0">
                <a:latin typeface="+mn-lt"/>
                <a:cs typeface="Arial"/>
              </a:rPr>
              <a:t> distinctive red rash can appear anywhere on the body</a:t>
            </a:r>
            <a:r>
              <a:rPr lang="en-GB" dirty="0">
                <a:latin typeface="+mn-lt"/>
                <a:cs typeface="Arial"/>
              </a:rPr>
              <a:t> </a:t>
            </a:r>
            <a:endParaRPr lang="en-GB" sz="2400" dirty="0">
              <a:latin typeface="+mn-lt"/>
            </a:endParaRPr>
          </a:p>
          <a:p>
            <a:pPr marL="342900" indent="-342900"/>
            <a:r>
              <a:rPr lang="en-GB" dirty="0">
                <a:latin typeface="+mn-lt"/>
                <a:cs typeface="Arial"/>
              </a:rPr>
              <a:t>the darker the skin the harder it is to see a septicaemic rash, so check lighter areas like the palms of the hands and soles of feet, or look inside the eyelids and roof of the mouth</a:t>
            </a:r>
          </a:p>
          <a:p>
            <a:pPr marL="342900" indent="-342900">
              <a:buFont typeface="Arial" pitchFamily="34" charset="0"/>
              <a:buChar char="•"/>
            </a:pPr>
            <a:r>
              <a:rPr lang="en-GB" sz="2400" dirty="0">
                <a:latin typeface="+mn-lt"/>
              </a:rPr>
              <a:t>the rash is formed of tiny ‘pinpricks’ also known as petechiae and appears red or brown in colour. The rash may later develop into purple bruising of the skin</a:t>
            </a:r>
          </a:p>
          <a:p>
            <a:pPr marL="342900" indent="-342900">
              <a:buFont typeface="Arial" pitchFamily="34" charset="0"/>
              <a:buChar char="•"/>
            </a:pPr>
            <a:r>
              <a:rPr lang="en-GB" dirty="0">
                <a:latin typeface="+mn-lt"/>
              </a:rPr>
              <a:t>t</a:t>
            </a:r>
            <a:r>
              <a:rPr lang="en-GB" sz="2400" dirty="0">
                <a:latin typeface="+mn-lt"/>
              </a:rPr>
              <a:t>he meningococcal rash can be distinguished from other rashes by pressing a drinking glass against it</a:t>
            </a:r>
          </a:p>
          <a:p>
            <a:pPr marL="342900" indent="-342900">
              <a:buFont typeface="Arial" pitchFamily="34" charset="0"/>
              <a:buChar char="•"/>
            </a:pPr>
            <a:r>
              <a:rPr lang="en-GB" sz="2400" dirty="0">
                <a:latin typeface="+mn-lt"/>
              </a:rPr>
              <a:t>a meningococcal rash will not fade when the glass is pressed firmly against it</a:t>
            </a:r>
          </a:p>
          <a:p>
            <a:pPr marL="342900" indent="-342900">
              <a:buFont typeface="Arial" pitchFamily="34" charset="0"/>
              <a:buChar char="•"/>
            </a:pPr>
            <a:r>
              <a:rPr lang="en-GB" sz="2400" dirty="0"/>
              <a:t>a febrile illness and rash that does not fade is a sign of meningococcal septicaemia</a:t>
            </a:r>
          </a:p>
          <a:p>
            <a:pPr marL="342900" indent="-342900"/>
            <a:r>
              <a:rPr lang="en-GB" dirty="0"/>
              <a:t>however, </a:t>
            </a:r>
            <a:r>
              <a:rPr lang="en-GB" b="1" dirty="0"/>
              <a:t>absence of a rash does not mean the individual does not have meningitis or meningococcal sepsis </a:t>
            </a:r>
            <a:r>
              <a:rPr lang="en-GB" dirty="0"/>
              <a:t>– the rash is usually a late sign of sepsis</a:t>
            </a: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a:t>Meningococcal B (MenB) targeted vaccination programme </a:t>
            </a:r>
            <a:endParaRPr lang="en-US"/>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15</a:t>
            </a:fld>
            <a:endParaRPr lang="en-GB" sz="1400"/>
          </a:p>
        </p:txBody>
      </p:sp>
      <p:pic>
        <p:nvPicPr>
          <p:cNvPr id="6" name="Picture 2" descr="Glass Test">
            <a:extLst>
              <a:ext uri="{FF2B5EF4-FFF2-40B4-BE49-F238E27FC236}">
                <a16:creationId xmlns:a16="http://schemas.microsoft.com/office/drawing/2014/main" id="{46DB0D6E-AF2F-1B08-7527-8A7BCCF41B12}"/>
              </a:ext>
            </a:extLst>
          </p:cNvPr>
          <p:cNvPicPr>
            <a:picLocks noChangeAspect="1" noChangeArrowheads="1"/>
          </p:cNvPicPr>
          <p:nvPr/>
        </p:nvPicPr>
        <p:blipFill>
          <a:blip r:embed="rId3" cstate="print"/>
          <a:srcRect/>
          <a:stretch>
            <a:fillRect/>
          </a:stretch>
        </p:blipFill>
        <p:spPr bwMode="auto">
          <a:xfrm>
            <a:off x="8267823" y="1464709"/>
            <a:ext cx="3246413" cy="3321063"/>
          </a:xfrm>
          <a:prstGeom prst="rect">
            <a:avLst/>
          </a:prstGeom>
          <a:noFill/>
          <a:ln w="9525">
            <a:noFill/>
            <a:miter lim="800000"/>
            <a:headEnd/>
            <a:tailEnd/>
          </a:ln>
        </p:spPr>
      </p:pic>
      <p:sp>
        <p:nvSpPr>
          <p:cNvPr id="7" name="Rectangle 6">
            <a:extLst>
              <a:ext uri="{FF2B5EF4-FFF2-40B4-BE49-F238E27FC236}">
                <a16:creationId xmlns:a16="http://schemas.microsoft.com/office/drawing/2014/main" id="{EA7B82A8-A3C9-61F8-B02C-9490A1A5BB8B}"/>
              </a:ext>
            </a:extLst>
          </p:cNvPr>
          <p:cNvSpPr/>
          <p:nvPr/>
        </p:nvSpPr>
        <p:spPr>
          <a:xfrm>
            <a:off x="7978456" y="5098458"/>
            <a:ext cx="3978192" cy="738664"/>
          </a:xfrm>
          <a:prstGeom prst="rect">
            <a:avLst/>
          </a:prstGeom>
        </p:spPr>
        <p:txBody>
          <a:bodyPr wrap="square">
            <a:spAutoFit/>
          </a:bodyPr>
          <a:lstStyle/>
          <a:p>
            <a:pPr fontAlgn="auto">
              <a:spcBef>
                <a:spcPts val="0"/>
              </a:spcBef>
              <a:spcAft>
                <a:spcPts val="0"/>
              </a:spcAft>
            </a:pPr>
            <a:r>
              <a:rPr lang="en-GB" sz="1400">
                <a:solidFill>
                  <a:prstClr val="black"/>
                </a:solidFill>
                <a:latin typeface="+mn-lt"/>
                <a:ea typeface="Verdana" pitchFamily="34" charset="0"/>
                <a:cs typeface="Verdana" pitchFamily="34" charset="0"/>
              </a:rPr>
              <a:t>The ‘tumbler’ test picture courtesy of Meningitis Research Foundation</a:t>
            </a:r>
          </a:p>
          <a:p>
            <a:pPr fontAlgn="auto">
              <a:spcBef>
                <a:spcPts val="0"/>
              </a:spcBef>
              <a:spcAft>
                <a:spcPts val="0"/>
              </a:spcAft>
            </a:pPr>
            <a:r>
              <a:rPr lang="en-GB" sz="1400">
                <a:solidFill>
                  <a:prstClr val="black"/>
                </a:solidFill>
                <a:ea typeface="Verdana" pitchFamily="34" charset="0"/>
                <a:cs typeface="Verdana" pitchFamily="34" charset="0"/>
                <a:hlinkClick r:id="rId4"/>
              </a:rPr>
              <a:t>www.meningitis.org/about-meningitis/symptoms/</a:t>
            </a:r>
            <a:r>
              <a:rPr lang="en-GB" sz="1400">
                <a:solidFill>
                  <a:prstClr val="black"/>
                </a:solidFill>
                <a:ea typeface="Verdana" pitchFamily="34" charset="0"/>
                <a:cs typeface="Verdana" pitchFamily="34" charset="0"/>
              </a:rPr>
              <a:t> </a:t>
            </a:r>
          </a:p>
        </p:txBody>
      </p:sp>
    </p:spTree>
    <p:extLst>
      <p:ext uri="{BB962C8B-B14F-4D97-AF65-F5344CB8AC3E}">
        <p14:creationId xmlns:p14="http://schemas.microsoft.com/office/powerpoint/2010/main" val="1763518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4D358-5185-4ADC-ABD5-8F389BC55A60}"/>
              </a:ext>
            </a:extLst>
          </p:cNvPr>
          <p:cNvSpPr>
            <a:spLocks noGrp="1"/>
          </p:cNvSpPr>
          <p:nvPr>
            <p:ph type="title"/>
          </p:nvPr>
        </p:nvSpPr>
        <p:spPr/>
        <p:txBody>
          <a:bodyPr>
            <a:normAutofit fontScale="90000"/>
          </a:bodyPr>
          <a:lstStyle/>
          <a:p>
            <a:r>
              <a:rPr lang="en-GB" sz="4000"/>
              <a:t>Potential complications of meningococcal disease </a:t>
            </a:r>
            <a:endParaRPr lang="en-GB"/>
          </a:p>
        </p:txBody>
      </p:sp>
      <p:sp>
        <p:nvSpPr>
          <p:cNvPr id="3" name="Content Placeholder 2">
            <a:extLst>
              <a:ext uri="{FF2B5EF4-FFF2-40B4-BE49-F238E27FC236}">
                <a16:creationId xmlns:a16="http://schemas.microsoft.com/office/drawing/2014/main" id="{80F73D46-0003-4D52-8B89-A4A45CD93DCC}"/>
              </a:ext>
            </a:extLst>
          </p:cNvPr>
          <p:cNvSpPr>
            <a:spLocks noGrp="1"/>
          </p:cNvSpPr>
          <p:nvPr>
            <p:ph idx="1"/>
          </p:nvPr>
        </p:nvSpPr>
        <p:spPr>
          <a:xfrm>
            <a:off x="330205" y="1774826"/>
            <a:ext cx="11123857" cy="4351338"/>
          </a:xfrm>
        </p:spPr>
        <p:txBody>
          <a:bodyPr vert="horz" lIns="91440" tIns="45720" rIns="91440" bIns="45720" rtlCol="0" anchor="t">
            <a:normAutofit fontScale="92500"/>
          </a:bodyPr>
          <a:lstStyle/>
          <a:p>
            <a:pPr marL="342900" lvl="0" indent="-342900" fontAlgn="base">
              <a:lnSpc>
                <a:spcPct val="100000"/>
              </a:lnSpc>
              <a:spcBef>
                <a:spcPts val="1200"/>
              </a:spcBef>
              <a:spcAft>
                <a:spcPct val="0"/>
              </a:spcAft>
              <a:buClrTx/>
              <a:defRPr/>
            </a:pPr>
            <a:r>
              <a:rPr lang="en-GB" sz="2800"/>
              <a:t>infection is fatal in 5% to 10% of cases</a:t>
            </a:r>
            <a:endParaRPr lang="en-GB" sz="2800">
              <a:solidFill>
                <a:prstClr val="black"/>
              </a:solidFill>
              <a:latin typeface="Arial"/>
              <a:ea typeface="ヒラギノ角ゴ Pro W3" pitchFamily="84" charset="-128"/>
            </a:endParaRPr>
          </a:p>
          <a:p>
            <a:pPr marL="342900" lvl="0" indent="-342900" fontAlgn="base">
              <a:lnSpc>
                <a:spcPct val="100000"/>
              </a:lnSpc>
              <a:spcBef>
                <a:spcPts val="1200"/>
              </a:spcBef>
              <a:spcAft>
                <a:spcPct val="0"/>
              </a:spcAft>
              <a:buClrTx/>
              <a:defRPr/>
            </a:pPr>
            <a:r>
              <a:rPr lang="en-GB" sz="2800" dirty="0">
                <a:solidFill>
                  <a:prstClr val="black"/>
                </a:solidFill>
                <a:latin typeface="Arial"/>
                <a:ea typeface="ヒラギノ角ゴ Pro W3"/>
                <a:cs typeface="Arial"/>
              </a:rPr>
              <a:t>approximately 20 to 25% will suffer complications as a result</a:t>
            </a:r>
          </a:p>
          <a:p>
            <a:pPr marL="342900" lvl="0" indent="-342900" fontAlgn="base">
              <a:lnSpc>
                <a:spcPct val="100000"/>
              </a:lnSpc>
              <a:spcBef>
                <a:spcPts val="1200"/>
              </a:spcBef>
              <a:spcAft>
                <a:spcPct val="0"/>
              </a:spcAft>
              <a:buClrTx/>
              <a:defRPr/>
            </a:pPr>
            <a:r>
              <a:rPr lang="en-GB" sz="2800">
                <a:solidFill>
                  <a:prstClr val="black"/>
                </a:solidFill>
                <a:latin typeface="Arial"/>
                <a:ea typeface="ヒラギノ角ゴ Pro W3" pitchFamily="84" charset="-128"/>
              </a:rPr>
              <a:t>complications can vary in severity and can either be temporary or permanent; the more severe the disease, the greater the risk of complications</a:t>
            </a:r>
          </a:p>
          <a:p>
            <a:pPr marL="342900" indent="-342900" fontAlgn="base">
              <a:lnSpc>
                <a:spcPct val="100000"/>
              </a:lnSpc>
              <a:spcBef>
                <a:spcPts val="1200"/>
              </a:spcBef>
              <a:spcAft>
                <a:spcPct val="0"/>
              </a:spcAft>
              <a:buClrTx/>
              <a:defRPr/>
            </a:pPr>
            <a:r>
              <a:rPr lang="en-GB" sz="2800" dirty="0">
                <a:solidFill>
                  <a:prstClr val="black"/>
                </a:solidFill>
                <a:latin typeface="Arial"/>
                <a:ea typeface="ヒラギノ角ゴ Pro W3"/>
                <a:cs typeface="Arial"/>
              </a:rPr>
              <a:t>long term complications of meningitis can include hearing loss, severe visual impairment, loss of memory and/or concentration, difficulties in co-ordination and balance and seizures/epilepsy. Complications of septicaemia </a:t>
            </a:r>
            <a:r>
              <a:rPr lang="en-GB" sz="2800">
                <a:solidFill>
                  <a:prstClr val="black"/>
                </a:solidFill>
                <a:latin typeface="Arial"/>
                <a:ea typeface="ヒラギノ角ゴ Pro W3"/>
                <a:cs typeface="Arial"/>
              </a:rPr>
              <a:t>include arthritis, kidney </a:t>
            </a:r>
            <a:r>
              <a:rPr lang="en-GB" sz="2800" dirty="0">
                <a:solidFill>
                  <a:prstClr val="black"/>
                </a:solidFill>
                <a:latin typeface="Arial"/>
                <a:ea typeface="ヒラギノ角ゴ Pro W3"/>
                <a:cs typeface="Arial"/>
              </a:rPr>
              <a:t>problems and limb amputations</a:t>
            </a:r>
            <a:endParaRPr lang="en-GB" dirty="0">
              <a:solidFill>
                <a:prstClr val="black"/>
              </a:solidFill>
              <a:ea typeface="ヒラギノ角ゴ Pro W3"/>
              <a:cs typeface="Arial"/>
            </a:endParaRPr>
          </a:p>
        </p:txBody>
      </p:sp>
      <p:sp>
        <p:nvSpPr>
          <p:cNvPr id="4" name="Footer Placeholder 3">
            <a:extLst>
              <a:ext uri="{FF2B5EF4-FFF2-40B4-BE49-F238E27FC236}">
                <a16:creationId xmlns:a16="http://schemas.microsoft.com/office/drawing/2014/main" id="{620CC657-AC54-4842-B629-A9B5EB962D80}"/>
              </a:ext>
            </a:extLst>
          </p:cNvPr>
          <p:cNvSpPr>
            <a:spLocks noGrp="1"/>
          </p:cNvSpPr>
          <p:nvPr>
            <p:ph type="ftr" sz="quarter" idx="10"/>
          </p:nvPr>
        </p:nvSpPr>
        <p:spPr/>
        <p:txBody>
          <a:bodyPr/>
          <a:lstStyle/>
          <a:p>
            <a:r>
              <a:rPr lang="en-GB"/>
              <a:t>Meningococcal B (MenB) targeted vaccination programme </a:t>
            </a:r>
            <a:endParaRPr lang="en-GB" sz="1400"/>
          </a:p>
        </p:txBody>
      </p:sp>
      <p:sp>
        <p:nvSpPr>
          <p:cNvPr id="5" name="Slide Number Placeholder 4">
            <a:extLst>
              <a:ext uri="{FF2B5EF4-FFF2-40B4-BE49-F238E27FC236}">
                <a16:creationId xmlns:a16="http://schemas.microsoft.com/office/drawing/2014/main" id="{14BF7278-B6AA-47C0-AB3B-33162FE24269}"/>
              </a:ext>
            </a:extLst>
          </p:cNvPr>
          <p:cNvSpPr>
            <a:spLocks noGrp="1"/>
          </p:cNvSpPr>
          <p:nvPr>
            <p:ph type="sldNum" sz="quarter" idx="11"/>
          </p:nvPr>
        </p:nvSpPr>
        <p:spPr/>
        <p:txBody>
          <a:bodyPr/>
          <a:lstStyle/>
          <a:p>
            <a:fld id="{344369E4-5DE7-46E5-874E-4FD437973785}" type="slidenum">
              <a:rPr lang="en-GB" smtClean="0"/>
              <a:pPr/>
              <a:t>16</a:t>
            </a:fld>
            <a:endParaRPr lang="en-GB" sz="1400"/>
          </a:p>
        </p:txBody>
      </p:sp>
    </p:spTree>
    <p:extLst>
      <p:ext uri="{BB962C8B-B14F-4D97-AF65-F5344CB8AC3E}">
        <p14:creationId xmlns:p14="http://schemas.microsoft.com/office/powerpoint/2010/main" val="171828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A3F9C4E-928D-FEA8-5F46-C9EE79796D2C}"/>
              </a:ext>
            </a:extLst>
          </p:cNvPr>
          <p:cNvSpPr>
            <a:spLocks noGrp="1"/>
          </p:cNvSpPr>
          <p:nvPr>
            <p:ph type="ctrTitle"/>
          </p:nvPr>
        </p:nvSpPr>
        <p:spPr/>
        <p:txBody>
          <a:bodyPr/>
          <a:lstStyle/>
          <a:p>
            <a:r>
              <a:rPr lang="en-GB"/>
              <a:t>Meningococcal B vaccine</a:t>
            </a:r>
          </a:p>
        </p:txBody>
      </p:sp>
    </p:spTree>
    <p:extLst>
      <p:ext uri="{BB962C8B-B14F-4D97-AF65-F5344CB8AC3E}">
        <p14:creationId xmlns:p14="http://schemas.microsoft.com/office/powerpoint/2010/main" val="600757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rmAutofit fontScale="90000"/>
          </a:bodyPr>
          <a:lstStyle/>
          <a:p>
            <a:r>
              <a:rPr lang="en-GB"/>
              <a:t>Bexsero Meningococcal Group B Vaccine</a:t>
            </a:r>
            <a:br>
              <a:rPr lang="en-GB"/>
            </a:br>
            <a:endParaRPr lang="en-US"/>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6" y="1774826"/>
            <a:ext cx="7239638" cy="4351338"/>
          </a:xfrm>
        </p:spPr>
        <p:txBody>
          <a:bodyPr>
            <a:normAutofit fontScale="92500" lnSpcReduction="10000"/>
          </a:bodyPr>
          <a:lstStyle/>
          <a:p>
            <a:r>
              <a:rPr lang="en-GB"/>
              <a:t>Bexsero is a multi-component inactivated vaccine marketed by GlaxoSmithKline</a:t>
            </a:r>
          </a:p>
          <a:p>
            <a:pPr>
              <a:buFont typeface="Arial" pitchFamily="34" charset="0"/>
              <a:buChar char="•"/>
            </a:pPr>
            <a:r>
              <a:rPr lang="en-GB"/>
              <a:t>licensed for use from two</a:t>
            </a:r>
            <a:r>
              <a:rPr lang="en-GB">
                <a:solidFill>
                  <a:srgbClr val="FF0000"/>
                </a:solidFill>
              </a:rPr>
              <a:t> </a:t>
            </a:r>
            <a:r>
              <a:rPr lang="en-GB"/>
              <a:t>months of age</a:t>
            </a:r>
          </a:p>
          <a:p>
            <a:pPr>
              <a:buFont typeface="Arial" pitchFamily="34" charset="0"/>
              <a:buChar char="•"/>
            </a:pPr>
            <a:r>
              <a:rPr lang="en-GB"/>
              <a:t>supplied in packs of 10</a:t>
            </a:r>
          </a:p>
          <a:p>
            <a:r>
              <a:rPr lang="en-GB"/>
              <a:t>recommended to be administered via intramuscular injection (IM) into the deltoid muscle region of the upper arm (or anterolateral aspect of the thigh where deltoid cannot be used)</a:t>
            </a:r>
          </a:p>
          <a:p>
            <a:r>
              <a:rPr lang="en-GB"/>
              <a:t>for adolescents and adults, 2 doses should be given, a minimum of 4 weeks apart</a:t>
            </a:r>
          </a:p>
          <a:p>
            <a:r>
              <a:rPr lang="en-GB">
                <a:hlinkClick r:id="rId3"/>
              </a:rPr>
              <a:t>Bexsero Meningococcal Group B vaccine for injection in pre-filled syringe - Summary of Product Characteristics (SmPC)</a:t>
            </a:r>
            <a:endParaRPr lang="en-US"/>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a:t>Meningococcal B (MenB) targeted vaccination programme </a:t>
            </a:r>
            <a:endParaRPr lang="en-US"/>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18</a:t>
            </a:fld>
            <a:endParaRPr lang="en-GB" sz="1400"/>
          </a:p>
        </p:txBody>
      </p:sp>
      <p:pic>
        <p:nvPicPr>
          <p:cNvPr id="6" name="Picture 5">
            <a:extLst>
              <a:ext uri="{FF2B5EF4-FFF2-40B4-BE49-F238E27FC236}">
                <a16:creationId xmlns:a16="http://schemas.microsoft.com/office/drawing/2014/main" id="{D2BD277F-C1C3-B122-75FE-E23241F8B9B6}"/>
              </a:ext>
            </a:extLst>
          </p:cNvPr>
          <p:cNvPicPr>
            <a:picLocks noChangeAspect="1"/>
          </p:cNvPicPr>
          <p:nvPr/>
        </p:nvPicPr>
        <p:blipFill>
          <a:blip r:embed="rId4"/>
          <a:stretch>
            <a:fillRect/>
          </a:stretch>
        </p:blipFill>
        <p:spPr>
          <a:xfrm>
            <a:off x="7662467" y="1584326"/>
            <a:ext cx="4199328" cy="3821051"/>
          </a:xfrm>
          <a:prstGeom prst="rect">
            <a:avLst/>
          </a:prstGeom>
        </p:spPr>
      </p:pic>
    </p:spTree>
    <p:extLst>
      <p:ext uri="{BB962C8B-B14F-4D97-AF65-F5344CB8AC3E}">
        <p14:creationId xmlns:p14="http://schemas.microsoft.com/office/powerpoint/2010/main" val="1477555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a:t>Composition of Bexsero</a:t>
            </a:r>
            <a:endParaRPr lang="en-US"/>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5" y="1655180"/>
            <a:ext cx="11123857" cy="4783670"/>
          </a:xfrm>
        </p:spPr>
        <p:txBody>
          <a:bodyPr>
            <a:normAutofit lnSpcReduction="10000"/>
          </a:bodyPr>
          <a:lstStyle/>
          <a:p>
            <a:pPr marL="0" lvl="0" indent="0">
              <a:lnSpc>
                <a:spcPct val="100000"/>
              </a:lnSpc>
              <a:spcBef>
                <a:spcPts val="0"/>
              </a:spcBef>
              <a:buClrTx/>
              <a:buNone/>
              <a:defRPr/>
            </a:pPr>
            <a:r>
              <a:rPr kumimoji="0" lang="en-GB" sz="2200" i="0" u="none" strike="noStrike" kern="0" cap="none" spc="0" normalizeH="0" baseline="0" noProof="0">
                <a:ln>
                  <a:noFill/>
                </a:ln>
                <a:solidFill>
                  <a:sysClr val="windowText" lastClr="000000"/>
                </a:solidFill>
                <a:effectLst/>
                <a:uLnTx/>
                <a:uFillTx/>
              </a:rPr>
              <a:t>Bexsero is a four-component protein-based </a:t>
            </a:r>
            <a:r>
              <a:rPr lang="en-GB" sz="2200"/>
              <a:t>meningococcal B vaccine (also referred to as 4CMenB)</a:t>
            </a:r>
          </a:p>
          <a:p>
            <a:pPr marL="0" lvl="0" indent="0">
              <a:lnSpc>
                <a:spcPct val="100000"/>
              </a:lnSpc>
              <a:spcBef>
                <a:spcPts val="0"/>
              </a:spcBef>
              <a:buClrTx/>
              <a:buNone/>
              <a:defRPr/>
            </a:pPr>
            <a:endParaRPr lang="en-GB" sz="1100"/>
          </a:p>
          <a:p>
            <a:pPr marL="0" lvl="0" indent="0">
              <a:lnSpc>
                <a:spcPct val="100000"/>
              </a:lnSpc>
              <a:spcBef>
                <a:spcPts val="0"/>
              </a:spcBef>
              <a:buClrTx/>
              <a:buNone/>
              <a:defRPr/>
            </a:pPr>
            <a:r>
              <a:rPr lang="en-GB" sz="2200"/>
              <a:t>It is made from three main </a:t>
            </a:r>
            <a:r>
              <a:rPr lang="en-GB" sz="2200" i="1"/>
              <a:t>N. meningitidis </a:t>
            </a:r>
            <a:r>
              <a:rPr lang="en-GB" sz="2200"/>
              <a:t>proteins produced by recombinant DNA technology and a preparation of </a:t>
            </a:r>
            <a:r>
              <a:rPr lang="en-GB" sz="2200" i="1"/>
              <a:t>N. meningitidis </a:t>
            </a:r>
            <a:r>
              <a:rPr lang="en-GB" sz="2200"/>
              <a:t>group B outer membrane vesicles</a:t>
            </a:r>
          </a:p>
          <a:p>
            <a:pPr marL="0" lvl="0" indent="0">
              <a:lnSpc>
                <a:spcPct val="100000"/>
              </a:lnSpc>
              <a:spcBef>
                <a:spcPts val="0"/>
              </a:spcBef>
              <a:buClrTx/>
              <a:buNone/>
              <a:defRPr/>
            </a:pPr>
            <a:endParaRPr kumimoji="0" lang="en-GB" sz="1600" b="1" i="0" u="none" strike="noStrike" kern="0" cap="none" spc="0" normalizeH="0" baseline="0" noProof="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ysClr val="windowText" lastClr="000000"/>
                </a:solidFill>
                <a:effectLst/>
                <a:uLnTx/>
                <a:uFillTx/>
              </a:rPr>
              <a:t>Composition</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1" i="0" u="none" strike="noStrike" kern="0" cap="none" spc="0" normalizeH="0" baseline="0" noProof="0">
              <a:ln>
                <a:noFill/>
              </a:ln>
              <a:solidFill>
                <a:sysClr val="windowText" lastClr="000000"/>
              </a:solidFill>
              <a:effectLst/>
              <a:uLnTx/>
              <a:uFillTx/>
            </a:endParaRPr>
          </a:p>
          <a:p>
            <a:pPr marL="342900" indent="-342900">
              <a:lnSpc>
                <a:spcPct val="100000"/>
              </a:lnSpc>
              <a:spcBef>
                <a:spcPts val="0"/>
              </a:spcBef>
              <a:spcAft>
                <a:spcPts val="1200"/>
              </a:spcAft>
              <a:buClrTx/>
              <a:buFont typeface="+mj-lt"/>
              <a:buAutoNum type="arabicPeriod"/>
              <a:defRPr/>
            </a:pPr>
            <a:r>
              <a:rPr kumimoji="0" lang="en-GB" sz="1600" i="0" u="none" strike="noStrike" kern="0" cap="none" spc="0" normalizeH="0" baseline="0" noProof="0">
                <a:ln>
                  <a:noFill/>
                </a:ln>
                <a:solidFill>
                  <a:sysClr val="windowText" lastClr="000000"/>
                </a:solidFill>
                <a:effectLst/>
                <a:uLnTx/>
                <a:uFillTx/>
                <a:latin typeface="Arial" pitchFamily="34" charset="0"/>
                <a:cs typeface="Arial" pitchFamily="34" charset="0"/>
              </a:rPr>
              <a:t>Recombinant Neisseria meningitidis group B NHBA fusion protein</a:t>
            </a:r>
          </a:p>
          <a:p>
            <a:pPr marL="342900" indent="-342900">
              <a:lnSpc>
                <a:spcPct val="100000"/>
              </a:lnSpc>
              <a:spcBef>
                <a:spcPts val="0"/>
              </a:spcBef>
              <a:spcAft>
                <a:spcPts val="1200"/>
              </a:spcAft>
              <a:buClrTx/>
              <a:buFont typeface="+mj-lt"/>
              <a:buAutoNum type="arabicPeriod"/>
              <a:defRPr/>
            </a:pPr>
            <a:r>
              <a:rPr kumimoji="0" lang="en-GB" sz="1600" i="0" u="none" strike="noStrike" kern="0" cap="none" spc="0" normalizeH="0" baseline="0" noProof="0">
                <a:ln>
                  <a:noFill/>
                </a:ln>
                <a:solidFill>
                  <a:sysClr val="windowText" lastClr="000000"/>
                </a:solidFill>
                <a:effectLst/>
                <a:uLnTx/>
                <a:uFillTx/>
                <a:latin typeface="Arial" pitchFamily="34" charset="0"/>
                <a:cs typeface="Arial" pitchFamily="34" charset="0"/>
              </a:rPr>
              <a:t>Recombinant Neisseria meningitidis group B NadA protein</a:t>
            </a:r>
          </a:p>
          <a:p>
            <a:pPr marL="342900" indent="-342900">
              <a:lnSpc>
                <a:spcPct val="100000"/>
              </a:lnSpc>
              <a:spcBef>
                <a:spcPts val="0"/>
              </a:spcBef>
              <a:spcAft>
                <a:spcPts val="1200"/>
              </a:spcAft>
              <a:buClrTx/>
              <a:buFont typeface="+mj-lt"/>
              <a:buAutoNum type="arabicPeriod"/>
              <a:defRPr/>
            </a:pPr>
            <a:r>
              <a:rPr kumimoji="0" lang="en-GB" sz="1600" i="0" u="none" strike="noStrike" kern="0" cap="none" spc="0" normalizeH="0" baseline="0" noProof="0">
                <a:ln>
                  <a:noFill/>
                </a:ln>
                <a:solidFill>
                  <a:sysClr val="windowText" lastClr="000000"/>
                </a:solidFill>
                <a:effectLst/>
                <a:uLnTx/>
                <a:uFillTx/>
                <a:latin typeface="Arial" pitchFamily="34" charset="0"/>
                <a:cs typeface="Arial" pitchFamily="34" charset="0"/>
              </a:rPr>
              <a:t>Recombinant Neisseria meningitidis group B fHbp fusion protein</a:t>
            </a:r>
          </a:p>
          <a:p>
            <a:pPr marL="342900" indent="-342900">
              <a:lnSpc>
                <a:spcPct val="100000"/>
              </a:lnSpc>
              <a:spcBef>
                <a:spcPts val="0"/>
              </a:spcBef>
              <a:spcAft>
                <a:spcPts val="1200"/>
              </a:spcAft>
              <a:buClrTx/>
              <a:buFont typeface="+mj-lt"/>
              <a:buAutoNum type="arabicPeriod"/>
              <a:defRPr/>
            </a:pPr>
            <a:r>
              <a:rPr kumimoji="0" lang="en-GB" sz="1600" i="0" u="none" strike="noStrike" kern="0" cap="none" spc="0" normalizeH="0" baseline="0" noProof="0">
                <a:ln>
                  <a:noFill/>
                </a:ln>
                <a:solidFill>
                  <a:sysClr val="windowText" lastClr="000000"/>
                </a:solidFill>
                <a:effectLst/>
                <a:uLnTx/>
                <a:uFillTx/>
                <a:latin typeface="Arial" pitchFamily="34" charset="0"/>
                <a:cs typeface="Arial" pitchFamily="34" charset="0"/>
              </a:rPr>
              <a:t>Outer membrane vesicles (OMV) from Neisseria meningitidis group B strain NZ98/254 </a:t>
            </a:r>
          </a:p>
          <a:p>
            <a:pPr marL="0" indent="0">
              <a:lnSpc>
                <a:spcPct val="100000"/>
              </a:lnSpc>
              <a:spcBef>
                <a:spcPts val="0"/>
              </a:spcBef>
              <a:spcAft>
                <a:spcPts val="1200"/>
              </a:spcAft>
              <a:buClrTx/>
              <a:buNone/>
              <a:defRPr/>
            </a:pPr>
            <a:r>
              <a:rPr kumimoji="0" lang="en-GB" sz="1600" b="1" i="0" u="none" strike="noStrike" kern="0" cap="none" spc="0" normalizeH="0" baseline="0" noProof="0">
                <a:ln>
                  <a:noFill/>
                </a:ln>
                <a:solidFill>
                  <a:sysClr val="windowText" lastClr="000000"/>
                </a:solidFill>
                <a:effectLst/>
                <a:uLnTx/>
                <a:uFillTx/>
                <a:latin typeface="Arial" pitchFamily="34" charset="0"/>
                <a:cs typeface="Arial" pitchFamily="34" charset="0"/>
              </a:rPr>
              <a:t>Excipients</a:t>
            </a:r>
          </a:p>
          <a:p>
            <a:pPr>
              <a:lnSpc>
                <a:spcPct val="100000"/>
              </a:lnSpc>
              <a:spcBef>
                <a:spcPts val="0"/>
              </a:spcBef>
              <a:spcAft>
                <a:spcPts val="1200"/>
              </a:spcAft>
              <a:buClrTx/>
              <a:defRPr/>
            </a:pPr>
            <a:r>
              <a:rPr lang="en-GB" sz="1600"/>
              <a:t>Sodium chloride				</a:t>
            </a:r>
          </a:p>
          <a:p>
            <a:pPr>
              <a:lnSpc>
                <a:spcPct val="100000"/>
              </a:lnSpc>
              <a:spcBef>
                <a:spcPts val="0"/>
              </a:spcBef>
              <a:spcAft>
                <a:spcPts val="1200"/>
              </a:spcAft>
              <a:buClrTx/>
              <a:defRPr/>
            </a:pPr>
            <a:r>
              <a:rPr lang="en-GB" sz="1600"/>
              <a:t>Histidine</a:t>
            </a: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a:t>Meningococcal B (MenB) targeted vaccination programme </a:t>
            </a:r>
            <a:endParaRPr lang="en-US"/>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19</a:t>
            </a:fld>
            <a:endParaRPr lang="en-GB" sz="1400"/>
          </a:p>
        </p:txBody>
      </p:sp>
      <p:sp>
        <p:nvSpPr>
          <p:cNvPr id="6" name="TextBox 5">
            <a:extLst>
              <a:ext uri="{FF2B5EF4-FFF2-40B4-BE49-F238E27FC236}">
                <a16:creationId xmlns:a16="http://schemas.microsoft.com/office/drawing/2014/main" id="{52314B91-FB2E-94E5-B6E6-A8071CEAD627}"/>
              </a:ext>
            </a:extLst>
          </p:cNvPr>
          <p:cNvSpPr txBox="1"/>
          <p:nvPr/>
        </p:nvSpPr>
        <p:spPr>
          <a:xfrm>
            <a:off x="2511706" y="5512654"/>
            <a:ext cx="2222468" cy="738664"/>
          </a:xfrm>
          <a:prstGeom prst="rect">
            <a:avLst/>
          </a:prstGeom>
          <a:noFill/>
        </p:spPr>
        <p:txBody>
          <a:bodyPr wrap="none" rtlCol="0">
            <a:spAutoFit/>
          </a:bodyPr>
          <a:lstStyle/>
          <a:p>
            <a:pPr marL="285750" indent="-285750">
              <a:lnSpc>
                <a:spcPct val="100000"/>
              </a:lnSpc>
              <a:spcBef>
                <a:spcPts val="0"/>
              </a:spcBef>
              <a:spcAft>
                <a:spcPts val="1200"/>
              </a:spcAft>
              <a:buClrTx/>
              <a:buFont typeface="Arial" panose="020B0604020202020204" pitchFamily="34" charset="0"/>
              <a:buChar char="•"/>
              <a:defRPr/>
            </a:pPr>
            <a:r>
              <a:rPr lang="en-GB" sz="1600"/>
              <a:t>Sucrose</a:t>
            </a:r>
          </a:p>
          <a:p>
            <a:pPr marL="285750" indent="-285750">
              <a:lnSpc>
                <a:spcPct val="100000"/>
              </a:lnSpc>
              <a:spcBef>
                <a:spcPts val="0"/>
              </a:spcBef>
              <a:spcAft>
                <a:spcPts val="1200"/>
              </a:spcAft>
              <a:buClrTx/>
              <a:buFont typeface="Arial" panose="020B0604020202020204" pitchFamily="34" charset="0"/>
              <a:buChar char="•"/>
              <a:defRPr/>
            </a:pPr>
            <a:r>
              <a:rPr lang="en-GB" sz="1600"/>
              <a:t>Water for injections</a:t>
            </a:r>
          </a:p>
        </p:txBody>
      </p:sp>
    </p:spTree>
    <p:extLst>
      <p:ext uri="{BB962C8B-B14F-4D97-AF65-F5344CB8AC3E}">
        <p14:creationId xmlns:p14="http://schemas.microsoft.com/office/powerpoint/2010/main" val="2919815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9A22-A1B6-4395-857E-2F7778599FC3}"/>
              </a:ext>
            </a:extLst>
          </p:cNvPr>
          <p:cNvSpPr>
            <a:spLocks noGrp="1"/>
          </p:cNvSpPr>
          <p:nvPr>
            <p:ph type="title"/>
          </p:nvPr>
        </p:nvSpPr>
        <p:spPr/>
        <p:txBody>
          <a:bodyPr/>
          <a:lstStyle/>
          <a:p>
            <a:r>
              <a:rPr lang="en-GB"/>
              <a:t>Note to vaccinators and trainers</a:t>
            </a:r>
          </a:p>
        </p:txBody>
      </p:sp>
      <p:sp>
        <p:nvSpPr>
          <p:cNvPr id="3" name="Content Placeholder 2">
            <a:extLst>
              <a:ext uri="{FF2B5EF4-FFF2-40B4-BE49-F238E27FC236}">
                <a16:creationId xmlns:a16="http://schemas.microsoft.com/office/drawing/2014/main" id="{82C469DF-45B4-4612-A89A-3E1D6BFB7F60}"/>
              </a:ext>
            </a:extLst>
          </p:cNvPr>
          <p:cNvSpPr>
            <a:spLocks noGrp="1"/>
          </p:cNvSpPr>
          <p:nvPr>
            <p:ph idx="1"/>
          </p:nvPr>
        </p:nvSpPr>
        <p:spPr>
          <a:xfrm>
            <a:off x="330205" y="1535876"/>
            <a:ext cx="10191181" cy="4713921"/>
          </a:xfrm>
        </p:spPr>
        <p:txBody>
          <a:bodyPr vert="horz" lIns="91440" tIns="45720" rIns="91440" bIns="45720" rtlCol="0" anchor="t">
            <a:normAutofit/>
          </a:bodyPr>
          <a:lstStyle/>
          <a:p>
            <a:pPr>
              <a:lnSpc>
                <a:spcPct val="120000"/>
              </a:lnSpc>
              <a:spcBef>
                <a:spcPts val="0"/>
              </a:spcBef>
            </a:pPr>
            <a:r>
              <a:rPr lang="en-GB" sz="1800">
                <a:latin typeface="Arial"/>
                <a:cs typeface="Arial"/>
              </a:rPr>
              <a:t>this slide set contains a collection of core slides for both individual use and use or adaptation during the delivery of meningococcal (MenB) vaccination training. Trainers should select the slides required depending on the background and experience of the immunisers they are training and according to the role they will have in delivering the targeted </a:t>
            </a:r>
            <a:r>
              <a:rPr lang="en-GB" sz="1800" err="1">
                <a:latin typeface="Arial"/>
                <a:cs typeface="Arial"/>
              </a:rPr>
              <a:t>MenB</a:t>
            </a:r>
            <a:r>
              <a:rPr lang="en-GB" sz="1800">
                <a:latin typeface="Arial"/>
                <a:cs typeface="Arial"/>
              </a:rPr>
              <a:t> vaccination programme</a:t>
            </a:r>
          </a:p>
          <a:p>
            <a:pPr>
              <a:lnSpc>
                <a:spcPct val="120000"/>
              </a:lnSpc>
              <a:spcBef>
                <a:spcPts val="0"/>
              </a:spcBef>
            </a:pPr>
            <a:endParaRPr lang="en-GB" sz="1800"/>
          </a:p>
          <a:p>
            <a:pPr>
              <a:lnSpc>
                <a:spcPct val="120000"/>
              </a:lnSpc>
              <a:spcBef>
                <a:spcPts val="1200"/>
              </a:spcBef>
            </a:pPr>
            <a:r>
              <a:rPr lang="en-GB" sz="1800"/>
              <a:t>the information in this slide set was correct at time of publication. Updates to the slide set will be made as necessary so please check online to ensure you are using the latest version </a:t>
            </a:r>
          </a:p>
          <a:p>
            <a:pPr>
              <a:lnSpc>
                <a:spcPct val="120000"/>
              </a:lnSpc>
              <a:spcBef>
                <a:spcPts val="1200"/>
              </a:spcBef>
            </a:pPr>
            <a:endParaRPr lang="en-GB" sz="1800"/>
          </a:p>
          <a:p>
            <a:pPr>
              <a:lnSpc>
                <a:spcPct val="120000"/>
              </a:lnSpc>
              <a:spcBef>
                <a:spcPts val="1200"/>
              </a:spcBef>
            </a:pPr>
            <a:r>
              <a:rPr lang="en-GB" sz="1800">
                <a:latin typeface="Arial"/>
                <a:cs typeface="Arial"/>
              </a:rPr>
              <a:t>please note that this slide set has been written specifically for the vaccination of those identified as being eligible for vaccination following the outbreak in Kent in March 2026. A separate slide set is available for the infant </a:t>
            </a:r>
            <a:r>
              <a:rPr lang="en-GB" sz="1800" err="1">
                <a:latin typeface="Arial"/>
                <a:cs typeface="Arial"/>
              </a:rPr>
              <a:t>MenB</a:t>
            </a:r>
            <a:r>
              <a:rPr lang="en-GB" sz="1800">
                <a:latin typeface="Arial"/>
                <a:cs typeface="Arial"/>
              </a:rPr>
              <a:t> vaccination programme </a:t>
            </a:r>
          </a:p>
        </p:txBody>
      </p:sp>
      <p:sp>
        <p:nvSpPr>
          <p:cNvPr id="4" name="Footer Placeholder 3">
            <a:extLst>
              <a:ext uri="{FF2B5EF4-FFF2-40B4-BE49-F238E27FC236}">
                <a16:creationId xmlns:a16="http://schemas.microsoft.com/office/drawing/2014/main" id="{5B79C6AD-4599-4E20-8042-28EB34C17B42}"/>
              </a:ext>
            </a:extLst>
          </p:cNvPr>
          <p:cNvSpPr>
            <a:spLocks noGrp="1"/>
          </p:cNvSpPr>
          <p:nvPr>
            <p:ph type="ftr" sz="quarter" idx="10"/>
          </p:nvPr>
        </p:nvSpPr>
        <p:spPr/>
        <p:txBody>
          <a:bodyPr/>
          <a:lstStyle/>
          <a:p>
            <a:pPr>
              <a:defRPr/>
            </a:pPr>
            <a:r>
              <a:rPr lang="en-GB"/>
              <a:t>Meningococcal B (MenB) targeted vaccination programme </a:t>
            </a:r>
            <a:endParaRPr kumimoji="0" lang="en-GB" sz="1400" b="0" i="0" u="none" strike="noStrike" kern="1200" cap="none" spc="0" normalizeH="0" baseline="0" noProof="0">
              <a:ln>
                <a:noFill/>
              </a:ln>
              <a:solidFill>
                <a:prstClr val="white"/>
              </a:solidFill>
              <a:effectLst/>
              <a:highlight>
                <a:srgbClr val="FF00FF"/>
              </a:highligh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C2969276-0280-407F-AF1C-151FCACCAC7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42546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rmAutofit/>
          </a:bodyPr>
          <a:lstStyle/>
          <a:p>
            <a:r>
              <a:rPr lang="en-GB"/>
              <a:t>Bexsero presentation and preparation</a:t>
            </a:r>
            <a:endParaRPr lang="en-US"/>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6" y="1774826"/>
            <a:ext cx="10862514" cy="4351338"/>
          </a:xfrm>
        </p:spPr>
        <p:txBody>
          <a:bodyPr>
            <a:normAutofit fontScale="92500" lnSpcReduction="10000"/>
          </a:bodyPr>
          <a:lstStyle/>
          <a:p>
            <a:pPr>
              <a:spcAft>
                <a:spcPts val="0"/>
              </a:spcAft>
              <a:buFont typeface="Arial" panose="020B0604020202020204" pitchFamily="34" charset="0"/>
              <a:buChar char="•"/>
            </a:pPr>
            <a:r>
              <a:rPr lang="en-GB"/>
              <a:t>the vaccines are supplied in packs containing ten</a:t>
            </a:r>
            <a:r>
              <a:rPr lang="en-GB">
                <a:solidFill>
                  <a:srgbClr val="FF0000"/>
                </a:solidFill>
              </a:rPr>
              <a:t> </a:t>
            </a:r>
            <a:r>
              <a:rPr lang="en-GB"/>
              <a:t>pre-filled syringes each with a volume of 0.5mls of suspension per syringe</a:t>
            </a:r>
          </a:p>
          <a:p>
            <a:r>
              <a:rPr lang="en-GB"/>
              <a:t>the tip cap and rubber plunger stopper of the pre-filled syringe are made with synthetic rubber</a:t>
            </a:r>
          </a:p>
          <a:p>
            <a:pPr>
              <a:spcAft>
                <a:spcPts val="0"/>
              </a:spcAft>
              <a:buFont typeface="Arial" panose="020B0604020202020204" pitchFamily="34" charset="0"/>
              <a:buChar char="•"/>
            </a:pPr>
            <a:r>
              <a:rPr lang="en-GB"/>
              <a:t>during storage, the contents of the syringe may settle with fine off-white deposits being noticeable</a:t>
            </a:r>
          </a:p>
          <a:p>
            <a:pPr>
              <a:spcAft>
                <a:spcPts val="0"/>
              </a:spcAft>
              <a:buFont typeface="Arial" panose="020B0604020202020204" pitchFamily="34" charset="0"/>
              <a:buChar char="•"/>
            </a:pPr>
            <a:r>
              <a:rPr lang="en-GB"/>
              <a:t>before use, the pre-filled syringe must be shaken well to form a homogenous suspension that should be administered immediately</a:t>
            </a:r>
          </a:p>
          <a:p>
            <a:pPr lvl="0">
              <a:spcAft>
                <a:spcPts val="0"/>
              </a:spcAft>
              <a:buFont typeface="Arial" panose="020B0604020202020204" pitchFamily="34" charset="0"/>
              <a:buChar char="•"/>
            </a:pPr>
            <a:r>
              <a:rPr lang="en-GB">
                <a:solidFill>
                  <a:prstClr val="black"/>
                </a:solidFill>
              </a:rPr>
              <a:t>the vaccine </a:t>
            </a:r>
            <a:r>
              <a:rPr lang="en-GB"/>
              <a:t>should not </a:t>
            </a:r>
            <a:r>
              <a:rPr lang="en-GB">
                <a:solidFill>
                  <a:prstClr val="black"/>
                </a:solidFill>
              </a:rPr>
              <a:t>be administered where there are variations in physical appearance (for example, not a homogenous suspension) or signs of foreign particulate are observed after shaking</a:t>
            </a:r>
          </a:p>
          <a:p>
            <a:pPr lvl="0">
              <a:spcAft>
                <a:spcPts val="0"/>
              </a:spcAft>
              <a:buFont typeface="Arial" panose="020B0604020202020204" pitchFamily="34" charset="0"/>
              <a:buChar char="•"/>
            </a:pPr>
            <a:r>
              <a:rPr lang="en-GB"/>
              <a:t>Bexsero should be stored in its original packaging in a refrigerator between +2ºC and +8ºC</a:t>
            </a:r>
          </a:p>
          <a:p>
            <a:pPr marL="0" indent="0">
              <a:buNone/>
            </a:pPr>
            <a:endParaRPr lang="en-US"/>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a:t>Meningococcal B (MenB) targeted vaccination programme </a:t>
            </a:r>
            <a:endParaRPr lang="en-US"/>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20</a:t>
            </a:fld>
            <a:endParaRPr lang="en-GB" sz="1400"/>
          </a:p>
        </p:txBody>
      </p:sp>
    </p:spTree>
    <p:extLst>
      <p:ext uri="{BB962C8B-B14F-4D97-AF65-F5344CB8AC3E}">
        <p14:creationId xmlns:p14="http://schemas.microsoft.com/office/powerpoint/2010/main" val="2072469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a:t>Further information about Bexsero</a:t>
            </a:r>
            <a:endParaRPr lang="en-US"/>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5" y="1774826"/>
            <a:ext cx="10839365" cy="4351338"/>
          </a:xfrm>
        </p:spPr>
        <p:txBody>
          <a:bodyPr vert="horz" lIns="91440" tIns="45720" rIns="91440" bIns="45720" rtlCol="0" anchor="t">
            <a:normAutofit fontScale="85000" lnSpcReduction="20000"/>
          </a:bodyPr>
          <a:lstStyle/>
          <a:p>
            <a:r>
              <a:rPr lang="en-GB">
                <a:latin typeface="+mj-lt"/>
                <a:cs typeface="Arial"/>
              </a:rPr>
              <a:t>Bexsero has been routinely given to infants in the UK since 2015 and to </a:t>
            </a:r>
            <a:r>
              <a:rPr lang="en-GB">
                <a:latin typeface="Arial"/>
                <a:cs typeface="Arial"/>
              </a:rPr>
              <a:t>adolescents and adults who are deemed to be at increased risk because of underlying medical conditions</a:t>
            </a:r>
          </a:p>
          <a:p>
            <a:r>
              <a:rPr lang="en-GB">
                <a:solidFill>
                  <a:srgbClr val="1F1F1F"/>
                </a:solidFill>
                <a:latin typeface="Arial"/>
                <a:cs typeface="Arial"/>
              </a:rPr>
              <a:t>within 3 years of the routine infant </a:t>
            </a:r>
            <a:r>
              <a:rPr lang="en-GB" err="1">
                <a:solidFill>
                  <a:srgbClr val="1F1F1F"/>
                </a:solidFill>
                <a:latin typeface="Arial"/>
                <a:cs typeface="Arial"/>
              </a:rPr>
              <a:t>MenB</a:t>
            </a:r>
            <a:r>
              <a:rPr lang="en-GB">
                <a:solidFill>
                  <a:srgbClr val="1F1F1F"/>
                </a:solidFill>
                <a:latin typeface="Arial"/>
                <a:cs typeface="Arial"/>
              </a:rPr>
              <a:t> vaccination programme, there was a 75% reduction in invasive </a:t>
            </a:r>
            <a:r>
              <a:rPr lang="en-GB" err="1">
                <a:solidFill>
                  <a:srgbClr val="1F1F1F"/>
                </a:solidFill>
                <a:latin typeface="Arial"/>
                <a:cs typeface="Arial"/>
              </a:rPr>
              <a:t>MenB</a:t>
            </a:r>
            <a:r>
              <a:rPr lang="en-GB">
                <a:solidFill>
                  <a:srgbClr val="1F1F1F"/>
                </a:solidFill>
                <a:latin typeface="Arial"/>
                <a:cs typeface="Arial"/>
              </a:rPr>
              <a:t> disease in those eligible for vaccination</a:t>
            </a:r>
            <a:endParaRPr lang="en-GB">
              <a:latin typeface="Arial"/>
              <a:cs typeface="Arial"/>
            </a:endParaRPr>
          </a:p>
          <a:p>
            <a:r>
              <a:rPr lang="en-GB">
                <a:latin typeface="+mj-lt"/>
              </a:rPr>
              <a:t>studies have shown Bexsero is immunogenic</a:t>
            </a:r>
            <a:r>
              <a:rPr lang="en-GB"/>
              <a:t> in adolescents and adults</a:t>
            </a:r>
            <a:endParaRPr lang="en-GB">
              <a:latin typeface="+mj-lt"/>
            </a:endParaRPr>
          </a:p>
          <a:p>
            <a:r>
              <a:rPr lang="en-GB" b="0" i="0" dirty="0">
                <a:effectLst/>
                <a:latin typeface="+mn-lt"/>
                <a:cs typeface="Arial"/>
              </a:rPr>
              <a:t>the strain id</a:t>
            </a:r>
            <a:r>
              <a:rPr lang="en-GB" dirty="0">
                <a:latin typeface="+mn-lt"/>
                <a:cs typeface="Arial"/>
              </a:rPr>
              <a:t>entified as causing recent cases of </a:t>
            </a:r>
            <a:r>
              <a:rPr lang="en-GB" dirty="0" err="1">
                <a:latin typeface="+mn-lt"/>
                <a:cs typeface="Arial"/>
              </a:rPr>
              <a:t>MenB</a:t>
            </a:r>
            <a:r>
              <a:rPr lang="en-GB" dirty="0">
                <a:latin typeface="+mn-lt"/>
                <a:cs typeface="Arial"/>
              </a:rPr>
              <a:t> in Kent is </a:t>
            </a:r>
            <a:r>
              <a:rPr lang="en-GB" dirty="0">
                <a:latin typeface="Arial"/>
                <a:cs typeface="Arial"/>
              </a:rPr>
              <a:t>likely covered by both </a:t>
            </a:r>
            <a:r>
              <a:rPr lang="en-GB" dirty="0" err="1">
                <a:latin typeface="Arial"/>
                <a:cs typeface="Arial"/>
              </a:rPr>
              <a:t>MenB</a:t>
            </a:r>
            <a:r>
              <a:rPr lang="en-GB" dirty="0">
                <a:latin typeface="Arial"/>
                <a:cs typeface="Arial"/>
              </a:rPr>
              <a:t> vaccines (Bexsero and </a:t>
            </a:r>
            <a:r>
              <a:rPr lang="en-GB" dirty="0" err="1">
                <a:latin typeface="Arial"/>
                <a:cs typeface="Arial"/>
              </a:rPr>
              <a:t>Trumenba</a:t>
            </a:r>
            <a:r>
              <a:rPr lang="en-GB" dirty="0">
                <a:latin typeface="Arial"/>
                <a:cs typeface="Arial"/>
              </a:rPr>
              <a:t>)</a:t>
            </a:r>
            <a:endParaRPr lang="en-GB" sz="1300" b="0" i="0" dirty="0">
              <a:effectLst/>
              <a:latin typeface="Aptos"/>
              <a:cs typeface="Arial"/>
            </a:endParaRPr>
          </a:p>
          <a:p>
            <a:r>
              <a:rPr lang="en-GB">
                <a:latin typeface="Arial"/>
                <a:cs typeface="Arial"/>
              </a:rPr>
              <a:t> Bexsero (the vaccine use in the UK national infant immunisation programme) will be offered as part of the outbreak controls</a:t>
            </a:r>
            <a:endParaRPr lang="en-GB" dirty="0">
              <a:latin typeface="Arial"/>
              <a:cs typeface="Arial"/>
            </a:endParaRPr>
          </a:p>
          <a:p>
            <a:pPr>
              <a:buFont typeface="Arial" panose="020B0604020202020204" pitchFamily="34" charset="0"/>
              <a:buChar char="•"/>
            </a:pPr>
            <a:r>
              <a:rPr lang="en-GB"/>
              <a:t>Bexsero is a non-live vaccine made using recombinant vaccine technology</a:t>
            </a:r>
          </a:p>
          <a:p>
            <a:pPr>
              <a:buFont typeface="Arial" panose="020B0604020202020204" pitchFamily="34" charset="0"/>
              <a:buChar char="•"/>
            </a:pPr>
            <a:r>
              <a:rPr lang="en-GB"/>
              <a:t>it can be given at the same time as, or at any interval from, any other vaccines </a:t>
            </a:r>
          </a:p>
          <a:p>
            <a:r>
              <a:rPr lang="en-GB"/>
              <a:t>it may be given to pregnant or breastfeeding women when clinically indicated</a:t>
            </a:r>
          </a:p>
          <a:p>
            <a:r>
              <a:rPr lang="en-GB"/>
              <a:t>it can also be given to individuals with immunosuppression and human immunodeficiency virus (HIV) infection</a:t>
            </a:r>
          </a:p>
          <a:p>
            <a:pPr>
              <a:buFont typeface="Arial" panose="020B0604020202020204" pitchFamily="34" charset="0"/>
              <a:buChar char="•"/>
            </a:pPr>
            <a:endParaRPr lang="en-GB">
              <a:highlight>
                <a:srgbClr val="FFFF00"/>
              </a:highlight>
            </a:endParaRPr>
          </a:p>
          <a:p>
            <a:endParaRPr lang="en-US"/>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a:t>Meningococcal B (MenB) targeted vaccination programme </a:t>
            </a:r>
            <a:endParaRPr lang="en-US"/>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21</a:t>
            </a:fld>
            <a:endParaRPr lang="en-GB" sz="1400"/>
          </a:p>
        </p:txBody>
      </p:sp>
    </p:spTree>
    <p:extLst>
      <p:ext uri="{BB962C8B-B14F-4D97-AF65-F5344CB8AC3E}">
        <p14:creationId xmlns:p14="http://schemas.microsoft.com/office/powerpoint/2010/main" val="4024865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a:t>Contraindications </a:t>
            </a:r>
            <a:endParaRPr lang="en-US"/>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lstStyle/>
          <a:p>
            <a:pPr marL="0" marR="504190" indent="0">
              <a:spcAft>
                <a:spcPts val="0"/>
              </a:spcAft>
              <a:buNone/>
            </a:pPr>
            <a:r>
              <a:rPr lang="en-GB">
                <a:latin typeface="Arial"/>
                <a:ea typeface="Times New Roman"/>
                <a:cs typeface="Times New Roman"/>
              </a:rPr>
              <a:t>Bexsero should </a:t>
            </a:r>
            <a:r>
              <a:rPr lang="en-GB" b="1">
                <a:latin typeface="Arial"/>
                <a:ea typeface="Times New Roman"/>
                <a:cs typeface="Times New Roman"/>
              </a:rPr>
              <a:t>not </a:t>
            </a:r>
            <a:r>
              <a:rPr lang="en-GB">
                <a:latin typeface="Arial"/>
                <a:ea typeface="Times New Roman"/>
                <a:cs typeface="Times New Roman"/>
              </a:rPr>
              <a:t>be administered to those who have had:</a:t>
            </a:r>
          </a:p>
          <a:p>
            <a:pPr marR="504190">
              <a:spcAft>
                <a:spcPts val="0"/>
              </a:spcAft>
              <a:buFont typeface="Wingdings" panose="05000000000000000000" pitchFamily="2" charset="2"/>
              <a:buChar char="Ø"/>
            </a:pPr>
            <a:r>
              <a:rPr lang="en-GB">
                <a:latin typeface="Arial"/>
                <a:ea typeface="Times New Roman"/>
                <a:cs typeface="Times New Roman"/>
              </a:rPr>
              <a:t> a confirmed anaphylactic reaction to a previous dose of the vaccine </a:t>
            </a:r>
            <a:r>
              <a:rPr lang="en-GB" b="1">
                <a:latin typeface="Arial"/>
                <a:ea typeface="Times New Roman"/>
                <a:cs typeface="Times New Roman"/>
              </a:rPr>
              <a:t>OR </a:t>
            </a:r>
          </a:p>
          <a:p>
            <a:pPr marR="504190">
              <a:spcAft>
                <a:spcPts val="0"/>
              </a:spcAft>
              <a:buFont typeface="Wingdings" panose="05000000000000000000" pitchFamily="2" charset="2"/>
              <a:buChar char="Ø"/>
            </a:pPr>
            <a:r>
              <a:rPr lang="en-GB">
                <a:latin typeface="Arial"/>
                <a:ea typeface="Times New Roman"/>
              </a:rPr>
              <a:t> a confirmed anaphylactic reaction to any constituent, excipient or residue from the manufacturing process</a:t>
            </a:r>
          </a:p>
          <a:p>
            <a:pPr marL="0" marR="504190" indent="0">
              <a:spcAft>
                <a:spcPts val="0"/>
              </a:spcAft>
            </a:pPr>
            <a:endParaRPr lang="en-GB">
              <a:latin typeface="Arial"/>
              <a:ea typeface="Times New Roman"/>
            </a:endParaRPr>
          </a:p>
          <a:p>
            <a:pPr marR="504190"/>
            <a:r>
              <a:rPr lang="en-GB">
                <a:latin typeface="Arial"/>
                <a:ea typeface="Times New Roman"/>
                <a:cs typeface="Times New Roman"/>
              </a:rPr>
              <a:t>there are very few individuals who cannot receive meningococcal vaccines</a:t>
            </a:r>
          </a:p>
          <a:p>
            <a:pPr marR="504190"/>
            <a:r>
              <a:rPr lang="en-GB">
                <a:latin typeface="Arial"/>
                <a:ea typeface="Times New Roman"/>
                <a:cs typeface="Times New Roman"/>
              </a:rPr>
              <a:t>where there is doubt, appropriate advice</a:t>
            </a:r>
            <a:r>
              <a:rPr lang="en-GB" b="1">
                <a:latin typeface="Arial"/>
                <a:ea typeface="Times New Roman"/>
                <a:cs typeface="Times New Roman"/>
              </a:rPr>
              <a:t> </a:t>
            </a:r>
            <a:r>
              <a:rPr lang="en-GB">
                <a:latin typeface="Arial"/>
                <a:ea typeface="Times New Roman"/>
                <a:cs typeface="Times New Roman"/>
              </a:rPr>
              <a:t>from an expert should be sought rather than withholding immunisation</a:t>
            </a: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a:t>Meningococcal B (MenB) targeted vaccination programme </a:t>
            </a:r>
            <a:endParaRPr lang="en-US"/>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22</a:t>
            </a:fld>
            <a:endParaRPr lang="en-GB" sz="1400"/>
          </a:p>
        </p:txBody>
      </p:sp>
    </p:spTree>
    <p:extLst>
      <p:ext uri="{BB962C8B-B14F-4D97-AF65-F5344CB8AC3E}">
        <p14:creationId xmlns:p14="http://schemas.microsoft.com/office/powerpoint/2010/main" val="204410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08CA0-DCE7-4128-3A2E-D7158A4B065F}"/>
              </a:ext>
            </a:extLst>
          </p:cNvPr>
          <p:cNvSpPr>
            <a:spLocks noGrp="1"/>
          </p:cNvSpPr>
          <p:nvPr>
            <p:ph type="title"/>
          </p:nvPr>
        </p:nvSpPr>
        <p:spPr/>
        <p:txBody>
          <a:bodyPr/>
          <a:lstStyle/>
          <a:p>
            <a:r>
              <a:rPr lang="en-GB"/>
              <a:t>Legal issues</a:t>
            </a:r>
          </a:p>
        </p:txBody>
      </p:sp>
      <p:sp>
        <p:nvSpPr>
          <p:cNvPr id="3" name="Content Placeholder 2">
            <a:extLst>
              <a:ext uri="{FF2B5EF4-FFF2-40B4-BE49-F238E27FC236}">
                <a16:creationId xmlns:a16="http://schemas.microsoft.com/office/drawing/2014/main" id="{B946AA89-636D-B8E9-F759-D58A799E13DC}"/>
              </a:ext>
            </a:extLst>
          </p:cNvPr>
          <p:cNvSpPr>
            <a:spLocks noGrp="1"/>
          </p:cNvSpPr>
          <p:nvPr>
            <p:ph idx="1"/>
          </p:nvPr>
        </p:nvSpPr>
        <p:spPr/>
        <p:txBody>
          <a:bodyPr>
            <a:normAutofit/>
          </a:bodyPr>
          <a:lstStyle/>
          <a:p>
            <a:pPr marL="0" indent="0">
              <a:buNone/>
            </a:pPr>
            <a:r>
              <a:rPr lang="en-GB" altLang="en-US">
                <a:ea typeface="ヒラギノ角ゴ Pro W3"/>
                <a:cs typeface="ヒラギノ角ゴ Pro W3"/>
              </a:rPr>
              <a:t>Bexsero is a prescription only medicine and should only be administered using one of the following:</a:t>
            </a:r>
          </a:p>
          <a:p>
            <a:r>
              <a:rPr lang="en-GB" altLang="en-US">
                <a:ea typeface="ヒラギノ角ゴ Pro W3"/>
                <a:cs typeface="ヒラギノ角ゴ Pro W3"/>
              </a:rPr>
              <a:t>prescription written manually or electronically by a registered medical practitioner or other authorised prescriber</a:t>
            </a:r>
          </a:p>
          <a:p>
            <a:r>
              <a:rPr lang="en-GB" altLang="en-US">
                <a:ea typeface="ヒラギノ角ゴ Pro W3"/>
                <a:cs typeface="ヒラギノ角ゴ Pro W3"/>
              </a:rPr>
              <a:t>Patient Specific Direction (PSD)</a:t>
            </a:r>
          </a:p>
          <a:p>
            <a:r>
              <a:rPr lang="en-GB" altLang="en-US">
                <a:ea typeface="ヒラギノ角ゴ Pro W3"/>
                <a:cs typeface="ヒラギノ角ゴ Pro W3"/>
              </a:rPr>
              <a:t>Patient Group Direction (PGD)</a:t>
            </a:r>
          </a:p>
          <a:p>
            <a:pPr>
              <a:buFont typeface="Wingdings" panose="05000000000000000000" pitchFamily="2" charset="2"/>
              <a:buChar char="ü"/>
            </a:pPr>
            <a:endParaRPr lang="en-GB" altLang="en-US">
              <a:ea typeface="ヒラギノ角ゴ Pro W3"/>
              <a:cs typeface="ヒラギノ角ゴ Pro W3"/>
            </a:endParaRPr>
          </a:p>
          <a:p>
            <a:pPr marL="0" indent="0">
              <a:spcBef>
                <a:spcPts val="0"/>
              </a:spcBef>
              <a:buNone/>
            </a:pPr>
            <a:r>
              <a:rPr lang="en-GB" altLang="en-US">
                <a:ea typeface="ヒラギノ角ゴ Pro W3"/>
                <a:cs typeface="ヒラギノ角ゴ Pro W3"/>
              </a:rPr>
              <a:t>A </a:t>
            </a:r>
            <a:r>
              <a:rPr lang="en-GB" altLang="en-US">
                <a:ea typeface="ヒラギノ角ゴ Pro W3"/>
                <a:cs typeface="ヒラギノ角ゴ Pro W3"/>
                <a:hlinkClick r:id="rId2"/>
              </a:rPr>
              <a:t>national PGD template</a:t>
            </a:r>
            <a:r>
              <a:rPr lang="en-GB" altLang="en-US">
                <a:ea typeface="ヒラギノ角ゴ Pro W3"/>
                <a:cs typeface="ヒラギノ角ゴ Pro W3"/>
              </a:rPr>
              <a:t> for Bexsero MenB vaccine, written by UKHSA, is available which includes the use of this vaccine in an outbreak. This PGD should be reviewed and authorised locally before use.</a:t>
            </a:r>
          </a:p>
          <a:p>
            <a:pPr marL="0" indent="0">
              <a:buNone/>
            </a:pPr>
            <a:endParaRPr lang="en-GB" altLang="en-US">
              <a:ea typeface="ヒラギノ角ゴ Pro W3"/>
              <a:cs typeface="ヒラギノ角ゴ Pro W3"/>
            </a:endParaRPr>
          </a:p>
          <a:p>
            <a:endParaRPr lang="en-GB"/>
          </a:p>
        </p:txBody>
      </p:sp>
      <p:sp>
        <p:nvSpPr>
          <p:cNvPr id="4" name="Footer Placeholder 3">
            <a:extLst>
              <a:ext uri="{FF2B5EF4-FFF2-40B4-BE49-F238E27FC236}">
                <a16:creationId xmlns:a16="http://schemas.microsoft.com/office/drawing/2014/main" id="{6E03B70A-490B-B717-24D3-572A46B7391C}"/>
              </a:ext>
            </a:extLst>
          </p:cNvPr>
          <p:cNvSpPr>
            <a:spLocks noGrp="1"/>
          </p:cNvSpPr>
          <p:nvPr>
            <p:ph type="ftr" sz="quarter" idx="10"/>
          </p:nvPr>
        </p:nvSpPr>
        <p:spPr/>
        <p:txBody>
          <a:bodyPr/>
          <a:lstStyle/>
          <a:p>
            <a:r>
              <a:rPr lang="en-GB"/>
              <a:t>Meningococcal B (MenB) targeted vaccination programme </a:t>
            </a:r>
            <a:endParaRPr lang="en-GB" sz="1400"/>
          </a:p>
        </p:txBody>
      </p:sp>
      <p:sp>
        <p:nvSpPr>
          <p:cNvPr id="5" name="Slide Number Placeholder 4">
            <a:extLst>
              <a:ext uri="{FF2B5EF4-FFF2-40B4-BE49-F238E27FC236}">
                <a16:creationId xmlns:a16="http://schemas.microsoft.com/office/drawing/2014/main" id="{C5A1C0BC-F19F-A30C-116A-516DF687CB6A}"/>
              </a:ext>
            </a:extLst>
          </p:cNvPr>
          <p:cNvSpPr>
            <a:spLocks noGrp="1"/>
          </p:cNvSpPr>
          <p:nvPr>
            <p:ph type="sldNum" sz="quarter" idx="11"/>
          </p:nvPr>
        </p:nvSpPr>
        <p:spPr/>
        <p:txBody>
          <a:bodyPr/>
          <a:lstStyle/>
          <a:p>
            <a:fld id="{344369E4-5DE7-46E5-874E-4FD437973785}" type="slidenum">
              <a:rPr lang="en-GB" smtClean="0"/>
              <a:pPr/>
              <a:t>23</a:t>
            </a:fld>
            <a:endParaRPr lang="en-GB" sz="1400"/>
          </a:p>
        </p:txBody>
      </p:sp>
    </p:spTree>
    <p:extLst>
      <p:ext uri="{BB962C8B-B14F-4D97-AF65-F5344CB8AC3E}">
        <p14:creationId xmlns:p14="http://schemas.microsoft.com/office/powerpoint/2010/main" val="8009740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7979C-242E-E860-F50A-0836805EE070}"/>
              </a:ext>
            </a:extLst>
          </p:cNvPr>
          <p:cNvSpPr>
            <a:spLocks noGrp="1"/>
          </p:cNvSpPr>
          <p:nvPr>
            <p:ph type="title"/>
          </p:nvPr>
        </p:nvSpPr>
        <p:spPr/>
        <p:txBody>
          <a:bodyPr/>
          <a:lstStyle/>
          <a:p>
            <a:r>
              <a:rPr lang="en-GB"/>
              <a:t>Consent</a:t>
            </a:r>
          </a:p>
        </p:txBody>
      </p:sp>
      <p:sp>
        <p:nvSpPr>
          <p:cNvPr id="3" name="Content Placeholder 2">
            <a:extLst>
              <a:ext uri="{FF2B5EF4-FFF2-40B4-BE49-F238E27FC236}">
                <a16:creationId xmlns:a16="http://schemas.microsoft.com/office/drawing/2014/main" id="{A4B626AC-A788-8CFA-5255-E0FA19557CDF}"/>
              </a:ext>
            </a:extLst>
          </p:cNvPr>
          <p:cNvSpPr>
            <a:spLocks noGrp="1"/>
          </p:cNvSpPr>
          <p:nvPr>
            <p:ph idx="1"/>
          </p:nvPr>
        </p:nvSpPr>
        <p:spPr>
          <a:xfrm>
            <a:off x="330206" y="1774826"/>
            <a:ext cx="7008144" cy="4351338"/>
          </a:xfrm>
        </p:spPr>
        <p:txBody>
          <a:bodyPr/>
          <a:lstStyle/>
          <a:p>
            <a:r>
              <a:rPr lang="en-GB"/>
              <a:t>consent should be obtained before the MenB vaccine is given</a:t>
            </a:r>
          </a:p>
          <a:p>
            <a:r>
              <a:rPr lang="en-GB"/>
              <a:t>the </a:t>
            </a:r>
            <a:r>
              <a:rPr lang="en-GB">
                <a:hlinkClick r:id="rId2"/>
              </a:rPr>
              <a:t>Green Book Consent chapter </a:t>
            </a:r>
            <a:r>
              <a:rPr lang="en-GB"/>
              <a:t>sets out how consent should be obtained and vaccinators should ensure they are familiar with this</a:t>
            </a:r>
          </a:p>
          <a:p>
            <a:r>
              <a:rPr lang="en-GB"/>
              <a:t>an information leaflet for individuals considering vaccination is available: </a:t>
            </a:r>
            <a:r>
              <a:rPr lang="en-GB">
                <a:hlinkClick r:id="rId3"/>
              </a:rPr>
              <a:t>Meningococcal disease outbreak resources - GOV.UK</a:t>
            </a:r>
            <a:r>
              <a:rPr lang="en-GB"/>
              <a:t>   </a:t>
            </a:r>
          </a:p>
          <a:p>
            <a:r>
              <a:rPr lang="en-GB"/>
              <a:t>a specific meningitis B vaccination consent form is also available: </a:t>
            </a:r>
            <a:r>
              <a:rPr lang="en-GB">
                <a:hlinkClick r:id="rId4"/>
              </a:rPr>
              <a:t>MenB vaccination consent form</a:t>
            </a:r>
            <a:endParaRPr lang="en-GB"/>
          </a:p>
        </p:txBody>
      </p:sp>
      <p:sp>
        <p:nvSpPr>
          <p:cNvPr id="4" name="Footer Placeholder 3">
            <a:extLst>
              <a:ext uri="{FF2B5EF4-FFF2-40B4-BE49-F238E27FC236}">
                <a16:creationId xmlns:a16="http://schemas.microsoft.com/office/drawing/2014/main" id="{B733E100-41CE-0D44-B73E-F640D9AF25BB}"/>
              </a:ext>
            </a:extLst>
          </p:cNvPr>
          <p:cNvSpPr>
            <a:spLocks noGrp="1"/>
          </p:cNvSpPr>
          <p:nvPr>
            <p:ph type="ftr" sz="quarter" idx="10"/>
          </p:nvPr>
        </p:nvSpPr>
        <p:spPr/>
        <p:txBody>
          <a:bodyPr/>
          <a:lstStyle/>
          <a:p>
            <a:r>
              <a:rPr lang="en-GB"/>
              <a:t>Meningococcal B (MenB) targeted vaccination programme </a:t>
            </a:r>
            <a:endParaRPr lang="en-GB" sz="1400"/>
          </a:p>
        </p:txBody>
      </p:sp>
      <p:sp>
        <p:nvSpPr>
          <p:cNvPr id="5" name="Slide Number Placeholder 4">
            <a:extLst>
              <a:ext uri="{FF2B5EF4-FFF2-40B4-BE49-F238E27FC236}">
                <a16:creationId xmlns:a16="http://schemas.microsoft.com/office/drawing/2014/main" id="{FBEA0947-D16A-948B-E53D-CECEB7407596}"/>
              </a:ext>
            </a:extLst>
          </p:cNvPr>
          <p:cNvSpPr>
            <a:spLocks noGrp="1"/>
          </p:cNvSpPr>
          <p:nvPr>
            <p:ph type="sldNum" sz="quarter" idx="11"/>
          </p:nvPr>
        </p:nvSpPr>
        <p:spPr/>
        <p:txBody>
          <a:bodyPr/>
          <a:lstStyle/>
          <a:p>
            <a:fld id="{344369E4-5DE7-46E5-874E-4FD437973785}" type="slidenum">
              <a:rPr lang="en-GB" smtClean="0"/>
              <a:pPr/>
              <a:t>24</a:t>
            </a:fld>
            <a:endParaRPr lang="en-GB" sz="1400"/>
          </a:p>
        </p:txBody>
      </p:sp>
      <p:pic>
        <p:nvPicPr>
          <p:cNvPr id="6" name="Picture 5" descr="A group of people posing for a photo&#10;&#10;AI-generated content may be incorrect.">
            <a:extLst>
              <a:ext uri="{FF2B5EF4-FFF2-40B4-BE49-F238E27FC236}">
                <a16:creationId xmlns:a16="http://schemas.microsoft.com/office/drawing/2014/main" id="{99C501EA-CFBA-47D5-E6FA-84371909BE89}"/>
              </a:ext>
            </a:extLst>
          </p:cNvPr>
          <p:cNvPicPr>
            <a:picLocks noChangeAspect="1"/>
          </p:cNvPicPr>
          <p:nvPr/>
        </p:nvPicPr>
        <p:blipFill>
          <a:blip r:embed="rId5"/>
          <a:stretch>
            <a:fillRect/>
          </a:stretch>
        </p:blipFill>
        <p:spPr>
          <a:xfrm>
            <a:off x="7511784" y="1661450"/>
            <a:ext cx="1872843" cy="4267972"/>
          </a:xfrm>
          <a:prstGeom prst="rect">
            <a:avLst/>
          </a:prstGeom>
          <a:ln>
            <a:solidFill>
              <a:schemeClr val="tx1"/>
            </a:solidFill>
          </a:ln>
        </p:spPr>
      </p:pic>
      <p:pic>
        <p:nvPicPr>
          <p:cNvPr id="8" name="Picture 7" descr="A medical form with a purple and white background&#10;&#10;AI-generated content may be incorrect.">
            <a:extLst>
              <a:ext uri="{FF2B5EF4-FFF2-40B4-BE49-F238E27FC236}">
                <a16:creationId xmlns:a16="http://schemas.microsoft.com/office/drawing/2014/main" id="{25736D10-61F4-9C5C-ED5A-5BDDD7A24FCD}"/>
              </a:ext>
            </a:extLst>
          </p:cNvPr>
          <p:cNvPicPr>
            <a:picLocks noChangeAspect="1"/>
          </p:cNvPicPr>
          <p:nvPr/>
        </p:nvPicPr>
        <p:blipFill>
          <a:blip r:embed="rId6"/>
          <a:stretch>
            <a:fillRect/>
          </a:stretch>
        </p:blipFill>
        <p:spPr>
          <a:xfrm>
            <a:off x="9558061" y="1967397"/>
            <a:ext cx="2575489" cy="3638717"/>
          </a:xfrm>
          <a:prstGeom prst="rect">
            <a:avLst/>
          </a:prstGeom>
          <a:ln>
            <a:solidFill>
              <a:schemeClr val="tx1"/>
            </a:solidFill>
          </a:ln>
        </p:spPr>
      </p:pic>
    </p:spTree>
    <p:extLst>
      <p:ext uri="{BB962C8B-B14F-4D97-AF65-F5344CB8AC3E}">
        <p14:creationId xmlns:p14="http://schemas.microsoft.com/office/powerpoint/2010/main" val="2755721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rmAutofit/>
          </a:bodyPr>
          <a:lstStyle/>
          <a:p>
            <a:r>
              <a:rPr lang="en-GB"/>
              <a:t>Possible adverse reactions</a:t>
            </a:r>
            <a:endParaRPr lang="en-US"/>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normAutofit lnSpcReduction="10000"/>
          </a:bodyPr>
          <a:lstStyle/>
          <a:p>
            <a:r>
              <a:rPr lang="en-GB"/>
              <a:t>in clinical trials in adolescents and adults, the most common local and systemic adverse reactions observed were pain, swelling and redness at the injection site, malaise and headache</a:t>
            </a:r>
          </a:p>
          <a:p>
            <a:r>
              <a:rPr lang="en-GB"/>
              <a:t>nausea, myalgia (muscle pain) and arthralgia (joint pain) were also commonly reported</a:t>
            </a:r>
          </a:p>
          <a:p>
            <a:r>
              <a:rPr lang="en-GB"/>
              <a:t>although high fever was commonly reported in infants following MenB vaccination in trials, it was not common in adolescents and adults (mild fever may occur)</a:t>
            </a:r>
          </a:p>
          <a:p>
            <a:r>
              <a:rPr lang="en-GB"/>
              <a:t>prophylactic paracetamol following vaccination is not recommended but paracetamol can be taken to alleviate symptoms if required</a:t>
            </a:r>
          </a:p>
          <a:p>
            <a:r>
              <a:rPr lang="en-GB"/>
              <a:t>no increase in the incidence or severity of adverse reactions was seen with subsequent doses of MenB vaccine</a:t>
            </a:r>
            <a:endParaRPr lang="en-GB" b="1"/>
          </a:p>
          <a:p>
            <a:pPr marL="0" indent="0">
              <a:buNone/>
            </a:pPr>
            <a:endParaRPr lang="en-GB" b="1"/>
          </a:p>
          <a:p>
            <a:endParaRPr lang="en-US"/>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a:t>Meningococcal B (MenB) targeted vaccination programme </a:t>
            </a:r>
            <a:endParaRPr lang="en-US"/>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25</a:t>
            </a:fld>
            <a:endParaRPr lang="en-GB" sz="1400"/>
          </a:p>
        </p:txBody>
      </p:sp>
    </p:spTree>
    <p:extLst>
      <p:ext uri="{BB962C8B-B14F-4D97-AF65-F5344CB8AC3E}">
        <p14:creationId xmlns:p14="http://schemas.microsoft.com/office/powerpoint/2010/main" val="3643281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a:t>Reporting suspected adverse reactions</a:t>
            </a:r>
            <a:endParaRPr lang="en-US"/>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84634" y="1734005"/>
            <a:ext cx="9077808" cy="4541837"/>
          </a:xfrm>
        </p:spPr>
        <p:txBody>
          <a:bodyPr vert="horz" lIns="91440" tIns="45720" rIns="91440" bIns="45720" rtlCol="0" anchor="t">
            <a:normAutofit/>
          </a:bodyPr>
          <a:lstStyle/>
          <a:p>
            <a:pPr marL="0" indent="0">
              <a:buNone/>
            </a:pPr>
            <a:r>
              <a:rPr lang="en-GB" b="1"/>
              <a:t>Yellow card scheme</a:t>
            </a:r>
          </a:p>
          <a:p>
            <a:pPr>
              <a:buFont typeface="Arial" pitchFamily="34" charset="0"/>
              <a:buChar char="•"/>
            </a:pPr>
            <a:r>
              <a:rPr lang="en-GB"/>
              <a:t>as with any vaccine, all suspected serious adverse reactions should be reported to the MHRA using the Yellow Card scheme</a:t>
            </a:r>
          </a:p>
          <a:p>
            <a:pPr>
              <a:buFont typeface="Arial" pitchFamily="34" charset="0"/>
              <a:buChar char="•"/>
            </a:pPr>
            <a:r>
              <a:rPr lang="en-GB" dirty="0">
                <a:latin typeface="Arial"/>
                <a:cs typeface="Arial"/>
              </a:rPr>
              <a:t>success depends on early, complete and accurate reporting</a:t>
            </a:r>
          </a:p>
          <a:p>
            <a:pPr>
              <a:buFont typeface="Arial" pitchFamily="34" charset="0"/>
              <a:buChar char="•"/>
            </a:pPr>
            <a:r>
              <a:rPr lang="en-GB"/>
              <a:t>report even if uncertain about whether vaccine caused condition</a:t>
            </a:r>
          </a:p>
          <a:p>
            <a:r>
              <a:rPr lang="en-GB" dirty="0">
                <a:latin typeface="Arial"/>
                <a:cs typeface="Arial"/>
              </a:rPr>
              <a:t>anyone can report on the Yellow Card </a:t>
            </a:r>
            <a:r>
              <a:rPr lang="en-GB">
                <a:latin typeface="Arial"/>
                <a:cs typeface="Arial"/>
              </a:rPr>
              <a:t>website </a:t>
            </a:r>
            <a:r>
              <a:rPr lang="en-GB" dirty="0">
                <a:latin typeface="Arial"/>
                <a:cs typeface="Arial"/>
                <a:hlinkClick r:id="rId3"/>
              </a:rPr>
              <a:t>Yellow Card | Making medicines and medical devices safer</a:t>
            </a:r>
            <a:r>
              <a:rPr lang="en-GB" dirty="0">
                <a:latin typeface="Arial"/>
                <a:cs typeface="Arial"/>
              </a:rPr>
              <a:t>  or phone 0800 731 6789 </a:t>
            </a:r>
          </a:p>
          <a:p>
            <a:r>
              <a:rPr lang="en-GB">
                <a:latin typeface="Arial"/>
                <a:cs typeface="Arial"/>
              </a:rPr>
              <a:t>see </a:t>
            </a:r>
            <a:r>
              <a:rPr lang="en-GB" dirty="0">
                <a:latin typeface="Arial"/>
                <a:cs typeface="Arial"/>
                <a:hlinkClick r:id="rId4"/>
              </a:rPr>
              <a:t>Vaccine safety and adverse events following immunisation: the green book, chapter 8 - GOV.UK</a:t>
            </a:r>
            <a:r>
              <a:rPr lang="en-GB">
                <a:latin typeface="Arial"/>
                <a:cs typeface="Arial"/>
              </a:rPr>
              <a:t> for further details</a:t>
            </a:r>
          </a:p>
          <a:p>
            <a:pPr marL="0" indent="0">
              <a:buNone/>
            </a:pPr>
            <a:endParaRPr lang="en-US"/>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a:t>Meningococcal B (MenB) targeted vaccination programme </a:t>
            </a:r>
            <a:endParaRPr lang="en-US"/>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26</a:t>
            </a:fld>
            <a:endParaRPr lang="en-GB" sz="1400"/>
          </a:p>
        </p:txBody>
      </p:sp>
      <p:pic>
        <p:nvPicPr>
          <p:cNvPr id="6" name="Picture 5" descr="images.jpg">
            <a:extLst>
              <a:ext uri="{FF2B5EF4-FFF2-40B4-BE49-F238E27FC236}">
                <a16:creationId xmlns:a16="http://schemas.microsoft.com/office/drawing/2014/main" id="{77540BDD-42A8-5E19-0099-93A9E849C742}"/>
              </a:ext>
            </a:extLst>
          </p:cNvPr>
          <p:cNvPicPr>
            <a:picLocks noChangeAspect="1"/>
          </p:cNvPicPr>
          <p:nvPr/>
        </p:nvPicPr>
        <p:blipFill>
          <a:blip r:embed="rId5" cstate="print"/>
          <a:stretch>
            <a:fillRect/>
          </a:stretch>
        </p:blipFill>
        <p:spPr>
          <a:xfrm>
            <a:off x="9462443" y="3016971"/>
            <a:ext cx="2553479" cy="1446971"/>
          </a:xfrm>
          <a:prstGeom prst="rect">
            <a:avLst/>
          </a:prstGeom>
        </p:spPr>
      </p:pic>
    </p:spTree>
    <p:extLst>
      <p:ext uri="{BB962C8B-B14F-4D97-AF65-F5344CB8AC3E}">
        <p14:creationId xmlns:p14="http://schemas.microsoft.com/office/powerpoint/2010/main" val="3331641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19563-B186-D034-EAF5-832BE18C7DCD}"/>
              </a:ext>
            </a:extLst>
          </p:cNvPr>
          <p:cNvSpPr>
            <a:spLocks noGrp="1"/>
          </p:cNvSpPr>
          <p:nvPr>
            <p:ph type="title"/>
          </p:nvPr>
        </p:nvSpPr>
        <p:spPr/>
        <p:txBody>
          <a:bodyPr/>
          <a:lstStyle/>
          <a:p>
            <a:r>
              <a:rPr lang="en-GB"/>
              <a:t>Following vaccination</a:t>
            </a:r>
          </a:p>
        </p:txBody>
      </p:sp>
      <p:sp>
        <p:nvSpPr>
          <p:cNvPr id="3" name="Content Placeholder 2">
            <a:extLst>
              <a:ext uri="{FF2B5EF4-FFF2-40B4-BE49-F238E27FC236}">
                <a16:creationId xmlns:a16="http://schemas.microsoft.com/office/drawing/2014/main" id="{B04BFE15-FEF9-C3DA-4D1E-B6BEE741A8C0}"/>
              </a:ext>
            </a:extLst>
          </p:cNvPr>
          <p:cNvSpPr>
            <a:spLocks noGrp="1"/>
          </p:cNvSpPr>
          <p:nvPr>
            <p:ph idx="1"/>
          </p:nvPr>
        </p:nvSpPr>
        <p:spPr>
          <a:xfrm>
            <a:off x="330205" y="1774826"/>
            <a:ext cx="7355385" cy="4351338"/>
          </a:xfrm>
        </p:spPr>
        <p:txBody>
          <a:bodyPr/>
          <a:lstStyle/>
          <a:p>
            <a:r>
              <a:rPr lang="en-GB"/>
              <a:t>record all MenB vaccines given electronically (as per local instructions) and complete a record card to give to the vaccinated individual</a:t>
            </a:r>
          </a:p>
          <a:p>
            <a:r>
              <a:rPr lang="en-GB"/>
              <a:t>provide information about possible adverse reactions, how to treat these and when to seek further medical advice</a:t>
            </a:r>
          </a:p>
          <a:p>
            <a:r>
              <a:rPr lang="en-GB"/>
              <a:t>inform individual a second dose will be required (details of this offer to be confirmed)</a:t>
            </a:r>
          </a:p>
          <a:p>
            <a:r>
              <a:rPr lang="en-GB"/>
              <a:t>advise individual that they should remain alert to symptoms of meningitis and septicaemia</a:t>
            </a:r>
          </a:p>
          <a:p>
            <a:pPr marL="0" indent="0">
              <a:buNone/>
            </a:pPr>
            <a:endParaRPr lang="en-GB"/>
          </a:p>
        </p:txBody>
      </p:sp>
      <p:sp>
        <p:nvSpPr>
          <p:cNvPr id="4" name="Footer Placeholder 3">
            <a:extLst>
              <a:ext uri="{FF2B5EF4-FFF2-40B4-BE49-F238E27FC236}">
                <a16:creationId xmlns:a16="http://schemas.microsoft.com/office/drawing/2014/main" id="{E597DB09-42A3-64B2-5C3E-C0237C4608FB}"/>
              </a:ext>
            </a:extLst>
          </p:cNvPr>
          <p:cNvSpPr>
            <a:spLocks noGrp="1"/>
          </p:cNvSpPr>
          <p:nvPr>
            <p:ph type="ftr" sz="quarter" idx="10"/>
          </p:nvPr>
        </p:nvSpPr>
        <p:spPr/>
        <p:txBody>
          <a:bodyPr/>
          <a:lstStyle/>
          <a:p>
            <a:r>
              <a:rPr lang="en-GB"/>
              <a:t>Meningococcal B (MenB) targeted vaccination programme </a:t>
            </a:r>
            <a:endParaRPr lang="en-GB" sz="1400"/>
          </a:p>
        </p:txBody>
      </p:sp>
      <p:sp>
        <p:nvSpPr>
          <p:cNvPr id="5" name="Slide Number Placeholder 4">
            <a:extLst>
              <a:ext uri="{FF2B5EF4-FFF2-40B4-BE49-F238E27FC236}">
                <a16:creationId xmlns:a16="http://schemas.microsoft.com/office/drawing/2014/main" id="{412CCB8D-14F5-AFA9-E9F2-3F9CE662D6BF}"/>
              </a:ext>
            </a:extLst>
          </p:cNvPr>
          <p:cNvSpPr>
            <a:spLocks noGrp="1"/>
          </p:cNvSpPr>
          <p:nvPr>
            <p:ph type="sldNum" sz="quarter" idx="11"/>
          </p:nvPr>
        </p:nvSpPr>
        <p:spPr/>
        <p:txBody>
          <a:bodyPr/>
          <a:lstStyle/>
          <a:p>
            <a:fld id="{344369E4-5DE7-46E5-874E-4FD437973785}" type="slidenum">
              <a:rPr lang="en-GB" smtClean="0"/>
              <a:pPr/>
              <a:t>27</a:t>
            </a:fld>
            <a:endParaRPr lang="en-GB" sz="1400"/>
          </a:p>
        </p:txBody>
      </p:sp>
      <p:pic>
        <p:nvPicPr>
          <p:cNvPr id="7" name="Picture 6" descr="A close-up of a card&#10;&#10;AI-generated content may be incorrect.">
            <a:extLst>
              <a:ext uri="{FF2B5EF4-FFF2-40B4-BE49-F238E27FC236}">
                <a16:creationId xmlns:a16="http://schemas.microsoft.com/office/drawing/2014/main" id="{8EBA2344-E648-A8B8-D60A-661DFF14CEE1}"/>
              </a:ext>
            </a:extLst>
          </p:cNvPr>
          <p:cNvPicPr>
            <a:picLocks noChangeAspect="1"/>
          </p:cNvPicPr>
          <p:nvPr/>
        </p:nvPicPr>
        <p:blipFill>
          <a:blip r:embed="rId2"/>
          <a:stretch>
            <a:fillRect/>
          </a:stretch>
        </p:blipFill>
        <p:spPr>
          <a:xfrm>
            <a:off x="7994757" y="1619767"/>
            <a:ext cx="3327968" cy="4351339"/>
          </a:xfrm>
          <a:prstGeom prst="rect">
            <a:avLst/>
          </a:prstGeom>
          <a:ln>
            <a:solidFill>
              <a:schemeClr val="tx1"/>
            </a:solidFill>
          </a:ln>
        </p:spPr>
      </p:pic>
    </p:spTree>
    <p:extLst>
      <p:ext uri="{BB962C8B-B14F-4D97-AF65-F5344CB8AC3E}">
        <p14:creationId xmlns:p14="http://schemas.microsoft.com/office/powerpoint/2010/main" val="28561106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63AD4-1F63-5FFF-24F1-A2003B7218A5}"/>
              </a:ext>
            </a:extLst>
          </p:cNvPr>
          <p:cNvSpPr>
            <a:spLocks noGrp="1"/>
          </p:cNvSpPr>
          <p:nvPr>
            <p:ph type="title"/>
          </p:nvPr>
        </p:nvSpPr>
        <p:spPr/>
        <p:txBody>
          <a:bodyPr>
            <a:normAutofit fontScale="90000"/>
          </a:bodyPr>
          <a:lstStyle/>
          <a:p>
            <a:r>
              <a:rPr lang="en-GB"/>
              <a:t>Need for continued vigilance following vaccination</a:t>
            </a:r>
          </a:p>
        </p:txBody>
      </p:sp>
      <p:sp>
        <p:nvSpPr>
          <p:cNvPr id="3" name="Content Placeholder 2">
            <a:extLst>
              <a:ext uri="{FF2B5EF4-FFF2-40B4-BE49-F238E27FC236}">
                <a16:creationId xmlns:a16="http://schemas.microsoft.com/office/drawing/2014/main" id="{FDED8270-92D1-F873-692D-BEC1A7D41199}"/>
              </a:ext>
            </a:extLst>
          </p:cNvPr>
          <p:cNvSpPr>
            <a:spLocks noGrp="1"/>
          </p:cNvSpPr>
          <p:nvPr>
            <p:ph idx="1"/>
          </p:nvPr>
        </p:nvSpPr>
        <p:spPr/>
        <p:txBody>
          <a:bodyPr>
            <a:normAutofit fontScale="85000" lnSpcReduction="20000"/>
          </a:bodyPr>
          <a:lstStyle/>
          <a:p>
            <a:r>
              <a:rPr lang="en-GB"/>
              <a:t>the MenB vaccines have been developed to protect against as many common MenB strains as possible but they do not protect against all MenB strains</a:t>
            </a:r>
          </a:p>
          <a:p>
            <a:r>
              <a:rPr lang="en-GB"/>
              <a:t>response to vaccination is also not immediate – it takes time for immune response to be made (at least 2 weeks from 2</a:t>
            </a:r>
            <a:r>
              <a:rPr lang="en-GB" baseline="30000"/>
              <a:t>nd</a:t>
            </a:r>
            <a:r>
              <a:rPr lang="en-GB"/>
              <a:t> dose to produce antibodies to give a good level of protection)</a:t>
            </a:r>
          </a:p>
          <a:p>
            <a:r>
              <a:rPr lang="en-GB"/>
              <a:t>continued awareness and vigilance is therefore essential, even after vaccination and antibiotic prophylaxis</a:t>
            </a:r>
          </a:p>
          <a:p>
            <a:r>
              <a:rPr lang="en-GB"/>
              <a:t>those who have been vaccinated should remain alert for symptoms of meningococcal disease and seek medical attention if unwell or concerned</a:t>
            </a:r>
          </a:p>
          <a:p>
            <a:r>
              <a:rPr lang="en-GB"/>
              <a:t>unlike many other vaccines, MenB vaccines do not prevent acquisition or carriage of the bacteria so cannot interrupt transmission of the infection within a community or provide indirect (herd) protection to others</a:t>
            </a:r>
          </a:p>
          <a:p>
            <a:r>
              <a:rPr lang="en-GB"/>
              <a:t>MenB vaccine is being given to provide longer term protection where there is a likelihood of ongoing circulation and possible reintroduction of the bacteria to an identified population</a:t>
            </a:r>
          </a:p>
          <a:p>
            <a:r>
              <a:rPr lang="en-GB"/>
              <a:t>prophylactic antibiotics are the most effective way to stop the spread of the disease so should be taken in addition to vaccination during an outbreak</a:t>
            </a:r>
          </a:p>
        </p:txBody>
      </p:sp>
      <p:sp>
        <p:nvSpPr>
          <p:cNvPr id="4" name="Footer Placeholder 3">
            <a:extLst>
              <a:ext uri="{FF2B5EF4-FFF2-40B4-BE49-F238E27FC236}">
                <a16:creationId xmlns:a16="http://schemas.microsoft.com/office/drawing/2014/main" id="{BE1DDEDD-AE38-356C-7998-1548C7C6F650}"/>
              </a:ext>
            </a:extLst>
          </p:cNvPr>
          <p:cNvSpPr>
            <a:spLocks noGrp="1"/>
          </p:cNvSpPr>
          <p:nvPr>
            <p:ph type="ftr" sz="quarter" idx="10"/>
          </p:nvPr>
        </p:nvSpPr>
        <p:spPr/>
        <p:txBody>
          <a:bodyPr/>
          <a:lstStyle/>
          <a:p>
            <a:r>
              <a:rPr lang="en-GB"/>
              <a:t>Meningococcal B (MenB) targeted vaccination programme </a:t>
            </a:r>
            <a:endParaRPr lang="en-GB" sz="1400"/>
          </a:p>
        </p:txBody>
      </p:sp>
      <p:sp>
        <p:nvSpPr>
          <p:cNvPr id="5" name="Slide Number Placeholder 4">
            <a:extLst>
              <a:ext uri="{FF2B5EF4-FFF2-40B4-BE49-F238E27FC236}">
                <a16:creationId xmlns:a16="http://schemas.microsoft.com/office/drawing/2014/main" id="{EDC49DF0-C23A-C8BD-E56C-AAA5DCB8B56C}"/>
              </a:ext>
            </a:extLst>
          </p:cNvPr>
          <p:cNvSpPr>
            <a:spLocks noGrp="1"/>
          </p:cNvSpPr>
          <p:nvPr>
            <p:ph type="sldNum" sz="quarter" idx="11"/>
          </p:nvPr>
        </p:nvSpPr>
        <p:spPr/>
        <p:txBody>
          <a:bodyPr/>
          <a:lstStyle/>
          <a:p>
            <a:fld id="{344369E4-5DE7-46E5-874E-4FD437973785}" type="slidenum">
              <a:rPr lang="en-GB" smtClean="0"/>
              <a:pPr/>
              <a:t>28</a:t>
            </a:fld>
            <a:endParaRPr lang="en-GB" sz="1400"/>
          </a:p>
        </p:txBody>
      </p:sp>
    </p:spTree>
    <p:extLst>
      <p:ext uri="{BB962C8B-B14F-4D97-AF65-F5344CB8AC3E}">
        <p14:creationId xmlns:p14="http://schemas.microsoft.com/office/powerpoint/2010/main" val="8910677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3E55A-32FA-7A48-FD78-8696296847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62716B-139D-1B7F-E1EC-C756B536A814}"/>
              </a:ext>
            </a:extLst>
          </p:cNvPr>
          <p:cNvSpPr>
            <a:spLocks noGrp="1"/>
          </p:cNvSpPr>
          <p:nvPr>
            <p:ph type="title"/>
          </p:nvPr>
        </p:nvSpPr>
        <p:spPr/>
        <p:txBody>
          <a:bodyPr/>
          <a:lstStyle/>
          <a:p>
            <a:r>
              <a:rPr lang="en-GB"/>
              <a:t>Significant messages</a:t>
            </a:r>
            <a:endParaRPr lang="en-US"/>
          </a:p>
        </p:txBody>
      </p:sp>
      <p:sp>
        <p:nvSpPr>
          <p:cNvPr id="4" name="Footer Placeholder 3">
            <a:extLst>
              <a:ext uri="{FF2B5EF4-FFF2-40B4-BE49-F238E27FC236}">
                <a16:creationId xmlns:a16="http://schemas.microsoft.com/office/drawing/2014/main" id="{7A7152AE-59A9-02CB-DDB1-1C838BD518F7}"/>
              </a:ext>
            </a:extLst>
          </p:cNvPr>
          <p:cNvSpPr>
            <a:spLocks noGrp="1"/>
          </p:cNvSpPr>
          <p:nvPr>
            <p:ph type="ftr" sz="quarter" idx="10"/>
          </p:nvPr>
        </p:nvSpPr>
        <p:spPr/>
        <p:txBody>
          <a:bodyPr/>
          <a:lstStyle/>
          <a:p>
            <a:pPr>
              <a:defRPr/>
            </a:pPr>
            <a:r>
              <a:rPr lang="en-GB"/>
              <a:t>Meningococcal B (MenB) targeted vaccination programme </a:t>
            </a:r>
            <a:endParaRPr lang="en-US"/>
          </a:p>
        </p:txBody>
      </p:sp>
      <p:sp>
        <p:nvSpPr>
          <p:cNvPr id="5" name="Slide Number Placeholder 4">
            <a:extLst>
              <a:ext uri="{FF2B5EF4-FFF2-40B4-BE49-F238E27FC236}">
                <a16:creationId xmlns:a16="http://schemas.microsoft.com/office/drawing/2014/main" id="{92C0268A-6EEC-22B8-FCAE-F7DDCDA95FEC}"/>
              </a:ext>
            </a:extLst>
          </p:cNvPr>
          <p:cNvSpPr>
            <a:spLocks noGrp="1"/>
          </p:cNvSpPr>
          <p:nvPr>
            <p:ph type="sldNum" sz="quarter" idx="11"/>
          </p:nvPr>
        </p:nvSpPr>
        <p:spPr/>
        <p:txBody>
          <a:bodyPr/>
          <a:lstStyle/>
          <a:p>
            <a:fld id="{344369E4-5DE7-46E5-874E-4FD437973785}" type="slidenum">
              <a:rPr lang="en-GB" smtClean="0"/>
              <a:pPr/>
              <a:t>29</a:t>
            </a:fld>
            <a:endParaRPr lang="en-GB" sz="1400"/>
          </a:p>
        </p:txBody>
      </p:sp>
      <p:sp>
        <p:nvSpPr>
          <p:cNvPr id="6" name="Content Placeholder 2">
            <a:extLst>
              <a:ext uri="{FF2B5EF4-FFF2-40B4-BE49-F238E27FC236}">
                <a16:creationId xmlns:a16="http://schemas.microsoft.com/office/drawing/2014/main" id="{5EE75EC2-B17C-99F6-7662-C88FAF491822}"/>
              </a:ext>
            </a:extLst>
          </p:cNvPr>
          <p:cNvSpPr>
            <a:spLocks noGrp="1"/>
          </p:cNvSpPr>
          <p:nvPr>
            <p:ph idx="1"/>
          </p:nvPr>
        </p:nvSpPr>
        <p:spPr>
          <a:xfrm>
            <a:off x="330200" y="1774825"/>
            <a:ext cx="11123613" cy="4351338"/>
          </a:xfrm>
        </p:spPr>
        <p:txBody>
          <a:bodyPr vert="horz" lIns="91440" tIns="45720" rIns="91440" bIns="45720" rtlCol="0" anchor="t">
            <a:normAutofit/>
          </a:bodyPr>
          <a:lstStyle/>
          <a:p>
            <a:pPr>
              <a:buFont typeface="Arial" panose="020B0604020202020204" pitchFamily="34" charset="0"/>
              <a:buChar char="•"/>
            </a:pPr>
            <a:r>
              <a:rPr lang="en-GB"/>
              <a:t>meningococcal disease is caused by invasive infection with the bacterium </a:t>
            </a:r>
            <a:r>
              <a:rPr lang="en-GB" i="1"/>
              <a:t>Neisseria meningitidis, </a:t>
            </a:r>
            <a:r>
              <a:rPr lang="en-GB"/>
              <a:t>also known as meningococcus</a:t>
            </a:r>
            <a:endParaRPr lang="en-GB" i="1"/>
          </a:p>
          <a:p>
            <a:pPr>
              <a:buFont typeface="Arial" panose="020B0604020202020204" pitchFamily="34" charset="0"/>
              <a:buChar char="•"/>
            </a:pPr>
            <a:r>
              <a:rPr lang="en-GB"/>
              <a:t>invasive meningococcal disease most commonly presents as meningitis or septicaemia or both</a:t>
            </a:r>
          </a:p>
          <a:p>
            <a:pPr>
              <a:buFont typeface="Arial" panose="020B0604020202020204" pitchFamily="34" charset="0"/>
              <a:buChar char="•"/>
            </a:pPr>
            <a:r>
              <a:rPr lang="en-GB" dirty="0">
                <a:latin typeface="Arial"/>
                <a:cs typeface="Arial"/>
              </a:rPr>
              <a:t>following the outbreak of invasive meningococcal disease in Kent, in addition to antibiotic prophylaxis, a targeted </a:t>
            </a:r>
            <a:r>
              <a:rPr lang="en-GB" dirty="0" err="1">
                <a:latin typeface="Arial"/>
                <a:cs typeface="Arial"/>
              </a:rPr>
              <a:t>MenB</a:t>
            </a:r>
            <a:r>
              <a:rPr lang="en-GB" dirty="0">
                <a:latin typeface="Arial"/>
                <a:cs typeface="Arial"/>
              </a:rPr>
              <a:t> vaccination programme has been recommended</a:t>
            </a:r>
          </a:p>
          <a:p>
            <a:r>
              <a:rPr lang="en-GB" dirty="0">
                <a:latin typeface="Arial"/>
                <a:cs typeface="Arial"/>
              </a:rPr>
              <a:t>the </a:t>
            </a:r>
            <a:r>
              <a:rPr lang="en-GB" dirty="0" err="1">
                <a:latin typeface="Arial"/>
                <a:cs typeface="Arial"/>
              </a:rPr>
              <a:t>MenB</a:t>
            </a:r>
            <a:r>
              <a:rPr lang="en-GB" dirty="0">
                <a:latin typeface="Arial"/>
                <a:cs typeface="Arial"/>
              </a:rPr>
              <a:t> vaccine has been offered to millions of children, adolescents and adults worldwide for more than 10 years and has a good safety profile </a:t>
            </a:r>
          </a:p>
          <a:p>
            <a:r>
              <a:rPr lang="en-GB"/>
              <a:t>following vaccination, individuals should continue to remain alert for symptoms of meningococcal disease and seek medical attention if unwell or concerned</a:t>
            </a:r>
          </a:p>
          <a:p>
            <a:endParaRPr lang="en-GB"/>
          </a:p>
        </p:txBody>
      </p:sp>
    </p:spTree>
    <p:extLst>
      <p:ext uri="{BB962C8B-B14F-4D97-AF65-F5344CB8AC3E}">
        <p14:creationId xmlns:p14="http://schemas.microsoft.com/office/powerpoint/2010/main" val="2648695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B9477-0BA3-8570-0BDF-9E55E69507F3}"/>
              </a:ext>
            </a:extLst>
          </p:cNvPr>
          <p:cNvSpPr>
            <a:spLocks noGrp="1"/>
          </p:cNvSpPr>
          <p:nvPr>
            <p:ph type="title"/>
          </p:nvPr>
        </p:nvSpPr>
        <p:spPr/>
        <p:txBody>
          <a:bodyPr/>
          <a:lstStyle/>
          <a:p>
            <a:r>
              <a:rPr lang="en-GB"/>
              <a:t>Aims of this resource</a:t>
            </a:r>
            <a:endParaRPr lang="en-US"/>
          </a:p>
        </p:txBody>
      </p:sp>
      <p:sp>
        <p:nvSpPr>
          <p:cNvPr id="3" name="Content Placeholder 2">
            <a:extLst>
              <a:ext uri="{FF2B5EF4-FFF2-40B4-BE49-F238E27FC236}">
                <a16:creationId xmlns:a16="http://schemas.microsoft.com/office/drawing/2014/main" id="{E1260E78-1301-E22B-5E28-F25542E59FF7}"/>
              </a:ext>
            </a:extLst>
          </p:cNvPr>
          <p:cNvSpPr>
            <a:spLocks noGrp="1"/>
          </p:cNvSpPr>
          <p:nvPr>
            <p:ph idx="1"/>
          </p:nvPr>
        </p:nvSpPr>
        <p:spPr>
          <a:xfrm>
            <a:off x="330205" y="2257426"/>
            <a:ext cx="10330079" cy="3868738"/>
          </a:xfrm>
        </p:spPr>
        <p:txBody>
          <a:bodyPr vert="horz" lIns="91440" tIns="45720" rIns="91440" bIns="45720" rtlCol="0" anchor="t">
            <a:normAutofit/>
          </a:bodyPr>
          <a:lstStyle/>
          <a:p>
            <a:pPr>
              <a:buFont typeface="Arial" panose="020B0604020202020204" pitchFamily="34" charset="0"/>
              <a:buChar char="•"/>
            </a:pPr>
            <a:r>
              <a:rPr lang="en-GB"/>
              <a:t>to raise awareness of invasive meningococcal disease (IMD) epidemiology and symptoms</a:t>
            </a:r>
          </a:p>
          <a:p>
            <a:endParaRPr lang="en-GB">
              <a:latin typeface="Arial"/>
              <a:cs typeface="Arial"/>
            </a:endParaRPr>
          </a:p>
          <a:p>
            <a:pPr>
              <a:buFont typeface="Arial" panose="020B0604020202020204" pitchFamily="34" charset="0"/>
              <a:buChar char="•"/>
            </a:pPr>
            <a:r>
              <a:rPr lang="en-GB"/>
              <a:t>to support and educate healthcare professionals involved in discussing vaccination against meningococcal B disease </a:t>
            </a:r>
          </a:p>
          <a:p>
            <a:endParaRPr lang="en-GB">
              <a:latin typeface="Arial"/>
              <a:cs typeface="Arial"/>
            </a:endParaRPr>
          </a:p>
          <a:p>
            <a:pPr>
              <a:buFont typeface="Arial" panose="020B0604020202020204" pitchFamily="34" charset="0"/>
              <a:buChar char="•"/>
            </a:pPr>
            <a:r>
              <a:rPr lang="en-GB"/>
              <a:t>to support the safe vaccination of individuals who present for the targeted meningococcal B vaccine programme</a:t>
            </a:r>
            <a:endParaRPr lang="en-US"/>
          </a:p>
        </p:txBody>
      </p:sp>
      <p:sp>
        <p:nvSpPr>
          <p:cNvPr id="4" name="Footer Placeholder 3">
            <a:extLst>
              <a:ext uri="{FF2B5EF4-FFF2-40B4-BE49-F238E27FC236}">
                <a16:creationId xmlns:a16="http://schemas.microsoft.com/office/drawing/2014/main" id="{776B42DD-FC8E-188F-8DDE-B45CEDBC110C}"/>
              </a:ext>
            </a:extLst>
          </p:cNvPr>
          <p:cNvSpPr>
            <a:spLocks noGrp="1"/>
          </p:cNvSpPr>
          <p:nvPr>
            <p:ph type="ftr" sz="quarter" idx="10"/>
          </p:nvPr>
        </p:nvSpPr>
        <p:spPr/>
        <p:txBody>
          <a:bodyPr/>
          <a:lstStyle/>
          <a:p>
            <a:r>
              <a:rPr lang="en-GB"/>
              <a:t>Meningococcal B (MenB) targeted vaccination programme </a:t>
            </a:r>
            <a:endParaRPr lang="en-GB" sz="1400"/>
          </a:p>
        </p:txBody>
      </p:sp>
      <p:sp>
        <p:nvSpPr>
          <p:cNvPr id="5" name="Slide Number Placeholder 4">
            <a:extLst>
              <a:ext uri="{FF2B5EF4-FFF2-40B4-BE49-F238E27FC236}">
                <a16:creationId xmlns:a16="http://schemas.microsoft.com/office/drawing/2014/main" id="{48DC93FA-2D01-CA9F-15B9-BC5279DBF706}"/>
              </a:ext>
            </a:extLst>
          </p:cNvPr>
          <p:cNvSpPr>
            <a:spLocks noGrp="1"/>
          </p:cNvSpPr>
          <p:nvPr>
            <p:ph type="sldNum" sz="quarter" idx="11"/>
          </p:nvPr>
        </p:nvSpPr>
        <p:spPr/>
        <p:txBody>
          <a:bodyPr/>
          <a:lstStyle/>
          <a:p>
            <a:fld id="{344369E4-5DE7-46E5-874E-4FD437973785}" type="slidenum">
              <a:rPr lang="en-GB" smtClean="0"/>
              <a:pPr/>
              <a:t>3</a:t>
            </a:fld>
            <a:endParaRPr lang="en-GB" sz="1400"/>
          </a:p>
        </p:txBody>
      </p:sp>
    </p:spTree>
    <p:extLst>
      <p:ext uri="{BB962C8B-B14F-4D97-AF65-F5344CB8AC3E}">
        <p14:creationId xmlns:p14="http://schemas.microsoft.com/office/powerpoint/2010/main" val="42891480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a:t>Useful links</a:t>
            </a:r>
            <a:endParaRPr lang="en-US"/>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normAutofit fontScale="92500" lnSpcReduction="10000"/>
          </a:bodyPr>
          <a:lstStyle/>
          <a:p>
            <a:pPr lvl="0"/>
            <a:r>
              <a:rPr lang="en-GB">
                <a:hlinkClick r:id="rId3"/>
              </a:rPr>
              <a:t>Meningococcal: the green book, chapter 22 - GOV.UK</a:t>
            </a:r>
            <a:endParaRPr lang="en-GB"/>
          </a:p>
          <a:p>
            <a:pPr lvl="0"/>
            <a:r>
              <a:rPr lang="en-GB">
                <a:hlinkClick r:id="rId4"/>
              </a:rPr>
              <a:t>Outbreak of invasive meningococcal disease, South East England - GOV.UK</a:t>
            </a:r>
            <a:endParaRPr lang="en-GB"/>
          </a:p>
          <a:p>
            <a:pPr lvl="0"/>
            <a:r>
              <a:rPr lang="en-GB">
                <a:hlinkClick r:id="rId5"/>
              </a:rPr>
              <a:t>Cases of invasive meningococcal disease notified in Kent - GOV.UK</a:t>
            </a:r>
            <a:endParaRPr lang="en-GB" sz="2400"/>
          </a:p>
          <a:p>
            <a:pPr lvl="0"/>
            <a:r>
              <a:rPr lang="en-GB">
                <a:hlinkClick r:id="rId6"/>
              </a:rPr>
              <a:t>Meningococcal disease outbreak resources - GOV.UK</a:t>
            </a:r>
            <a:endParaRPr lang="en-GB" sz="2400"/>
          </a:p>
          <a:p>
            <a:pPr lvl="0"/>
            <a:r>
              <a:rPr lang="en-GB">
                <a:hlinkClick r:id="rId7"/>
              </a:rPr>
              <a:t>University vaccine communications toolkit</a:t>
            </a:r>
            <a:endParaRPr lang="en-GB"/>
          </a:p>
          <a:p>
            <a:pPr marL="0" indent="0"/>
            <a:r>
              <a:rPr lang="en-GB" sz="2400"/>
              <a:t> </a:t>
            </a:r>
            <a:r>
              <a:rPr lang="en-GB">
                <a:hlinkClick r:id="rId8"/>
              </a:rPr>
              <a:t>Meningitis: signs and symptoms leaflet and poster - GOV.UK</a:t>
            </a:r>
            <a:endParaRPr lang="en-GB"/>
          </a:p>
          <a:p>
            <a:pPr marL="0" indent="0"/>
            <a:r>
              <a:rPr lang="en-GB">
                <a:hlinkClick r:id="rId9"/>
              </a:rPr>
              <a:t> Meningitis and septicaemia: information for students - GOV.UK</a:t>
            </a:r>
            <a:endParaRPr lang="en-GB"/>
          </a:p>
          <a:p>
            <a:pPr marL="0" indent="0"/>
            <a:r>
              <a:rPr lang="en-GB">
                <a:hlinkClick r:id="rId10"/>
              </a:rPr>
              <a:t> Meningitis and septicaemia: poster for new university entrants - GOV.UK</a:t>
            </a:r>
            <a:endParaRPr lang="en-GB"/>
          </a:p>
          <a:p>
            <a:pPr lvl="0"/>
            <a:r>
              <a:rPr lang="en-GB"/>
              <a:t>Meningitis Research Foundation </a:t>
            </a:r>
            <a:r>
              <a:rPr lang="en-GB">
                <a:hlinkClick r:id="rId11"/>
              </a:rPr>
              <a:t>www.meningitis.org/</a:t>
            </a:r>
            <a:r>
              <a:rPr lang="en-GB"/>
              <a:t> </a:t>
            </a:r>
          </a:p>
          <a:p>
            <a:pPr marL="0" indent="0"/>
            <a:r>
              <a:rPr lang="en-GB"/>
              <a:t> Meningitis Now </a:t>
            </a:r>
            <a:r>
              <a:rPr lang="en-GB">
                <a:hlinkClick r:id="rId12"/>
              </a:rPr>
              <a:t>www.meningitisnow.org</a:t>
            </a:r>
            <a:endParaRPr lang="en-GB"/>
          </a:p>
          <a:p>
            <a:pPr marL="0" indent="0"/>
            <a:r>
              <a:rPr lang="en-GB"/>
              <a:t> </a:t>
            </a:r>
            <a:r>
              <a:rPr lang="en-GB">
                <a:hlinkClick r:id="rId13"/>
              </a:rPr>
              <a:t>Meningitis – NHS</a:t>
            </a:r>
            <a:endParaRPr lang="en-GB" sz="2400"/>
          </a:p>
          <a:p>
            <a:endParaRPr lang="en-US"/>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a:t>Meningococcal B (MenB) targeted vaccination programme </a:t>
            </a:r>
            <a:endParaRPr lang="en-US"/>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30</a:t>
            </a:fld>
            <a:endParaRPr lang="en-GB" sz="1400"/>
          </a:p>
        </p:txBody>
      </p:sp>
    </p:spTree>
    <p:extLst>
      <p:ext uri="{BB962C8B-B14F-4D97-AF65-F5344CB8AC3E}">
        <p14:creationId xmlns:p14="http://schemas.microsoft.com/office/powerpoint/2010/main" val="392951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B9477-0BA3-8570-0BDF-9E55E69507F3}"/>
              </a:ext>
            </a:extLst>
          </p:cNvPr>
          <p:cNvSpPr>
            <a:spLocks noGrp="1"/>
          </p:cNvSpPr>
          <p:nvPr>
            <p:ph type="title"/>
          </p:nvPr>
        </p:nvSpPr>
        <p:spPr/>
        <p:txBody>
          <a:bodyPr/>
          <a:lstStyle/>
          <a:p>
            <a:r>
              <a:rPr lang="en-GB"/>
              <a:t>Learning outcomes</a:t>
            </a:r>
            <a:endParaRPr lang="en-US"/>
          </a:p>
        </p:txBody>
      </p:sp>
      <p:sp>
        <p:nvSpPr>
          <p:cNvPr id="3" name="Content Placeholder 2">
            <a:extLst>
              <a:ext uri="{FF2B5EF4-FFF2-40B4-BE49-F238E27FC236}">
                <a16:creationId xmlns:a16="http://schemas.microsoft.com/office/drawing/2014/main" id="{E1260E78-1301-E22B-5E28-F25542E59FF7}"/>
              </a:ext>
            </a:extLst>
          </p:cNvPr>
          <p:cNvSpPr>
            <a:spLocks noGrp="1"/>
          </p:cNvSpPr>
          <p:nvPr>
            <p:ph idx="1"/>
          </p:nvPr>
        </p:nvSpPr>
        <p:spPr/>
        <p:txBody>
          <a:bodyPr vert="horz" lIns="91440" tIns="45720" rIns="91440" bIns="45720" rtlCol="0" anchor="t">
            <a:normAutofit/>
          </a:bodyPr>
          <a:lstStyle/>
          <a:p>
            <a:pPr marL="0" indent="0">
              <a:lnSpc>
                <a:spcPct val="110000"/>
              </a:lnSpc>
              <a:buNone/>
            </a:pPr>
            <a:r>
              <a:rPr lang="en-GB">
                <a:latin typeface="+mn-lt"/>
              </a:rPr>
              <a:t>At the end of this resource, healthcare professionals will be able to: </a:t>
            </a:r>
          </a:p>
          <a:p>
            <a:pPr>
              <a:lnSpc>
                <a:spcPct val="110000"/>
              </a:lnSpc>
            </a:pPr>
            <a:r>
              <a:rPr lang="en-GB" b="1">
                <a:latin typeface="+mn-lt"/>
                <a:cs typeface="Arial"/>
              </a:rPr>
              <a:t>describe</a:t>
            </a:r>
            <a:r>
              <a:rPr lang="en-GB">
                <a:latin typeface="+mn-lt"/>
                <a:cs typeface="Arial"/>
              </a:rPr>
              <a:t> the aetiology and epidemiology of invasive meningococcal capsular group B disease</a:t>
            </a:r>
            <a:endParaRPr lang="en-GB" dirty="0">
              <a:latin typeface="+mn-lt"/>
              <a:cs typeface="Arial"/>
            </a:endParaRPr>
          </a:p>
          <a:p>
            <a:pPr>
              <a:lnSpc>
                <a:spcPct val="110000"/>
              </a:lnSpc>
            </a:pPr>
            <a:r>
              <a:rPr lang="en-GB" b="1">
                <a:latin typeface="+mn-lt"/>
              </a:rPr>
              <a:t>be aware </a:t>
            </a:r>
            <a:r>
              <a:rPr lang="en-GB">
                <a:latin typeface="+mn-lt"/>
              </a:rPr>
              <a:t>of the reasons for offering the </a:t>
            </a:r>
            <a:r>
              <a:rPr lang="en-GB"/>
              <a:t>meningococcal B vaccine </a:t>
            </a:r>
            <a:endParaRPr lang="en-GB">
              <a:latin typeface="+mn-lt"/>
            </a:endParaRPr>
          </a:p>
          <a:p>
            <a:pPr>
              <a:lnSpc>
                <a:spcPct val="110000"/>
              </a:lnSpc>
              <a:buFont typeface="Arial" pitchFamily="34" charset="0"/>
              <a:buChar char="•"/>
            </a:pPr>
            <a:r>
              <a:rPr lang="en-GB" b="1">
                <a:latin typeface="+mn-lt"/>
              </a:rPr>
              <a:t>advise</a:t>
            </a:r>
            <a:r>
              <a:rPr lang="en-GB">
                <a:latin typeface="+mn-lt"/>
              </a:rPr>
              <a:t> and inform individuals about the meningococcal B vaccine </a:t>
            </a:r>
          </a:p>
          <a:p>
            <a:pPr>
              <a:lnSpc>
                <a:spcPct val="110000"/>
              </a:lnSpc>
              <a:buFont typeface="Arial" pitchFamily="34" charset="0"/>
              <a:buChar char="•"/>
            </a:pPr>
            <a:r>
              <a:rPr lang="en-GB" b="1">
                <a:latin typeface="+mn-lt"/>
              </a:rPr>
              <a:t>understand</a:t>
            </a:r>
            <a:r>
              <a:rPr lang="en-GB">
                <a:latin typeface="+mn-lt"/>
              </a:rPr>
              <a:t> the healthcare professionals’ role in supporting the delivery of the targeted meningococcal B vaccination programme</a:t>
            </a:r>
          </a:p>
          <a:p>
            <a:pPr lvl="0">
              <a:lnSpc>
                <a:spcPct val="110000"/>
              </a:lnSpc>
              <a:buFont typeface="Arial" pitchFamily="34" charset="0"/>
              <a:buChar char="•"/>
            </a:pPr>
            <a:r>
              <a:rPr lang="en-GB" b="1" dirty="0">
                <a:latin typeface="+mn-lt"/>
                <a:cs typeface="Arial"/>
              </a:rPr>
              <a:t>identify </a:t>
            </a:r>
            <a:r>
              <a:rPr lang="en-GB" dirty="0">
                <a:latin typeface="+mn-lt"/>
                <a:cs typeface="Arial"/>
              </a:rPr>
              <a:t>sources of additional</a:t>
            </a:r>
            <a:r>
              <a:rPr lang="en-GB">
                <a:latin typeface="+mn-lt"/>
                <a:cs typeface="Arial"/>
              </a:rPr>
              <a:t> information and resources </a:t>
            </a:r>
            <a:endParaRPr lang="en-GB">
              <a:latin typeface="Verdana" pitchFamily="34" charset="0"/>
            </a:endParaRPr>
          </a:p>
          <a:p>
            <a:endParaRPr lang="en-US"/>
          </a:p>
        </p:txBody>
      </p:sp>
      <p:sp>
        <p:nvSpPr>
          <p:cNvPr id="4" name="Footer Placeholder 3">
            <a:extLst>
              <a:ext uri="{FF2B5EF4-FFF2-40B4-BE49-F238E27FC236}">
                <a16:creationId xmlns:a16="http://schemas.microsoft.com/office/drawing/2014/main" id="{776B42DD-FC8E-188F-8DDE-B45CEDBC110C}"/>
              </a:ext>
            </a:extLst>
          </p:cNvPr>
          <p:cNvSpPr>
            <a:spLocks noGrp="1"/>
          </p:cNvSpPr>
          <p:nvPr>
            <p:ph type="ftr" sz="quarter" idx="10"/>
          </p:nvPr>
        </p:nvSpPr>
        <p:spPr/>
        <p:txBody>
          <a:bodyPr/>
          <a:lstStyle/>
          <a:p>
            <a:r>
              <a:rPr lang="en-GB"/>
              <a:t>Meningococcal B (MenB) targeted vaccination programme </a:t>
            </a:r>
            <a:endParaRPr lang="en-GB" sz="1400"/>
          </a:p>
        </p:txBody>
      </p:sp>
      <p:sp>
        <p:nvSpPr>
          <p:cNvPr id="5" name="Slide Number Placeholder 4">
            <a:extLst>
              <a:ext uri="{FF2B5EF4-FFF2-40B4-BE49-F238E27FC236}">
                <a16:creationId xmlns:a16="http://schemas.microsoft.com/office/drawing/2014/main" id="{48DC93FA-2D01-CA9F-15B9-BC5279DBF706}"/>
              </a:ext>
            </a:extLst>
          </p:cNvPr>
          <p:cNvSpPr>
            <a:spLocks noGrp="1"/>
          </p:cNvSpPr>
          <p:nvPr>
            <p:ph type="sldNum" sz="quarter" idx="11"/>
          </p:nvPr>
        </p:nvSpPr>
        <p:spPr/>
        <p:txBody>
          <a:bodyPr/>
          <a:lstStyle/>
          <a:p>
            <a:fld id="{344369E4-5DE7-46E5-874E-4FD437973785}" type="slidenum">
              <a:rPr lang="en-GB" smtClean="0"/>
              <a:pPr/>
              <a:t>4</a:t>
            </a:fld>
            <a:endParaRPr lang="en-GB" sz="1400"/>
          </a:p>
        </p:txBody>
      </p:sp>
    </p:spTree>
    <p:extLst>
      <p:ext uri="{BB962C8B-B14F-4D97-AF65-F5344CB8AC3E}">
        <p14:creationId xmlns:p14="http://schemas.microsoft.com/office/powerpoint/2010/main" val="550177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A8316-DF23-330A-F886-6AA2BC7BD7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7C4880-8637-B470-34C7-38692ED75457}"/>
              </a:ext>
            </a:extLst>
          </p:cNvPr>
          <p:cNvSpPr>
            <a:spLocks noGrp="1"/>
          </p:cNvSpPr>
          <p:nvPr>
            <p:ph type="title"/>
          </p:nvPr>
        </p:nvSpPr>
        <p:spPr/>
        <p:txBody>
          <a:bodyPr/>
          <a:lstStyle/>
          <a:p>
            <a:r>
              <a:rPr lang="en-GB"/>
              <a:t>Significant messages</a:t>
            </a:r>
            <a:endParaRPr lang="en-US"/>
          </a:p>
        </p:txBody>
      </p:sp>
      <p:sp>
        <p:nvSpPr>
          <p:cNvPr id="4" name="Footer Placeholder 3">
            <a:extLst>
              <a:ext uri="{FF2B5EF4-FFF2-40B4-BE49-F238E27FC236}">
                <a16:creationId xmlns:a16="http://schemas.microsoft.com/office/drawing/2014/main" id="{5F898B57-6120-0DDB-6CC9-0F2AD509D286}"/>
              </a:ext>
            </a:extLst>
          </p:cNvPr>
          <p:cNvSpPr>
            <a:spLocks noGrp="1"/>
          </p:cNvSpPr>
          <p:nvPr>
            <p:ph type="ftr" sz="quarter" idx="10"/>
          </p:nvPr>
        </p:nvSpPr>
        <p:spPr/>
        <p:txBody>
          <a:bodyPr/>
          <a:lstStyle/>
          <a:p>
            <a:pPr>
              <a:defRPr/>
            </a:pPr>
            <a:r>
              <a:rPr lang="en-GB"/>
              <a:t>Meningococcal B (MenB) targeted vaccination programme </a:t>
            </a:r>
            <a:endParaRPr lang="en-US"/>
          </a:p>
        </p:txBody>
      </p:sp>
      <p:sp>
        <p:nvSpPr>
          <p:cNvPr id="5" name="Slide Number Placeholder 4">
            <a:extLst>
              <a:ext uri="{FF2B5EF4-FFF2-40B4-BE49-F238E27FC236}">
                <a16:creationId xmlns:a16="http://schemas.microsoft.com/office/drawing/2014/main" id="{2C4FD5C3-4A53-4D3A-87C8-854561626A21}"/>
              </a:ext>
            </a:extLst>
          </p:cNvPr>
          <p:cNvSpPr>
            <a:spLocks noGrp="1"/>
          </p:cNvSpPr>
          <p:nvPr>
            <p:ph type="sldNum" sz="quarter" idx="11"/>
          </p:nvPr>
        </p:nvSpPr>
        <p:spPr/>
        <p:txBody>
          <a:bodyPr/>
          <a:lstStyle/>
          <a:p>
            <a:fld id="{344369E4-5DE7-46E5-874E-4FD437973785}" type="slidenum">
              <a:rPr lang="en-GB" smtClean="0"/>
              <a:pPr/>
              <a:t>5</a:t>
            </a:fld>
            <a:endParaRPr lang="en-GB" sz="1400"/>
          </a:p>
        </p:txBody>
      </p:sp>
      <p:sp>
        <p:nvSpPr>
          <p:cNvPr id="6" name="Content Placeholder 2">
            <a:extLst>
              <a:ext uri="{FF2B5EF4-FFF2-40B4-BE49-F238E27FC236}">
                <a16:creationId xmlns:a16="http://schemas.microsoft.com/office/drawing/2014/main" id="{4CC34008-9290-DA1A-45F1-EDA923A55668}"/>
              </a:ext>
            </a:extLst>
          </p:cNvPr>
          <p:cNvSpPr>
            <a:spLocks noGrp="1"/>
          </p:cNvSpPr>
          <p:nvPr>
            <p:ph idx="1"/>
          </p:nvPr>
        </p:nvSpPr>
        <p:spPr>
          <a:xfrm>
            <a:off x="330200" y="1774825"/>
            <a:ext cx="11123613" cy="4351338"/>
          </a:xfrm>
        </p:spPr>
        <p:txBody>
          <a:bodyPr vert="horz" lIns="91440" tIns="45720" rIns="91440" bIns="45720" rtlCol="0" anchor="t">
            <a:normAutofit fontScale="92500" lnSpcReduction="20000"/>
          </a:bodyPr>
          <a:lstStyle/>
          <a:p>
            <a:pPr>
              <a:buFont typeface="Arial" panose="020B0604020202020204" pitchFamily="34" charset="0"/>
              <a:buChar char="•"/>
            </a:pPr>
            <a:r>
              <a:rPr lang="en-GB"/>
              <a:t>meningococcal disease is caused by invasive infection with the bacterium </a:t>
            </a:r>
            <a:r>
              <a:rPr lang="en-GB" i="1"/>
              <a:t>Neisseria meningitidis, </a:t>
            </a:r>
            <a:r>
              <a:rPr lang="en-GB"/>
              <a:t>also known as meningococcus</a:t>
            </a:r>
            <a:endParaRPr lang="en-GB" i="1"/>
          </a:p>
          <a:p>
            <a:pPr>
              <a:buFont typeface="Arial" panose="020B0604020202020204" pitchFamily="34" charset="0"/>
              <a:buChar char="•"/>
            </a:pPr>
            <a:r>
              <a:rPr lang="en-GB"/>
              <a:t>invasive meningococcal disease most commonly presents as meningitis or septicaemia or both</a:t>
            </a:r>
          </a:p>
          <a:p>
            <a:pPr>
              <a:buFont typeface="Arial" panose="020B0604020202020204" pitchFamily="34" charset="0"/>
              <a:buChar char="•"/>
            </a:pPr>
            <a:r>
              <a:rPr lang="en-GB" dirty="0">
                <a:latin typeface="Arial"/>
                <a:cs typeface="Arial"/>
              </a:rPr>
              <a:t>following the outbreak of invasive meningococcal disease in Kent, in addition to antibiotic prophylaxis, a targeted </a:t>
            </a:r>
            <a:r>
              <a:rPr lang="en-GB" dirty="0" err="1">
                <a:latin typeface="Arial"/>
                <a:cs typeface="Arial"/>
              </a:rPr>
              <a:t>MenB</a:t>
            </a:r>
            <a:r>
              <a:rPr lang="en-GB" dirty="0">
                <a:latin typeface="Arial"/>
                <a:cs typeface="Arial"/>
              </a:rPr>
              <a:t> vaccination programme has been recommended</a:t>
            </a:r>
          </a:p>
          <a:p>
            <a:r>
              <a:rPr lang="en-GB" dirty="0">
                <a:latin typeface="Arial"/>
                <a:cs typeface="Arial"/>
              </a:rPr>
              <a:t>the </a:t>
            </a:r>
            <a:r>
              <a:rPr lang="en-GB" err="1">
                <a:latin typeface="Arial"/>
                <a:cs typeface="Arial"/>
              </a:rPr>
              <a:t>MenB</a:t>
            </a:r>
            <a:r>
              <a:rPr lang="en-GB" dirty="0">
                <a:latin typeface="Arial"/>
                <a:cs typeface="Arial"/>
              </a:rPr>
              <a:t> vaccine has been offered to UK infants as part of a national immunisation programme as well as at-risk </a:t>
            </a:r>
            <a:r>
              <a:rPr lang="en-GB">
                <a:latin typeface="Arial"/>
                <a:cs typeface="Arial"/>
              </a:rPr>
              <a:t>children and adults since 2015</a:t>
            </a:r>
            <a:r>
              <a:rPr lang="en-GB" dirty="0">
                <a:latin typeface="Arial"/>
                <a:cs typeface="Arial"/>
              </a:rPr>
              <a:t> and has a good safety profile </a:t>
            </a:r>
          </a:p>
          <a:p>
            <a:r>
              <a:rPr lang="en-GB" dirty="0">
                <a:latin typeface="Arial"/>
                <a:cs typeface="Arial"/>
              </a:rPr>
              <a:t>The vaccine does not cover all meningococcal strains or all </a:t>
            </a:r>
            <a:r>
              <a:rPr lang="en-GB">
                <a:latin typeface="Arial"/>
                <a:cs typeface="Arial"/>
              </a:rPr>
              <a:t>causes of bacterial meningitis, so following vaccination</a:t>
            </a:r>
            <a:r>
              <a:rPr lang="en-GB" dirty="0">
                <a:latin typeface="Arial"/>
                <a:cs typeface="Arial"/>
              </a:rPr>
              <a:t>, individuals should continue to remain alert for symptoms of meningococcal disease and seek medical attention if unwell or concerned</a:t>
            </a:r>
          </a:p>
          <a:p>
            <a:endParaRPr lang="en-GB"/>
          </a:p>
        </p:txBody>
      </p:sp>
    </p:spTree>
    <p:extLst>
      <p:ext uri="{BB962C8B-B14F-4D97-AF65-F5344CB8AC3E}">
        <p14:creationId xmlns:p14="http://schemas.microsoft.com/office/powerpoint/2010/main" val="1593525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1EFCC-EB77-1D77-9116-11BE46B2C25A}"/>
              </a:ext>
            </a:extLst>
          </p:cNvPr>
          <p:cNvSpPr>
            <a:spLocks noGrp="1"/>
          </p:cNvSpPr>
          <p:nvPr>
            <p:ph type="title"/>
          </p:nvPr>
        </p:nvSpPr>
        <p:spPr/>
        <p:txBody>
          <a:bodyPr>
            <a:normAutofit fontScale="90000"/>
          </a:bodyPr>
          <a:lstStyle/>
          <a:p>
            <a:r>
              <a:rPr lang="en-GB" dirty="0"/>
              <a:t>Background to the targeted MenB vaccination offer</a:t>
            </a:r>
          </a:p>
        </p:txBody>
      </p:sp>
      <p:sp>
        <p:nvSpPr>
          <p:cNvPr id="3" name="Content Placeholder 2">
            <a:extLst>
              <a:ext uri="{FF2B5EF4-FFF2-40B4-BE49-F238E27FC236}">
                <a16:creationId xmlns:a16="http://schemas.microsoft.com/office/drawing/2014/main" id="{C6991018-999C-77DA-DE1C-3130199DD1B2}"/>
              </a:ext>
            </a:extLst>
          </p:cNvPr>
          <p:cNvSpPr>
            <a:spLocks noGrp="1"/>
          </p:cNvSpPr>
          <p:nvPr>
            <p:ph idx="1"/>
          </p:nvPr>
        </p:nvSpPr>
        <p:spPr>
          <a:xfrm>
            <a:off x="330207" y="1624354"/>
            <a:ext cx="10607870" cy="4544951"/>
          </a:xfrm>
        </p:spPr>
        <p:txBody>
          <a:bodyPr vert="horz" lIns="91440" tIns="45720" rIns="91440" bIns="45720" rtlCol="0" anchor="t">
            <a:normAutofit fontScale="92500" lnSpcReduction="20000"/>
          </a:bodyPr>
          <a:lstStyle/>
          <a:p>
            <a:r>
              <a:rPr lang="en-GB" dirty="0"/>
              <a:t>an outbreak of invasive meningococcal disease (meningitis and septicaemia) has occurred in the Canterbury area of Kent in March 2026 </a:t>
            </a:r>
          </a:p>
          <a:p>
            <a:r>
              <a:rPr lang="en-GB" dirty="0">
                <a:latin typeface="Arial"/>
                <a:cs typeface="Arial"/>
              </a:rPr>
              <a:t>This outbreak is due to a single strain of group B meningococcus (</a:t>
            </a:r>
            <a:r>
              <a:rPr lang="en-GB" dirty="0" err="1">
                <a:latin typeface="Arial"/>
                <a:cs typeface="Arial"/>
              </a:rPr>
              <a:t>MenB</a:t>
            </a:r>
            <a:r>
              <a:rPr lang="en-GB" dirty="0">
                <a:latin typeface="Arial"/>
                <a:cs typeface="Arial"/>
              </a:rPr>
              <a:t>)</a:t>
            </a:r>
          </a:p>
          <a:p>
            <a:r>
              <a:rPr lang="en-GB" dirty="0">
                <a:latin typeface="Arial"/>
                <a:cs typeface="Arial"/>
              </a:rPr>
              <a:t>although the MenB vaccine has been available as part of the routine NHS infant immunisation schedule since 2015, individuals aged over 10 years will have not received it </a:t>
            </a:r>
            <a:endParaRPr lang="en-GB" dirty="0"/>
          </a:p>
          <a:p>
            <a:r>
              <a:rPr lang="en-GB" dirty="0">
                <a:latin typeface="Arial"/>
                <a:cs typeface="Arial"/>
              </a:rPr>
              <a:t>They should already have been offered the MenACWY vaccine at age 14 years as part of the adolescent school immunisation programme </a:t>
            </a:r>
            <a:r>
              <a:rPr lang="en-GB" b="1" dirty="0">
                <a:latin typeface="Arial"/>
                <a:cs typeface="Arial"/>
              </a:rPr>
              <a:t>which will not protect against MenB</a:t>
            </a:r>
          </a:p>
          <a:p>
            <a:r>
              <a:rPr lang="en-GB" dirty="0">
                <a:latin typeface="Arial"/>
                <a:cs typeface="Arial"/>
              </a:rPr>
              <a:t>given the severity of </a:t>
            </a:r>
            <a:r>
              <a:rPr lang="en-GB" dirty="0" err="1">
                <a:latin typeface="Arial"/>
                <a:cs typeface="Arial"/>
              </a:rPr>
              <a:t>MenB</a:t>
            </a:r>
            <a:r>
              <a:rPr lang="en-GB" dirty="0">
                <a:latin typeface="Arial"/>
                <a:cs typeface="Arial"/>
              </a:rPr>
              <a:t> disease and the number of cases, a targeted vaccination programme is being offered to those identified as being at ongoing increased risk of the disease</a:t>
            </a:r>
          </a:p>
          <a:p>
            <a:r>
              <a:rPr lang="en-GB" dirty="0" err="1">
                <a:latin typeface="Arial"/>
                <a:cs typeface="Arial"/>
              </a:rPr>
              <a:t>MenB</a:t>
            </a:r>
            <a:r>
              <a:rPr lang="en-GB" dirty="0">
                <a:latin typeface="Arial"/>
                <a:cs typeface="Arial"/>
              </a:rPr>
              <a:t> vaccination provides longer term protection where there is a likelihood of ongoing circulation and potential reintroduction of the bacteria to an identified population</a:t>
            </a:r>
          </a:p>
          <a:p>
            <a:endParaRPr lang="en-GB" dirty="0"/>
          </a:p>
          <a:p>
            <a:endParaRPr lang="en-GB" dirty="0"/>
          </a:p>
          <a:p>
            <a:endParaRPr lang="en-GB" dirty="0"/>
          </a:p>
          <a:p>
            <a:endParaRPr lang="en-GB" dirty="0"/>
          </a:p>
          <a:p>
            <a:endParaRPr lang="en-GB" dirty="0"/>
          </a:p>
        </p:txBody>
      </p:sp>
      <p:sp>
        <p:nvSpPr>
          <p:cNvPr id="4" name="Footer Placeholder 3">
            <a:extLst>
              <a:ext uri="{FF2B5EF4-FFF2-40B4-BE49-F238E27FC236}">
                <a16:creationId xmlns:a16="http://schemas.microsoft.com/office/drawing/2014/main" id="{429BCB85-9F7B-9244-A9ED-8A497C14B16B}"/>
              </a:ext>
            </a:extLst>
          </p:cNvPr>
          <p:cNvSpPr>
            <a:spLocks noGrp="1"/>
          </p:cNvSpPr>
          <p:nvPr>
            <p:ph type="ftr" sz="quarter" idx="10"/>
          </p:nvPr>
        </p:nvSpPr>
        <p:spPr/>
        <p:txBody>
          <a:bodyPr/>
          <a:lstStyle/>
          <a:p>
            <a:r>
              <a:rPr lang="en-GB"/>
              <a:t>Meningococcal B (MenB) targeted vaccination programme </a:t>
            </a:r>
            <a:endParaRPr lang="en-GB" sz="1400"/>
          </a:p>
        </p:txBody>
      </p:sp>
      <p:sp>
        <p:nvSpPr>
          <p:cNvPr id="5" name="Slide Number Placeholder 4">
            <a:extLst>
              <a:ext uri="{FF2B5EF4-FFF2-40B4-BE49-F238E27FC236}">
                <a16:creationId xmlns:a16="http://schemas.microsoft.com/office/drawing/2014/main" id="{B0343536-A1B5-71AA-6F33-55C4C3454257}"/>
              </a:ext>
            </a:extLst>
          </p:cNvPr>
          <p:cNvSpPr>
            <a:spLocks noGrp="1"/>
          </p:cNvSpPr>
          <p:nvPr>
            <p:ph type="sldNum" sz="quarter" idx="11"/>
          </p:nvPr>
        </p:nvSpPr>
        <p:spPr/>
        <p:txBody>
          <a:bodyPr/>
          <a:lstStyle/>
          <a:p>
            <a:fld id="{344369E4-5DE7-46E5-874E-4FD437973785}" type="slidenum">
              <a:rPr lang="en-GB" smtClean="0"/>
              <a:pPr/>
              <a:t>6</a:t>
            </a:fld>
            <a:endParaRPr lang="en-GB" sz="1400"/>
          </a:p>
        </p:txBody>
      </p:sp>
    </p:spTree>
    <p:extLst>
      <p:ext uri="{BB962C8B-B14F-4D97-AF65-F5344CB8AC3E}">
        <p14:creationId xmlns:p14="http://schemas.microsoft.com/office/powerpoint/2010/main" val="1518071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C3B53-E99B-222E-1228-6AD370FF2A80}"/>
              </a:ext>
            </a:extLst>
          </p:cNvPr>
          <p:cNvSpPr>
            <a:spLocks noGrp="1"/>
          </p:cNvSpPr>
          <p:nvPr>
            <p:ph type="title"/>
          </p:nvPr>
        </p:nvSpPr>
        <p:spPr/>
        <p:txBody>
          <a:bodyPr>
            <a:normAutofit fontScale="90000"/>
          </a:bodyPr>
          <a:lstStyle/>
          <a:p>
            <a:r>
              <a:rPr lang="en-GB" dirty="0"/>
              <a:t>Background to the targeted MenB vaccination offer (continued)</a:t>
            </a:r>
          </a:p>
        </p:txBody>
      </p:sp>
      <p:sp>
        <p:nvSpPr>
          <p:cNvPr id="3" name="Content Placeholder 2">
            <a:extLst>
              <a:ext uri="{FF2B5EF4-FFF2-40B4-BE49-F238E27FC236}">
                <a16:creationId xmlns:a16="http://schemas.microsoft.com/office/drawing/2014/main" id="{5C3FC1D7-882C-0292-52AC-0A4A949C46D0}"/>
              </a:ext>
            </a:extLst>
          </p:cNvPr>
          <p:cNvSpPr>
            <a:spLocks noGrp="1"/>
          </p:cNvSpPr>
          <p:nvPr>
            <p:ph idx="1"/>
          </p:nvPr>
        </p:nvSpPr>
        <p:spPr/>
        <p:txBody>
          <a:bodyPr/>
          <a:lstStyle/>
          <a:p>
            <a:r>
              <a:rPr lang="en-GB" dirty="0"/>
              <a:t>a single dose of ciprofloxacin antibiotic prophylaxis is usually offered to close contacts of suspected and confirmed cases, but may be offered more widely during meningococcal outbreaks </a:t>
            </a:r>
          </a:p>
          <a:p>
            <a:r>
              <a:rPr lang="en-GB" dirty="0"/>
              <a:t>the antibiotics work quickly to eliminate carriage, thereby breaking chains of transmission and preventing spread of the bacteria and further cases</a:t>
            </a:r>
          </a:p>
          <a:p>
            <a:r>
              <a:rPr lang="en-GB" dirty="0"/>
              <a:t>vaccine may also be offered in addition to antibiotic prophylaxis for longer term protection for those who are considered to be at ongoing risk</a:t>
            </a:r>
          </a:p>
          <a:p>
            <a:endParaRPr lang="en-GB" dirty="0"/>
          </a:p>
          <a:p>
            <a:endParaRPr lang="en-GB" dirty="0"/>
          </a:p>
          <a:p>
            <a:endParaRPr lang="en-GB" dirty="0"/>
          </a:p>
          <a:p>
            <a:endParaRPr lang="en-GB" dirty="0"/>
          </a:p>
        </p:txBody>
      </p:sp>
      <p:sp>
        <p:nvSpPr>
          <p:cNvPr id="4" name="Footer Placeholder 3">
            <a:extLst>
              <a:ext uri="{FF2B5EF4-FFF2-40B4-BE49-F238E27FC236}">
                <a16:creationId xmlns:a16="http://schemas.microsoft.com/office/drawing/2014/main" id="{A8E29E9D-C508-C3CA-D545-EE7384B5964C}"/>
              </a:ext>
            </a:extLst>
          </p:cNvPr>
          <p:cNvSpPr>
            <a:spLocks noGrp="1"/>
          </p:cNvSpPr>
          <p:nvPr>
            <p:ph type="ftr" sz="quarter" idx="10"/>
          </p:nvPr>
        </p:nvSpPr>
        <p:spPr/>
        <p:txBody>
          <a:bodyPr/>
          <a:lstStyle/>
          <a:p>
            <a:r>
              <a:rPr lang="en-GB"/>
              <a:t>Meningococcal B (MenB) targeted vaccination programme </a:t>
            </a:r>
            <a:endParaRPr lang="en-GB" sz="1400"/>
          </a:p>
        </p:txBody>
      </p:sp>
      <p:sp>
        <p:nvSpPr>
          <p:cNvPr id="5" name="Slide Number Placeholder 4">
            <a:extLst>
              <a:ext uri="{FF2B5EF4-FFF2-40B4-BE49-F238E27FC236}">
                <a16:creationId xmlns:a16="http://schemas.microsoft.com/office/drawing/2014/main" id="{3FBEA1C6-984A-C422-EF1F-0179D846DA07}"/>
              </a:ext>
            </a:extLst>
          </p:cNvPr>
          <p:cNvSpPr>
            <a:spLocks noGrp="1"/>
          </p:cNvSpPr>
          <p:nvPr>
            <p:ph type="sldNum" sz="quarter" idx="11"/>
          </p:nvPr>
        </p:nvSpPr>
        <p:spPr/>
        <p:txBody>
          <a:bodyPr/>
          <a:lstStyle/>
          <a:p>
            <a:fld id="{344369E4-5DE7-46E5-874E-4FD437973785}" type="slidenum">
              <a:rPr lang="en-GB" smtClean="0"/>
              <a:pPr/>
              <a:t>7</a:t>
            </a:fld>
            <a:endParaRPr lang="en-GB" sz="1400"/>
          </a:p>
        </p:txBody>
      </p:sp>
    </p:spTree>
    <p:extLst>
      <p:ext uri="{BB962C8B-B14F-4D97-AF65-F5344CB8AC3E}">
        <p14:creationId xmlns:p14="http://schemas.microsoft.com/office/powerpoint/2010/main" val="847094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D6C681C-D9C1-043D-6C98-CFD47232FA66}"/>
              </a:ext>
            </a:extLst>
          </p:cNvPr>
          <p:cNvSpPr>
            <a:spLocks noGrp="1"/>
          </p:cNvSpPr>
          <p:nvPr>
            <p:ph type="ctrTitle"/>
          </p:nvPr>
        </p:nvSpPr>
        <p:spPr/>
        <p:txBody>
          <a:bodyPr/>
          <a:lstStyle/>
          <a:p>
            <a:r>
              <a:rPr lang="en-GB"/>
              <a:t>Meningococcal B (MenB) disease</a:t>
            </a:r>
          </a:p>
        </p:txBody>
      </p:sp>
      <p:sp>
        <p:nvSpPr>
          <p:cNvPr id="6" name="Rectangle 5">
            <a:extLst>
              <a:ext uri="{FF2B5EF4-FFF2-40B4-BE49-F238E27FC236}">
                <a16:creationId xmlns:a16="http://schemas.microsoft.com/office/drawing/2014/main" id="{8507DD7F-B6B9-5347-CEA2-520AD54D2F81}"/>
              </a:ext>
            </a:extLst>
          </p:cNvPr>
          <p:cNvSpPr/>
          <p:nvPr/>
        </p:nvSpPr>
        <p:spPr>
          <a:xfrm>
            <a:off x="1828800" y="2511846"/>
            <a:ext cx="8130448" cy="1972019"/>
          </a:xfrm>
          <a:prstGeom prst="rect">
            <a:avLst/>
          </a:prstGeom>
          <a:noFill/>
          <a:ln w="19050">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8911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F7557-106A-4D79-ACCF-069683CB8734}"/>
              </a:ext>
            </a:extLst>
          </p:cNvPr>
          <p:cNvSpPr>
            <a:spLocks noGrp="1"/>
          </p:cNvSpPr>
          <p:nvPr>
            <p:ph type="title"/>
          </p:nvPr>
        </p:nvSpPr>
        <p:spPr/>
        <p:txBody>
          <a:bodyPr/>
          <a:lstStyle/>
          <a:p>
            <a:r>
              <a:rPr lang="en-GB"/>
              <a:t>Overview</a:t>
            </a:r>
          </a:p>
        </p:txBody>
      </p:sp>
      <p:sp>
        <p:nvSpPr>
          <p:cNvPr id="3" name="Content Placeholder 2">
            <a:extLst>
              <a:ext uri="{FF2B5EF4-FFF2-40B4-BE49-F238E27FC236}">
                <a16:creationId xmlns:a16="http://schemas.microsoft.com/office/drawing/2014/main" id="{9353827F-7D88-410D-A8CA-8FBEF83593BA}"/>
              </a:ext>
            </a:extLst>
          </p:cNvPr>
          <p:cNvSpPr>
            <a:spLocks noGrp="1"/>
          </p:cNvSpPr>
          <p:nvPr>
            <p:ph idx="1"/>
          </p:nvPr>
        </p:nvSpPr>
        <p:spPr/>
        <p:txBody>
          <a:bodyPr vert="horz" lIns="91440" tIns="45720" rIns="91440" bIns="45720" rtlCol="0" anchor="t">
            <a:normAutofit fontScale="92500" lnSpcReduction="10000"/>
          </a:bodyPr>
          <a:lstStyle/>
          <a:p>
            <a:pPr marL="285750" indent="-285750">
              <a:defRPr/>
            </a:pPr>
            <a:r>
              <a:rPr lang="en-GB" dirty="0">
                <a:latin typeface="Arial"/>
                <a:cs typeface="Arial"/>
              </a:rPr>
              <a:t>meningococcal disease occurs as a result of an invasive bacterial infection caused by </a:t>
            </a:r>
            <a:r>
              <a:rPr lang="en-GB" i="1" dirty="0">
                <a:latin typeface="Arial"/>
                <a:cs typeface="Arial"/>
              </a:rPr>
              <a:t>Neisseria meningitidis, </a:t>
            </a:r>
            <a:r>
              <a:rPr lang="en-GB" dirty="0">
                <a:latin typeface="Arial"/>
                <a:cs typeface="Arial"/>
              </a:rPr>
              <a:t>also known as the meningococcus</a:t>
            </a:r>
            <a:endParaRPr lang="en-GB" strike="sngStrike" dirty="0">
              <a:latin typeface="Arial"/>
              <a:cs typeface="Arial"/>
            </a:endParaRPr>
          </a:p>
          <a:p>
            <a:pPr marL="285750" indent="-285750">
              <a:defRPr/>
            </a:pPr>
            <a:r>
              <a:rPr lang="en-GB" dirty="0">
                <a:latin typeface="Arial"/>
                <a:cs typeface="Arial"/>
              </a:rPr>
              <a:t>there are 12 identified capsular groups of meningococcus; </a:t>
            </a:r>
            <a:r>
              <a:rPr lang="en-GB" dirty="0" err="1">
                <a:latin typeface="Arial"/>
                <a:cs typeface="Arial"/>
              </a:rPr>
              <a:t>MenB</a:t>
            </a:r>
            <a:r>
              <a:rPr lang="en-GB" dirty="0">
                <a:latin typeface="Arial"/>
                <a:cs typeface="Arial"/>
              </a:rPr>
              <a:t> is now the most common strain in the UK, accounting for over 80% of invasive infections</a:t>
            </a:r>
          </a:p>
          <a:p>
            <a:pPr marL="285750" indent="-285750">
              <a:defRPr/>
            </a:pPr>
            <a:r>
              <a:rPr lang="en-GB" dirty="0">
                <a:latin typeface="Arial"/>
                <a:cs typeface="Arial"/>
              </a:rPr>
              <a:t>Men C, W and Y cases also occur in the UK but at exceptionally low levels following the long-established </a:t>
            </a:r>
            <a:r>
              <a:rPr lang="en-GB" dirty="0" err="1">
                <a:latin typeface="Arial"/>
                <a:cs typeface="Arial"/>
              </a:rPr>
              <a:t>MenC</a:t>
            </a:r>
            <a:r>
              <a:rPr lang="en-GB" dirty="0">
                <a:latin typeface="Arial"/>
                <a:cs typeface="Arial"/>
              </a:rPr>
              <a:t> vaccination programme which was replaced with the highly effective </a:t>
            </a:r>
            <a:r>
              <a:rPr lang="en-GB" dirty="0" err="1">
                <a:latin typeface="Arial"/>
                <a:cs typeface="Arial"/>
              </a:rPr>
              <a:t>MenACWY</a:t>
            </a:r>
            <a:r>
              <a:rPr lang="en-GB" dirty="0">
                <a:latin typeface="Arial"/>
                <a:cs typeface="Arial"/>
              </a:rPr>
              <a:t> teenage vaccination programme introduced in 2015</a:t>
            </a:r>
          </a:p>
          <a:p>
            <a:pPr marL="285750" indent="-285750">
              <a:defRPr/>
            </a:pPr>
            <a:r>
              <a:rPr lang="en-GB"/>
              <a:t>invasive meningococcal disease (IMD) is rare (less than 1 per 100,000 population per annum) but serious, resulting in significant morbidity and mortality</a:t>
            </a:r>
          </a:p>
          <a:p>
            <a:pPr marL="285750" indent="-285750">
              <a:defRPr/>
            </a:pPr>
            <a:r>
              <a:rPr lang="en-GB"/>
              <a:t>meningococcal disease most commonly presents as either meningitis or septicaemia, or a combination of both</a:t>
            </a:r>
          </a:p>
          <a:p>
            <a:pPr marL="285750" indent="-285750">
              <a:defRPr/>
            </a:pPr>
            <a:r>
              <a:rPr lang="en-GB"/>
              <a:t>the highest rates of disease are in children under 2 years, particularly infants, although disease can occur at any age</a:t>
            </a:r>
          </a:p>
        </p:txBody>
      </p:sp>
      <p:sp>
        <p:nvSpPr>
          <p:cNvPr id="4" name="Footer Placeholder 3">
            <a:extLst>
              <a:ext uri="{FF2B5EF4-FFF2-40B4-BE49-F238E27FC236}">
                <a16:creationId xmlns:a16="http://schemas.microsoft.com/office/drawing/2014/main" id="{F0D685AA-353E-47CF-84C8-1F80A4E8ACBD}"/>
              </a:ext>
            </a:extLst>
          </p:cNvPr>
          <p:cNvSpPr>
            <a:spLocks noGrp="1"/>
          </p:cNvSpPr>
          <p:nvPr>
            <p:ph type="ftr" sz="quarter" idx="10"/>
          </p:nvPr>
        </p:nvSpPr>
        <p:spPr/>
        <p:txBody>
          <a:bodyPr/>
          <a:lstStyle/>
          <a:p>
            <a:r>
              <a:rPr lang="en-GB"/>
              <a:t>Meningococcal B (MenB) targeted vaccination programme </a:t>
            </a:r>
            <a:endParaRPr lang="en-US"/>
          </a:p>
        </p:txBody>
      </p:sp>
      <p:sp>
        <p:nvSpPr>
          <p:cNvPr id="5" name="Slide Number Placeholder 4">
            <a:extLst>
              <a:ext uri="{FF2B5EF4-FFF2-40B4-BE49-F238E27FC236}">
                <a16:creationId xmlns:a16="http://schemas.microsoft.com/office/drawing/2014/main" id="{0F582B13-506A-46EB-82FE-8991392CEA83}"/>
              </a:ext>
            </a:extLst>
          </p:cNvPr>
          <p:cNvSpPr>
            <a:spLocks noGrp="1"/>
          </p:cNvSpPr>
          <p:nvPr>
            <p:ph type="sldNum" sz="quarter" idx="11"/>
          </p:nvPr>
        </p:nvSpPr>
        <p:spPr/>
        <p:txBody>
          <a:bodyPr/>
          <a:lstStyle/>
          <a:p>
            <a:fld id="{344369E4-5DE7-46E5-874E-4FD437973785}" type="slidenum">
              <a:rPr lang="en-GB" smtClean="0"/>
              <a:pPr/>
              <a:t>9</a:t>
            </a:fld>
            <a:endParaRPr lang="en-GB" sz="1400"/>
          </a:p>
        </p:txBody>
      </p:sp>
    </p:spTree>
    <p:extLst>
      <p:ext uri="{BB962C8B-B14F-4D97-AF65-F5344CB8AC3E}">
        <p14:creationId xmlns:p14="http://schemas.microsoft.com/office/powerpoint/2010/main" val="4413567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3232</Words>
  <Application>Microsoft Office PowerPoint</Application>
  <PresentationFormat>Widescreen</PresentationFormat>
  <Paragraphs>287</Paragraphs>
  <Slides>30</Slides>
  <Notes>20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30</vt:i4>
      </vt:variant>
    </vt:vector>
  </HeadingPairs>
  <TitlesOfParts>
    <vt:vector size="39" baseType="lpstr">
      <vt:lpstr>Aptos</vt:lpstr>
      <vt:lpstr>Arial</vt:lpstr>
      <vt:lpstr>Calibri</vt:lpstr>
      <vt:lpstr>Calibri Light</vt:lpstr>
      <vt:lpstr>Verdana</vt:lpstr>
      <vt:lpstr>Wingdings</vt:lpstr>
      <vt:lpstr>ヒラギノ角ゴ Pro W3</vt:lpstr>
      <vt:lpstr>Office Theme</vt:lpstr>
      <vt:lpstr>1_Office Theme</vt:lpstr>
      <vt:lpstr>Targeted Meningococcal B vaccination programme in response to Kent outbreak   March 2026   Information for healthcare practitioners advising about or administering the MenB vaccine</vt:lpstr>
      <vt:lpstr>Note to vaccinators and trainers</vt:lpstr>
      <vt:lpstr>Aims of this resource</vt:lpstr>
      <vt:lpstr>Learning outcomes</vt:lpstr>
      <vt:lpstr>Significant messages</vt:lpstr>
      <vt:lpstr>Background to the targeted MenB vaccination offer</vt:lpstr>
      <vt:lpstr>Background to the targeted MenB vaccination offer (continued)</vt:lpstr>
      <vt:lpstr>Meningococcal B (MenB) disease</vt:lpstr>
      <vt:lpstr>Overview</vt:lpstr>
      <vt:lpstr>Cases of IMD in England and Wales by capsular group 1998/1999 to 2023/2024</vt:lpstr>
      <vt:lpstr>Notified cases of invasive meningococcal disease linked to Canterbury, Kent, March 2026</vt:lpstr>
      <vt:lpstr>Carriage, transmission, infectivity and incubation</vt:lpstr>
      <vt:lpstr>Clinical presentation</vt:lpstr>
      <vt:lpstr>Clinical presentation of Invasive Meningococcal Disease</vt:lpstr>
      <vt:lpstr>The meningococcal rash</vt:lpstr>
      <vt:lpstr>Potential complications of meningococcal disease </vt:lpstr>
      <vt:lpstr>Meningococcal B vaccine</vt:lpstr>
      <vt:lpstr>Bexsero Meningococcal Group B Vaccine </vt:lpstr>
      <vt:lpstr>Composition of Bexsero</vt:lpstr>
      <vt:lpstr>Bexsero presentation and preparation</vt:lpstr>
      <vt:lpstr>Further information about Bexsero</vt:lpstr>
      <vt:lpstr>Contraindications </vt:lpstr>
      <vt:lpstr>Legal issues</vt:lpstr>
      <vt:lpstr>Consent</vt:lpstr>
      <vt:lpstr>Possible adverse reactions</vt:lpstr>
      <vt:lpstr>Reporting suspected adverse reactions</vt:lpstr>
      <vt:lpstr>Following vaccination</vt:lpstr>
      <vt:lpstr>Need for continued vigilance following vaccination</vt:lpstr>
      <vt:lpstr>Significant messages</vt:lpstr>
      <vt:lpstr>Useful links</vt:lpstr>
    </vt:vector>
  </TitlesOfParts>
  <Company>UK Health Security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Targetted Meningococcal B vaccination programme</dc:title>
  <dc:creator>Laura Craig</dc:creator>
  <cp:lastModifiedBy>David Green</cp:lastModifiedBy>
  <cp:revision>197</cp:revision>
  <dcterms:created xsi:type="dcterms:W3CDTF">2023-12-06T09:47:16Z</dcterms:created>
  <dcterms:modified xsi:type="dcterms:W3CDTF">2026-03-21T13:09:24Z</dcterms:modified>
</cp:coreProperties>
</file>