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7" r:id="rId3"/>
    <p:sldId id="800" r:id="rId4"/>
    <p:sldId id="801" r:id="rId5"/>
    <p:sldId id="640" r:id="rId6"/>
    <p:sldId id="641" r:id="rId7"/>
    <p:sldId id="808" r:id="rId8"/>
    <p:sldId id="809" r:id="rId9"/>
    <p:sldId id="820" r:id="rId10"/>
    <p:sldId id="816" r:id="rId11"/>
    <p:sldId id="819" r:id="rId12"/>
    <p:sldId id="817" r:id="rId13"/>
    <p:sldId id="828" r:id="rId14"/>
    <p:sldId id="821" r:id="rId15"/>
    <p:sldId id="827" r:id="rId16"/>
    <p:sldId id="831" r:id="rId17"/>
    <p:sldId id="256" r:id="rId18"/>
    <p:sldId id="825" r:id="rId19"/>
    <p:sldId id="812" r:id="rId20"/>
    <p:sldId id="826" r:id="rId21"/>
    <p:sldId id="264" r:id="rId22"/>
    <p:sldId id="7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92C636-010C-A141-D78B-C7E861DE3154}" name="Greta Hayward2" initials="GH" userId="S::Greta.Hayward2@ukhsa.gov.uk::3a7aec76-aba9-47b8-a6de-3b9e4cde2e80" providerId="AD"/>
  <p188:author id="{6884E344-AA27-405C-BAB8-2791FD9D4419}" name="Helen Eley" initials="HE" userId="S::Helen.Eley@ukhsa.gov.uk::40e25070-ef8f-4639-9b5e-972e0c08e479" providerId="AD"/>
  <p188:author id="{88E69A96-C097-40FF-94D3-0DC19FA9CC78}" name="Sema Mandal" initials="SM" userId="S::Sema.Mandal@ukhsa.gov.uk::88d98f2b-48e7-4829-8d2f-222b5bdc46c8" providerId="AD"/>
  <p188:author id="{A4C120BF-8B4E-9A9D-728A-3E1AAA5E85F1}" name="Miranda Mindlin" initials="MM" userId="S::Miranda.Mindlin@ukhsa.gov.uk::017e0534-b8cc-4ece-ab27-cdd4412d7e82" providerId="AD"/>
  <p188:author id="{9EEB5EF1-65C0-1FA8-3AC8-EF472259C4D4}" name="Greta Hayward2" initials="GH" userId="S::greta.hayward2@ukhsa.gov.uk::3a7aec76-aba9-47b8-a6de-3b9e4cde2e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72" autoAdjust="0"/>
  </p:normalViewPr>
  <p:slideViewPr>
    <p:cSldViewPr snapToGrid="0">
      <p:cViewPr varScale="1">
        <p:scale>
          <a:sx n="96" d="100"/>
          <a:sy n="96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A69EA-28C5-4F7E-8688-4AE0A42BCE8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27279-F2B1-4246-8281-76B5EE873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5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33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27279-F2B1-4246-8281-76B5EE8730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20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27279-F2B1-4246-8281-76B5EE8730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3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8AA70-D14C-4B43-B2DB-D09A5DC98D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75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27279-F2B1-4246-8281-76B5EE8730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27279-F2B1-4246-8281-76B5EE8730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6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349AD-43E2-A142-9B61-FBB06C64E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08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349AD-43E2-A142-9B61-FBB06C64E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82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27279-F2B1-4246-8281-76B5EE8730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9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27279-F2B1-4246-8281-76B5EE8730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45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27279-F2B1-4246-8281-76B5EE8730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65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27279-F2B1-4246-8281-76B5EE8730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8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tions@phe.gov.uk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1504-2B50-7009-76E6-145E8F8A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53081-D263-E944-9F27-02E24719E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DB7B4-02B1-A486-FFEC-C468856D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DB526-CDAE-10D7-9799-9782D0AE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UKHSA: How to take a good quality blood spot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010A2-49D1-6908-AFC5-9ACB4B4B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4FA5-98ED-42ED-BF69-C34BD06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4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C22F-E609-EBE9-40B9-E40C4195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0A789-9638-EACA-F86F-5BE3CB0FD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5D010-4FD6-0974-5C61-FC363612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9C79F-627D-E8BD-F8F2-DB9F0B7D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UKHSA: How to take a good quality blood spot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DB8CE-2506-29E6-40F8-01A76843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4FA5-98ED-42ED-BF69-C34BD06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3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26B3A-0AF5-9CCB-47B5-BB1BCB36E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EA922-3222-160E-72EC-8A186E450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F6809-B9DA-92AA-C1ED-5DF83BDAC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9B981-A861-9AC8-2F74-33BBEF11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UKHSA: How to take a good quality blood spot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C1443-A956-0F65-B8CF-F11494F9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4FA5-98ED-42ED-BF69-C34BD06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8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20D6-CED8-4F62-AA93-FCC34ADF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528658"/>
            <a:ext cx="10481617" cy="238760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E70080D-90DF-D845-96FF-17ED7C185A4B}"/>
              </a:ext>
            </a:extLst>
          </p:cNvPr>
          <p:cNvSpPr/>
          <p:nvPr userDrawn="1"/>
        </p:nvSpPr>
        <p:spPr>
          <a:xfrm>
            <a:off x="-1" y="2078658"/>
            <a:ext cx="11594728" cy="4779342"/>
          </a:xfrm>
          <a:custGeom>
            <a:avLst/>
            <a:gdLst>
              <a:gd name="connsiteX0" fmla="*/ 0 w 11594728"/>
              <a:gd name="connsiteY0" fmla="*/ 0 h 4779342"/>
              <a:gd name="connsiteX1" fmla="*/ 10694728 w 11594728"/>
              <a:gd name="connsiteY1" fmla="*/ 0 h 4779342"/>
              <a:gd name="connsiteX2" fmla="*/ 11594728 w 11594728"/>
              <a:gd name="connsiteY2" fmla="*/ 900000 h 4779342"/>
              <a:gd name="connsiteX3" fmla="*/ 11594728 w 11594728"/>
              <a:gd name="connsiteY3" fmla="*/ 4779342 h 4779342"/>
              <a:gd name="connsiteX4" fmla="*/ 0 w 11594728"/>
              <a:gd name="connsiteY4" fmla="*/ 4779342 h 4779342"/>
              <a:gd name="connsiteX5" fmla="*/ 0 w 11594728"/>
              <a:gd name="connsiteY5" fmla="*/ 0 h 477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4728" h="4779342">
                <a:moveTo>
                  <a:pt x="0" y="0"/>
                </a:moveTo>
                <a:lnTo>
                  <a:pt x="10694728" y="0"/>
                </a:lnTo>
                <a:cubicBezTo>
                  <a:pt x="11191784" y="0"/>
                  <a:pt x="11594728" y="402944"/>
                  <a:pt x="11594728" y="900000"/>
                </a:cubicBezTo>
                <a:lnTo>
                  <a:pt x="11594728" y="4779342"/>
                </a:lnTo>
                <a:lnTo>
                  <a:pt x="0" y="4779342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41D14-D7C8-174B-BE8F-2E32A208A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2" y="231831"/>
            <a:ext cx="1687116" cy="160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3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20D6-CED8-4F62-AA93-FCC34ADF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528658"/>
            <a:ext cx="10481617" cy="238760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301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E6804-E436-2947-81F5-FCC5E465C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84443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ADD9-C943-418A-9D35-CC865F95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4506-EEE5-4D8C-850E-4F0922B6B4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46333-AC78-4EDE-9D8D-21DCF6FCEA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4E894C-2A2B-A74C-BFBD-B15007757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5D39806-AD25-A04F-9636-F009A170C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244696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20DF-56A1-44A9-A429-8B05468D2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A82AB-E9DB-425C-9352-E0A272AD0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lvl="4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D6833-A055-4CE8-AB12-41A1997D9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F2F5E-B4CD-46C2-B6AC-8052CF2B36A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lvl="4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03C25A-9D93-4F4F-8253-B7AB9B2B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B930E85-4B03-2D45-B847-D4398F5F91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1D73D8-44E6-D54F-8151-2BDA8CF08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87393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C75E-5812-48FD-BCBD-1235D22F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0B7E6-3A31-244C-8D5C-297872DC3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8D384-66F4-D748-9499-51EC58830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129620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96" y="290985"/>
            <a:ext cx="10704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4000" y="1412777"/>
            <a:ext cx="10704000" cy="4739679"/>
          </a:xfrm>
        </p:spPr>
        <p:txBody>
          <a:bodyPr/>
          <a:lstStyle>
            <a:lvl1pPr marL="4763" indent="-4763">
              <a:lnSpc>
                <a:spcPct val="114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Text should be 12-18pt Arial. Do not use other fonts.</a:t>
            </a:r>
          </a:p>
          <a:p>
            <a:pPr lvl="0"/>
            <a:endParaRPr lang="en-US" b="1">
              <a:latin typeface="Arial" pitchFamily="84" charset="0"/>
            </a:endParaRPr>
          </a:p>
          <a:p>
            <a:pPr lvl="0"/>
            <a:r>
              <a:rPr lang="en-US" b="1">
                <a:latin typeface="Arial" pitchFamily="84" charset="0"/>
              </a:rPr>
              <a:t>Note</a:t>
            </a:r>
          </a:p>
          <a:p>
            <a:pPr lvl="0"/>
            <a:r>
              <a:rPr lang="en-US">
                <a:latin typeface="Arial" pitchFamily="84" charset="0"/>
              </a:rPr>
              <a:t>This template should NOT be used to create publications, as this may mean</a:t>
            </a:r>
          </a:p>
          <a:p>
            <a:pPr lvl="0"/>
            <a:r>
              <a:rPr lang="en-US">
                <a:latin typeface="Arial" pitchFamily="84" charset="0"/>
              </a:rPr>
              <a:t>publication on GOV.UK will not be possible. </a:t>
            </a:r>
          </a:p>
          <a:p>
            <a:pPr lvl="0"/>
            <a:endParaRPr lang="en-US">
              <a:latin typeface="Arial" pitchFamily="84" charset="0"/>
            </a:endParaRPr>
          </a:p>
          <a:p>
            <a:pPr lvl="0"/>
            <a:r>
              <a:rPr lang="en-US">
                <a:latin typeface="Arial" pitchFamily="84" charset="0"/>
              </a:rPr>
              <a:t>Please contact </a:t>
            </a:r>
            <a:r>
              <a:rPr lang="en-US">
                <a:latin typeface="Arial" pitchFamily="84" charset="0"/>
                <a:hlinkClick r:id="rId2"/>
              </a:rPr>
              <a:t>publications@phe.gov.uk</a:t>
            </a:r>
            <a:r>
              <a:rPr lang="en-US">
                <a:latin typeface="Arial" pitchFamily="84" charset="0"/>
              </a:rPr>
              <a:t> for more details</a:t>
            </a:r>
          </a:p>
          <a:p>
            <a:pPr lvl="0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6"/>
            <a:ext cx="12192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E5532D-DA05-4E0E-B4BB-41D6CDB3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38850"/>
            <a:ext cx="10007606" cy="363600"/>
          </a:xfrm>
        </p:spPr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851842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9B6A-9D89-79E4-73EC-BD06A633B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D3203-6C1A-8CAD-2EFD-56012DABB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F0956-D848-65CC-5BE3-F82D91BD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17DC8-884A-C4E0-E9D9-53485EEEA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UKHSA: How to take a good quality blood spot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90532-502D-96CB-DA97-E3324A44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C0DA-3256-4DFB-85B4-BD5457EB8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9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C402-34A3-B0CB-5825-794B4C6D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0FD6-327C-69E6-72CF-A144FB9E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B270A-9199-F0F1-C620-872320F6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D1ADE-3DD2-9C49-F379-E9D9A65B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UKHSA: How to take a good quality blood spot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8660-E27A-796E-4342-E315AAE7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4FA5-98ED-42ED-BF69-C34BD06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9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BC2D-3F2A-5516-D55E-61D60BD04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17A51-2AB7-74B5-8C42-C802C1821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8E08F-4E5B-2147-B0F8-C552DA9A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FFCFE-812F-CCC8-9F17-B24D4068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UKHSA: How to take a good quality blood spot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17180-74B1-5D0E-6FB9-6F864A79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4FA5-98ED-42ED-BF69-C34BD06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5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C952-F65A-6057-C1A3-79431AD8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1F5D-6549-19D9-EDD0-6E05B352B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DCE3E-61E2-D6B4-3EEA-5FB32528A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D6A26-67DD-0F3E-DBA8-A8D1D32B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24FEB-B784-02E6-42AE-9CBBCBE4A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UKHSA: How to take a good quality blood spot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B855D-AB35-6443-68B9-40B778E1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4FA5-98ED-42ED-BF69-C34BD06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1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04C42-C322-19EE-5656-EF816321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74AF6-4D94-0312-E7BC-346200E88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ABCB-BDA0-8D5E-9274-65B801B8C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65748-296D-15D1-D680-8E576B9F7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E7C90-612E-4133-2DB3-DC3091C45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69089-9DFC-1792-66A4-A442CD8E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6C23C-7B61-7575-6F56-C4D84BDBC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UKHSA: How to take a good quality blood spot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5EEDD-FB2E-C84E-A47B-534BF90E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4FA5-98ED-42ED-BF69-C34BD06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A719-D73E-05D8-4AB0-95C5D323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5B7F2-5BD1-FCB4-6609-9B97EBE5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5CD1F-919E-2513-A84D-83EA8C49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UKHSA: How to take a good quality blood spot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67475-26DF-C38B-69FC-6E832B64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4FA5-98ED-42ED-BF69-C34BD06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B039B-9C9C-0DAD-9911-78A5066E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66C1A-FDF4-704C-F4A6-8AC16679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UKHSA: How to take a good quality blood spot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584A9-4E21-6644-5CC9-97288782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4FA5-98ED-42ED-BF69-C34BD06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5C60-45D3-260C-CC67-E6B077E3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CC309-E682-2F3A-AFA5-CCF61FA3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75EE2-C506-2ADF-C5D1-9729E411E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FF899-3903-59A0-8844-E7A347C1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8148B-17B1-36D3-35ED-033E8D6F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UKHSA: How to take a good quality blood spot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3F92F-AB7E-4600-270B-20E0D7A2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4FA5-98ED-42ED-BF69-C34BD06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7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AC22-401D-863B-E4E5-FA3A249E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F5687A-7E16-489E-3B0A-6243BD821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47D5F-9B5E-7F50-E438-BF6DA10A2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4E643-2953-E506-33DB-15768AEA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6D4B2-F02D-D592-445B-87B941FF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UKHSA: How to take a good quality blood spot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20373-79AD-6C85-22C7-BEF67E91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4FA5-98ED-42ED-BF69-C34BD06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ABBBD-5324-2A5E-576F-770DDB69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DBAB7-71EC-19C7-C9CC-BF8DF74F5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B4880-0404-A127-C765-E855362C6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B341A-B35C-4FD4-6601-CB9C30A7E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UKHSA: How to take a good quality blood spot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6872C-F866-81B0-29D5-1C2F97F1A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84FA5-98ED-42ED-BF69-C34BD0632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3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3503B-7986-436C-9822-A1854F9D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6" y="179416"/>
            <a:ext cx="10515600" cy="97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5904-E451-4DAC-98D7-82FCA86A4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05" y="1774826"/>
            <a:ext cx="11123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E1E3-76D3-49B4-BA11-2CCBDA7CA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8850"/>
            <a:ext cx="10007606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/>
              <a:t>UKHSA: How to take a good quality blood spot</a:t>
            </a:r>
            <a:endParaRPr lang="en-GB" sz="1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F349-A985-4FF9-9FE5-9D2B321F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02238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C9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phe.hepatitisbbabies@nhs.net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ts.publishing.service.gov.uk/media/66bb6f4749b9c0597fdb0eed/Hepatitis-B-green-book-chapter_18_20240813.pdf" TargetMode="External"/><Relationship Id="rId3" Type="http://schemas.openxmlformats.org/officeDocument/2006/relationships/hyperlink" Target="https://www.gov.uk/guidance/hepatitis-b-dried-blood-spot-dbs-testing-for-infants" TargetMode="External"/><Relationship Id="rId7" Type="http://schemas.openxmlformats.org/officeDocument/2006/relationships/hyperlink" Target="https://www.healthpublications.gov.uk/ViewProduct.html?sp=Shepatitisbvaccineforatriskinfantsaidememoir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FeXhCeUXkUo" TargetMode="External"/><Relationship Id="rId5" Type="http://schemas.openxmlformats.org/officeDocument/2006/relationships/hyperlink" Target="https://www.gov.uk/government/publications/hepatitis-b-antenatal-screening-and-selective-neonatal-immunisation-pathway" TargetMode="External"/><Relationship Id="rId10" Type="http://schemas.openxmlformats.org/officeDocument/2006/relationships/hyperlink" Target="https://www.nhs.uk/vaccinations/hepatitis-b-vaccine/" TargetMode="External"/><Relationship Id="rId4" Type="http://schemas.openxmlformats.org/officeDocument/2006/relationships/hyperlink" Target="https://www.gov.uk/government/publications/hepatitis-b-antenatal-screening-and-selective-neonatal-immunisation-pathway/guidance-on-the-hepatitis-b-antenatal-screening-and-selective-neonatal-immunisation-pathway--2#special-situations-and-scenarios" TargetMode="External"/><Relationship Id="rId9" Type="http://schemas.openxmlformats.org/officeDocument/2006/relationships/hyperlink" Target="https://britishlivertrust.org.uk/information-and-support/liver-conditions/hepatitis-b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find-public-health-resources" TargetMode="External"/><Relationship Id="rId2" Type="http://schemas.openxmlformats.org/officeDocument/2006/relationships/hyperlink" Target="https://www.healthpublications.gov.uk/ViewProduct.html?sp=Sprotectingyourbabyagainsthepatitisb-528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FeXhCeUXkUo" TargetMode="External"/><Relationship Id="rId7" Type="http://schemas.openxmlformats.org/officeDocument/2006/relationships/hyperlink" Target="https://www.gov.uk/government/publications/protecting-your-baby-against-hepatitis-b-leafl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gov.uk/government/publications/hepatitis-b-antenatal-screening-and-selective-neonatal-immunisation-pathway" TargetMode="External"/><Relationship Id="rId5" Type="http://schemas.openxmlformats.org/officeDocument/2006/relationships/hyperlink" Target="https://www.gov.uk/government/publications/hepatitis-b-antenatal-screening-and-selective-neonatal-immunisation-pathway/guidance-on-the-hepatitis-b-antenatal-screening-and-selective-neonatal-immunisation-pathway--2#special-situations-and-scenarios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www.gov.uk/guidance/hepatitis-b-dried-blood-spot-dbs-testing-for-infants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hepatitis-b-antenatal-screening-and-selective-neonatal-immunisation-pathway/guidance-on-the-hepatitis-b-antenatal-screening-and-selective-neonatal-immunisation-pathway--2#the-selective-neonatal-hepatitis-b-immunisation-pathwa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1FF-4D56-4ABC-AC80-510EE2B2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2228851"/>
            <a:ext cx="11229975" cy="421957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en-US" b="1" i="0" dirty="0">
                <a:solidFill>
                  <a:schemeClr val="bg1"/>
                </a:solidFill>
                <a:effectLst/>
                <a:latin typeface="GDS Transport"/>
              </a:rPr>
              <a:t>Taking a good quality dried blood spot (DBS) for children on the selective neonatal hepatitis B pathway </a:t>
            </a:r>
            <a:br>
              <a:rPr lang="en-US" b="1" i="0" dirty="0">
                <a:effectLst/>
                <a:latin typeface="GDS Transport"/>
              </a:rPr>
            </a:br>
            <a:br>
              <a:rPr lang="en-GB" dirty="0">
                <a:solidFill>
                  <a:schemeClr val="bg1"/>
                </a:solidFill>
                <a:latin typeface="+mj-lt"/>
              </a:rPr>
            </a:br>
            <a:br>
              <a:rPr lang="en-GB" b="0" dirty="0"/>
            </a:br>
            <a:br>
              <a:rPr lang="en-GB" sz="2400" b="0" dirty="0"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2400" b="0"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2400" b="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GB" sz="2400" b="0" dirty="0">
                <a:solidFill>
                  <a:schemeClr val="bg1"/>
                </a:solidFill>
                <a:effectLst/>
                <a:latin typeface="+mn-lt"/>
                <a:ea typeface="Calibri"/>
              </a:rPr>
              <a:t>Last update: May 2025</a:t>
            </a:r>
            <a:endParaRPr lang="en-GB" sz="2400" b="0" dirty="0">
              <a:solidFill>
                <a:schemeClr val="bg1"/>
              </a:solidFill>
              <a:latin typeface="+mn-l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75"/>
    </mc:Choice>
    <mc:Fallback xmlns="">
      <p:transition spd="slow" advTm="272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7A14-A4C6-A8E7-B529-175793EF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Preparing to take the DBS sample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9933F-38D3-79E3-7410-6C93DF80A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ea typeface="ヒラギノ角ゴ Pro W3"/>
                <a:cs typeface="ヒラギノ角ゴ Pro W3"/>
              </a:rPr>
              <a:t>check that consent for screening has been obtained and recorded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ea typeface="ヒラギノ角ゴ Pro W3"/>
                <a:cs typeface="ヒラギノ角ゴ Pro W3"/>
              </a:rPr>
              <a:t>ensure the child is warm and comfortable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ea typeface="ヒラギノ角ゴ Pro W3"/>
                <a:cs typeface="ヒラギノ角ゴ Pro W3"/>
              </a:rPr>
              <a:t>clean the heel with the skin cleansing wipe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ea typeface="ヒラギノ角ゴ Pro W3"/>
                <a:cs typeface="ヒラギノ角ゴ Pro W3"/>
              </a:rPr>
              <a:t>allow the heel to dry completely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ea typeface="ヒラギノ角ゴ Pro W3"/>
                <a:cs typeface="ヒラギノ角ゴ Pro W3"/>
              </a:rPr>
              <a:t>wash hands, dry thoroughly and wear appropriate PPE (gloves/apron) during the procedure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ea typeface="ヒラギノ角ゴ Pro W3"/>
                <a:cs typeface="ヒラギノ角ゴ Pro W3"/>
              </a:rPr>
              <a:t>additional warming of the foot is not required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3C94A-65A4-D015-2C3F-706D481583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27162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31098E-E122-654B-1ED4-04F7A5F8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Collecting the blood sample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D3D4BC-70DA-CDD1-3336-54159D59A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0983" y="1825625"/>
            <a:ext cx="6792817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use the age-appropriate automated safety lancet supplied in the DBS kit</a:t>
            </a:r>
          </a:p>
          <a:p>
            <a:r>
              <a:rPr lang="en-US" dirty="0"/>
              <a:t>preferred area for the heel prick is the side of the heel - the </a:t>
            </a:r>
            <a:r>
              <a:rPr lang="en-US" b="1" dirty="0"/>
              <a:t>shaded</a:t>
            </a:r>
            <a:r>
              <a:rPr lang="en-US" dirty="0"/>
              <a:t> area</a:t>
            </a:r>
          </a:p>
          <a:p>
            <a:r>
              <a:rPr lang="en-US" dirty="0"/>
              <a:t>avoid the back of the heel (posterior curvature)</a:t>
            </a:r>
          </a:p>
          <a:p>
            <a:r>
              <a:rPr lang="en-US" dirty="0"/>
              <a:t>allow the heel to hang down to assist blood flow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0CAA-A812-DEFD-76EA-89A9C083DC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A261EF7-B40E-5E2E-6FB5-70EB4AA7D5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44906" y="1520328"/>
            <a:ext cx="2754218" cy="4654680"/>
          </a:xfrm>
        </p:spPr>
      </p:pic>
    </p:spTree>
    <p:extLst>
      <p:ext uri="{BB962C8B-B14F-4D97-AF65-F5344CB8AC3E}">
        <p14:creationId xmlns:p14="http://schemas.microsoft.com/office/powerpoint/2010/main" val="392263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2D23-0E17-B65A-1B3F-162D361E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Tenderfoot device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DE0B-5C92-30D3-DD0F-333A02369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28254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b="0" i="0" dirty="0">
                <a:solidFill>
                  <a:srgbClr val="131313"/>
                </a:solidFill>
                <a:effectLst/>
                <a:latin typeface="+mn-lt"/>
                <a:ea typeface="Roboto"/>
                <a:cs typeface="Arial"/>
              </a:rPr>
              <a:t>Tenderfoot is a safe, gentle and effective heel incision device, to use:</a:t>
            </a:r>
          </a:p>
          <a:p>
            <a:r>
              <a:rPr lang="en-GB" sz="1700" dirty="0">
                <a:latin typeface="+mn-lt"/>
                <a:cs typeface="Arial"/>
              </a:rPr>
              <a:t>remove the blue safety clip covering the trigger</a:t>
            </a:r>
          </a:p>
          <a:p>
            <a:r>
              <a:rPr lang="en-GB" sz="1700" dirty="0">
                <a:latin typeface="+mn-lt"/>
                <a:cs typeface="Arial"/>
              </a:rPr>
              <a:t>place lancet in light contact with the side of the heel with the arrow pointing towards the child’s foot</a:t>
            </a:r>
          </a:p>
          <a:p>
            <a:r>
              <a:rPr lang="en-GB" sz="1700" dirty="0">
                <a:latin typeface="+mn-lt"/>
                <a:cs typeface="Arial"/>
              </a:rPr>
              <a:t>press the trigger</a:t>
            </a:r>
          </a:p>
          <a:p>
            <a:r>
              <a:rPr lang="en-GB" sz="1700" dirty="0">
                <a:latin typeface="+mn-lt"/>
                <a:cs typeface="Arial"/>
              </a:rPr>
              <a:t>dispose in a sharps box</a:t>
            </a:r>
          </a:p>
          <a:p>
            <a:pPr marL="0" indent="0">
              <a:buNone/>
            </a:pPr>
            <a:endParaRPr lang="en-GB" sz="1700" dirty="0">
              <a:latin typeface="+mn-lt"/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131313"/>
                </a:solidFill>
                <a:latin typeface="+mn-lt"/>
                <a:ea typeface="Roboto"/>
                <a:cs typeface="Arial"/>
              </a:rPr>
              <a:t>The device provided in the DBS kit is suitable for </a:t>
            </a:r>
            <a:r>
              <a:rPr lang="en-GB" sz="1700" b="0" i="0" dirty="0">
                <a:solidFill>
                  <a:srgbClr val="131313"/>
                </a:solidFill>
                <a:effectLst/>
                <a:latin typeface="+mn-lt"/>
                <a:ea typeface="Roboto"/>
                <a:cs typeface="Arial"/>
              </a:rPr>
              <a:t>use from 6 months to 2 years of age</a:t>
            </a:r>
          </a:p>
          <a:p>
            <a:pPr marL="0" indent="0">
              <a:buNone/>
            </a:pPr>
            <a:r>
              <a:rPr lang="en-US" sz="1700" dirty="0">
                <a:latin typeface="+mn-lt"/>
                <a:cs typeface="Arial"/>
              </a:rPr>
              <a:t>For an older child, you will need to source an age-appropriate lancet/finger prick device, or arrange venous sample to be taken via </a:t>
            </a:r>
            <a:r>
              <a:rPr lang="en-US" sz="1700" dirty="0" err="1">
                <a:latin typeface="+mn-lt"/>
                <a:cs typeface="Arial"/>
              </a:rPr>
              <a:t>paediatric</a:t>
            </a:r>
            <a:r>
              <a:rPr lang="en-US" sz="1700" dirty="0">
                <a:latin typeface="+mn-lt"/>
                <a:cs typeface="Arial"/>
              </a:rPr>
              <a:t> phlebotomy services</a:t>
            </a:r>
            <a:endParaRPr lang="en-GB" sz="1700" dirty="0">
              <a:latin typeface="+mn-lt"/>
              <a:cs typeface="Arial"/>
            </a:endParaRPr>
          </a:p>
          <a:p>
            <a:endParaRPr lang="en-US" dirty="0"/>
          </a:p>
        </p:txBody>
      </p:sp>
      <p:pic>
        <p:nvPicPr>
          <p:cNvPr id="8" name="Content Placeholder 7" descr="A close-up of a pink and blue device&#10;&#10;Description automatically generated">
            <a:extLst>
              <a:ext uri="{FF2B5EF4-FFF2-40B4-BE49-F238E27FC236}">
                <a16:creationId xmlns:a16="http://schemas.microsoft.com/office/drawing/2014/main" id="{0CAF9975-1561-B8B7-316F-796C719564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27" y="1978850"/>
            <a:ext cx="3040115" cy="369873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4439C-68FF-C576-CDB9-61EC22062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28351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A883FB-BC42-5B3A-8022-04B484324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82981F-4C76-9791-4152-F996E2BC81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altLang="en-US" dirty="0">
                <a:ea typeface="ヒラギノ角ゴ Pro W3"/>
                <a:cs typeface="Arial" panose="020B0604020202020204" pitchFamily="34" charset="0"/>
              </a:rPr>
              <a:t>fill each circle on the card with a single drop of blood (at least three circles)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>
                <a:ea typeface="ヒラギノ角ゴ Pro W3"/>
              </a:rPr>
              <a:t>puncture the heel, w</a:t>
            </a:r>
            <a:r>
              <a:rPr lang="en-GB" altLang="en-US" dirty="0">
                <a:ea typeface="ヒラギノ角ゴ Pro W3"/>
                <a:cs typeface="Arial" panose="020B0604020202020204" pitchFamily="34" charset="0"/>
              </a:rPr>
              <a:t>ait for the blood to flow and a hanging drop to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>
                <a:ea typeface="ヒラギノ角ゴ Pro W3"/>
              </a:rPr>
              <a:t>a</a:t>
            </a:r>
            <a:r>
              <a:rPr lang="en-GB" altLang="en-US" dirty="0">
                <a:ea typeface="ヒラギノ角ゴ Pro W3"/>
                <a:cs typeface="Arial" panose="020B0604020202020204" pitchFamily="34" charset="0"/>
              </a:rPr>
              <a:t>llow one spot of blood to drop onto each of the circles on the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>
                <a:ea typeface="ヒラギノ角ゴ Pro W3"/>
              </a:rPr>
              <a:t>a</a:t>
            </a:r>
            <a:r>
              <a:rPr lang="en-GB" altLang="en-US" dirty="0">
                <a:ea typeface="ヒラギノ角ゴ Pro W3"/>
                <a:cs typeface="Arial" panose="020B0604020202020204" pitchFamily="34" charset="0"/>
              </a:rPr>
              <a:t>llow the blood to fill each circle by natural flow and seep through from front to back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B99C02-C492-4F1C-EC68-D843B815D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/>
              <a:t>Do not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191E67-6C33-D177-BB83-78E66209EB5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altLang="en-US" dirty="0">
                <a:ea typeface="ヒラギノ角ゴ Pro W3"/>
                <a:cs typeface="Arial" panose="020B0604020202020204" pitchFamily="34" charset="0"/>
              </a:rPr>
              <a:t>squeeze the foot</a:t>
            </a:r>
          </a:p>
          <a:p>
            <a:r>
              <a:rPr lang="en-GB" altLang="en-US" dirty="0">
                <a:ea typeface="ヒラギノ角ゴ Pro W3"/>
                <a:cs typeface="Arial" panose="020B0604020202020204" pitchFamily="34" charset="0"/>
              </a:rPr>
              <a:t>allow the heel to make contact with the card</a:t>
            </a:r>
          </a:p>
          <a:p>
            <a:r>
              <a:rPr lang="en-GB" altLang="en-US" dirty="0">
                <a:ea typeface="ヒラギノ角ゴ Pro W3"/>
                <a:cs typeface="Arial" panose="020B0604020202020204" pitchFamily="34" charset="0"/>
              </a:rPr>
              <a:t>compress or apply pressure to the blood spot</a:t>
            </a:r>
          </a:p>
          <a:p>
            <a:r>
              <a:rPr lang="en-GB" altLang="en-US" dirty="0">
                <a:ea typeface="ヒラギノ角ゴ Pro W3"/>
              </a:rPr>
              <a:t>apply multiple bloodspots to one circle</a:t>
            </a:r>
          </a:p>
          <a:p>
            <a:r>
              <a:rPr lang="en-GB" altLang="en-US" dirty="0">
                <a:ea typeface="ヒラギノ角ゴ Pro W3"/>
              </a:rPr>
              <a:t>c</a:t>
            </a:r>
            <a:r>
              <a:rPr lang="en-GB" altLang="en-US" dirty="0">
                <a:ea typeface="ヒラギノ角ゴ Pro W3"/>
                <a:cs typeface="Arial" panose="020B0604020202020204" pitchFamily="34" charset="0"/>
              </a:rPr>
              <a:t>ontaminate the sample</a:t>
            </a:r>
          </a:p>
          <a:p>
            <a:endParaRPr lang="en-GB" altLang="en-US" dirty="0">
              <a:ea typeface="ヒラギノ角ゴ Pro W3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322314-49BA-66B9-6306-0CC4F0A9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Taking a good quality blood sample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32086-BA54-159B-B0BE-9DAE43B31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74134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B11013-417C-8356-7514-5CE7DD48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to do if the blood stops flowing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40F79A-2DA3-ABAC-B8BC-AB1C4270C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US" dirty="0"/>
              <a:t>wipe away any congealed blood and gently massage the foot, do not squeeze as excessive pressure reduces the density of the blood on the sample </a:t>
            </a:r>
          </a:p>
          <a:p>
            <a:r>
              <a:rPr lang="en-US" dirty="0"/>
              <a:t>if the child is not bleeding, a second puncture is needed. This should be on the other foot or a different part of the same foot using a new lancet sourced separately (1x lancet supplied per kit)</a:t>
            </a:r>
          </a:p>
          <a:p>
            <a:r>
              <a:rPr lang="en-US" dirty="0"/>
              <a:t>repeat the heel prick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99E-7623-11CF-6789-DA2B47526F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57651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F241-83A6-8951-2A4E-4057B809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a good quality bloodspot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8C278-BC41-F0E8-C527-CEF730E4F6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D4B6C3-CE4D-B8BF-F966-C718162E6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880" y="1676803"/>
            <a:ext cx="6380871" cy="1496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9CB7E5-E187-A80E-DC49-C1ACBB685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892" y="3087702"/>
            <a:ext cx="6380871" cy="923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22577B-A18F-773B-DFAF-D71FE75B19D1}"/>
              </a:ext>
            </a:extLst>
          </p:cNvPr>
          <p:cNvSpPr txBox="1"/>
          <p:nvPr/>
        </p:nvSpPr>
        <p:spPr>
          <a:xfrm>
            <a:off x="1621970" y="4462353"/>
            <a:ext cx="87412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0C0C"/>
                </a:solidFill>
              </a:rPr>
              <a:t>a</a:t>
            </a:r>
            <a:r>
              <a:rPr lang="en-US" sz="1600" b="0" i="0" dirty="0">
                <a:solidFill>
                  <a:srgbClr val="0B0C0C"/>
                </a:solidFill>
                <a:effectLst/>
              </a:rPr>
              <a:t> single, evenly saturated drop of blood that fills, </a:t>
            </a:r>
            <a:r>
              <a:rPr lang="en-US" sz="1600" dirty="0">
                <a:solidFill>
                  <a:srgbClr val="0B0C0C"/>
                </a:solidFill>
              </a:rPr>
              <a:t>or</a:t>
            </a:r>
            <a:r>
              <a:rPr lang="en-US" sz="1600" b="0" i="0" dirty="0">
                <a:solidFill>
                  <a:srgbClr val="0B0C0C"/>
                </a:solidFill>
                <a:effectLst/>
              </a:rPr>
              <a:t> almost fills, the circle and soaks through to the back of the blood spot card</a:t>
            </a:r>
          </a:p>
          <a:p>
            <a:endParaRPr lang="en-US" sz="1600" b="0" i="0" dirty="0">
              <a:solidFill>
                <a:srgbClr val="0B0C0C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0C0C"/>
                </a:solidFill>
              </a:rPr>
              <a:t>g</a:t>
            </a:r>
            <a:r>
              <a:rPr lang="en-US" sz="1600" b="0" i="0" dirty="0">
                <a:solidFill>
                  <a:srgbClr val="0B0C0C"/>
                </a:solidFill>
                <a:effectLst/>
              </a:rPr>
              <a:t>ood quality blood spots are essential to obtain a test result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744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0D53-C700-472E-9940-3B10EFD9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poor quality bloodspots</a:t>
            </a:r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65CE167-0912-83FE-B479-17E04E2BD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830" y="3585350"/>
            <a:ext cx="5580534" cy="795244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53D0D7-0835-CA8E-373D-730EFE002BF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/>
          <a:lstStyle/>
          <a:p>
            <a:endParaRPr lang="en-GB" sz="2400" dirty="0"/>
          </a:p>
          <a:p>
            <a:endParaRPr lang="en-GB" dirty="0"/>
          </a:p>
          <a:p>
            <a:endParaRPr lang="en-GB" sz="2400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59A20F-6734-4D2D-A588-9035603A0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500" y="4914723"/>
            <a:ext cx="5411864" cy="7131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C8B0A4-BBE2-E471-E7E7-6562FF80897E}"/>
              </a:ext>
            </a:extLst>
          </p:cNvPr>
          <p:cNvSpPr txBox="1"/>
          <p:nvPr/>
        </p:nvSpPr>
        <p:spPr>
          <a:xfrm>
            <a:off x="2291024" y="2970918"/>
            <a:ext cx="7538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inappropriate application of blood (</a:t>
            </a:r>
            <a:r>
              <a:rPr lang="en-GB" sz="1600" dirty="0" err="1"/>
              <a:t>multispotted</a:t>
            </a:r>
            <a:r>
              <a:rPr lang="en-GB" sz="1600" dirty="0"/>
              <a:t>) – would not be accepted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EFFE5-98CA-0BE9-58BE-E8D44537DCDA}"/>
              </a:ext>
            </a:extLst>
          </p:cNvPr>
          <p:cNvSpPr txBox="1"/>
          <p:nvPr/>
        </p:nvSpPr>
        <p:spPr>
          <a:xfrm>
            <a:off x="2291024" y="4424523"/>
            <a:ext cx="76467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insufficient sample (too small volume of blood) – would not be accepted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C89912-7EF7-4E5A-F6BE-3559DCB9C7B2}"/>
              </a:ext>
            </a:extLst>
          </p:cNvPr>
          <p:cNvSpPr txBox="1"/>
          <p:nvPr/>
        </p:nvSpPr>
        <p:spPr>
          <a:xfrm>
            <a:off x="3042501" y="2427514"/>
            <a:ext cx="580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Front of card                               Back of card</a:t>
            </a:r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7424FB-42EB-5009-DA9E-A6E6461FC5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53600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F1237F-310E-7879-1B6D-B8A89877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Repeat samples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E95701-0104-0096-0AAA-D7E498DC9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rgbClr val="0B0C0C"/>
                </a:solidFill>
                <a:effectLst/>
                <a:latin typeface="+mn-lt"/>
                <a:cs typeface="Arial"/>
              </a:rPr>
              <a:t>If a poor-quality blood spot is received or the forms are not completed, the laboratory will request another sample to test the child</a:t>
            </a:r>
          </a:p>
          <a:p>
            <a:pPr marL="0" indent="0" algn="l">
              <a:buNone/>
            </a:pPr>
            <a:endParaRPr lang="en-US" b="0" i="0" dirty="0">
              <a:solidFill>
                <a:srgbClr val="0B0C0C"/>
              </a:solidFill>
              <a:effectLst/>
              <a:latin typeface="+mn-lt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B0C0C"/>
                </a:solidFill>
                <a:effectLst/>
                <a:latin typeface="+mn-lt"/>
                <a:cs typeface="Arial"/>
              </a:rPr>
              <a:t>Repeat samples can lead to:</a:t>
            </a:r>
          </a:p>
          <a:p>
            <a:pPr algn="l"/>
            <a:r>
              <a:rPr lang="en-US" dirty="0">
                <a:solidFill>
                  <a:srgbClr val="0B0C0C"/>
                </a:solidFill>
                <a:latin typeface="+mn-lt"/>
                <a:cs typeface="Arial"/>
              </a:rPr>
              <a:t>c</a:t>
            </a:r>
            <a:r>
              <a:rPr lang="en-US" b="0" i="0" dirty="0">
                <a:solidFill>
                  <a:srgbClr val="0B0C0C"/>
                </a:solidFill>
                <a:effectLst/>
                <a:latin typeface="+mn-lt"/>
                <a:cs typeface="Arial"/>
              </a:rPr>
              <a:t>hildren </a:t>
            </a:r>
            <a:r>
              <a:rPr lang="en-US" b="0" i="0" dirty="0">
                <a:effectLst/>
                <a:latin typeface="+mn-lt"/>
                <a:cs typeface="Arial"/>
              </a:rPr>
              <a:t>being no longer contactable </a:t>
            </a:r>
            <a:r>
              <a:rPr lang="en-US" dirty="0">
                <a:latin typeface="+mn-lt"/>
                <a:cs typeface="Arial"/>
              </a:rPr>
              <a:t>by services </a:t>
            </a:r>
            <a:r>
              <a:rPr lang="en-US" b="0" i="0" dirty="0">
                <a:solidFill>
                  <a:srgbClr val="0B0C0C"/>
                </a:solidFill>
                <a:effectLst/>
                <a:latin typeface="+mn-lt"/>
                <a:cs typeface="Arial"/>
              </a:rPr>
              <a:t>if parents don’t bring them for a repeat test</a:t>
            </a:r>
          </a:p>
          <a:p>
            <a:r>
              <a:rPr lang="en-US" b="0" i="0" dirty="0">
                <a:solidFill>
                  <a:srgbClr val="0B0C0C"/>
                </a:solidFill>
                <a:effectLst/>
                <a:latin typeface="+mn-lt"/>
                <a:cs typeface="Arial"/>
              </a:rPr>
              <a:t>delayed identification and treatment of </a:t>
            </a:r>
            <a:r>
              <a:rPr lang="en-US" dirty="0">
                <a:solidFill>
                  <a:srgbClr val="0B0C0C"/>
                </a:solidFill>
                <a:latin typeface="+mn-lt"/>
                <a:cs typeface="Arial"/>
              </a:rPr>
              <a:t>a child</a:t>
            </a:r>
            <a:r>
              <a:rPr lang="en-US" b="0" i="0" dirty="0">
                <a:solidFill>
                  <a:srgbClr val="0B0C0C"/>
                </a:solidFill>
                <a:effectLst/>
                <a:latin typeface="+mn-lt"/>
                <a:cs typeface="Arial"/>
              </a:rPr>
              <a:t> who has acquired hepatitis B virus</a:t>
            </a:r>
          </a:p>
          <a:p>
            <a:pPr marL="0" indent="0" algn="l">
              <a:buNone/>
            </a:pPr>
            <a:endParaRPr lang="en-US" dirty="0">
              <a:solidFill>
                <a:srgbClr val="0B0C0C"/>
              </a:solidFill>
              <a:latin typeface="+mn-lt"/>
              <a:cs typeface="Arial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0B0C0C"/>
                </a:solidFill>
                <a:latin typeface="+mn-lt"/>
                <a:cs typeface="Arial"/>
              </a:rPr>
              <a:t>Repeat samples should be taken as soon as possible</a:t>
            </a:r>
            <a:endParaRPr lang="en-US" b="0" i="0" dirty="0">
              <a:solidFill>
                <a:srgbClr val="0B0C0C"/>
              </a:solidFill>
              <a:effectLst/>
              <a:latin typeface="+mn-lt"/>
              <a:cs typeface="Arial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BB492-C604-C4C6-9F6B-6A889B12AC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540511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F363-EE87-68D0-68E0-7605631A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>
                <a:latin typeface="Arial"/>
                <a:cs typeface="Arial"/>
              </a:rPr>
              <a:t>What to do after taking the sample</a:t>
            </a:r>
            <a:br>
              <a:rPr lang="en-US" sz="4000">
                <a:latin typeface="Arial"/>
                <a:cs typeface="Arial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DA246-AA34-E185-C415-C8001992E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ea typeface="ヒラギノ角ゴ Pro W3"/>
                <a:cs typeface="ヒラギノ角ゴ Pro W3"/>
              </a:rPr>
              <a:t>wipe excess blood from the heel and apply gentle pressure with cotton wool / gauze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ea typeface="ヒラギノ角ゴ Pro W3"/>
                <a:cs typeface="ヒラギノ角ゴ Pro W3"/>
              </a:rPr>
              <a:t>apply a spot plaster if necessary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ea typeface="ヒラギノ角ゴ Pro W3"/>
                <a:cs typeface="ヒラギノ角ゴ Pro W3"/>
              </a:rPr>
              <a:t>allow the blood spots to air-dry away from direct sunlight or heat (up to 10 minutes)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once completely dry, fold the top of the card over the blood spot and place in the clear plastic bag with the fully completed request form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Arial"/>
                <a:cs typeface="Arial"/>
              </a:rPr>
              <a:t>place the clear plastic bag into the tracked prepaid envelope provided </a:t>
            </a:r>
          </a:p>
          <a:p>
            <a:pPr>
              <a:buClr>
                <a:schemeClr val="tx1"/>
              </a:buClr>
            </a:pPr>
            <a:r>
              <a:rPr lang="en-GB" altLang="en-US" dirty="0">
                <a:latin typeface="Arial"/>
                <a:ea typeface="ヒラギノ角ゴ Pro W3"/>
                <a:cs typeface="ヒラギノ角ゴ Pro W3"/>
              </a:rPr>
              <a:t>using a Royal Mail post box, dispatch on the same day (or within 24 hours) </a:t>
            </a:r>
          </a:p>
          <a:p>
            <a:pPr>
              <a:buClr>
                <a:schemeClr val="tx1"/>
              </a:buClr>
            </a:pPr>
            <a:r>
              <a:rPr lang="en-GB" altLang="en-US" dirty="0">
                <a:latin typeface="Arial"/>
                <a:ea typeface="ヒラギノ角ゴ Pro W3"/>
                <a:cs typeface="ヒラギノ角ゴ Pro W3"/>
              </a:rPr>
              <a:t>ensure the post box is one that is emptied daily (Monday to Saturday)</a:t>
            </a:r>
            <a:endParaRPr lang="en-US" dirty="0">
              <a:latin typeface="Arial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before posting make a note of the number shown under the barcode (which ends in GB) and </a:t>
            </a:r>
            <a:r>
              <a:rPr lang="en-GB" altLang="en-US" dirty="0">
                <a:latin typeface="Arial"/>
                <a:ea typeface="ヒラギノ角ゴ Pro W3"/>
                <a:cs typeface="ヒラギノ角ゴ Pro W3"/>
              </a:rPr>
              <a:t>record taking the DBS sample in the child’s red book and in GP notes (if applicable)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inform the parent/guardian that their GP will receive the result after 3 weeks</a:t>
            </a:r>
            <a:endParaRPr lang="en-GB" altLang="en-US" dirty="0">
              <a:latin typeface="Arial"/>
              <a:ea typeface="ヒラギノ角ゴ Pro W3"/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25C8E-3E12-99C1-8E40-6053271C70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75421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29A8-552E-1815-A8B6-085FDF26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 following taking of the DBS sample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04B80-0A17-8B63-D722-83E7C7AD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rgbClr val="0B0C0C"/>
                </a:solidFill>
                <a:effectLst/>
                <a:latin typeface="+mn-lt"/>
                <a:cs typeface="Arial"/>
              </a:rPr>
              <a:t>GPs and other providers should ensure that:</a:t>
            </a:r>
          </a:p>
          <a:p>
            <a:pPr marL="0" indent="0" algn="l">
              <a:buNone/>
            </a:pPr>
            <a:endParaRPr lang="en-US" b="0" i="0" dirty="0">
              <a:solidFill>
                <a:srgbClr val="0B0C0C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B0C0C"/>
                </a:solidFill>
                <a:effectLst/>
                <a:latin typeface="+mn-lt"/>
                <a:cs typeface="Arial"/>
              </a:rPr>
              <a:t>all eligible children (including those who move into the area after birth) are identified and offered DBS testing</a:t>
            </a:r>
          </a:p>
          <a:p>
            <a:r>
              <a:rPr lang="en-US" b="0" i="0" dirty="0">
                <a:solidFill>
                  <a:srgbClr val="0B0C0C"/>
                </a:solidFill>
                <a:effectLst/>
                <a:latin typeface="+mn-lt"/>
                <a:cs typeface="Arial"/>
              </a:rPr>
              <a:t>all </a:t>
            </a:r>
            <a:r>
              <a:rPr lang="en-US" dirty="0">
                <a:solidFill>
                  <a:srgbClr val="0B0C0C"/>
                </a:solidFill>
                <a:latin typeface="+mn-lt"/>
                <a:cs typeface="Arial"/>
              </a:rPr>
              <a:t>children</a:t>
            </a:r>
            <a:r>
              <a:rPr lang="en-US" b="0" i="0" dirty="0">
                <a:solidFill>
                  <a:srgbClr val="0B0C0C"/>
                </a:solidFill>
                <a:effectLst/>
                <a:latin typeface="+mn-lt"/>
                <a:cs typeface="Arial"/>
              </a:rPr>
              <a:t> whose parents accept DBS are tested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B0C0C"/>
                </a:solidFill>
                <a:effectLst/>
                <a:latin typeface="+mn-lt"/>
                <a:cs typeface="Arial"/>
              </a:rPr>
              <a:t>all samples arrive at the laboratory in a timely manner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B0C0C"/>
                </a:solidFill>
                <a:effectLst/>
                <a:latin typeface="+mn-lt"/>
                <a:cs typeface="Arial"/>
              </a:rPr>
              <a:t>all children with a positive result receive timely referral into specialist services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C0C"/>
                </a:solidFill>
                <a:latin typeface="+mn-lt"/>
                <a:cs typeface="Arial"/>
              </a:rPr>
              <a:t>a</a:t>
            </a:r>
            <a:r>
              <a:rPr lang="en-US" b="0" i="0" dirty="0">
                <a:solidFill>
                  <a:srgbClr val="0B0C0C"/>
                </a:solidFill>
                <a:effectLst/>
                <a:latin typeface="+mn-lt"/>
                <a:cs typeface="Arial"/>
              </a:rPr>
              <a:t>ll parents / carers receive the DBS result in a timely manner</a:t>
            </a:r>
          </a:p>
          <a:p>
            <a:pPr marL="0" indent="0" algn="l">
              <a:buNone/>
            </a:pPr>
            <a:r>
              <a:rPr lang="en-US" dirty="0">
                <a:latin typeface="+mn-lt"/>
                <a:cs typeface="Arial"/>
              </a:rPr>
              <a:t>Any questions – please contact </a:t>
            </a:r>
            <a:r>
              <a:rPr lang="en-US" dirty="0">
                <a:latin typeface="+mn-lt"/>
                <a:cs typeface="Arial"/>
                <a:hlinkClick r:id="rId2"/>
              </a:rPr>
              <a:t>phe.hepatitisbbabies@nhs.net</a:t>
            </a:r>
            <a:r>
              <a:rPr lang="en-US" dirty="0">
                <a:latin typeface="+mn-lt"/>
                <a:cs typeface="Arial"/>
              </a:rPr>
              <a:t> or telephone 0330 128 1020 option 2 Hepatitis B Babies</a:t>
            </a: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41764-0AE5-5D16-14CA-BFC7A0712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95218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E9BCAD-8418-BC36-A49B-2A994E60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95163-971D-4763-9BC7-01A3E941B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information about the free dried blood spot (DBS) service provided by UKHSA</a:t>
            </a:r>
          </a:p>
          <a:p>
            <a:r>
              <a:rPr lang="en-GB" dirty="0"/>
              <a:t>the importance of taking a good quality bloodspot</a:t>
            </a:r>
          </a:p>
          <a:p>
            <a:r>
              <a:rPr lang="en-GB" dirty="0"/>
              <a:t>what is in the DBS kit and how to complete the forms</a:t>
            </a:r>
          </a:p>
          <a:p>
            <a:r>
              <a:rPr lang="en-GB" dirty="0"/>
              <a:t>how to prepare for and take a good quality bloodspot</a:t>
            </a:r>
          </a:p>
          <a:p>
            <a:r>
              <a:rPr lang="en-GB" dirty="0"/>
              <a:t>how to recognise and avoid taking an incorrect blood spot sample</a:t>
            </a:r>
          </a:p>
          <a:p>
            <a:r>
              <a:rPr lang="en-GB" dirty="0"/>
              <a:t>what to do after taking the sample</a:t>
            </a:r>
          </a:p>
          <a:p>
            <a:r>
              <a:rPr lang="en-GB" dirty="0"/>
              <a:t>actions for healthcare providers</a:t>
            </a:r>
          </a:p>
          <a:p>
            <a:r>
              <a:rPr lang="en-GB" dirty="0"/>
              <a:t>additional sources of information on DBS testing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7855A6-EAC3-0570-85C9-BE20970284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217180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C05C-8E0F-4F99-B81C-7240BD66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19" y="325202"/>
            <a:ext cx="8028000" cy="648072"/>
          </a:xfrm>
        </p:spPr>
        <p:txBody>
          <a:bodyPr>
            <a:normAutofit fontScale="90000"/>
          </a:bodyPr>
          <a:lstStyle/>
          <a:p>
            <a:r>
              <a:rPr lang="en-GB"/>
              <a:t>Resources for healthcare practitioners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F728B4E-2AA6-46BC-A225-C7C7057FD4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93609" y="1465074"/>
            <a:ext cx="11397648" cy="49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9" tIns="36005" rIns="72009" bIns="36005" numCol="1" rtlCol="0" anchor="t" anchorCtr="0" compatLnSpc="1">
            <a:prstTxWarp prst="textNoShape">
              <a:avLst/>
            </a:prstTxWarp>
            <a:noAutofit/>
          </a:bodyPr>
          <a:lstStyle>
            <a:lvl1pPr defTabSz="720725">
              <a:spcBef>
                <a:spcPct val="20000"/>
              </a:spcBef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0725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20725">
              <a:spcBef>
                <a:spcPct val="20000"/>
              </a:spcBef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20725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20725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20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20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20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20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GB" sz="1600" i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latin typeface="Arial"/>
                <a:cs typeface="Arial"/>
              </a:rPr>
              <a:t>information and resources on the national DBS testing service can be accessed via: </a:t>
            </a:r>
            <a:r>
              <a:rPr lang="en-GB" sz="1400" dirty="0">
                <a:latin typeface="Arial"/>
                <a:cs typeface="Arial"/>
                <a:hlinkClick r:id="rId3"/>
              </a:rPr>
              <a:t>https://www.gov.uk/guidance/hepatitis-b-dried-blood-spot-dbs-testing-for-infants</a:t>
            </a:r>
            <a:r>
              <a:rPr lang="en-GB" sz="1400" dirty="0">
                <a:latin typeface="Arial"/>
                <a:cs typeface="Arial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400" dirty="0">
              <a:latin typeface="Arial"/>
              <a:cs typeface="Arial"/>
              <a:hlinkClick r:id="rId4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  <a:hlinkClick r:id="rId5"/>
              </a:rPr>
              <a:t>Guidance on the hepatitis B antenatal screening and selective neonatal </a:t>
            </a:r>
            <a:r>
              <a:rPr lang="en-US" sz="1400" dirty="0" err="1">
                <a:latin typeface="Arial"/>
                <a:cs typeface="Arial"/>
                <a:hlinkClick r:id="rId5"/>
              </a:rPr>
              <a:t>immunisation</a:t>
            </a:r>
            <a:r>
              <a:rPr lang="en-US" sz="1400" dirty="0">
                <a:latin typeface="Arial"/>
                <a:cs typeface="Arial"/>
                <a:hlinkClick r:id="rId5"/>
              </a:rPr>
              <a:t> pathway</a:t>
            </a:r>
            <a:r>
              <a:rPr lang="en-US" sz="1400" dirty="0">
                <a:latin typeface="Arial"/>
                <a:cs typeface="Arial"/>
              </a:rPr>
              <a:t> has practical information for healthcare practitioners providing advice on the selective neonatal hepatitis B </a:t>
            </a:r>
            <a:r>
              <a:rPr lang="en-US" sz="1400" dirty="0" err="1">
                <a:latin typeface="Arial"/>
                <a:cs typeface="Arial"/>
              </a:rPr>
              <a:t>immunisation</a:t>
            </a:r>
            <a:r>
              <a:rPr lang="en-US" sz="1400" dirty="0">
                <a:latin typeface="Arial"/>
                <a:cs typeface="Arial"/>
              </a:rPr>
              <a:t> pathway. </a:t>
            </a:r>
          </a:p>
          <a:p>
            <a:pPr>
              <a:lnSpc>
                <a:spcPct val="100000"/>
              </a:lnSpc>
            </a:pPr>
            <a:endParaRPr lang="en-US"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  <a:hlinkClick r:id="rId6"/>
              </a:rPr>
              <a:t>Selective neonatal hepatitis B </a:t>
            </a:r>
            <a:r>
              <a:rPr lang="en-US" sz="1400" dirty="0" err="1">
                <a:latin typeface="Arial"/>
                <a:cs typeface="Arial"/>
                <a:hlinkClick r:id="rId6"/>
              </a:rPr>
              <a:t>immunisation</a:t>
            </a:r>
            <a:r>
              <a:rPr lang="en-US" sz="1400" dirty="0">
                <a:latin typeface="Arial"/>
                <a:cs typeface="Arial"/>
                <a:hlinkClick r:id="rId6"/>
              </a:rPr>
              <a:t> and screening pathway</a:t>
            </a:r>
            <a:r>
              <a:rPr lang="en-US" sz="1400" dirty="0">
                <a:latin typeface="Arial"/>
                <a:cs typeface="Arial"/>
              </a:rPr>
              <a:t> this short film includes a physical demonstration of the technique to take a dried blood spot test. The timing of DBS testing and vaccination changed on 1 July 2025, however the process for DBS testing remains the same.</a:t>
            </a:r>
          </a:p>
          <a:p>
            <a:pPr>
              <a:lnSpc>
                <a:spcPct val="100000"/>
              </a:lnSpc>
            </a:pPr>
            <a:endParaRPr lang="en-US"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  <a:hlinkClick r:id="rId7"/>
              </a:rPr>
              <a:t>Aide memoire for healthcare practitioners</a:t>
            </a:r>
            <a:endParaRPr lang="en-GB"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GB"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latin typeface="Arial"/>
                <a:cs typeface="Arial"/>
              </a:rPr>
              <a:t>The Green Book: Immunisation against infectious disease: </a:t>
            </a:r>
            <a:r>
              <a:rPr lang="en-GB" sz="1400" dirty="0">
                <a:latin typeface="Arial"/>
                <a:cs typeface="Arial"/>
                <a:hlinkClick r:id="rId8"/>
              </a:rPr>
              <a:t>Hepatitis B chapter 18</a:t>
            </a:r>
            <a:endParaRPr lang="en-GB"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GB"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latin typeface="Arial"/>
                <a:cs typeface="Arial"/>
              </a:rPr>
              <a:t>General information on hepatitis B is available from: </a:t>
            </a:r>
            <a:r>
              <a:rPr lang="en-GB" sz="1400" dirty="0">
                <a:latin typeface="Arial"/>
                <a:cs typeface="Arial"/>
                <a:hlinkClick r:id="rId9"/>
              </a:rPr>
              <a:t>https://britishlivertrust.org.uk/information-and-support/liver-conditions/hepatitis-b/</a:t>
            </a:r>
            <a:r>
              <a:rPr lang="en-GB" sz="1400" dirty="0">
                <a:latin typeface="Arial"/>
                <a:cs typeface="Arial"/>
              </a:rPr>
              <a:t> </a:t>
            </a:r>
          </a:p>
          <a:p>
            <a:pPr>
              <a:lnSpc>
                <a:spcPct val="100000"/>
              </a:lnSpc>
            </a:pPr>
            <a:endParaRPr lang="en-GB"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hlinkClick r:id="rId10"/>
              </a:rPr>
              <a:t>https://www.nhs.uk/vaccinations/hepatitis-b-vaccine/</a:t>
            </a:r>
            <a:r>
              <a:rPr lang="en-GB" sz="1400" dirty="0"/>
              <a:t> </a:t>
            </a:r>
          </a:p>
          <a:p>
            <a:pPr>
              <a:buFontTx/>
              <a:buNone/>
            </a:pPr>
            <a:endParaRPr lang="en-GB" altLang="en-US" sz="1800" dirty="0"/>
          </a:p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1ED1E4-BEFA-444B-99A1-D71CDB9C3A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UKHSA: How to take a good quality blood spot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5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0E882-6E72-7D94-93C3-B78BBBA5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6" y="272342"/>
            <a:ext cx="10515600" cy="879681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Resources for pregnant women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0ADAF-1A54-34F4-9CFA-6FF04B00D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5" y="1633698"/>
            <a:ext cx="7675807" cy="4408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Arial"/>
                <a:cs typeface="Arial"/>
              </a:rPr>
              <a:t>Leaflets for pregnant women are available to order now. This includes: </a:t>
            </a:r>
            <a:endParaRPr lang="en-GB" dirty="0"/>
          </a:p>
          <a:p>
            <a:pPr marL="342900" indent="-342900">
              <a:lnSpc>
                <a:spcPct val="110000"/>
              </a:lnSpc>
            </a:pPr>
            <a:r>
              <a:rPr lang="en-US" dirty="0">
                <a:hlinkClick r:id="rId2"/>
              </a:rPr>
              <a:t>Protecting your baby against Hepatitis B</a:t>
            </a:r>
            <a:r>
              <a:rPr lang="en-GB" dirty="0">
                <a:latin typeface="Arial"/>
                <a:cs typeface="Arial"/>
              </a:rPr>
              <a:t>: p</a:t>
            </a:r>
            <a:r>
              <a:rPr lang="en-GB" dirty="0"/>
              <a:t>roduct code </a:t>
            </a:r>
            <a:r>
              <a:rPr lang="en-US" dirty="0">
                <a:effectLst/>
              </a:rPr>
              <a:t>410230B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Arial"/>
                <a:cs typeface="Arial"/>
              </a:rPr>
              <a:t>Visit the </a:t>
            </a:r>
            <a:r>
              <a:rPr lang="en-GB" dirty="0">
                <a:latin typeface="Arial"/>
                <a:cs typeface="Arial"/>
                <a:hlinkClick r:id="rId3"/>
              </a:rPr>
              <a:t>Find public health resources</a:t>
            </a:r>
            <a:r>
              <a:rPr lang="en-GB" dirty="0">
                <a:latin typeface="Arial"/>
                <a:cs typeface="Arial"/>
              </a:rPr>
              <a:t> website for availability of resources in different languages and formats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B2277-0073-7720-7079-2F0C3C288A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UKHSA: How to take a good quality blood spot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 person holding a baby&#10;&#10;AI-generated content may be incorrect.">
            <a:extLst>
              <a:ext uri="{FF2B5EF4-FFF2-40B4-BE49-F238E27FC236}">
                <a16:creationId xmlns:a16="http://schemas.microsoft.com/office/drawing/2014/main" id="{B5D05F3E-4DEF-E7A4-8210-56651117B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91" y="1548686"/>
            <a:ext cx="3181791" cy="451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4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2D055-20C9-0580-663C-701EAF3F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objectives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39BD8-54EA-3B33-1743-E8FE24C34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dirty="0">
                <a:latin typeface="Arial"/>
                <a:cs typeface="Arial"/>
              </a:rPr>
              <a:t>By the end of this session, you should be able to: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Arial"/>
                <a:cs typeface="Arial"/>
              </a:rPr>
              <a:t>understand the rationale for the DBS testing for </a:t>
            </a:r>
            <a:r>
              <a:rPr lang="en-GB" dirty="0">
                <a:latin typeface="Arial"/>
                <a:cs typeface="Arial"/>
              </a:rPr>
              <a:t>children</a:t>
            </a:r>
            <a:endParaRPr lang="en-GB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Arial"/>
                <a:cs typeface="Arial"/>
              </a:rPr>
              <a:t>u</a:t>
            </a:r>
            <a:r>
              <a:rPr lang="en-US" sz="2400" dirty="0">
                <a:latin typeface="Arial"/>
                <a:cs typeface="Arial"/>
              </a:rPr>
              <a:t>nderstand the importance of taking a good quality blood spot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rial"/>
                <a:cs typeface="Arial"/>
              </a:rPr>
              <a:t>describe how to prepare for and take a good quality blood spot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/>
                <a:cs typeface="Arial"/>
              </a:rPr>
              <a:t>understand how to u</a:t>
            </a:r>
            <a:r>
              <a:rPr lang="en-GB" sz="2400" dirty="0">
                <a:latin typeface="Arial"/>
                <a:cs typeface="Arial"/>
              </a:rPr>
              <a:t>se the tenderfoot safety device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/>
                <a:cs typeface="Arial"/>
              </a:rPr>
              <a:t>d</a:t>
            </a:r>
            <a:r>
              <a:rPr lang="en-GB" sz="2400" dirty="0">
                <a:latin typeface="Arial"/>
                <a:cs typeface="Arial"/>
              </a:rPr>
              <a:t>escribe what a poor-quality blood spot looks like and how to avoid taking one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rial"/>
                <a:cs typeface="Arial"/>
              </a:rPr>
              <a:t>u</a:t>
            </a:r>
            <a:r>
              <a:rPr lang="en-GB" sz="2400" dirty="0">
                <a:latin typeface="Arial"/>
                <a:cs typeface="Arial"/>
              </a:rPr>
              <a:t>nderstand what to do after taking the sample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rial"/>
                <a:cs typeface="Arial"/>
              </a:rPr>
              <a:t>understand how to signpost to additional sources of information</a:t>
            </a:r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3B119-6E6C-CB54-B2D6-33B066F82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23919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F4F8-422A-4672-97DB-4B3A49C5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Helpful information to know before taking a DBS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D813-83AB-48BE-A651-C6BC2E998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9559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latin typeface="+mn-lt"/>
                <a:cs typeface="Arial"/>
              </a:rPr>
              <a:t>Before taking a DBS, you may find it helpful to familiarise yourself with the following key documents and video: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400" i="1" dirty="0">
              <a:solidFill>
                <a:srgbClr val="FF0000"/>
              </a:solidFill>
              <a:latin typeface="+mn-lt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+mn-lt"/>
                <a:hlinkClick r:id="rId3"/>
              </a:rPr>
              <a:t>Selective neonatal Hepatitis B </a:t>
            </a:r>
            <a:r>
              <a:rPr lang="en-US" sz="1400" dirty="0" err="1">
                <a:latin typeface="+mn-lt"/>
                <a:hlinkClick r:id="rId3"/>
              </a:rPr>
              <a:t>immunisation</a:t>
            </a:r>
            <a:r>
              <a:rPr lang="en-US" sz="1400" dirty="0">
                <a:latin typeface="+mn-lt"/>
                <a:hlinkClick r:id="rId3"/>
              </a:rPr>
              <a:t> and screening pathway – YouTube</a:t>
            </a:r>
            <a:r>
              <a:rPr lang="en-US" sz="1400" dirty="0">
                <a:latin typeface="+mn-lt"/>
              </a:rPr>
              <a:t> video demonstrating how to take a good quality blood spot. The timing of DBS testing and vaccination changed on 1 July 2025, however the process for DBS testing remains the same.</a:t>
            </a:r>
            <a:endParaRPr lang="en-GB" sz="14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latin typeface="+mn-lt"/>
                <a:cs typeface="Arial"/>
              </a:rPr>
              <a:t>information and resources on the national DBS testing service </a:t>
            </a:r>
            <a:r>
              <a:rPr lang="en-US" sz="1400" dirty="0">
                <a:latin typeface="+mn-lt"/>
                <a:hlinkClick r:id="rId4"/>
              </a:rPr>
              <a:t>Hepatitis B dried blood spot (DBS) testing for infants - GOV.UK</a:t>
            </a:r>
            <a:endParaRPr lang="en-GB" sz="1400" dirty="0">
              <a:latin typeface="+mn-lt"/>
              <a:cs typeface="Arial"/>
              <a:hlinkClick r:id="rId5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effectLst/>
                <a:latin typeface="+mn-lt"/>
                <a:hlinkClick r:id="rId6"/>
              </a:rPr>
              <a:t>Guidance on the hepatitis B antenatal screening and selective neonatal </a:t>
            </a:r>
            <a:r>
              <a:rPr lang="en-US" sz="1400" dirty="0" err="1">
                <a:effectLst/>
                <a:latin typeface="+mn-lt"/>
                <a:hlinkClick r:id="rId6"/>
              </a:rPr>
              <a:t>immunisation</a:t>
            </a:r>
            <a:r>
              <a:rPr lang="en-US" sz="1400" dirty="0">
                <a:effectLst/>
                <a:latin typeface="+mn-lt"/>
                <a:hlinkClick r:id="rId6"/>
              </a:rPr>
              <a:t> pathway</a:t>
            </a:r>
            <a:r>
              <a:rPr lang="en-US" sz="1400" dirty="0">
                <a:effectLst/>
                <a:latin typeface="+mn-lt"/>
              </a:rPr>
              <a:t> </a:t>
            </a:r>
            <a:r>
              <a:rPr lang="en-US" sz="1400" dirty="0">
                <a:latin typeface="+mn-lt"/>
                <a:cs typeface="Arial"/>
              </a:rPr>
              <a:t>has practical information for healthcare practitioners providing advice on the selective neonatal hepatitis B immunisation pathway. It includes the vaccination programme recommendations, details of the DBS service and examples of scenarios that staff may experience when immunising</a:t>
            </a:r>
          </a:p>
          <a:p>
            <a:pPr eaLnBrk="0" hangingPunct="0">
              <a:lnSpc>
                <a:spcPct val="100000"/>
              </a:lnSpc>
              <a:spcBef>
                <a:spcPts val="1200"/>
              </a:spcBef>
              <a:buClr>
                <a:prstClr val="black"/>
              </a:buClr>
              <a:defRPr/>
            </a:pPr>
            <a:r>
              <a:rPr lang="en-US" sz="1400" dirty="0">
                <a:latin typeface="+mn-lt"/>
                <a:hlinkClick r:id="rId7"/>
              </a:rPr>
              <a:t>Protecting your baby against hepatitis B</a:t>
            </a:r>
            <a:r>
              <a:rPr lang="en-US" sz="1400" dirty="0">
                <a:latin typeface="+mn-lt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ヒラギノ角ゴ Pro W3" pitchFamily="84" charset="-128"/>
                <a:cs typeface="Arial" pitchFamily="34" charset="0"/>
              </a:rPr>
              <a:t>give parents / carers the leaflet and discuss the test, recording the discussion, leaflet provision and parents' choice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GB" sz="1600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E733F-4347-4F2E-A578-9730E182EB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UKHSA: How to take a good quality blood spot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F2FD3CC0-055F-3541-A3BA-DBB276505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8198777" y="1730831"/>
            <a:ext cx="3343561" cy="226785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B8999D-4F93-1A2F-6127-28BA396125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5783" y="1730831"/>
            <a:ext cx="1033099" cy="972607"/>
          </a:xfrm>
          <a:prstGeom prst="rect">
            <a:avLst/>
          </a:prstGeom>
        </p:spPr>
      </p:pic>
      <p:pic>
        <p:nvPicPr>
          <p:cNvPr id="11" name="Picture 10" descr="A person holding a baby&#10;&#10;AI-generated content may be incorrect.">
            <a:extLst>
              <a:ext uri="{FF2B5EF4-FFF2-40B4-BE49-F238E27FC236}">
                <a16:creationId xmlns:a16="http://schemas.microsoft.com/office/drawing/2014/main" id="{C9F856AA-3641-68C5-F3BD-C10513B99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77" y="4084982"/>
            <a:ext cx="1525017" cy="21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7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9D27-B85C-44CE-97FE-F0437BCF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8" y="397090"/>
            <a:ext cx="10498761" cy="821049"/>
          </a:xfrm>
        </p:spPr>
        <p:txBody>
          <a:bodyPr/>
          <a:lstStyle/>
          <a:p>
            <a:r>
              <a:rPr lang="en-GB"/>
              <a:t>Significant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969D9-516D-42F0-ACE5-D03D7CA6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08" y="1675721"/>
            <a:ext cx="10682041" cy="455728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+mn-lt"/>
                <a:cs typeface="Arial"/>
              </a:rPr>
              <a:t>taking a DBS sample in general practice has been standard practice since 2014 to support the selective </a:t>
            </a:r>
            <a:r>
              <a:rPr lang="en-US" sz="1800" dirty="0" err="1">
                <a:latin typeface="+mn-lt"/>
                <a:cs typeface="Arial"/>
              </a:rPr>
              <a:t>programme</a:t>
            </a:r>
            <a:endParaRPr lang="en-US" sz="1800" dirty="0">
              <a:latin typeface="+mn-l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+mn-lt"/>
                <a:cs typeface="Arial"/>
              </a:rPr>
              <a:t>taking of the DBS in general practice is now the norm and isn’t that dissimilar to taking a blood glucose test using a lancet device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+mn-lt"/>
                <a:cs typeface="Arial"/>
              </a:rPr>
              <a:t>any time between 1 year and 18 months of age a diagnostic sample should be taken from the child to check if they have become infected with hepatitis B virus (HBV) via perinatal transmission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+mn-lt"/>
                <a:cs typeface="Arial"/>
              </a:rPr>
              <a:t>a DBS sample taken in primary care is the preferred method of testing, as it is quick and simple and does not require a referral to hospital </a:t>
            </a:r>
            <a:r>
              <a:rPr lang="en-US" sz="1800" dirty="0" err="1">
                <a:latin typeface="+mn-lt"/>
                <a:cs typeface="Arial"/>
              </a:rPr>
              <a:t>paediatric</a:t>
            </a:r>
            <a:r>
              <a:rPr lang="en-US" sz="1800" dirty="0">
                <a:latin typeface="+mn-lt"/>
                <a:cs typeface="Arial"/>
              </a:rPr>
              <a:t> phlebotomy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+mn-lt"/>
                <a:cs typeface="Arial"/>
              </a:rPr>
              <a:t>GPs can arrange for HBsAg testing in a </a:t>
            </a:r>
            <a:r>
              <a:rPr lang="en-US" sz="1800" dirty="0" err="1">
                <a:latin typeface="+mn-lt"/>
                <a:cs typeface="Arial"/>
              </a:rPr>
              <a:t>paediatric</a:t>
            </a:r>
            <a:r>
              <a:rPr lang="en-US" sz="1800" dirty="0">
                <a:latin typeface="+mn-lt"/>
                <a:cs typeface="Arial"/>
              </a:rPr>
              <a:t> phlebotomy outpatients' clinic as an alternative method if necessary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+mn-lt"/>
                <a:cs typeface="Arial"/>
              </a:rPr>
              <a:t>further guidance on the pathway, including a step-by-step guide to the practice nurses' actions in relation to DBS testing and </a:t>
            </a:r>
            <a:r>
              <a:rPr lang="en-US" sz="1800" dirty="0" err="1">
                <a:latin typeface="+mn-lt"/>
                <a:cs typeface="Arial"/>
              </a:rPr>
              <a:t>immunisation</a:t>
            </a:r>
            <a:r>
              <a:rPr lang="en-US" sz="1800" dirty="0">
                <a:latin typeface="+mn-lt"/>
                <a:cs typeface="Arial"/>
              </a:rPr>
              <a:t> between one year and 18-months of age can be found in the document </a:t>
            </a:r>
            <a:r>
              <a:rPr lang="en-US" sz="1600" dirty="0">
                <a:latin typeface="+mn-lt"/>
                <a:cs typeface="Arial"/>
                <a:hlinkClick r:id="rId3"/>
              </a:rPr>
              <a:t>Guidance on the hepatitis B antenatal screening and selective neonatal immunisation pathway - GOV.UK</a:t>
            </a:r>
            <a:r>
              <a:rPr lang="en-US" sz="1600" dirty="0">
                <a:latin typeface="+mn-lt"/>
                <a:cs typeface="Arial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+mn-lt"/>
                <a:cs typeface="Arial"/>
              </a:rPr>
              <a:t>should you wish to discuss the pathway further, please contact your local screening and </a:t>
            </a:r>
            <a:r>
              <a:rPr lang="en-US" sz="1800" dirty="0" err="1">
                <a:latin typeface="+mn-lt"/>
                <a:cs typeface="Arial"/>
              </a:rPr>
              <a:t>immunisation</a:t>
            </a:r>
            <a:r>
              <a:rPr lang="en-US" sz="1800" dirty="0">
                <a:latin typeface="+mn-lt"/>
                <a:cs typeface="Arial"/>
              </a:rPr>
              <a:t> team who are generally best placed to support you locally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D99C8-59B9-4C96-A536-16082CB596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UKHSA: How to take a good quality blood spot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7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A2D3-5169-AA9A-D691-114ACAE4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latin typeface="Arial"/>
                <a:cs typeface="Arial"/>
              </a:rPr>
              <a:t>Rationale for the hepatitis B dried blood spot (DBS) testing for children</a:t>
            </a:r>
            <a:br>
              <a:rPr lang="en-GB" sz="4000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BDF8F-3E90-D954-E1B6-D2A07607E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aim of the post-exposure hepatitis B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immunisation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programme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is to prevent </a:t>
            </a:r>
            <a:r>
              <a:rPr lang="en-US" sz="1500" dirty="0">
                <a:solidFill>
                  <a:prstClr val="black"/>
                </a:solidFill>
                <a:latin typeface="Arial" panose="020B0604020202020204"/>
                <a:cs typeface="Arial"/>
              </a:rPr>
              <a:t>infants and children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acquiring hepatitis B virus from their mothers’ blood and body fluids to which they are exposed during birth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500" dirty="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DBS testing provides a simple, safe and easy way to test the child at any time between 1 year and 18 months of age in primary care, for example at an opportunistic healthcare attendance or at a routine appointment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91"/>
              </a:buClr>
              <a:buSzTx/>
              <a:buNone/>
              <a:tabLst/>
              <a:defRPr/>
            </a:pPr>
            <a:endParaRPr lang="en-US" sz="1500" dirty="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DBS testing is a free service, provided by UKHSA</a:t>
            </a:r>
            <a:endParaRPr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indent="0">
              <a:buNone/>
            </a:pPr>
            <a:endParaRPr lang="en-US" sz="2400" b="1" dirty="0">
              <a:solidFill>
                <a:srgbClr val="0B0C0C"/>
              </a:solidFill>
              <a:latin typeface="GDS Transport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B0C0C"/>
                </a:solidFill>
                <a:latin typeface="GDS Transport"/>
                <a:cs typeface="Arial"/>
              </a:rPr>
              <a:t>A</a:t>
            </a:r>
            <a:r>
              <a:rPr lang="en-US" sz="2400" b="1" dirty="0">
                <a:solidFill>
                  <a:srgbClr val="0B0C0C"/>
                </a:solidFill>
                <a:latin typeface="GDS Transport"/>
                <a:cs typeface="Arial"/>
              </a:rPr>
              <a:t> g</a:t>
            </a:r>
            <a:r>
              <a:rPr lang="en-US" sz="2400" b="1" i="0" dirty="0">
                <a:solidFill>
                  <a:srgbClr val="0B0C0C"/>
                </a:solidFill>
                <a:effectLst/>
                <a:latin typeface="GDS Transport"/>
                <a:cs typeface="Arial"/>
              </a:rPr>
              <a:t>ood quality DBS is vital to ensure that children who have become infected with hepatitis B are identified and treated early.</a:t>
            </a:r>
            <a:endParaRPr lang="en-US" sz="2400" b="1" dirty="0"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D102A-37BA-5C5A-8B68-3D0000FCCA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00769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2EBF-D799-A0B4-1F10-5B6F342F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Arial"/>
                <a:cs typeface="Arial"/>
              </a:rPr>
              <a:t>Importance of taking a good quality blood spot</a:t>
            </a:r>
            <a:br>
              <a:rPr lang="en-US" sz="4000">
                <a:latin typeface="Arial"/>
                <a:cs typeface="Arial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E6EDA-DEBE-3172-2661-E157D89DC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to prevent avoidable repeat DBS testing on children</a:t>
            </a:r>
          </a:p>
          <a:p>
            <a:r>
              <a:rPr lang="en-US" dirty="0">
                <a:latin typeface="Arial"/>
                <a:cs typeface="Arial"/>
              </a:rPr>
              <a:t>facilitate timely referral of a child who has acquired hepatitis B infection to </a:t>
            </a:r>
            <a:r>
              <a:rPr lang="en-US" dirty="0" err="1">
                <a:latin typeface="Arial"/>
                <a:cs typeface="Arial"/>
              </a:rPr>
              <a:t>paediatric</a:t>
            </a:r>
            <a:r>
              <a:rPr lang="en-US" dirty="0">
                <a:latin typeface="Arial"/>
                <a:cs typeface="Arial"/>
              </a:rPr>
              <a:t> liver specialist services</a:t>
            </a:r>
          </a:p>
          <a:p>
            <a:r>
              <a:rPr lang="en-US" dirty="0">
                <a:latin typeface="Arial"/>
                <a:cs typeface="Arial"/>
              </a:rPr>
              <a:t>provide reassurance to families that a child has not acquired hepatitis B infection</a:t>
            </a:r>
          </a:p>
          <a:p>
            <a:r>
              <a:rPr lang="en-US" dirty="0">
                <a:latin typeface="Arial"/>
                <a:cs typeface="Arial"/>
              </a:rPr>
              <a:t>monitor delivery and surveillance of the selective </a:t>
            </a:r>
            <a:r>
              <a:rPr lang="en-US" dirty="0" err="1">
                <a:latin typeface="Arial"/>
                <a:cs typeface="Arial"/>
              </a:rPr>
              <a:t>immunisation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programme</a:t>
            </a:r>
            <a:r>
              <a:rPr lang="en-US" dirty="0">
                <a:latin typeface="Arial"/>
                <a:cs typeface="Arial"/>
              </a:rPr>
              <a:t> </a:t>
            </a:r>
          </a:p>
          <a:p>
            <a:r>
              <a:rPr lang="en-US" dirty="0">
                <a:latin typeface="Arial"/>
                <a:cs typeface="Arial"/>
              </a:rPr>
              <a:t>inadequate samples = avoidable repeat = costly delays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599F2-87D6-147D-38FB-A7EA980898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48857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184F-03DB-EC8D-AED6-5C10AEF1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DBS kit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236B-9ED4-A22E-0AF3-559B0C494E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altLang="en-US" dirty="0">
                <a:latin typeface="Arial"/>
                <a:ea typeface="ヒラギノ角ゴ Pro W3"/>
                <a:cs typeface="Arial"/>
              </a:rPr>
              <a:t>The DBS testing kit includes: </a:t>
            </a:r>
          </a:p>
          <a:p>
            <a:r>
              <a:rPr lang="en-GB" altLang="en-US" dirty="0">
                <a:latin typeface="Arial"/>
                <a:ea typeface="ヒラギノ角ゴ Pro W3"/>
                <a:cs typeface="Arial"/>
              </a:rPr>
              <a:t>request form</a:t>
            </a:r>
          </a:p>
          <a:p>
            <a:r>
              <a:rPr lang="en-GB" altLang="en-US" dirty="0">
                <a:latin typeface="Arial"/>
                <a:ea typeface="ヒラギノ角ゴ Pro W3"/>
                <a:cs typeface="Arial"/>
              </a:rPr>
              <a:t>clear bag</a:t>
            </a:r>
          </a:p>
          <a:p>
            <a:r>
              <a:rPr lang="en-GB" altLang="en-US" dirty="0">
                <a:latin typeface="Arial"/>
                <a:ea typeface="ヒラギノ角ゴ Pro W3"/>
                <a:cs typeface="Arial"/>
              </a:rPr>
              <a:t>skin cleansing wipe</a:t>
            </a:r>
          </a:p>
          <a:p>
            <a:r>
              <a:rPr lang="en-GB" altLang="en-US" dirty="0">
                <a:latin typeface="Arial"/>
                <a:ea typeface="ヒラギノ角ゴ Pro W3"/>
                <a:cs typeface="Arial"/>
              </a:rPr>
              <a:t> instruction sheet</a:t>
            </a:r>
          </a:p>
          <a:p>
            <a:r>
              <a:rPr lang="en-GB" altLang="en-US" dirty="0">
                <a:latin typeface="Arial"/>
                <a:ea typeface="ヒラギノ角ゴ Pro W3"/>
                <a:cs typeface="Arial"/>
              </a:rPr>
              <a:t> reply-paid specimen bag (for return of sample)</a:t>
            </a:r>
          </a:p>
          <a:p>
            <a:r>
              <a:rPr lang="en-GB" altLang="en-US" dirty="0">
                <a:latin typeface="Arial"/>
                <a:ea typeface="ヒラギノ角ゴ Pro W3"/>
                <a:cs typeface="Arial"/>
              </a:rPr>
              <a:t> automated safety lancet</a:t>
            </a:r>
          </a:p>
          <a:p>
            <a:r>
              <a:rPr lang="en-GB" altLang="en-US" dirty="0">
                <a:latin typeface="Arial"/>
                <a:ea typeface="ヒラギノ角ゴ Pro W3"/>
                <a:cs typeface="Arial"/>
              </a:rPr>
              <a:t> dried blood spot card</a:t>
            </a:r>
          </a:p>
          <a:p>
            <a:pPr marL="0" indent="0">
              <a:buNone/>
            </a:pPr>
            <a:r>
              <a:rPr lang="en-GB" altLang="en-US" dirty="0">
                <a:latin typeface="Arial"/>
                <a:ea typeface="ヒラギノ角ゴ Pro W3"/>
                <a:cs typeface="Arial"/>
              </a:rPr>
              <a:t>You will also require</a:t>
            </a:r>
          </a:p>
          <a:p>
            <a:r>
              <a:rPr lang="en-GB" altLang="en-US" dirty="0">
                <a:latin typeface="Arial"/>
                <a:ea typeface="ヒラギノ角ゴ Pro W3"/>
                <a:cs typeface="Arial"/>
              </a:rPr>
              <a:t>child's NHS number &amp; child health record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ea typeface="ヒラギノ角ゴ Pro W3"/>
                <a:cs typeface="Arial"/>
              </a:rPr>
              <a:t>non-sterile protective gloves / apron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ea typeface="ヒラギノ角ゴ Pro W3"/>
                <a:cs typeface="Arial"/>
              </a:rPr>
              <a:t>sharps box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ea typeface="ヒラギノ角ゴ Pro W3"/>
                <a:cs typeface="Arial"/>
              </a:rPr>
              <a:t>cotton wool / gauze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ea typeface="ヒラギノ角ゴ Pro W3"/>
                <a:cs typeface="Arial"/>
              </a:rPr>
              <a:t>hypoallergenic spot plaster</a:t>
            </a:r>
          </a:p>
          <a:p>
            <a:endParaRPr lang="en-GB" altLang="en-US" dirty="0">
              <a:ea typeface="ヒラギノ角ゴ Pro W3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59A72-0FCA-5748-D694-399406BB58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  <p:pic>
        <p:nvPicPr>
          <p:cNvPr id="8" name="Content Placeholder 7" descr="A group of medical supplies on a table&#10;&#10;Description automatically generated">
            <a:extLst>
              <a:ext uri="{FF2B5EF4-FFF2-40B4-BE49-F238E27FC236}">
                <a16:creationId xmlns:a16="http://schemas.microsoft.com/office/drawing/2014/main" id="{7EF59579-ABFB-6EF0-ACBA-3314585005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56950"/>
            <a:ext cx="5181600" cy="4288687"/>
          </a:xfrm>
        </p:spPr>
      </p:pic>
    </p:spTree>
    <p:extLst>
      <p:ext uri="{BB962C8B-B14F-4D97-AF65-F5344CB8AC3E}">
        <p14:creationId xmlns:p14="http://schemas.microsoft.com/office/powerpoint/2010/main" val="165177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AB7A-1552-C48F-9384-E65A5B79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Completing the card &amp; form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275C5-D2F5-1DC1-2D58-4EA59865E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Arial"/>
                <a:cs typeface="Arial"/>
              </a:rPr>
              <a:t>Remember ‘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SEND</a:t>
            </a:r>
            <a:r>
              <a:rPr lang="en-GB" b="1" dirty="0">
                <a:latin typeface="Arial"/>
                <a:cs typeface="Arial"/>
              </a:rPr>
              <a:t>’</a:t>
            </a:r>
          </a:p>
          <a:p>
            <a:r>
              <a:rPr lang="en-GB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GB" dirty="0">
                <a:latin typeface="Arial"/>
                <a:cs typeface="Arial"/>
              </a:rPr>
              <a:t>ample date</a:t>
            </a:r>
          </a:p>
          <a:p>
            <a:r>
              <a:rPr lang="en-GB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GB" dirty="0">
                <a:latin typeface="Arial"/>
                <a:cs typeface="Arial"/>
              </a:rPr>
              <a:t>xpiry date – check the card has not expired</a:t>
            </a:r>
          </a:p>
          <a:p>
            <a:r>
              <a:rPr lang="en-GB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GB" dirty="0">
                <a:latin typeface="Arial"/>
                <a:cs typeface="Arial"/>
              </a:rPr>
              <a:t>HS number </a:t>
            </a:r>
          </a:p>
          <a:p>
            <a:r>
              <a:rPr lang="en-GB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GB" dirty="0">
                <a:latin typeface="Arial"/>
                <a:cs typeface="Arial"/>
              </a:rPr>
              <a:t>ate of birth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Complete all fields on the blood spot card and request form, including demographics, child's hepatitis B vaccine history, maternal hepatitis B information and GP details. 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Complete the details at the time of sampling and check the completed blood spot card with parents.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603A4-DECF-1E65-B5A4-C4E73F4BF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400"/>
              <a:t>UKHSA: How to take a good quality blood spot</a:t>
            </a:r>
            <a:endParaRPr lang="en-GB" sz="1400"/>
          </a:p>
        </p:txBody>
      </p:sp>
      <p:pic>
        <p:nvPicPr>
          <p:cNvPr id="7" name="Picture 6" descr="A white card with circles and black text on it&#10;&#10;Description automatically generated">
            <a:extLst>
              <a:ext uri="{FF2B5EF4-FFF2-40B4-BE49-F238E27FC236}">
                <a16:creationId xmlns:a16="http://schemas.microsoft.com/office/drawing/2014/main" id="{615BF606-A273-EDEC-F566-CF5B0F62B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0000">
            <a:off x="9224958" y="1727821"/>
            <a:ext cx="2451937" cy="2352678"/>
          </a:xfrm>
          <a:prstGeom prst="rect">
            <a:avLst/>
          </a:prstGeom>
        </p:spPr>
      </p:pic>
      <p:pic>
        <p:nvPicPr>
          <p:cNvPr id="9" name="Picture 8" descr="A close-up of a form&#10;&#10;Description automatically generated">
            <a:extLst>
              <a:ext uri="{FF2B5EF4-FFF2-40B4-BE49-F238E27FC236}">
                <a16:creationId xmlns:a16="http://schemas.microsoft.com/office/drawing/2014/main" id="{0C1C99AF-554C-CCE2-D8C4-3DA61B3C0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20000">
            <a:off x="6922194" y="1578587"/>
            <a:ext cx="2165685" cy="2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HSA Presentation template 1.potx" id="{C217F2B4-A571-4445-8097-3EA40A1C8019}" vid="{14B50B89-D5D7-5C49-800E-0E3C0AC8C2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2127</Words>
  <Application>Microsoft Office PowerPoint</Application>
  <PresentationFormat>Widescreen</PresentationFormat>
  <Paragraphs>211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GDS Transport</vt:lpstr>
      <vt:lpstr>ヒラギノ角ゴ Pro W3</vt:lpstr>
      <vt:lpstr>Office Theme</vt:lpstr>
      <vt:lpstr>1_Office Theme</vt:lpstr>
      <vt:lpstr>Taking a good quality dried blood spot (DBS) for children on the selective neonatal hepatitis B pathway       Last update: May 2025</vt:lpstr>
      <vt:lpstr>Content</vt:lpstr>
      <vt:lpstr>Learning objectives</vt:lpstr>
      <vt:lpstr>Helpful information to know before taking a DBS</vt:lpstr>
      <vt:lpstr>Significant messages</vt:lpstr>
      <vt:lpstr>Rationale for the hepatitis B dried blood spot (DBS) testing for children </vt:lpstr>
      <vt:lpstr>Importance of taking a good quality blood spot </vt:lpstr>
      <vt:lpstr>The DBS kit</vt:lpstr>
      <vt:lpstr>Completing the card &amp; form</vt:lpstr>
      <vt:lpstr>Preparing to take the DBS sample</vt:lpstr>
      <vt:lpstr>Collecting the blood sample</vt:lpstr>
      <vt:lpstr>Tenderfoot device</vt:lpstr>
      <vt:lpstr>Taking a good quality blood sample</vt:lpstr>
      <vt:lpstr>What to do if the blood stops flowing</vt:lpstr>
      <vt:lpstr>Examples of a good quality bloodspot</vt:lpstr>
      <vt:lpstr>Examples of poor quality bloodspots</vt:lpstr>
      <vt:lpstr>Repeat samples</vt:lpstr>
      <vt:lpstr>What to do after taking the sample </vt:lpstr>
      <vt:lpstr>Actions following taking of the DBS sample</vt:lpstr>
      <vt:lpstr>Resources for healthcare practitioners</vt:lpstr>
      <vt:lpstr>Resources for pregnant women</vt:lpstr>
    </vt:vector>
  </TitlesOfParts>
  <Company>UK Health Security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B dried blood spot (DBS) testing for infants How to take a good quality blood spot sample   Core training slideset for healthcare practitioners  Version 1 Last update: January 2025</dc:title>
  <dc:creator>Greta Hayward2</dc:creator>
  <cp:lastModifiedBy>Richard.N Allen</cp:lastModifiedBy>
  <cp:revision>83</cp:revision>
  <dcterms:created xsi:type="dcterms:W3CDTF">2024-12-30T15:09:35Z</dcterms:created>
  <dcterms:modified xsi:type="dcterms:W3CDTF">2025-12-23T16:11:38Z</dcterms:modified>
</cp:coreProperties>
</file>