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5" r:id="rId4"/>
  </p:sldMasterIdLst>
  <p:notesMasterIdLst>
    <p:notesMasterId r:id="rId50"/>
  </p:notesMasterIdLst>
  <p:sldIdLst>
    <p:sldId id="256" r:id="rId5"/>
    <p:sldId id="637" r:id="rId6"/>
    <p:sldId id="684" r:id="rId7"/>
    <p:sldId id="257" r:id="rId8"/>
    <p:sldId id="683" r:id="rId9"/>
    <p:sldId id="259" r:id="rId10"/>
    <p:sldId id="260" r:id="rId11"/>
    <p:sldId id="686" r:id="rId12"/>
    <p:sldId id="685"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 id="277" r:id="rId29"/>
    <p:sldId id="278" r:id="rId30"/>
    <p:sldId id="279" r:id="rId31"/>
    <p:sldId id="281" r:id="rId32"/>
    <p:sldId id="282" r:id="rId33"/>
    <p:sldId id="283" r:id="rId34"/>
    <p:sldId id="284" r:id="rId35"/>
    <p:sldId id="286" r:id="rId36"/>
    <p:sldId id="288" r:id="rId37"/>
    <p:sldId id="285" r:id="rId38"/>
    <p:sldId id="287" r:id="rId39"/>
    <p:sldId id="289" r:id="rId40"/>
    <p:sldId id="290" r:id="rId41"/>
    <p:sldId id="291" r:id="rId42"/>
    <p:sldId id="292" r:id="rId43"/>
    <p:sldId id="293" r:id="rId44"/>
    <p:sldId id="294" r:id="rId45"/>
    <p:sldId id="295" r:id="rId46"/>
    <p:sldId id="296" r:id="rId47"/>
    <p:sldId id="298" r:id="rId48"/>
    <p:sldId id="299" r:id="rId4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884E344-AA27-405C-BAB8-2791FD9D4419}" name="Helen Eley" initials="HE" userId="S::Helen.Eley@ukhsa.gov.uk::40e25070-ef8f-4639-9b5e-972e0c08e47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C9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161" autoAdjust="0"/>
  </p:normalViewPr>
  <p:slideViewPr>
    <p:cSldViewPr snapToGrid="0">
      <p:cViewPr varScale="1">
        <p:scale>
          <a:sx n="78" d="100"/>
          <a:sy n="78" d="100"/>
        </p:scale>
        <p:origin x="850"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notesMaster" Target="notesMasters/notesMaster1.xml"/><Relationship Id="rId55"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8" Type="http://schemas.openxmlformats.org/officeDocument/2006/relationships/slide" Target="slides/slide4.xml"/><Relationship Id="rId51" Type="http://schemas.openxmlformats.org/officeDocument/2006/relationships/presProps" Target="presProps.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F94399-4760-E249-A21A-E0B302D943C1}" type="datetimeFigureOut">
              <a:rPr lang="en-US" smtClean="0"/>
              <a:t>12/16/2025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9349AD-43E2-A142-9B61-FBB06C64E86F}" type="slidenum">
              <a:rPr lang="en-US" smtClean="0"/>
              <a:t>‹#›</a:t>
            </a:fld>
            <a:endParaRPr lang="en-US" dirty="0"/>
          </a:p>
        </p:txBody>
      </p:sp>
    </p:spTree>
    <p:extLst>
      <p:ext uri="{BB962C8B-B14F-4D97-AF65-F5344CB8AC3E}">
        <p14:creationId xmlns:p14="http://schemas.microsoft.com/office/powerpoint/2010/main" val="2809397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385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8</a:t>
            </a:fld>
            <a:endParaRPr lang="en-US" dirty="0"/>
          </a:p>
        </p:txBody>
      </p:sp>
    </p:spTree>
    <p:extLst>
      <p:ext uri="{BB962C8B-B14F-4D97-AF65-F5344CB8AC3E}">
        <p14:creationId xmlns:p14="http://schemas.microsoft.com/office/powerpoint/2010/main" val="4173016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Hepatitis B is a disease of global public health importance. The World Health Organization (WHO) estimate that 257 million people are living with hepatitis B virus infection (defined as hepatitis B surface antigen positive).</a:t>
            </a:r>
          </a:p>
          <a:p>
            <a:r>
              <a:rPr lang="en-GB" dirty="0"/>
              <a:t>In 2015, hepatitis B resulted in 887 000 deaths, mostly from complications (including cirrhosis and hepatocellular carcinoma).</a:t>
            </a:r>
          </a:p>
          <a:p>
            <a:r>
              <a:rPr lang="en-GB" dirty="0"/>
              <a:t>The prevalence of disease varies by country. The WHO has categorised countries based upon the prevalence of HBsAg into high (more than 8%), intermediate (2 to 8%) and low (less than 2%) endemicity countries. In many high-prevalence countries, 10% or more of the population have chronic hepatitis B infection. High-prevalence regions include sub-Saharan Africa, most of Asia and the Pacific islands. Intermediate-prevalence regions include the Amazon, southern parts of Eastern and Central Europe, the Middle East and the Indian sub-continent. Low-prevalence regions include most of Western Europe and North America. </a:t>
            </a:r>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18</a:t>
            </a:fld>
            <a:endParaRPr lang="en-US" dirty="0"/>
          </a:p>
        </p:txBody>
      </p:sp>
    </p:spTree>
    <p:extLst>
      <p:ext uri="{BB962C8B-B14F-4D97-AF65-F5344CB8AC3E}">
        <p14:creationId xmlns:p14="http://schemas.microsoft.com/office/powerpoint/2010/main" val="10905431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20</a:t>
            </a:fld>
            <a:endParaRPr lang="en-US" dirty="0"/>
          </a:p>
        </p:txBody>
      </p:sp>
    </p:spTree>
    <p:extLst>
      <p:ext uri="{BB962C8B-B14F-4D97-AF65-F5344CB8AC3E}">
        <p14:creationId xmlns:p14="http://schemas.microsoft.com/office/powerpoint/2010/main" val="3065769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Children born on or before 30 </a:t>
            </a:r>
            <a:r>
              <a:rPr lang="en-GB" sz="1200" dirty="0">
                <a:highlight>
                  <a:srgbClr val="FFFF00"/>
                </a:highlight>
              </a:rPr>
              <a:t>June 2024 remain on the previous schedule and should continue to be offered their Hib/MenC vaccine when they attend for the vaccines that they should have received at 12 months of age. However, if Hib/MenC vaccine is no longer available, children in this birth cohort should be given the hexavalent DTaP/IPV/Hib/HepB vaccine (alongside their PCV13, MenB and MMRV)</a:t>
            </a:r>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21</a:t>
            </a:fld>
            <a:endParaRPr lang="en-US" dirty="0"/>
          </a:p>
        </p:txBody>
      </p:sp>
    </p:spTree>
    <p:extLst>
      <p:ext uri="{BB962C8B-B14F-4D97-AF65-F5344CB8AC3E}">
        <p14:creationId xmlns:p14="http://schemas.microsoft.com/office/powerpoint/2010/main" val="38469382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24</a:t>
            </a:fld>
            <a:endParaRPr lang="en-US" dirty="0"/>
          </a:p>
        </p:txBody>
      </p:sp>
    </p:spTree>
    <p:extLst>
      <p:ext uri="{BB962C8B-B14F-4D97-AF65-F5344CB8AC3E}">
        <p14:creationId xmlns:p14="http://schemas.microsoft.com/office/powerpoint/2010/main" val="66605654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bg>
      <p:bgRef idx="1001">
        <a:schemeClr val="bg1"/>
      </p:bgRef>
    </p:bg>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C3043E6A-190F-3243-ACC1-1EDC647D0975}"/>
              </a:ext>
            </a:extLst>
          </p:cNvPr>
          <p:cNvSpPr/>
          <p:nvPr/>
        </p:nvSpPr>
        <p:spPr>
          <a:xfrm>
            <a:off x="-1" y="2078658"/>
            <a:ext cx="11594728" cy="4779342"/>
          </a:xfrm>
          <a:custGeom>
            <a:avLst/>
            <a:gdLst>
              <a:gd name="connsiteX0" fmla="*/ 0 w 11594728"/>
              <a:gd name="connsiteY0" fmla="*/ 0 h 4779342"/>
              <a:gd name="connsiteX1" fmla="*/ 10694728 w 11594728"/>
              <a:gd name="connsiteY1" fmla="*/ 0 h 4779342"/>
              <a:gd name="connsiteX2" fmla="*/ 11594728 w 11594728"/>
              <a:gd name="connsiteY2" fmla="*/ 900000 h 4779342"/>
              <a:gd name="connsiteX3" fmla="*/ 11594728 w 11594728"/>
              <a:gd name="connsiteY3" fmla="*/ 4779342 h 4779342"/>
              <a:gd name="connsiteX4" fmla="*/ 0 w 11594728"/>
              <a:gd name="connsiteY4" fmla="*/ 4779342 h 4779342"/>
              <a:gd name="connsiteX5" fmla="*/ 0 w 11594728"/>
              <a:gd name="connsiteY5" fmla="*/ 0 h 4779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94728" h="4779342">
                <a:moveTo>
                  <a:pt x="0" y="0"/>
                </a:moveTo>
                <a:lnTo>
                  <a:pt x="10694728" y="0"/>
                </a:lnTo>
                <a:cubicBezTo>
                  <a:pt x="11191784" y="0"/>
                  <a:pt x="11594728" y="402944"/>
                  <a:pt x="11594728" y="900000"/>
                </a:cubicBezTo>
                <a:lnTo>
                  <a:pt x="11594728" y="4779342"/>
                </a:lnTo>
                <a:lnTo>
                  <a:pt x="0" y="4779342"/>
                </a:lnTo>
                <a:lnTo>
                  <a:pt x="0" y="0"/>
                </a:lnTo>
                <a:close/>
              </a:path>
            </a:pathLst>
          </a:cu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4" name="Picture 3">
            <a:extLst>
              <a:ext uri="{FF2B5EF4-FFF2-40B4-BE49-F238E27FC236}">
                <a16:creationId xmlns:a16="http://schemas.microsoft.com/office/drawing/2014/main" id="{931EC4B2-CA6D-D246-AE7B-B00C1AF8DB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5921" y="231831"/>
            <a:ext cx="1713105" cy="1625997"/>
          </a:xfrm>
          <a:prstGeom prst="rect">
            <a:avLst/>
          </a:prstGeom>
        </p:spPr>
      </p:pic>
      <p:sp>
        <p:nvSpPr>
          <p:cNvPr id="2" name="Title 1">
            <a:extLst>
              <a:ext uri="{FF2B5EF4-FFF2-40B4-BE49-F238E27FC236}">
                <a16:creationId xmlns:a16="http://schemas.microsoft.com/office/drawing/2014/main" id="{74C420D6-CED8-4F62-AA93-FCC34ADFC569}"/>
              </a:ext>
            </a:extLst>
          </p:cNvPr>
          <p:cNvSpPr>
            <a:spLocks noGrp="1"/>
          </p:cNvSpPr>
          <p:nvPr>
            <p:ph type="ctrTitle"/>
          </p:nvPr>
        </p:nvSpPr>
        <p:spPr>
          <a:xfrm>
            <a:off x="512955" y="2528658"/>
            <a:ext cx="10481617" cy="2387600"/>
          </a:xfrm>
        </p:spPr>
        <p:txBody>
          <a:bodyPr anchor="t"/>
          <a:lstStyle>
            <a:lvl1pPr algn="l">
              <a:defRPr sz="4000"/>
            </a:lvl1pPr>
          </a:lstStyle>
          <a:p>
            <a:r>
              <a:rPr lang="en-US"/>
              <a:t>Click to edit Master title style</a:t>
            </a:r>
            <a:endParaRPr lang="en-GB"/>
          </a:p>
        </p:txBody>
      </p:sp>
    </p:spTree>
    <p:extLst>
      <p:ext uri="{BB962C8B-B14F-4D97-AF65-F5344CB8AC3E}">
        <p14:creationId xmlns:p14="http://schemas.microsoft.com/office/powerpoint/2010/main" val="1426518561"/>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1"/>
      </p:bgRef>
    </p:bg>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04DA4437-A3AB-FA42-8D92-27EBB9F4C470}"/>
              </a:ext>
            </a:extLst>
          </p:cNvPr>
          <p:cNvSpPr/>
          <p:nvPr/>
        </p:nvSpPr>
        <p:spPr>
          <a:xfrm flipV="1">
            <a:off x="-303" y="6408445"/>
            <a:ext cx="11295758" cy="450788"/>
          </a:xfrm>
          <a:custGeom>
            <a:avLst/>
            <a:gdLst>
              <a:gd name="connsiteX0" fmla="*/ 0 w 11295758"/>
              <a:gd name="connsiteY0" fmla="*/ 450788 h 450788"/>
              <a:gd name="connsiteX1" fmla="*/ 5412566 w 11295758"/>
              <a:gd name="connsiteY1" fmla="*/ 450788 h 450788"/>
              <a:gd name="connsiteX2" fmla="*/ 5432404 w 11295758"/>
              <a:gd name="connsiteY2" fmla="*/ 450788 h 450788"/>
              <a:gd name="connsiteX3" fmla="*/ 10844969 w 11295758"/>
              <a:gd name="connsiteY3" fmla="*/ 450788 h 450788"/>
              <a:gd name="connsiteX4" fmla="*/ 11295758 w 11295758"/>
              <a:gd name="connsiteY4" fmla="*/ 0 h 450788"/>
              <a:gd name="connsiteX5" fmla="*/ 10394181 w 11295758"/>
              <a:gd name="connsiteY5" fmla="*/ 0 h 450788"/>
              <a:gd name="connsiteX6" fmla="*/ 5883192 w 11295758"/>
              <a:gd name="connsiteY6" fmla="*/ 0 h 450788"/>
              <a:gd name="connsiteX7" fmla="*/ 5412566 w 11295758"/>
              <a:gd name="connsiteY7" fmla="*/ 0 h 450788"/>
              <a:gd name="connsiteX8" fmla="*/ 4981615 w 11295758"/>
              <a:gd name="connsiteY8" fmla="*/ 0 h 450788"/>
              <a:gd name="connsiteX9" fmla="*/ 0 w 11295758"/>
              <a:gd name="connsiteY9" fmla="*/ 0 h 450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295758" h="450788">
                <a:moveTo>
                  <a:pt x="0" y="450788"/>
                </a:moveTo>
                <a:lnTo>
                  <a:pt x="5412566" y="450788"/>
                </a:lnTo>
                <a:lnTo>
                  <a:pt x="5432404" y="450788"/>
                </a:lnTo>
                <a:lnTo>
                  <a:pt x="10844969" y="450788"/>
                </a:lnTo>
                <a:cubicBezTo>
                  <a:pt x="11093933" y="450788"/>
                  <a:pt x="11295758" y="248963"/>
                  <a:pt x="11295758" y="0"/>
                </a:cubicBezTo>
                <a:lnTo>
                  <a:pt x="10394181" y="0"/>
                </a:lnTo>
                <a:lnTo>
                  <a:pt x="5883192" y="0"/>
                </a:lnTo>
                <a:lnTo>
                  <a:pt x="5412566" y="0"/>
                </a:lnTo>
                <a:lnTo>
                  <a:pt x="4981615" y="0"/>
                </a:lnTo>
                <a:lnTo>
                  <a:pt x="0" y="0"/>
                </a:lnTo>
                <a:close/>
              </a:path>
            </a:pathLst>
          </a:cu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Freeform 19">
            <a:extLst>
              <a:ext uri="{FF2B5EF4-FFF2-40B4-BE49-F238E27FC236}">
                <a16:creationId xmlns:a16="http://schemas.microsoft.com/office/drawing/2014/main" id="{AC6643BB-BEA7-AF47-9977-3A58132C2BB3}"/>
              </a:ext>
            </a:extLst>
          </p:cNvPr>
          <p:cNvSpPr/>
          <p:nvPr/>
        </p:nvSpPr>
        <p:spPr>
          <a:xfrm>
            <a:off x="-302" y="0"/>
            <a:ext cx="11295757" cy="1414732"/>
          </a:xfrm>
          <a:custGeom>
            <a:avLst/>
            <a:gdLst>
              <a:gd name="connsiteX0" fmla="*/ 0 w 11309300"/>
              <a:gd name="connsiteY0" fmla="*/ 0 h 1390260"/>
              <a:gd name="connsiteX1" fmla="*/ 11309299 w 11309300"/>
              <a:gd name="connsiteY1" fmla="*/ 0 h 1390260"/>
              <a:gd name="connsiteX2" fmla="*/ 11309299 w 11309300"/>
              <a:gd name="connsiteY2" fmla="*/ 137636 h 1390260"/>
              <a:gd name="connsiteX3" fmla="*/ 11309300 w 11309300"/>
              <a:gd name="connsiteY3" fmla="*/ 137656 h 1390260"/>
              <a:gd name="connsiteX4" fmla="*/ 11309299 w 11309300"/>
              <a:gd name="connsiteY4" fmla="*/ 137676 h 1390260"/>
              <a:gd name="connsiteX5" fmla="*/ 11309299 w 11309300"/>
              <a:gd name="connsiteY5" fmla="*/ 149727 h 1390260"/>
              <a:gd name="connsiteX6" fmla="*/ 11308699 w 11309300"/>
              <a:gd name="connsiteY6" fmla="*/ 149727 h 1390260"/>
              <a:gd name="connsiteX7" fmla="*/ 11302921 w 11309300"/>
              <a:gd name="connsiteY7" fmla="*/ 265728 h 1390260"/>
              <a:gd name="connsiteX8" fmla="*/ 10192201 w 11309300"/>
              <a:gd name="connsiteY8" fmla="*/ 1384571 h 1390260"/>
              <a:gd name="connsiteX9" fmla="*/ 10112079 w 11309300"/>
              <a:gd name="connsiteY9" fmla="*/ 1388416 h 1390260"/>
              <a:gd name="connsiteX10" fmla="*/ 10090317 w 11309300"/>
              <a:gd name="connsiteY10" fmla="*/ 1390260 h 1390260"/>
              <a:gd name="connsiteX11" fmla="*/ 10073660 w 11309300"/>
              <a:gd name="connsiteY11" fmla="*/ 1390260 h 1390260"/>
              <a:gd name="connsiteX12" fmla="*/ 0 w 11309300"/>
              <a:gd name="connsiteY12" fmla="*/ 1390260 h 1390260"/>
              <a:gd name="connsiteX13" fmla="*/ 0 w 11309300"/>
              <a:gd name="connsiteY13" fmla="*/ 0 h 1390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09300" h="1390260">
                <a:moveTo>
                  <a:pt x="0" y="0"/>
                </a:moveTo>
                <a:lnTo>
                  <a:pt x="11309299" y="0"/>
                </a:lnTo>
                <a:lnTo>
                  <a:pt x="11309299" y="137636"/>
                </a:lnTo>
                <a:lnTo>
                  <a:pt x="11309300" y="137656"/>
                </a:lnTo>
                <a:lnTo>
                  <a:pt x="11309299" y="137676"/>
                </a:lnTo>
                <a:lnTo>
                  <a:pt x="11309299" y="149727"/>
                </a:lnTo>
                <a:lnTo>
                  <a:pt x="11308699" y="149727"/>
                </a:lnTo>
                <a:lnTo>
                  <a:pt x="11302921" y="265728"/>
                </a:lnTo>
                <a:cubicBezTo>
                  <a:pt x="11243598" y="857884"/>
                  <a:pt x="10777402" y="1328106"/>
                  <a:pt x="10192201" y="1384571"/>
                </a:cubicBezTo>
                <a:lnTo>
                  <a:pt x="10112079" y="1388416"/>
                </a:lnTo>
                <a:lnTo>
                  <a:pt x="10090317" y="1390260"/>
                </a:lnTo>
                <a:lnTo>
                  <a:pt x="10073660" y="1390260"/>
                </a:lnTo>
                <a:lnTo>
                  <a:pt x="0" y="1390260"/>
                </a:lnTo>
                <a:lnTo>
                  <a:pt x="0" y="0"/>
                </a:lnTo>
                <a:close/>
              </a:path>
            </a:pathLst>
          </a:cu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02F41C13-0DB6-4E28-9521-FD744346DDC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F51F445-D392-4789-9479-AF028CB55CC0}"/>
              </a:ext>
            </a:extLst>
          </p:cNvPr>
          <p:cNvSpPr>
            <a:spLocks noGrp="1"/>
          </p:cNvSpPr>
          <p:nvPr>
            <p:ph idx="1" hasCustomPrompt="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   </a:t>
            </a:r>
            <a:endParaRPr lang="en-GB"/>
          </a:p>
        </p:txBody>
      </p:sp>
      <p:sp>
        <p:nvSpPr>
          <p:cNvPr id="9" name="Footer Placeholder 8">
            <a:extLst>
              <a:ext uri="{FF2B5EF4-FFF2-40B4-BE49-F238E27FC236}">
                <a16:creationId xmlns:a16="http://schemas.microsoft.com/office/drawing/2014/main" id="{C65E6804-E436-2947-81F5-FCC5E465C142}"/>
              </a:ext>
            </a:extLst>
          </p:cNvPr>
          <p:cNvSpPr>
            <a:spLocks noGrp="1"/>
          </p:cNvSpPr>
          <p:nvPr>
            <p:ph type="ftr" sz="quarter" idx="10"/>
          </p:nvPr>
        </p:nvSpPr>
        <p:spPr/>
        <p:txBody>
          <a:bodyPr/>
          <a:lstStyle/>
          <a:p>
            <a:r>
              <a:rPr lang="en-GB" dirty="0"/>
              <a:t>The hexavalent DTaP/IPV/Hib/HepB combination vaccine</a:t>
            </a:r>
            <a:endParaRPr lang="en-GB" sz="1400" dirty="0"/>
          </a:p>
        </p:txBody>
      </p:sp>
      <p:sp>
        <p:nvSpPr>
          <p:cNvPr id="10" name="Slide Number Placeholder 9">
            <a:extLst>
              <a:ext uri="{FF2B5EF4-FFF2-40B4-BE49-F238E27FC236}">
                <a16:creationId xmlns:a16="http://schemas.microsoft.com/office/drawing/2014/main" id="{4C176BFD-AF1B-334D-884D-C08E0A3D509C}"/>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2733025085"/>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1"/>
      </p:bgRef>
    </p:bg>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6111100E-39E2-3B40-8203-DCB033375A5D}"/>
              </a:ext>
            </a:extLst>
          </p:cNvPr>
          <p:cNvSpPr/>
          <p:nvPr/>
        </p:nvSpPr>
        <p:spPr>
          <a:xfrm flipV="1">
            <a:off x="-303" y="6408445"/>
            <a:ext cx="11295758" cy="450788"/>
          </a:xfrm>
          <a:custGeom>
            <a:avLst/>
            <a:gdLst>
              <a:gd name="connsiteX0" fmla="*/ 0 w 11295758"/>
              <a:gd name="connsiteY0" fmla="*/ 450788 h 450788"/>
              <a:gd name="connsiteX1" fmla="*/ 5412566 w 11295758"/>
              <a:gd name="connsiteY1" fmla="*/ 450788 h 450788"/>
              <a:gd name="connsiteX2" fmla="*/ 5432404 w 11295758"/>
              <a:gd name="connsiteY2" fmla="*/ 450788 h 450788"/>
              <a:gd name="connsiteX3" fmla="*/ 10844969 w 11295758"/>
              <a:gd name="connsiteY3" fmla="*/ 450788 h 450788"/>
              <a:gd name="connsiteX4" fmla="*/ 11295758 w 11295758"/>
              <a:gd name="connsiteY4" fmla="*/ 0 h 450788"/>
              <a:gd name="connsiteX5" fmla="*/ 10394181 w 11295758"/>
              <a:gd name="connsiteY5" fmla="*/ 0 h 450788"/>
              <a:gd name="connsiteX6" fmla="*/ 5883192 w 11295758"/>
              <a:gd name="connsiteY6" fmla="*/ 0 h 450788"/>
              <a:gd name="connsiteX7" fmla="*/ 5412566 w 11295758"/>
              <a:gd name="connsiteY7" fmla="*/ 0 h 450788"/>
              <a:gd name="connsiteX8" fmla="*/ 4981615 w 11295758"/>
              <a:gd name="connsiteY8" fmla="*/ 0 h 450788"/>
              <a:gd name="connsiteX9" fmla="*/ 0 w 11295758"/>
              <a:gd name="connsiteY9" fmla="*/ 0 h 450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295758" h="450788">
                <a:moveTo>
                  <a:pt x="0" y="450788"/>
                </a:moveTo>
                <a:lnTo>
                  <a:pt x="5412566" y="450788"/>
                </a:lnTo>
                <a:lnTo>
                  <a:pt x="5432404" y="450788"/>
                </a:lnTo>
                <a:lnTo>
                  <a:pt x="10844969" y="450788"/>
                </a:lnTo>
                <a:cubicBezTo>
                  <a:pt x="11093933" y="450788"/>
                  <a:pt x="11295758" y="248963"/>
                  <a:pt x="11295758" y="0"/>
                </a:cubicBezTo>
                <a:lnTo>
                  <a:pt x="10394181" y="0"/>
                </a:lnTo>
                <a:lnTo>
                  <a:pt x="5883192" y="0"/>
                </a:lnTo>
                <a:lnTo>
                  <a:pt x="5412566" y="0"/>
                </a:lnTo>
                <a:lnTo>
                  <a:pt x="4981615" y="0"/>
                </a:lnTo>
                <a:lnTo>
                  <a:pt x="0" y="0"/>
                </a:lnTo>
                <a:close/>
              </a:path>
            </a:pathLst>
          </a:cu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70BCEA33-00F7-3945-A0DF-D46E2208E105}"/>
              </a:ext>
            </a:extLst>
          </p:cNvPr>
          <p:cNvSpPr/>
          <p:nvPr/>
        </p:nvSpPr>
        <p:spPr>
          <a:xfrm>
            <a:off x="-302" y="0"/>
            <a:ext cx="11295757" cy="1414732"/>
          </a:xfrm>
          <a:custGeom>
            <a:avLst/>
            <a:gdLst>
              <a:gd name="connsiteX0" fmla="*/ 0 w 11309300"/>
              <a:gd name="connsiteY0" fmla="*/ 0 h 1390260"/>
              <a:gd name="connsiteX1" fmla="*/ 11309299 w 11309300"/>
              <a:gd name="connsiteY1" fmla="*/ 0 h 1390260"/>
              <a:gd name="connsiteX2" fmla="*/ 11309299 w 11309300"/>
              <a:gd name="connsiteY2" fmla="*/ 137636 h 1390260"/>
              <a:gd name="connsiteX3" fmla="*/ 11309300 w 11309300"/>
              <a:gd name="connsiteY3" fmla="*/ 137656 h 1390260"/>
              <a:gd name="connsiteX4" fmla="*/ 11309299 w 11309300"/>
              <a:gd name="connsiteY4" fmla="*/ 137676 h 1390260"/>
              <a:gd name="connsiteX5" fmla="*/ 11309299 w 11309300"/>
              <a:gd name="connsiteY5" fmla="*/ 149727 h 1390260"/>
              <a:gd name="connsiteX6" fmla="*/ 11308699 w 11309300"/>
              <a:gd name="connsiteY6" fmla="*/ 149727 h 1390260"/>
              <a:gd name="connsiteX7" fmla="*/ 11302921 w 11309300"/>
              <a:gd name="connsiteY7" fmla="*/ 265728 h 1390260"/>
              <a:gd name="connsiteX8" fmla="*/ 10192201 w 11309300"/>
              <a:gd name="connsiteY8" fmla="*/ 1384571 h 1390260"/>
              <a:gd name="connsiteX9" fmla="*/ 10112079 w 11309300"/>
              <a:gd name="connsiteY9" fmla="*/ 1388416 h 1390260"/>
              <a:gd name="connsiteX10" fmla="*/ 10090317 w 11309300"/>
              <a:gd name="connsiteY10" fmla="*/ 1390260 h 1390260"/>
              <a:gd name="connsiteX11" fmla="*/ 10073660 w 11309300"/>
              <a:gd name="connsiteY11" fmla="*/ 1390260 h 1390260"/>
              <a:gd name="connsiteX12" fmla="*/ 0 w 11309300"/>
              <a:gd name="connsiteY12" fmla="*/ 1390260 h 1390260"/>
              <a:gd name="connsiteX13" fmla="*/ 0 w 11309300"/>
              <a:gd name="connsiteY13" fmla="*/ 0 h 1390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09300" h="1390260">
                <a:moveTo>
                  <a:pt x="0" y="0"/>
                </a:moveTo>
                <a:lnTo>
                  <a:pt x="11309299" y="0"/>
                </a:lnTo>
                <a:lnTo>
                  <a:pt x="11309299" y="137636"/>
                </a:lnTo>
                <a:lnTo>
                  <a:pt x="11309300" y="137656"/>
                </a:lnTo>
                <a:lnTo>
                  <a:pt x="11309299" y="137676"/>
                </a:lnTo>
                <a:lnTo>
                  <a:pt x="11309299" y="149727"/>
                </a:lnTo>
                <a:lnTo>
                  <a:pt x="11308699" y="149727"/>
                </a:lnTo>
                <a:lnTo>
                  <a:pt x="11302921" y="265728"/>
                </a:lnTo>
                <a:cubicBezTo>
                  <a:pt x="11243598" y="857884"/>
                  <a:pt x="10777402" y="1328106"/>
                  <a:pt x="10192201" y="1384571"/>
                </a:cubicBezTo>
                <a:lnTo>
                  <a:pt x="10112079" y="1388416"/>
                </a:lnTo>
                <a:lnTo>
                  <a:pt x="10090317" y="1390260"/>
                </a:lnTo>
                <a:lnTo>
                  <a:pt x="10073660" y="1390260"/>
                </a:lnTo>
                <a:lnTo>
                  <a:pt x="0" y="1390260"/>
                </a:lnTo>
                <a:lnTo>
                  <a:pt x="0" y="0"/>
                </a:lnTo>
                <a:close/>
              </a:path>
            </a:pathLst>
          </a:cu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C6E8ADD9-C943-418A-9D35-CC865F95F64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2914506-EEE5-4D8C-850E-4F0922B6B431}"/>
              </a:ext>
            </a:extLst>
          </p:cNvPr>
          <p:cNvSpPr>
            <a:spLocks noGrp="1"/>
          </p:cNvSpPr>
          <p:nvPr>
            <p:ph sz="half" idx="1" hasCustomPrompt="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5046333-AC78-4EDE-9D8D-21DCF6FCEA55}"/>
              </a:ext>
            </a:extLst>
          </p:cNvPr>
          <p:cNvSpPr>
            <a:spLocks noGrp="1"/>
          </p:cNvSpPr>
          <p:nvPr>
            <p:ph sz="half" idx="2" hasCustomPrompt="1"/>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Footer Placeholder 9">
            <a:extLst>
              <a:ext uri="{FF2B5EF4-FFF2-40B4-BE49-F238E27FC236}">
                <a16:creationId xmlns:a16="http://schemas.microsoft.com/office/drawing/2014/main" id="{AE4E894C-2A2B-A74C-BFBD-B15007757C8B}"/>
              </a:ext>
            </a:extLst>
          </p:cNvPr>
          <p:cNvSpPr>
            <a:spLocks noGrp="1"/>
          </p:cNvSpPr>
          <p:nvPr>
            <p:ph type="ftr" sz="quarter" idx="10"/>
          </p:nvPr>
        </p:nvSpPr>
        <p:spPr/>
        <p:txBody>
          <a:bodyPr/>
          <a:lstStyle/>
          <a:p>
            <a:r>
              <a:rPr lang="en-GB" dirty="0"/>
              <a:t>The hexavalent DTaP/IPV/Hib/HepB combination vaccine</a:t>
            </a:r>
            <a:endParaRPr lang="en-GB" sz="1400" dirty="0"/>
          </a:p>
        </p:txBody>
      </p:sp>
      <p:sp>
        <p:nvSpPr>
          <p:cNvPr id="11" name="Slide Number Placeholder 10">
            <a:extLst>
              <a:ext uri="{FF2B5EF4-FFF2-40B4-BE49-F238E27FC236}">
                <a16:creationId xmlns:a16="http://schemas.microsoft.com/office/drawing/2014/main" id="{05D39806-AD25-A04F-9636-F009A170C8CD}"/>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1701545772"/>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omparison">
    <p:bg>
      <p:bgRef idx="1001">
        <a:schemeClr val="bg1"/>
      </p:bgRef>
    </p:bg>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B69775CF-2B51-CC49-B6DD-A1E6E94266E6}"/>
              </a:ext>
            </a:extLst>
          </p:cNvPr>
          <p:cNvSpPr/>
          <p:nvPr/>
        </p:nvSpPr>
        <p:spPr>
          <a:xfrm flipV="1">
            <a:off x="-303" y="6408445"/>
            <a:ext cx="11295758" cy="450788"/>
          </a:xfrm>
          <a:custGeom>
            <a:avLst/>
            <a:gdLst>
              <a:gd name="connsiteX0" fmla="*/ 0 w 11295758"/>
              <a:gd name="connsiteY0" fmla="*/ 450788 h 450788"/>
              <a:gd name="connsiteX1" fmla="*/ 5412566 w 11295758"/>
              <a:gd name="connsiteY1" fmla="*/ 450788 h 450788"/>
              <a:gd name="connsiteX2" fmla="*/ 5432404 w 11295758"/>
              <a:gd name="connsiteY2" fmla="*/ 450788 h 450788"/>
              <a:gd name="connsiteX3" fmla="*/ 10844969 w 11295758"/>
              <a:gd name="connsiteY3" fmla="*/ 450788 h 450788"/>
              <a:gd name="connsiteX4" fmla="*/ 11295758 w 11295758"/>
              <a:gd name="connsiteY4" fmla="*/ 0 h 450788"/>
              <a:gd name="connsiteX5" fmla="*/ 10394181 w 11295758"/>
              <a:gd name="connsiteY5" fmla="*/ 0 h 450788"/>
              <a:gd name="connsiteX6" fmla="*/ 5883192 w 11295758"/>
              <a:gd name="connsiteY6" fmla="*/ 0 h 450788"/>
              <a:gd name="connsiteX7" fmla="*/ 5412566 w 11295758"/>
              <a:gd name="connsiteY7" fmla="*/ 0 h 450788"/>
              <a:gd name="connsiteX8" fmla="*/ 4981615 w 11295758"/>
              <a:gd name="connsiteY8" fmla="*/ 0 h 450788"/>
              <a:gd name="connsiteX9" fmla="*/ 0 w 11295758"/>
              <a:gd name="connsiteY9" fmla="*/ 0 h 450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295758" h="450788">
                <a:moveTo>
                  <a:pt x="0" y="450788"/>
                </a:moveTo>
                <a:lnTo>
                  <a:pt x="5412566" y="450788"/>
                </a:lnTo>
                <a:lnTo>
                  <a:pt x="5432404" y="450788"/>
                </a:lnTo>
                <a:lnTo>
                  <a:pt x="10844969" y="450788"/>
                </a:lnTo>
                <a:cubicBezTo>
                  <a:pt x="11093933" y="450788"/>
                  <a:pt x="11295758" y="248963"/>
                  <a:pt x="11295758" y="0"/>
                </a:cubicBezTo>
                <a:lnTo>
                  <a:pt x="10394181" y="0"/>
                </a:lnTo>
                <a:lnTo>
                  <a:pt x="5883192" y="0"/>
                </a:lnTo>
                <a:lnTo>
                  <a:pt x="5412566" y="0"/>
                </a:lnTo>
                <a:lnTo>
                  <a:pt x="4981615" y="0"/>
                </a:lnTo>
                <a:lnTo>
                  <a:pt x="0" y="0"/>
                </a:lnTo>
                <a:close/>
              </a:path>
            </a:pathLst>
          </a:cu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1" name="Freeform 10">
            <a:extLst>
              <a:ext uri="{FF2B5EF4-FFF2-40B4-BE49-F238E27FC236}">
                <a16:creationId xmlns:a16="http://schemas.microsoft.com/office/drawing/2014/main" id="{74B7D02B-8830-3A44-AE9E-B31DAD1103ED}"/>
              </a:ext>
            </a:extLst>
          </p:cNvPr>
          <p:cNvSpPr/>
          <p:nvPr/>
        </p:nvSpPr>
        <p:spPr>
          <a:xfrm>
            <a:off x="-302" y="0"/>
            <a:ext cx="11295757" cy="1414732"/>
          </a:xfrm>
          <a:custGeom>
            <a:avLst/>
            <a:gdLst>
              <a:gd name="connsiteX0" fmla="*/ 0 w 11309300"/>
              <a:gd name="connsiteY0" fmla="*/ 0 h 1390260"/>
              <a:gd name="connsiteX1" fmla="*/ 11309299 w 11309300"/>
              <a:gd name="connsiteY1" fmla="*/ 0 h 1390260"/>
              <a:gd name="connsiteX2" fmla="*/ 11309299 w 11309300"/>
              <a:gd name="connsiteY2" fmla="*/ 137636 h 1390260"/>
              <a:gd name="connsiteX3" fmla="*/ 11309300 w 11309300"/>
              <a:gd name="connsiteY3" fmla="*/ 137656 h 1390260"/>
              <a:gd name="connsiteX4" fmla="*/ 11309299 w 11309300"/>
              <a:gd name="connsiteY4" fmla="*/ 137676 h 1390260"/>
              <a:gd name="connsiteX5" fmla="*/ 11309299 w 11309300"/>
              <a:gd name="connsiteY5" fmla="*/ 149727 h 1390260"/>
              <a:gd name="connsiteX6" fmla="*/ 11308699 w 11309300"/>
              <a:gd name="connsiteY6" fmla="*/ 149727 h 1390260"/>
              <a:gd name="connsiteX7" fmla="*/ 11302921 w 11309300"/>
              <a:gd name="connsiteY7" fmla="*/ 265728 h 1390260"/>
              <a:gd name="connsiteX8" fmla="*/ 10192201 w 11309300"/>
              <a:gd name="connsiteY8" fmla="*/ 1384571 h 1390260"/>
              <a:gd name="connsiteX9" fmla="*/ 10112079 w 11309300"/>
              <a:gd name="connsiteY9" fmla="*/ 1388416 h 1390260"/>
              <a:gd name="connsiteX10" fmla="*/ 10090317 w 11309300"/>
              <a:gd name="connsiteY10" fmla="*/ 1390260 h 1390260"/>
              <a:gd name="connsiteX11" fmla="*/ 10073660 w 11309300"/>
              <a:gd name="connsiteY11" fmla="*/ 1390260 h 1390260"/>
              <a:gd name="connsiteX12" fmla="*/ 0 w 11309300"/>
              <a:gd name="connsiteY12" fmla="*/ 1390260 h 1390260"/>
              <a:gd name="connsiteX13" fmla="*/ 0 w 11309300"/>
              <a:gd name="connsiteY13" fmla="*/ 0 h 1390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09300" h="1390260">
                <a:moveTo>
                  <a:pt x="0" y="0"/>
                </a:moveTo>
                <a:lnTo>
                  <a:pt x="11309299" y="0"/>
                </a:lnTo>
                <a:lnTo>
                  <a:pt x="11309299" y="137636"/>
                </a:lnTo>
                <a:lnTo>
                  <a:pt x="11309300" y="137656"/>
                </a:lnTo>
                <a:lnTo>
                  <a:pt x="11309299" y="137676"/>
                </a:lnTo>
                <a:lnTo>
                  <a:pt x="11309299" y="149727"/>
                </a:lnTo>
                <a:lnTo>
                  <a:pt x="11308699" y="149727"/>
                </a:lnTo>
                <a:lnTo>
                  <a:pt x="11302921" y="265728"/>
                </a:lnTo>
                <a:cubicBezTo>
                  <a:pt x="11243598" y="857884"/>
                  <a:pt x="10777402" y="1328106"/>
                  <a:pt x="10192201" y="1384571"/>
                </a:cubicBezTo>
                <a:lnTo>
                  <a:pt x="10112079" y="1388416"/>
                </a:lnTo>
                <a:lnTo>
                  <a:pt x="10090317" y="1390260"/>
                </a:lnTo>
                <a:lnTo>
                  <a:pt x="10073660" y="1390260"/>
                </a:lnTo>
                <a:lnTo>
                  <a:pt x="0" y="1390260"/>
                </a:lnTo>
                <a:lnTo>
                  <a:pt x="0" y="0"/>
                </a:lnTo>
                <a:close/>
              </a:path>
            </a:pathLst>
          </a:cu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
            <a:extLst>
              <a:ext uri="{FF2B5EF4-FFF2-40B4-BE49-F238E27FC236}">
                <a16:creationId xmlns:a16="http://schemas.microsoft.com/office/drawing/2014/main" id="{AE6C20DF-56A1-44A9-A429-8B05468D2A41}"/>
              </a:ext>
            </a:extLst>
          </p:cNvPr>
          <p:cNvSpPr>
            <a:spLocks noGrp="1"/>
          </p:cNvSpPr>
          <p:nvPr>
            <p:ph type="body" idx="1"/>
          </p:nvPr>
        </p:nvSpPr>
        <p:spPr>
          <a:xfrm>
            <a:off x="839788" y="1681163"/>
            <a:ext cx="5157787"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8BA82AB-E9DB-425C-9352-E0A272AD0E42}"/>
              </a:ext>
            </a:extLst>
          </p:cNvPr>
          <p:cNvSpPr>
            <a:spLocks noGrp="1"/>
          </p:cNvSpPr>
          <p:nvPr>
            <p:ph sz="half" idx="2" hasCustomPrompt="1"/>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a:p>
            <a:pPr lvl="4"/>
            <a:endParaRPr lang="en-GB"/>
          </a:p>
        </p:txBody>
      </p:sp>
      <p:sp>
        <p:nvSpPr>
          <p:cNvPr id="5" name="Text Placeholder 4">
            <a:extLst>
              <a:ext uri="{FF2B5EF4-FFF2-40B4-BE49-F238E27FC236}">
                <a16:creationId xmlns:a16="http://schemas.microsoft.com/office/drawing/2014/main" id="{E4FD6833-A055-4CE8-AB12-41A1997D9B75}"/>
              </a:ext>
            </a:extLst>
          </p:cNvPr>
          <p:cNvSpPr>
            <a:spLocks noGrp="1"/>
          </p:cNvSpPr>
          <p:nvPr>
            <p:ph type="body" sz="quarter" idx="3"/>
          </p:nvPr>
        </p:nvSpPr>
        <p:spPr>
          <a:xfrm>
            <a:off x="6172200" y="1681163"/>
            <a:ext cx="5183188"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C6F2F5E-B4CD-46C2-B6AC-8052CF2B36A5}"/>
              </a:ext>
            </a:extLst>
          </p:cNvPr>
          <p:cNvSpPr>
            <a:spLocks noGrp="1"/>
          </p:cNvSpPr>
          <p:nvPr>
            <p:ph sz="quarter" idx="4" hasCustomPrompt="1"/>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a:p>
            <a:pPr lvl="4"/>
            <a:endParaRPr lang="en-GB"/>
          </a:p>
        </p:txBody>
      </p:sp>
      <p:sp>
        <p:nvSpPr>
          <p:cNvPr id="10" name="Title 9">
            <a:extLst>
              <a:ext uri="{FF2B5EF4-FFF2-40B4-BE49-F238E27FC236}">
                <a16:creationId xmlns:a16="http://schemas.microsoft.com/office/drawing/2014/main" id="{3503C25A-9D93-4F4F-8253-B7AB9B2BC6B1}"/>
              </a:ext>
            </a:extLst>
          </p:cNvPr>
          <p:cNvSpPr>
            <a:spLocks noGrp="1"/>
          </p:cNvSpPr>
          <p:nvPr>
            <p:ph type="title"/>
          </p:nvPr>
        </p:nvSpPr>
        <p:spPr/>
        <p:txBody>
          <a:bodyPr/>
          <a:lstStyle/>
          <a:p>
            <a:r>
              <a:rPr lang="en-US"/>
              <a:t>Click to edit Master title style</a:t>
            </a:r>
          </a:p>
        </p:txBody>
      </p:sp>
      <p:sp>
        <p:nvSpPr>
          <p:cNvPr id="13" name="Footer Placeholder 12">
            <a:extLst>
              <a:ext uri="{FF2B5EF4-FFF2-40B4-BE49-F238E27FC236}">
                <a16:creationId xmlns:a16="http://schemas.microsoft.com/office/drawing/2014/main" id="{CB930E85-4B03-2D45-B847-D4398F5F9147}"/>
              </a:ext>
            </a:extLst>
          </p:cNvPr>
          <p:cNvSpPr>
            <a:spLocks noGrp="1"/>
          </p:cNvSpPr>
          <p:nvPr>
            <p:ph type="ftr" sz="quarter" idx="10"/>
          </p:nvPr>
        </p:nvSpPr>
        <p:spPr/>
        <p:txBody>
          <a:bodyPr/>
          <a:lstStyle/>
          <a:p>
            <a:r>
              <a:rPr lang="en-GB" dirty="0"/>
              <a:t>The hexavalent DTaP/IPV/Hib/HepB combination vaccine</a:t>
            </a:r>
            <a:endParaRPr lang="en-GB" sz="1400" dirty="0"/>
          </a:p>
        </p:txBody>
      </p:sp>
      <p:sp>
        <p:nvSpPr>
          <p:cNvPr id="14" name="Slide Number Placeholder 13">
            <a:extLst>
              <a:ext uri="{FF2B5EF4-FFF2-40B4-BE49-F238E27FC236}">
                <a16:creationId xmlns:a16="http://schemas.microsoft.com/office/drawing/2014/main" id="{5E1D73D8-44E6-D54F-8151-2BDA8CF08C55}"/>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2655059795"/>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bg>
      <p:bgRef idx="1001">
        <a:schemeClr val="bg1"/>
      </p:bgRef>
    </p:bg>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13C54208-3793-FC48-91E2-4AC621296A16}"/>
              </a:ext>
            </a:extLst>
          </p:cNvPr>
          <p:cNvSpPr/>
          <p:nvPr/>
        </p:nvSpPr>
        <p:spPr>
          <a:xfrm flipV="1">
            <a:off x="-303" y="6408445"/>
            <a:ext cx="11295758" cy="450788"/>
          </a:xfrm>
          <a:custGeom>
            <a:avLst/>
            <a:gdLst>
              <a:gd name="connsiteX0" fmla="*/ 0 w 11295758"/>
              <a:gd name="connsiteY0" fmla="*/ 450788 h 450788"/>
              <a:gd name="connsiteX1" fmla="*/ 5412566 w 11295758"/>
              <a:gd name="connsiteY1" fmla="*/ 450788 h 450788"/>
              <a:gd name="connsiteX2" fmla="*/ 5432404 w 11295758"/>
              <a:gd name="connsiteY2" fmla="*/ 450788 h 450788"/>
              <a:gd name="connsiteX3" fmla="*/ 10844969 w 11295758"/>
              <a:gd name="connsiteY3" fmla="*/ 450788 h 450788"/>
              <a:gd name="connsiteX4" fmla="*/ 11295758 w 11295758"/>
              <a:gd name="connsiteY4" fmla="*/ 0 h 450788"/>
              <a:gd name="connsiteX5" fmla="*/ 10394181 w 11295758"/>
              <a:gd name="connsiteY5" fmla="*/ 0 h 450788"/>
              <a:gd name="connsiteX6" fmla="*/ 5883192 w 11295758"/>
              <a:gd name="connsiteY6" fmla="*/ 0 h 450788"/>
              <a:gd name="connsiteX7" fmla="*/ 5412566 w 11295758"/>
              <a:gd name="connsiteY7" fmla="*/ 0 h 450788"/>
              <a:gd name="connsiteX8" fmla="*/ 4981615 w 11295758"/>
              <a:gd name="connsiteY8" fmla="*/ 0 h 450788"/>
              <a:gd name="connsiteX9" fmla="*/ 0 w 11295758"/>
              <a:gd name="connsiteY9" fmla="*/ 0 h 450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295758" h="450788">
                <a:moveTo>
                  <a:pt x="0" y="450788"/>
                </a:moveTo>
                <a:lnTo>
                  <a:pt x="5412566" y="450788"/>
                </a:lnTo>
                <a:lnTo>
                  <a:pt x="5432404" y="450788"/>
                </a:lnTo>
                <a:lnTo>
                  <a:pt x="10844969" y="450788"/>
                </a:lnTo>
                <a:cubicBezTo>
                  <a:pt x="11093933" y="450788"/>
                  <a:pt x="11295758" y="248963"/>
                  <a:pt x="11295758" y="0"/>
                </a:cubicBezTo>
                <a:lnTo>
                  <a:pt x="10394181" y="0"/>
                </a:lnTo>
                <a:lnTo>
                  <a:pt x="5883192" y="0"/>
                </a:lnTo>
                <a:lnTo>
                  <a:pt x="5412566" y="0"/>
                </a:lnTo>
                <a:lnTo>
                  <a:pt x="4981615" y="0"/>
                </a:lnTo>
                <a:lnTo>
                  <a:pt x="0" y="0"/>
                </a:lnTo>
                <a:close/>
              </a:path>
            </a:pathLst>
          </a:cu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 name="Freeform 5">
            <a:extLst>
              <a:ext uri="{FF2B5EF4-FFF2-40B4-BE49-F238E27FC236}">
                <a16:creationId xmlns:a16="http://schemas.microsoft.com/office/drawing/2014/main" id="{EA8E56C8-F9C4-D54F-9D18-358F7ADCD2F5}"/>
              </a:ext>
            </a:extLst>
          </p:cNvPr>
          <p:cNvSpPr/>
          <p:nvPr/>
        </p:nvSpPr>
        <p:spPr>
          <a:xfrm>
            <a:off x="-302" y="0"/>
            <a:ext cx="11295757" cy="1414732"/>
          </a:xfrm>
          <a:custGeom>
            <a:avLst/>
            <a:gdLst>
              <a:gd name="connsiteX0" fmla="*/ 0 w 11309300"/>
              <a:gd name="connsiteY0" fmla="*/ 0 h 1390260"/>
              <a:gd name="connsiteX1" fmla="*/ 11309299 w 11309300"/>
              <a:gd name="connsiteY1" fmla="*/ 0 h 1390260"/>
              <a:gd name="connsiteX2" fmla="*/ 11309299 w 11309300"/>
              <a:gd name="connsiteY2" fmla="*/ 137636 h 1390260"/>
              <a:gd name="connsiteX3" fmla="*/ 11309300 w 11309300"/>
              <a:gd name="connsiteY3" fmla="*/ 137656 h 1390260"/>
              <a:gd name="connsiteX4" fmla="*/ 11309299 w 11309300"/>
              <a:gd name="connsiteY4" fmla="*/ 137676 h 1390260"/>
              <a:gd name="connsiteX5" fmla="*/ 11309299 w 11309300"/>
              <a:gd name="connsiteY5" fmla="*/ 149727 h 1390260"/>
              <a:gd name="connsiteX6" fmla="*/ 11308699 w 11309300"/>
              <a:gd name="connsiteY6" fmla="*/ 149727 h 1390260"/>
              <a:gd name="connsiteX7" fmla="*/ 11302921 w 11309300"/>
              <a:gd name="connsiteY7" fmla="*/ 265728 h 1390260"/>
              <a:gd name="connsiteX8" fmla="*/ 10192201 w 11309300"/>
              <a:gd name="connsiteY8" fmla="*/ 1384571 h 1390260"/>
              <a:gd name="connsiteX9" fmla="*/ 10112079 w 11309300"/>
              <a:gd name="connsiteY9" fmla="*/ 1388416 h 1390260"/>
              <a:gd name="connsiteX10" fmla="*/ 10090317 w 11309300"/>
              <a:gd name="connsiteY10" fmla="*/ 1390260 h 1390260"/>
              <a:gd name="connsiteX11" fmla="*/ 10073660 w 11309300"/>
              <a:gd name="connsiteY11" fmla="*/ 1390260 h 1390260"/>
              <a:gd name="connsiteX12" fmla="*/ 0 w 11309300"/>
              <a:gd name="connsiteY12" fmla="*/ 1390260 h 1390260"/>
              <a:gd name="connsiteX13" fmla="*/ 0 w 11309300"/>
              <a:gd name="connsiteY13" fmla="*/ 0 h 1390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09300" h="1390260">
                <a:moveTo>
                  <a:pt x="0" y="0"/>
                </a:moveTo>
                <a:lnTo>
                  <a:pt x="11309299" y="0"/>
                </a:lnTo>
                <a:lnTo>
                  <a:pt x="11309299" y="137636"/>
                </a:lnTo>
                <a:lnTo>
                  <a:pt x="11309300" y="137656"/>
                </a:lnTo>
                <a:lnTo>
                  <a:pt x="11309299" y="137676"/>
                </a:lnTo>
                <a:lnTo>
                  <a:pt x="11309299" y="149727"/>
                </a:lnTo>
                <a:lnTo>
                  <a:pt x="11308699" y="149727"/>
                </a:lnTo>
                <a:lnTo>
                  <a:pt x="11302921" y="265728"/>
                </a:lnTo>
                <a:cubicBezTo>
                  <a:pt x="11243598" y="857884"/>
                  <a:pt x="10777402" y="1328106"/>
                  <a:pt x="10192201" y="1384571"/>
                </a:cubicBezTo>
                <a:lnTo>
                  <a:pt x="10112079" y="1388416"/>
                </a:lnTo>
                <a:lnTo>
                  <a:pt x="10090317" y="1390260"/>
                </a:lnTo>
                <a:lnTo>
                  <a:pt x="10073660" y="1390260"/>
                </a:lnTo>
                <a:lnTo>
                  <a:pt x="0" y="1390260"/>
                </a:lnTo>
                <a:lnTo>
                  <a:pt x="0" y="0"/>
                </a:lnTo>
                <a:close/>
              </a:path>
            </a:pathLst>
          </a:cu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00EBC75E-5812-48FD-BCBD-1235D22F0081}"/>
              </a:ext>
            </a:extLst>
          </p:cNvPr>
          <p:cNvSpPr>
            <a:spLocks noGrp="1"/>
          </p:cNvSpPr>
          <p:nvPr>
            <p:ph type="title"/>
          </p:nvPr>
        </p:nvSpPr>
        <p:spPr/>
        <p:txBody>
          <a:bodyPr/>
          <a:lstStyle/>
          <a:p>
            <a:r>
              <a:rPr lang="en-US"/>
              <a:t>Click to edit Master title style</a:t>
            </a:r>
            <a:endParaRPr lang="en-GB"/>
          </a:p>
        </p:txBody>
      </p:sp>
      <p:sp>
        <p:nvSpPr>
          <p:cNvPr id="8" name="Footer Placeholder 7">
            <a:extLst>
              <a:ext uri="{FF2B5EF4-FFF2-40B4-BE49-F238E27FC236}">
                <a16:creationId xmlns:a16="http://schemas.microsoft.com/office/drawing/2014/main" id="{0980B7E6-3A31-244C-8D5C-297872DC3E19}"/>
              </a:ext>
            </a:extLst>
          </p:cNvPr>
          <p:cNvSpPr>
            <a:spLocks noGrp="1"/>
          </p:cNvSpPr>
          <p:nvPr>
            <p:ph type="ftr" sz="quarter" idx="10"/>
          </p:nvPr>
        </p:nvSpPr>
        <p:spPr/>
        <p:txBody>
          <a:bodyPr/>
          <a:lstStyle/>
          <a:p>
            <a:r>
              <a:rPr lang="en-GB" dirty="0"/>
              <a:t>The hexavalent DTaP/IPV/Hib/HepB combination vaccine</a:t>
            </a:r>
            <a:endParaRPr lang="en-GB" sz="1400" dirty="0"/>
          </a:p>
        </p:txBody>
      </p:sp>
      <p:sp>
        <p:nvSpPr>
          <p:cNvPr id="9" name="Slide Number Placeholder 8">
            <a:extLst>
              <a:ext uri="{FF2B5EF4-FFF2-40B4-BE49-F238E27FC236}">
                <a16:creationId xmlns:a16="http://schemas.microsoft.com/office/drawing/2014/main" id="{FF38D384-66F4-D748-9499-51EC5883028E}"/>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3274298693"/>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1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420D6-CED8-4F62-AA93-FCC34ADFC569}"/>
              </a:ext>
            </a:extLst>
          </p:cNvPr>
          <p:cNvSpPr>
            <a:spLocks noGrp="1"/>
          </p:cNvSpPr>
          <p:nvPr>
            <p:ph type="ctrTitle"/>
          </p:nvPr>
        </p:nvSpPr>
        <p:spPr>
          <a:xfrm>
            <a:off x="512955" y="2528658"/>
            <a:ext cx="10481617" cy="2387600"/>
          </a:xfrm>
        </p:spPr>
        <p:txBody>
          <a:bodyPr anchor="t"/>
          <a:lstStyle>
            <a:lvl1pPr algn="l">
              <a:defRPr sz="4000">
                <a:solidFill>
                  <a:srgbClr val="007C91"/>
                </a:solidFill>
              </a:defRPr>
            </a:lvl1pPr>
          </a:lstStyle>
          <a:p>
            <a:r>
              <a:rPr lang="en-US"/>
              <a:t>Click to edit Master title style</a:t>
            </a:r>
            <a:endParaRPr lang="en-GB"/>
          </a:p>
        </p:txBody>
      </p:sp>
    </p:spTree>
    <p:extLst>
      <p:ext uri="{BB962C8B-B14F-4D97-AF65-F5344CB8AC3E}">
        <p14:creationId xmlns:p14="http://schemas.microsoft.com/office/powerpoint/2010/main" val="29423642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E6C20DF-56A1-44A9-A429-8B05468D2A41}"/>
              </a:ext>
            </a:extLst>
          </p:cNvPr>
          <p:cNvSpPr>
            <a:spLocks noGrp="1"/>
          </p:cNvSpPr>
          <p:nvPr>
            <p:ph type="body" idx="1"/>
          </p:nvPr>
        </p:nvSpPr>
        <p:spPr>
          <a:xfrm>
            <a:off x="839788" y="1681163"/>
            <a:ext cx="5157787"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8BA82AB-E9DB-425C-9352-E0A272AD0E42}"/>
              </a:ext>
            </a:extLst>
          </p:cNvPr>
          <p:cNvSpPr>
            <a:spLocks noGrp="1"/>
          </p:cNvSpPr>
          <p:nvPr>
            <p:ph sz="half" idx="2" hasCustomPrompt="1"/>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a:p>
            <a:pPr lvl="4"/>
            <a:endParaRPr lang="en-GB"/>
          </a:p>
        </p:txBody>
      </p:sp>
      <p:sp>
        <p:nvSpPr>
          <p:cNvPr id="5" name="Text Placeholder 4">
            <a:extLst>
              <a:ext uri="{FF2B5EF4-FFF2-40B4-BE49-F238E27FC236}">
                <a16:creationId xmlns:a16="http://schemas.microsoft.com/office/drawing/2014/main" id="{E4FD6833-A055-4CE8-AB12-41A1997D9B75}"/>
              </a:ext>
            </a:extLst>
          </p:cNvPr>
          <p:cNvSpPr>
            <a:spLocks noGrp="1"/>
          </p:cNvSpPr>
          <p:nvPr>
            <p:ph type="body" sz="quarter" idx="3"/>
          </p:nvPr>
        </p:nvSpPr>
        <p:spPr>
          <a:xfrm>
            <a:off x="6172200" y="1681163"/>
            <a:ext cx="5183188"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C6F2F5E-B4CD-46C2-B6AC-8052CF2B36A5}"/>
              </a:ext>
            </a:extLst>
          </p:cNvPr>
          <p:cNvSpPr>
            <a:spLocks noGrp="1"/>
          </p:cNvSpPr>
          <p:nvPr>
            <p:ph sz="quarter" idx="4" hasCustomPrompt="1"/>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a:p>
            <a:pPr lvl="4"/>
            <a:endParaRPr lang="en-GB"/>
          </a:p>
        </p:txBody>
      </p:sp>
      <p:sp>
        <p:nvSpPr>
          <p:cNvPr id="10" name="Title 9">
            <a:extLst>
              <a:ext uri="{FF2B5EF4-FFF2-40B4-BE49-F238E27FC236}">
                <a16:creationId xmlns:a16="http://schemas.microsoft.com/office/drawing/2014/main" id="{3503C25A-9D93-4F4F-8253-B7AB9B2BC6B1}"/>
              </a:ext>
            </a:extLst>
          </p:cNvPr>
          <p:cNvSpPr>
            <a:spLocks noGrp="1"/>
          </p:cNvSpPr>
          <p:nvPr>
            <p:ph type="title"/>
          </p:nvPr>
        </p:nvSpPr>
        <p:spPr/>
        <p:txBody>
          <a:bodyPr/>
          <a:lstStyle/>
          <a:p>
            <a:r>
              <a:rPr lang="en-US"/>
              <a:t>Click to edit Master title style</a:t>
            </a:r>
          </a:p>
        </p:txBody>
      </p:sp>
      <p:sp>
        <p:nvSpPr>
          <p:cNvPr id="13" name="Footer Placeholder 12">
            <a:extLst>
              <a:ext uri="{FF2B5EF4-FFF2-40B4-BE49-F238E27FC236}">
                <a16:creationId xmlns:a16="http://schemas.microsoft.com/office/drawing/2014/main" id="{CB930E85-4B03-2D45-B847-D4398F5F9147}"/>
              </a:ext>
            </a:extLst>
          </p:cNvPr>
          <p:cNvSpPr>
            <a:spLocks noGrp="1"/>
          </p:cNvSpPr>
          <p:nvPr>
            <p:ph type="ftr" sz="quarter" idx="10"/>
          </p:nvPr>
        </p:nvSpPr>
        <p:spPr/>
        <p:txBody>
          <a:bodyPr/>
          <a:lstStyle/>
          <a:p>
            <a:r>
              <a:rPr lang="en-GB" dirty="0"/>
              <a:t>The hexavalent DTaP/IPV/Hib/HepB combination vaccine</a:t>
            </a:r>
            <a:endParaRPr lang="en-GB" sz="1400" dirty="0"/>
          </a:p>
        </p:txBody>
      </p:sp>
      <p:sp>
        <p:nvSpPr>
          <p:cNvPr id="14" name="Slide Number Placeholder 13">
            <a:extLst>
              <a:ext uri="{FF2B5EF4-FFF2-40B4-BE49-F238E27FC236}">
                <a16:creationId xmlns:a16="http://schemas.microsoft.com/office/drawing/2014/main" id="{5E1D73D8-44E6-D54F-8151-2BDA8CF08C55}"/>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26020449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F3503B-7986-436C-9822-A1854F9D9A9B}"/>
              </a:ext>
            </a:extLst>
          </p:cNvPr>
          <p:cNvSpPr>
            <a:spLocks noGrp="1"/>
          </p:cNvSpPr>
          <p:nvPr>
            <p:ph type="title"/>
          </p:nvPr>
        </p:nvSpPr>
        <p:spPr>
          <a:xfrm>
            <a:off x="330206" y="179416"/>
            <a:ext cx="10515600" cy="972607"/>
          </a:xfrm>
          <a:prstGeom prst="rect">
            <a:avLst/>
          </a:prstGeom>
        </p:spPr>
        <p:txBody>
          <a:bodyPr vert="horz" lIns="91440" tIns="45720" rIns="91440" bIns="45720" rtlCol="0" anchor="t">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CF05904-E451-4DAC-98D7-82FCA86A4A8E}"/>
              </a:ext>
            </a:extLst>
          </p:cNvPr>
          <p:cNvSpPr>
            <a:spLocks noGrp="1"/>
          </p:cNvSpPr>
          <p:nvPr>
            <p:ph type="body" idx="1"/>
          </p:nvPr>
        </p:nvSpPr>
        <p:spPr>
          <a:xfrm>
            <a:off x="330205" y="1774826"/>
            <a:ext cx="11123857"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FF2B5EF4-FFF2-40B4-BE49-F238E27FC236}">
                <a16:creationId xmlns:a16="http://schemas.microsoft.com/office/drawing/2014/main" id="{78A9E1E3-76D3-49B4-BA11-2CCBDA7CADC2}"/>
              </a:ext>
            </a:extLst>
          </p:cNvPr>
          <p:cNvSpPr>
            <a:spLocks noGrp="1"/>
          </p:cNvSpPr>
          <p:nvPr>
            <p:ph type="ftr" sz="quarter" idx="3"/>
          </p:nvPr>
        </p:nvSpPr>
        <p:spPr>
          <a:xfrm>
            <a:off x="838200" y="6438850"/>
            <a:ext cx="10007606" cy="363600"/>
          </a:xfrm>
          <a:prstGeom prst="rect">
            <a:avLst/>
          </a:prstGeom>
        </p:spPr>
        <p:txBody>
          <a:bodyPr vert="horz" lIns="91440" tIns="45720" rIns="91440" bIns="45720" rtlCol="0" anchor="ctr"/>
          <a:lstStyle>
            <a:lvl1pPr algn="l">
              <a:defRPr sz="1400">
                <a:solidFill>
                  <a:schemeClr val="bg1"/>
                </a:solidFill>
                <a:latin typeface="Arial" panose="020B0604020202020204" pitchFamily="34" charset="0"/>
                <a:cs typeface="Arial" panose="020B0604020202020204" pitchFamily="34" charset="0"/>
              </a:defRPr>
            </a:lvl1pPr>
          </a:lstStyle>
          <a:p>
            <a:r>
              <a:rPr lang="en-GB" dirty="0"/>
              <a:t>The hexavalent DTaP/IPV/Hib/HepB combination vaccine</a:t>
            </a:r>
          </a:p>
        </p:txBody>
      </p:sp>
      <p:sp>
        <p:nvSpPr>
          <p:cNvPr id="6" name="Slide Number Placeholder 5">
            <a:extLst>
              <a:ext uri="{FF2B5EF4-FFF2-40B4-BE49-F238E27FC236}">
                <a16:creationId xmlns:a16="http://schemas.microsoft.com/office/drawing/2014/main" id="{1BF5F349-A985-4FF9-9FE5-9D2B321F5687}"/>
              </a:ext>
            </a:extLst>
          </p:cNvPr>
          <p:cNvSpPr>
            <a:spLocks noGrp="1"/>
          </p:cNvSpPr>
          <p:nvPr>
            <p:ph type="sldNum" sz="quarter" idx="4"/>
          </p:nvPr>
        </p:nvSpPr>
        <p:spPr>
          <a:xfrm>
            <a:off x="130629" y="6438850"/>
            <a:ext cx="596332" cy="365125"/>
          </a:xfrm>
          <a:prstGeom prst="rect">
            <a:avLst/>
          </a:prstGeom>
        </p:spPr>
        <p:txBody>
          <a:bodyPr vert="horz" lIns="91440" tIns="45720" rIns="91440" bIns="45720" rtlCol="0" anchor="ctr"/>
          <a:lstStyle>
            <a:lvl1pPr algn="r">
              <a:defRPr sz="1400">
                <a:solidFill>
                  <a:schemeClr val="bg1"/>
                </a:solidFill>
                <a:latin typeface="Arial" panose="020B0604020202020204" pitchFamily="34" charset="0"/>
                <a:cs typeface="Arial" panose="020B0604020202020204" pitchFamily="34" charset="0"/>
              </a:defRPr>
            </a:lvl1pPr>
          </a:lstStyle>
          <a:p>
            <a:fld id="{344369E4-5DE7-46E5-874E-4FD437973785}" type="slidenum">
              <a:rPr lang="en-GB" smtClean="0"/>
              <a:pPr/>
              <a:t>‹#›</a:t>
            </a:fld>
            <a:endParaRPr lang="en-GB" dirty="0"/>
          </a:p>
        </p:txBody>
      </p:sp>
    </p:spTree>
    <p:extLst>
      <p:ext uri="{BB962C8B-B14F-4D97-AF65-F5344CB8AC3E}">
        <p14:creationId xmlns:p14="http://schemas.microsoft.com/office/powerpoint/2010/main" val="2451564955"/>
      </p:ext>
    </p:extLst>
  </p:cSld>
  <p:clrMap bg1="lt1" tx1="dk1" bg2="lt2" tx2="dk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 id="2147483649" r:id="rId6"/>
    <p:sldLayoutId id="2147483653" r:id="rId7"/>
  </p:sldLayoutIdLst>
  <p:hf hdr="0" dt="0"/>
  <p:txStyles>
    <p:titleStyle>
      <a:lvl1pPr algn="l" defTabSz="914400" rtl="0" eaLnBrk="1" latinLnBrk="0" hangingPunct="1">
        <a:lnSpc>
          <a:spcPct val="90000"/>
        </a:lnSpc>
        <a:spcBef>
          <a:spcPct val="0"/>
        </a:spcBef>
        <a:buNone/>
        <a:defRPr sz="3800"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rgbClr val="007C9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7C91"/>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7C91"/>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7C9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7C9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www.gov.uk/government/publications/acute-hepatitis-b-england-enhanced-surveillance-reports/acute-hepatitis-b-national-enhanced-surveillance-report-january-to-december-2022"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s://wwwnc.cdc.gov/travel/yellowbook/2024/infections-diseases/hepatitis-b"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1.xml.rels><?xml version="1.0" encoding="UTF-8" standalone="yes"?>
<Relationships xmlns="http://schemas.openxmlformats.org/package/2006/relationships"><Relationship Id="rId3" Type="http://schemas.openxmlformats.org/officeDocument/2006/relationships/hyperlink" Target="http://www.immform.dh.gov.uk/"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slide" Target="slide19.xml"/><Relationship Id="rId3" Type="http://schemas.openxmlformats.org/officeDocument/2006/relationships/slide" Target="slide5.xml"/><Relationship Id="rId7" Type="http://schemas.openxmlformats.org/officeDocument/2006/relationships/slide" Target="slide10.xml"/><Relationship Id="rId2" Type="http://schemas.openxmlformats.org/officeDocument/2006/relationships/slide" Target="slide4.xml"/><Relationship Id="rId1" Type="http://schemas.openxmlformats.org/officeDocument/2006/relationships/slideLayout" Target="../slideLayouts/slideLayout2.xml"/><Relationship Id="rId6" Type="http://schemas.openxmlformats.org/officeDocument/2006/relationships/slide" Target="slide9.xml"/><Relationship Id="rId5" Type="http://schemas.openxmlformats.org/officeDocument/2006/relationships/slide" Target="slide7.xml"/><Relationship Id="rId4" Type="http://schemas.openxmlformats.org/officeDocument/2006/relationships/slide" Target="slide6.xml"/><Relationship Id="rId9" Type="http://schemas.openxmlformats.org/officeDocument/2006/relationships/slide" Target="slide37.xml"/></Relationships>
</file>

<file path=ppt/slides/_rels/slide30.xml.rels><?xml version="1.0" encoding="UTF-8" standalone="yes"?>
<Relationships xmlns="http://schemas.openxmlformats.org/package/2006/relationships"><Relationship Id="rId3" Type="http://schemas.openxmlformats.org/officeDocument/2006/relationships/hyperlink" Target="https://www.medicines.org.uk/emc/product/2586/smpc" TargetMode="External"/><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hyperlink" Target="https://www.medicines.org.uk/emc/product/12264/smpc#gref" TargetMode="External"/><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hyperlink" Target="https://www.gov.uk/government/collections/immunisation-patient-group-direction-pgd"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s://www.gov.uk/government/publications/what-to-expect-after-vaccinations" TargetMode="External"/><Relationship Id="rId2" Type="http://schemas.openxmlformats.org/officeDocument/2006/relationships/hyperlink" Target="https://www.gov.uk/government/publications/menb-vaccine-and-paracetamol" TargetMode="Externa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hyperlink" Target="https://www.gov.uk/government/collections/immunisation"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yellowcard.mhra.gov.uk/" TargetMode="Externa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www.gov.uk/government/publications/hepatitis-b-the-green-book-chapter-18" TargetMode="Externa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hyperlink" Target="https://www.gov.uk/guidance/hepatitis-b-dried-blood-spot-dbs-testing-for-infants" TargetMode="Externa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8" Type="http://schemas.openxmlformats.org/officeDocument/2006/relationships/hyperlink" Target="https://assets.publishing.service.gov.uk/government/uploads/system/uploads/attachment_data/file/967528/PHE_11596_Hep_B_guidance.pdf" TargetMode="External"/><Relationship Id="rId3" Type="http://schemas.openxmlformats.org/officeDocument/2006/relationships/hyperlink" Target="https://www.gov.uk/government/publications/hepatitis-b-the-green-book-chapter-18" TargetMode="External"/><Relationship Id="rId7" Type="http://schemas.openxmlformats.org/officeDocument/2006/relationships/hyperlink" Target="https://www.gov.uk/government/collections/immunisation" TargetMode="External"/><Relationship Id="rId2" Type="http://schemas.openxmlformats.org/officeDocument/2006/relationships/hyperlink" Target="https://www.gov.uk/government/publications/hexavalent-combination-vaccine-programme-guidance" TargetMode="External"/><Relationship Id="rId1" Type="http://schemas.openxmlformats.org/officeDocument/2006/relationships/slideLayout" Target="../slideLayouts/slideLayout2.xml"/><Relationship Id="rId6" Type="http://schemas.openxmlformats.org/officeDocument/2006/relationships/hyperlink" Target="https://www.medicines.org.uk/emc/product/12264/smpc#gref" TargetMode="External"/><Relationship Id="rId5" Type="http://schemas.openxmlformats.org/officeDocument/2006/relationships/hyperlink" Target="https://www.medicines.org.uk/emc/medicine/33313" TargetMode="External"/><Relationship Id="rId4" Type="http://schemas.openxmlformats.org/officeDocument/2006/relationships/hyperlink" Target="https://www.gov.uk/government/collections/immunisation-patient-group-direction-pgd"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www.gov.uk/government/publications/hexavalent-combination-vaccine-programme-guidance" TargetMode="External"/><Relationship Id="rId2" Type="http://schemas.openxmlformats.org/officeDocument/2006/relationships/hyperlink" Target="https://www.gov.uk/government/collections/immunisation-against-infectious-disease-the-green-book" TargetMode="External"/><Relationship Id="rId1" Type="http://schemas.openxmlformats.org/officeDocument/2006/relationships/slideLayout" Target="../slideLayouts/slideLayout2.xml"/><Relationship Id="rId4" Type="http://schemas.openxmlformats.org/officeDocument/2006/relationships/hyperlink" Target="https://www.medicines.org.uk/emc"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911FF-4D56-4ABC-AC80-510EE2B25062}"/>
              </a:ext>
            </a:extLst>
          </p:cNvPr>
          <p:cNvSpPr>
            <a:spLocks noGrp="1"/>
          </p:cNvSpPr>
          <p:nvPr>
            <p:ph type="ctrTitle"/>
          </p:nvPr>
        </p:nvSpPr>
        <p:spPr/>
        <p:txBody>
          <a:bodyPr>
            <a:normAutofit fontScale="90000"/>
          </a:bodyPr>
          <a:lstStyle/>
          <a:p>
            <a:pPr>
              <a:lnSpc>
                <a:spcPct val="100000"/>
              </a:lnSpc>
            </a:pPr>
            <a:r>
              <a:rPr kumimoji="0" lang="en-GB" altLang="en-US" sz="4400" b="0" i="0" u="none" strike="noStrike" cap="none" normalizeH="0" baseline="0" dirty="0">
                <a:ln>
                  <a:noFill/>
                </a:ln>
                <a:effectLst/>
                <a:latin typeface="+mn-lt"/>
                <a:ea typeface="Times New Roman" panose="02020603050405020304" pitchFamily="18" charset="0"/>
                <a:cs typeface="Times New Roman" panose="02020603050405020304" pitchFamily="18" charset="0"/>
              </a:rPr>
              <a:t>The hexavalent DTaP/IPV/Hib/HepB combination vaccine </a:t>
            </a:r>
            <a:br>
              <a:rPr kumimoji="0" lang="en-GB" altLang="en-US" sz="1050" b="0" i="0" u="none" strike="noStrike" cap="none" normalizeH="0" baseline="0" dirty="0">
                <a:ln>
                  <a:noFill/>
                </a:ln>
                <a:effectLst/>
              </a:rPr>
            </a:br>
            <a:br>
              <a:rPr lang="en-GB" dirty="0"/>
            </a:br>
            <a:br>
              <a:rPr lang="en-GB" sz="3600" dirty="0"/>
            </a:br>
            <a:r>
              <a:rPr lang="en-GB" sz="2700" dirty="0"/>
              <a:t>An update for healthcare practitioners</a:t>
            </a:r>
            <a:br>
              <a:rPr lang="en-GB" sz="3600" dirty="0"/>
            </a:br>
            <a:r>
              <a:rPr lang="en-GB" sz="2700" dirty="0"/>
              <a:t>Updated December 2025</a:t>
            </a:r>
          </a:p>
        </p:txBody>
      </p:sp>
    </p:spTree>
    <p:extLst>
      <p:ext uri="{BB962C8B-B14F-4D97-AF65-F5344CB8AC3E}">
        <p14:creationId xmlns:p14="http://schemas.microsoft.com/office/powerpoint/2010/main" val="3780442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3BBBF-A54A-47B7-9D9E-FDC720DDE93D}"/>
              </a:ext>
            </a:extLst>
          </p:cNvPr>
          <p:cNvSpPr>
            <a:spLocks noGrp="1"/>
          </p:cNvSpPr>
          <p:nvPr>
            <p:ph type="title"/>
          </p:nvPr>
        </p:nvSpPr>
        <p:spPr/>
        <p:txBody>
          <a:bodyPr>
            <a:normAutofit fontScale="90000"/>
          </a:bodyPr>
          <a:lstStyle/>
          <a:p>
            <a:r>
              <a:rPr lang="en-GB" dirty="0"/>
              <a:t>Why is a hepatitis B containing vaccine offered to all infants?</a:t>
            </a:r>
          </a:p>
        </p:txBody>
      </p:sp>
      <p:sp>
        <p:nvSpPr>
          <p:cNvPr id="3" name="Content Placeholder 2">
            <a:extLst>
              <a:ext uri="{FF2B5EF4-FFF2-40B4-BE49-F238E27FC236}">
                <a16:creationId xmlns:a16="http://schemas.microsoft.com/office/drawing/2014/main" id="{15ABF3F2-D3E3-4AC1-9EC1-A51C5FA2B014}"/>
              </a:ext>
            </a:extLst>
          </p:cNvPr>
          <p:cNvSpPr>
            <a:spLocks noGrp="1"/>
          </p:cNvSpPr>
          <p:nvPr>
            <p:ph idx="1"/>
          </p:nvPr>
        </p:nvSpPr>
        <p:spPr>
          <a:xfrm>
            <a:off x="369534" y="1484674"/>
            <a:ext cx="11006390" cy="4729316"/>
          </a:xfrm>
        </p:spPr>
        <p:txBody>
          <a:bodyPr>
            <a:noAutofit/>
          </a:bodyPr>
          <a:lstStyle/>
          <a:p>
            <a:pPr>
              <a:lnSpc>
                <a:spcPct val="100000"/>
              </a:lnSpc>
            </a:pPr>
            <a:r>
              <a:rPr lang="en-GB" sz="1600" dirty="0"/>
              <a:t>in 1992, the World Health Assembly recommended every country should have a universal hepatitis B immunisation programme</a:t>
            </a:r>
          </a:p>
          <a:p>
            <a:pPr>
              <a:lnSpc>
                <a:spcPct val="100000"/>
              </a:lnSpc>
            </a:pPr>
            <a:r>
              <a:rPr lang="en-GB" sz="1600" dirty="0"/>
              <a:t>however, as the UK is a low prevalence and low incidence country for hepatitis B, introducing a universal hepatitis B programme using a monovalent hepatitis B vaccine would not have been cost-effective</a:t>
            </a:r>
          </a:p>
          <a:p>
            <a:pPr>
              <a:lnSpc>
                <a:spcPct val="100000"/>
              </a:lnSpc>
            </a:pPr>
            <a:r>
              <a:rPr lang="en-GB" sz="1600" dirty="0"/>
              <a:t>the hexavalent infant combination hepatitis B-containing vaccines (which also protect against diphtheria, tetanus, polio, pertussis and Hib) became available in the UK </a:t>
            </a:r>
          </a:p>
          <a:p>
            <a:pPr>
              <a:lnSpc>
                <a:spcPct val="100000"/>
              </a:lnSpc>
            </a:pPr>
            <a:r>
              <a:rPr lang="en-GB" sz="1600" dirty="0"/>
              <a:t>in 2014, the Joint Committee of Vaccination and Immunisation (JCVI) re-evaluated the benefits and cost-effectiveness of a universal hepatitis B infant immunisation programme in the UK </a:t>
            </a:r>
          </a:p>
          <a:p>
            <a:pPr>
              <a:lnSpc>
                <a:spcPct val="100000"/>
              </a:lnSpc>
            </a:pPr>
            <a:r>
              <a:rPr lang="en-GB" sz="1600" dirty="0"/>
              <a:t>they subsequently recommended the use of the hexavalent DTaP/IPV/Hib/HepB combination vaccines for all infants as part of the routine immunisation programme</a:t>
            </a:r>
          </a:p>
          <a:p>
            <a:pPr marL="0" indent="0">
              <a:lnSpc>
                <a:spcPct val="100000"/>
              </a:lnSpc>
              <a:buNone/>
            </a:pPr>
            <a:r>
              <a:rPr lang="en-GB" sz="1600" dirty="0"/>
              <a:t>Children born to mothers living with hepatitis B are at risk of exposure to the virus at or around the time of birth. In addition to their routine vaccinations at 8, 12 and 16 weeks, these children require additional HepB vaccination (using a monovalent hepatitis B vaccine) as soon as possible after birth (within 24 hours), </a:t>
            </a:r>
            <a:r>
              <a:rPr lang="en-GB" sz="1600" dirty="0">
                <a:effectLst/>
                <a:latin typeface="Arial" panose="020B0604020202020204" pitchFamily="34" charset="0"/>
                <a:ea typeface="Times New Roman" panose="02020603050405020304" pitchFamily="18" charset="0"/>
                <a:cs typeface="Times New Roman" panose="02020603050405020304" pitchFamily="18" charset="0"/>
              </a:rPr>
              <a:t>followed by a second dose at 4 weeks of age. Children born on or before 30 June 2024 will receive a third monovalent at 12 months of age. Children born on or after 1 July 2024 are on the new immunisation schedule so receive their final hepatitis B dose as part of their routine hexavalent vaccine at 18 months of age</a:t>
            </a:r>
            <a:endParaRPr lang="en-GB" sz="2000" dirty="0"/>
          </a:p>
        </p:txBody>
      </p:sp>
      <p:sp>
        <p:nvSpPr>
          <p:cNvPr id="5" name="Slide Number Placeholder 4">
            <a:extLst>
              <a:ext uri="{FF2B5EF4-FFF2-40B4-BE49-F238E27FC236}">
                <a16:creationId xmlns:a16="http://schemas.microsoft.com/office/drawing/2014/main" id="{48E46D55-BC96-7B38-A0D1-CFD526130C67}"/>
              </a:ext>
            </a:extLst>
          </p:cNvPr>
          <p:cNvSpPr>
            <a:spLocks noGrp="1"/>
          </p:cNvSpPr>
          <p:nvPr>
            <p:ph type="sldNum" sz="quarter" idx="11"/>
          </p:nvPr>
        </p:nvSpPr>
        <p:spPr/>
        <p:txBody>
          <a:bodyPr/>
          <a:lstStyle/>
          <a:p>
            <a:fld id="{344369E4-5DE7-46E5-874E-4FD437973785}" type="slidenum">
              <a:rPr lang="en-GB" smtClean="0"/>
              <a:pPr/>
              <a:t>10</a:t>
            </a:fld>
            <a:endParaRPr lang="en-GB" sz="1400" dirty="0"/>
          </a:p>
        </p:txBody>
      </p:sp>
      <p:sp>
        <p:nvSpPr>
          <p:cNvPr id="6" name="Footer Placeholder 5">
            <a:extLst>
              <a:ext uri="{FF2B5EF4-FFF2-40B4-BE49-F238E27FC236}">
                <a16:creationId xmlns:a16="http://schemas.microsoft.com/office/drawing/2014/main" id="{65B26CAC-EFDA-0C30-7287-34495CC1668E}"/>
              </a:ext>
            </a:extLst>
          </p:cNvPr>
          <p:cNvSpPr>
            <a:spLocks noGrp="1"/>
          </p:cNvSpPr>
          <p:nvPr>
            <p:ph type="ftr" sz="quarter" idx="10"/>
          </p:nvPr>
        </p:nvSpPr>
        <p:spPr/>
        <p:txBody>
          <a:bodyPr/>
          <a:lstStyle/>
          <a:p>
            <a:r>
              <a:rPr lang="en-GB"/>
              <a:t>The hexavalent DTaP/IPV/Hib/HepB combination vaccine</a:t>
            </a:r>
            <a:endParaRPr lang="en-GB" sz="1400" dirty="0"/>
          </a:p>
        </p:txBody>
      </p:sp>
    </p:spTree>
    <p:extLst>
      <p:ext uri="{BB962C8B-B14F-4D97-AF65-F5344CB8AC3E}">
        <p14:creationId xmlns:p14="http://schemas.microsoft.com/office/powerpoint/2010/main" val="11524610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67A0B-13DD-40F4-B91C-34FCACD85C01}"/>
              </a:ext>
            </a:extLst>
          </p:cNvPr>
          <p:cNvSpPr>
            <a:spLocks noGrp="1"/>
          </p:cNvSpPr>
          <p:nvPr>
            <p:ph type="title"/>
          </p:nvPr>
        </p:nvSpPr>
        <p:spPr/>
        <p:txBody>
          <a:bodyPr/>
          <a:lstStyle/>
          <a:p>
            <a:r>
              <a:rPr lang="en-GB" dirty="0"/>
              <a:t>What is hepatitis B?</a:t>
            </a:r>
          </a:p>
        </p:txBody>
      </p:sp>
      <p:sp>
        <p:nvSpPr>
          <p:cNvPr id="3" name="Content Placeholder 2">
            <a:extLst>
              <a:ext uri="{FF2B5EF4-FFF2-40B4-BE49-F238E27FC236}">
                <a16:creationId xmlns:a16="http://schemas.microsoft.com/office/drawing/2014/main" id="{1E7B2D53-E976-4F30-AC9A-1E777D8F33E1}"/>
              </a:ext>
            </a:extLst>
          </p:cNvPr>
          <p:cNvSpPr>
            <a:spLocks noGrp="1"/>
          </p:cNvSpPr>
          <p:nvPr>
            <p:ph idx="1"/>
          </p:nvPr>
        </p:nvSpPr>
        <p:spPr>
          <a:xfrm>
            <a:off x="359701" y="1617514"/>
            <a:ext cx="11065383" cy="4351338"/>
          </a:xfrm>
        </p:spPr>
        <p:txBody>
          <a:bodyPr/>
          <a:lstStyle/>
          <a:p>
            <a:r>
              <a:rPr lang="en-GB" dirty="0"/>
              <a:t>hepatitis B is a viral infection that attacks the liver and can cause both acute and chronic disease</a:t>
            </a:r>
          </a:p>
          <a:p>
            <a:r>
              <a:rPr lang="en-GB" dirty="0"/>
              <a:t>many new infections with hepatitis B virus (HBV) are sub-clinical or may only cause a flu-like illness</a:t>
            </a:r>
          </a:p>
          <a:p>
            <a:r>
              <a:rPr lang="en-GB" dirty="0"/>
              <a:t>mostly asymptomatic in infants</a:t>
            </a:r>
          </a:p>
          <a:p>
            <a:r>
              <a:rPr lang="en-GB" dirty="0"/>
              <a:t>acute HBV infection occasionally leads to sudden and severe liver damage which can be fatal</a:t>
            </a:r>
          </a:p>
          <a:p>
            <a:r>
              <a:rPr lang="en-GB" dirty="0"/>
              <a:t>chronic HBV infection can result in progressive liver disease</a:t>
            </a:r>
          </a:p>
          <a:p>
            <a:r>
              <a:rPr lang="en-GB" dirty="0"/>
              <a:t>this can lead to cirrhosis (development of scar tissue) and an increased risk of developing liver cancer</a:t>
            </a:r>
          </a:p>
          <a:p>
            <a:endParaRPr lang="en-GB" dirty="0"/>
          </a:p>
        </p:txBody>
      </p:sp>
      <p:sp>
        <p:nvSpPr>
          <p:cNvPr id="5" name="Slide Number Placeholder 4">
            <a:extLst>
              <a:ext uri="{FF2B5EF4-FFF2-40B4-BE49-F238E27FC236}">
                <a16:creationId xmlns:a16="http://schemas.microsoft.com/office/drawing/2014/main" id="{71AD9231-D3F3-8716-04CF-5A35C2749CB6}"/>
              </a:ext>
            </a:extLst>
          </p:cNvPr>
          <p:cNvSpPr>
            <a:spLocks noGrp="1"/>
          </p:cNvSpPr>
          <p:nvPr>
            <p:ph type="sldNum" sz="quarter" idx="11"/>
          </p:nvPr>
        </p:nvSpPr>
        <p:spPr/>
        <p:txBody>
          <a:bodyPr/>
          <a:lstStyle/>
          <a:p>
            <a:fld id="{344369E4-5DE7-46E5-874E-4FD437973785}" type="slidenum">
              <a:rPr lang="en-GB" smtClean="0"/>
              <a:pPr/>
              <a:t>11</a:t>
            </a:fld>
            <a:endParaRPr lang="en-GB" sz="1400" dirty="0"/>
          </a:p>
        </p:txBody>
      </p:sp>
      <p:sp>
        <p:nvSpPr>
          <p:cNvPr id="6" name="Footer Placeholder 5">
            <a:extLst>
              <a:ext uri="{FF2B5EF4-FFF2-40B4-BE49-F238E27FC236}">
                <a16:creationId xmlns:a16="http://schemas.microsoft.com/office/drawing/2014/main" id="{61CAE50F-7825-A9E7-794C-BC0AB5063AED}"/>
              </a:ext>
            </a:extLst>
          </p:cNvPr>
          <p:cNvSpPr>
            <a:spLocks noGrp="1"/>
          </p:cNvSpPr>
          <p:nvPr>
            <p:ph type="ftr" sz="quarter" idx="10"/>
          </p:nvPr>
        </p:nvSpPr>
        <p:spPr/>
        <p:txBody>
          <a:bodyPr/>
          <a:lstStyle/>
          <a:p>
            <a:r>
              <a:rPr lang="en-GB"/>
              <a:t>The hexavalent DTaP/IPV/Hib/HepB combination vaccine</a:t>
            </a:r>
            <a:endParaRPr lang="en-GB" sz="1400" dirty="0"/>
          </a:p>
        </p:txBody>
      </p:sp>
    </p:spTree>
    <p:extLst>
      <p:ext uri="{BB962C8B-B14F-4D97-AF65-F5344CB8AC3E}">
        <p14:creationId xmlns:p14="http://schemas.microsoft.com/office/powerpoint/2010/main" val="6637909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C9FEC-9B43-461C-867B-F44F07531B21}"/>
              </a:ext>
            </a:extLst>
          </p:cNvPr>
          <p:cNvSpPr>
            <a:spLocks noGrp="1"/>
          </p:cNvSpPr>
          <p:nvPr>
            <p:ph type="title"/>
          </p:nvPr>
        </p:nvSpPr>
        <p:spPr/>
        <p:txBody>
          <a:bodyPr/>
          <a:lstStyle/>
          <a:p>
            <a:r>
              <a:rPr lang="en-GB" dirty="0"/>
              <a:t>How is hepatitis B virus (HBV) transmitted? </a:t>
            </a:r>
          </a:p>
        </p:txBody>
      </p:sp>
      <p:sp>
        <p:nvSpPr>
          <p:cNvPr id="3" name="Content Placeholder 2">
            <a:extLst>
              <a:ext uri="{FF2B5EF4-FFF2-40B4-BE49-F238E27FC236}">
                <a16:creationId xmlns:a16="http://schemas.microsoft.com/office/drawing/2014/main" id="{1B0E2862-BE3D-4F42-BAB7-E2A4697E2B5A}"/>
              </a:ext>
            </a:extLst>
          </p:cNvPr>
          <p:cNvSpPr>
            <a:spLocks noGrp="1"/>
          </p:cNvSpPr>
          <p:nvPr>
            <p:ph idx="1"/>
          </p:nvPr>
        </p:nvSpPr>
        <p:spPr>
          <a:xfrm>
            <a:off x="350490" y="1494504"/>
            <a:ext cx="8410350" cy="4768645"/>
          </a:xfrm>
        </p:spPr>
        <p:txBody>
          <a:bodyPr>
            <a:normAutofit lnSpcReduction="10000"/>
          </a:bodyPr>
          <a:lstStyle/>
          <a:p>
            <a:pPr>
              <a:lnSpc>
                <a:spcPct val="100000"/>
              </a:lnSpc>
            </a:pPr>
            <a:r>
              <a:rPr lang="en-GB" sz="1900" dirty="0"/>
              <a:t>HBV is highly transmissible through the exchange of infected blood and bodily fluids </a:t>
            </a:r>
          </a:p>
          <a:p>
            <a:pPr>
              <a:lnSpc>
                <a:spcPct val="100000"/>
              </a:lnSpc>
            </a:pPr>
            <a:r>
              <a:rPr lang="en-GB" sz="1900" dirty="0"/>
              <a:t>it can survive outside the body for at least 7 days</a:t>
            </a:r>
          </a:p>
          <a:p>
            <a:pPr>
              <a:lnSpc>
                <a:spcPct val="100000"/>
              </a:lnSpc>
              <a:spcAft>
                <a:spcPts val="1200"/>
              </a:spcAft>
            </a:pPr>
            <a:r>
              <a:rPr lang="en-GB" sz="1900" dirty="0"/>
              <a:t>transmission mostly occurs:</a:t>
            </a:r>
          </a:p>
          <a:p>
            <a:pPr lvl="3">
              <a:lnSpc>
                <a:spcPct val="100000"/>
              </a:lnSpc>
              <a:buFont typeface="Wingdings" panose="05000000000000000000" pitchFamily="2" charset="2"/>
              <a:buChar char="Ø"/>
            </a:pPr>
            <a:r>
              <a:rPr lang="en-GB" sz="1900" dirty="0"/>
              <a:t>through vaginal or anal intercourse</a:t>
            </a:r>
          </a:p>
          <a:p>
            <a:pPr lvl="3">
              <a:lnSpc>
                <a:spcPct val="100000"/>
              </a:lnSpc>
              <a:buFont typeface="Wingdings" panose="05000000000000000000" pitchFamily="2" charset="2"/>
              <a:buChar char="Ø"/>
            </a:pPr>
            <a:r>
              <a:rPr lang="en-GB" sz="1900" dirty="0"/>
              <a:t>as a result of blood-to-blood contact through percutaneous exposure (for example sharing of needles and other equipment by people who inject drugs or through ‘needlestick’ injuries)</a:t>
            </a:r>
          </a:p>
          <a:p>
            <a:pPr lvl="3">
              <a:lnSpc>
                <a:spcPct val="100000"/>
              </a:lnSpc>
              <a:buFont typeface="Wingdings" panose="05000000000000000000" pitchFamily="2" charset="2"/>
              <a:buChar char="Ø"/>
            </a:pPr>
            <a:r>
              <a:rPr lang="en-GB" sz="1900" dirty="0"/>
              <a:t>through perinatal transmission from mother to child</a:t>
            </a:r>
          </a:p>
          <a:p>
            <a:pPr>
              <a:lnSpc>
                <a:spcPct val="100000"/>
              </a:lnSpc>
            </a:pPr>
            <a:r>
              <a:rPr lang="en-GB" sz="1900" dirty="0"/>
              <a:t>transmission has also followed bites from infected persons although this is rare</a:t>
            </a:r>
          </a:p>
          <a:p>
            <a:pPr>
              <a:lnSpc>
                <a:spcPct val="100000"/>
              </a:lnSpc>
            </a:pPr>
            <a:r>
              <a:rPr lang="en-GB" sz="1900" dirty="0"/>
              <a:t>transfusion-associated infection is now also rare in the UK as blood donors and donations are screened</a:t>
            </a:r>
          </a:p>
          <a:p>
            <a:endParaRPr lang="en-GB" dirty="0"/>
          </a:p>
        </p:txBody>
      </p:sp>
      <p:pic>
        <p:nvPicPr>
          <p:cNvPr id="6" name="Picture 5">
            <a:extLst>
              <a:ext uri="{FF2B5EF4-FFF2-40B4-BE49-F238E27FC236}">
                <a16:creationId xmlns:a16="http://schemas.microsoft.com/office/drawing/2014/main" id="{C4B386BE-3725-454D-91D4-9C0A16794C80}"/>
              </a:ext>
            </a:extLst>
          </p:cNvPr>
          <p:cNvPicPr>
            <a:picLocks noChangeAspect="1"/>
          </p:cNvPicPr>
          <p:nvPr/>
        </p:nvPicPr>
        <p:blipFill>
          <a:blip r:embed="rId2"/>
          <a:stretch>
            <a:fillRect/>
          </a:stretch>
        </p:blipFill>
        <p:spPr>
          <a:xfrm>
            <a:off x="8895462" y="1592911"/>
            <a:ext cx="2382138" cy="2299737"/>
          </a:xfrm>
          <a:prstGeom prst="rect">
            <a:avLst/>
          </a:prstGeom>
        </p:spPr>
      </p:pic>
      <p:sp>
        <p:nvSpPr>
          <p:cNvPr id="5" name="Slide Number Placeholder 4">
            <a:extLst>
              <a:ext uri="{FF2B5EF4-FFF2-40B4-BE49-F238E27FC236}">
                <a16:creationId xmlns:a16="http://schemas.microsoft.com/office/drawing/2014/main" id="{87018C24-8371-15A9-7154-7FA52E55A45F}"/>
              </a:ext>
            </a:extLst>
          </p:cNvPr>
          <p:cNvSpPr>
            <a:spLocks noGrp="1"/>
          </p:cNvSpPr>
          <p:nvPr>
            <p:ph type="sldNum" sz="quarter" idx="11"/>
          </p:nvPr>
        </p:nvSpPr>
        <p:spPr/>
        <p:txBody>
          <a:bodyPr/>
          <a:lstStyle/>
          <a:p>
            <a:fld id="{344369E4-5DE7-46E5-874E-4FD437973785}" type="slidenum">
              <a:rPr lang="en-GB" smtClean="0"/>
              <a:pPr/>
              <a:t>12</a:t>
            </a:fld>
            <a:endParaRPr lang="en-GB" sz="1400" dirty="0"/>
          </a:p>
        </p:txBody>
      </p:sp>
      <p:sp>
        <p:nvSpPr>
          <p:cNvPr id="7" name="Footer Placeholder 6">
            <a:extLst>
              <a:ext uri="{FF2B5EF4-FFF2-40B4-BE49-F238E27FC236}">
                <a16:creationId xmlns:a16="http://schemas.microsoft.com/office/drawing/2014/main" id="{25F1C6D6-5D75-3508-A2F1-728F14577028}"/>
              </a:ext>
            </a:extLst>
          </p:cNvPr>
          <p:cNvSpPr>
            <a:spLocks noGrp="1"/>
          </p:cNvSpPr>
          <p:nvPr>
            <p:ph type="ftr" sz="quarter" idx="10"/>
          </p:nvPr>
        </p:nvSpPr>
        <p:spPr/>
        <p:txBody>
          <a:bodyPr/>
          <a:lstStyle/>
          <a:p>
            <a:r>
              <a:rPr lang="en-GB"/>
              <a:t>The hexavalent DTaP/IPV/Hib/HepB combination vaccine</a:t>
            </a:r>
            <a:endParaRPr lang="en-GB" sz="1400" dirty="0"/>
          </a:p>
        </p:txBody>
      </p:sp>
    </p:spTree>
    <p:extLst>
      <p:ext uri="{BB962C8B-B14F-4D97-AF65-F5344CB8AC3E}">
        <p14:creationId xmlns:p14="http://schemas.microsoft.com/office/powerpoint/2010/main" val="32964629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719C96-8180-48C9-A920-0B5A23E9E7F0}"/>
              </a:ext>
            </a:extLst>
          </p:cNvPr>
          <p:cNvSpPr>
            <a:spLocks noGrp="1"/>
          </p:cNvSpPr>
          <p:nvPr>
            <p:ph type="title"/>
          </p:nvPr>
        </p:nvSpPr>
        <p:spPr/>
        <p:txBody>
          <a:bodyPr/>
          <a:lstStyle/>
          <a:p>
            <a:r>
              <a:rPr lang="en-GB" dirty="0"/>
              <a:t>Hepatitis B clinical presentation </a:t>
            </a:r>
          </a:p>
        </p:txBody>
      </p:sp>
      <p:sp>
        <p:nvSpPr>
          <p:cNvPr id="3" name="Content Placeholder 2">
            <a:extLst>
              <a:ext uri="{FF2B5EF4-FFF2-40B4-BE49-F238E27FC236}">
                <a16:creationId xmlns:a16="http://schemas.microsoft.com/office/drawing/2014/main" id="{3D8270F1-7AC5-4ED5-9143-65ED7C14BD75}"/>
              </a:ext>
            </a:extLst>
          </p:cNvPr>
          <p:cNvSpPr>
            <a:spLocks noGrp="1"/>
          </p:cNvSpPr>
          <p:nvPr>
            <p:ph idx="1"/>
          </p:nvPr>
        </p:nvSpPr>
        <p:spPr>
          <a:xfrm>
            <a:off x="340655" y="1517444"/>
            <a:ext cx="10986107" cy="4490066"/>
          </a:xfrm>
        </p:spPr>
        <p:txBody>
          <a:bodyPr>
            <a:normAutofit lnSpcReduction="10000"/>
          </a:bodyPr>
          <a:lstStyle/>
          <a:p>
            <a:pPr>
              <a:lnSpc>
                <a:spcPct val="100000"/>
              </a:lnSpc>
            </a:pPr>
            <a:r>
              <a:rPr lang="en-GB" dirty="0"/>
              <a:t>many new infections are subclinical showing no signs of infection</a:t>
            </a:r>
          </a:p>
          <a:p>
            <a:pPr>
              <a:lnSpc>
                <a:spcPct val="100000"/>
              </a:lnSpc>
            </a:pPr>
            <a:r>
              <a:rPr lang="en-GB" dirty="0"/>
              <a:t>if symptomatic, symptoms of acute infection start insidiously and may present as flu like illness with or without mild fever or symptoms may be non-specific</a:t>
            </a:r>
          </a:p>
          <a:p>
            <a:pPr>
              <a:lnSpc>
                <a:spcPct val="100000"/>
              </a:lnSpc>
            </a:pPr>
            <a:r>
              <a:rPr lang="en-GB" dirty="0"/>
              <a:t>anorexia, nausea, vomiting and aching in the right upper abdomen may be present</a:t>
            </a:r>
          </a:p>
          <a:p>
            <a:pPr>
              <a:lnSpc>
                <a:spcPct val="100000"/>
              </a:lnSpc>
            </a:pPr>
            <a:r>
              <a:rPr lang="en-GB" dirty="0"/>
              <a:t>subsequent symptoms may include malaise, decreased appetite, joint pain and jaundice with progressive darkening of urine and lightening of the faeces</a:t>
            </a:r>
          </a:p>
          <a:p>
            <a:pPr>
              <a:lnSpc>
                <a:spcPct val="100000"/>
              </a:lnSpc>
            </a:pPr>
            <a:r>
              <a:rPr lang="en-GB" dirty="0"/>
              <a:t>symptoms may last several weeks to months</a:t>
            </a:r>
          </a:p>
          <a:p>
            <a:pPr>
              <a:lnSpc>
                <a:spcPct val="100000"/>
              </a:lnSpc>
            </a:pPr>
            <a:r>
              <a:rPr lang="en-GB" dirty="0"/>
              <a:t>in those with symptoms not suggestive of hepatitis, infection is only detected through abnormal liver function tests and/or presence of serological markers of infection, for example hepatitis B surface antigen (HBsAg)</a:t>
            </a:r>
          </a:p>
          <a:p>
            <a:endParaRPr lang="en-GB" dirty="0"/>
          </a:p>
        </p:txBody>
      </p:sp>
      <p:sp>
        <p:nvSpPr>
          <p:cNvPr id="4" name="Footer Placeholder 3">
            <a:extLst>
              <a:ext uri="{FF2B5EF4-FFF2-40B4-BE49-F238E27FC236}">
                <a16:creationId xmlns:a16="http://schemas.microsoft.com/office/drawing/2014/main" id="{FF2FAD28-7069-4D79-B5DA-8CE89958EC9E}"/>
              </a:ext>
            </a:extLst>
          </p:cNvPr>
          <p:cNvSpPr>
            <a:spLocks noGrp="1"/>
          </p:cNvSpPr>
          <p:nvPr>
            <p:ph type="ftr" sz="quarter" idx="10"/>
          </p:nvPr>
        </p:nvSpPr>
        <p:spPr>
          <a:xfrm>
            <a:off x="838200" y="6603022"/>
            <a:ext cx="10007606" cy="199427"/>
          </a:xfrm>
        </p:spPr>
        <p:txBody>
          <a:bodyPr/>
          <a:lstStyle/>
          <a:p>
            <a:r>
              <a:rPr lang="en-GB" dirty="0"/>
              <a:t>The hexavalent DTaP/IPV/Hib/HepB combination vaccine</a:t>
            </a:r>
            <a:endParaRPr lang="en-GB" sz="1400" dirty="0"/>
          </a:p>
        </p:txBody>
      </p:sp>
      <p:sp>
        <p:nvSpPr>
          <p:cNvPr id="5" name="Slide Number Placeholder 4">
            <a:extLst>
              <a:ext uri="{FF2B5EF4-FFF2-40B4-BE49-F238E27FC236}">
                <a16:creationId xmlns:a16="http://schemas.microsoft.com/office/drawing/2014/main" id="{CF003941-4E2A-CA63-1955-4816A26BF812}"/>
              </a:ext>
            </a:extLst>
          </p:cNvPr>
          <p:cNvSpPr>
            <a:spLocks noGrp="1"/>
          </p:cNvSpPr>
          <p:nvPr>
            <p:ph type="sldNum" sz="quarter" idx="11"/>
          </p:nvPr>
        </p:nvSpPr>
        <p:spPr/>
        <p:txBody>
          <a:bodyPr/>
          <a:lstStyle/>
          <a:p>
            <a:fld id="{344369E4-5DE7-46E5-874E-4FD437973785}" type="slidenum">
              <a:rPr lang="en-GB" smtClean="0"/>
              <a:pPr/>
              <a:t>13</a:t>
            </a:fld>
            <a:endParaRPr lang="en-GB" sz="1400" dirty="0"/>
          </a:p>
        </p:txBody>
      </p:sp>
    </p:spTree>
    <p:extLst>
      <p:ext uri="{BB962C8B-B14F-4D97-AF65-F5344CB8AC3E}">
        <p14:creationId xmlns:p14="http://schemas.microsoft.com/office/powerpoint/2010/main" val="14366032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61A7A-EF1B-4307-A919-90ACE65B0924}"/>
              </a:ext>
            </a:extLst>
          </p:cNvPr>
          <p:cNvSpPr>
            <a:spLocks noGrp="1"/>
          </p:cNvSpPr>
          <p:nvPr>
            <p:ph type="title"/>
          </p:nvPr>
        </p:nvSpPr>
        <p:spPr/>
        <p:txBody>
          <a:bodyPr/>
          <a:lstStyle/>
          <a:p>
            <a:r>
              <a:rPr lang="en-GB" dirty="0"/>
              <a:t>Stages of hepatitis B infection</a:t>
            </a:r>
          </a:p>
        </p:txBody>
      </p:sp>
      <p:sp>
        <p:nvSpPr>
          <p:cNvPr id="7" name="Content Placeholder 6">
            <a:extLst>
              <a:ext uri="{FF2B5EF4-FFF2-40B4-BE49-F238E27FC236}">
                <a16:creationId xmlns:a16="http://schemas.microsoft.com/office/drawing/2014/main" id="{35A472D6-876E-4964-8761-02D7FD5E38FC}"/>
              </a:ext>
            </a:extLst>
          </p:cNvPr>
          <p:cNvSpPr>
            <a:spLocks noGrp="1"/>
          </p:cNvSpPr>
          <p:nvPr>
            <p:ph idx="1"/>
          </p:nvPr>
        </p:nvSpPr>
        <p:spPr>
          <a:xfrm>
            <a:off x="615955" y="1570182"/>
            <a:ext cx="11123857" cy="4555982"/>
          </a:xfrm>
        </p:spPr>
        <p:txBody>
          <a:bodyPr>
            <a:normAutofit fontScale="85000" lnSpcReduction="20000"/>
          </a:bodyPr>
          <a:lstStyle/>
          <a:p>
            <a:pPr marL="0" indent="0">
              <a:buNone/>
            </a:pPr>
            <a:r>
              <a:rPr lang="en-GB" sz="1900" b="1" dirty="0"/>
              <a:t>Incubation period</a:t>
            </a:r>
          </a:p>
          <a:p>
            <a:pPr marL="285750" indent="-285750"/>
            <a:r>
              <a:rPr lang="en-GB" sz="1900" dirty="0"/>
              <a:t>average incubation period is 60 to 90 days but can vary between 40 to 160 days</a:t>
            </a:r>
          </a:p>
          <a:p>
            <a:pPr marL="0" indent="0">
              <a:buNone/>
            </a:pPr>
            <a:endParaRPr lang="en-GB" sz="1900" b="1" dirty="0"/>
          </a:p>
          <a:p>
            <a:pPr marL="0" indent="0">
              <a:buNone/>
            </a:pPr>
            <a:r>
              <a:rPr lang="en-GB" sz="1900" b="1" dirty="0"/>
              <a:t>Infectious period</a:t>
            </a:r>
          </a:p>
          <a:p>
            <a:pPr marL="285750" indent="-285750"/>
            <a:r>
              <a:rPr lang="en-GB" sz="1900" dirty="0"/>
              <a:t>those with detectable surface antigen (HBsAg) in serum are considered able to transmit the infection to others</a:t>
            </a:r>
          </a:p>
          <a:p>
            <a:pPr marL="285750" indent="-285750"/>
            <a:r>
              <a:rPr lang="en-GB" sz="1900" dirty="0"/>
              <a:t>those who also have the e-antigen marker (HBeAg) are the most able to transmit the infection to others</a:t>
            </a:r>
          </a:p>
          <a:p>
            <a:pPr marL="0" indent="0">
              <a:buNone/>
            </a:pPr>
            <a:endParaRPr lang="en-GB" sz="1900" b="1" dirty="0"/>
          </a:p>
          <a:p>
            <a:pPr marL="0" indent="0">
              <a:buNone/>
            </a:pPr>
            <a:r>
              <a:rPr lang="en-GB" sz="1900" b="1" dirty="0"/>
              <a:t>Acute stage</a:t>
            </a:r>
          </a:p>
          <a:p>
            <a:pPr marL="285750" indent="-285750"/>
            <a:r>
              <a:rPr lang="en-GB" sz="1900" dirty="0"/>
              <a:t>within the first 6 months of infection </a:t>
            </a:r>
          </a:p>
          <a:p>
            <a:pPr marL="285750" indent="-285750"/>
            <a:r>
              <a:rPr lang="en-GB" sz="1900" dirty="0"/>
              <a:t>those who clear the virus during this stage will be immune for life</a:t>
            </a:r>
          </a:p>
          <a:p>
            <a:pPr marL="0" indent="0">
              <a:buNone/>
            </a:pPr>
            <a:endParaRPr lang="en-GB" sz="1900" b="1" dirty="0"/>
          </a:p>
          <a:p>
            <a:pPr marL="0" indent="0">
              <a:buNone/>
            </a:pPr>
            <a:r>
              <a:rPr lang="en-GB" sz="1900" b="1" dirty="0"/>
              <a:t>Chronic stage</a:t>
            </a:r>
          </a:p>
          <a:p>
            <a:pPr marL="285750" indent="-285750"/>
            <a:r>
              <a:rPr lang="en-GB" sz="1900" dirty="0"/>
              <a:t>defined as persistence of HBsAg in the serum for 6 months or longer </a:t>
            </a:r>
          </a:p>
          <a:p>
            <a:pPr marL="285750" indent="-285750"/>
            <a:r>
              <a:rPr lang="en-GB" sz="1900" dirty="0"/>
              <a:t>individuals remain able to transmit the infection to others</a:t>
            </a:r>
          </a:p>
          <a:p>
            <a:pPr marL="285750" indent="-285750"/>
            <a:r>
              <a:rPr lang="en-GB" sz="1900" dirty="0"/>
              <a:t>children less than 6 years of age who acquire hepatitis B are the most likely to develop chronic infection </a:t>
            </a:r>
          </a:p>
          <a:p>
            <a:endParaRPr lang="en-GB" dirty="0"/>
          </a:p>
        </p:txBody>
      </p:sp>
      <p:sp>
        <p:nvSpPr>
          <p:cNvPr id="3" name="Slide Number Placeholder 2">
            <a:extLst>
              <a:ext uri="{FF2B5EF4-FFF2-40B4-BE49-F238E27FC236}">
                <a16:creationId xmlns:a16="http://schemas.microsoft.com/office/drawing/2014/main" id="{54110366-6C16-7FB7-B051-B964D1A02ED2}"/>
              </a:ext>
            </a:extLst>
          </p:cNvPr>
          <p:cNvSpPr>
            <a:spLocks noGrp="1"/>
          </p:cNvSpPr>
          <p:nvPr>
            <p:ph type="sldNum" sz="quarter" idx="11"/>
          </p:nvPr>
        </p:nvSpPr>
        <p:spPr/>
        <p:txBody>
          <a:bodyPr/>
          <a:lstStyle/>
          <a:p>
            <a:fld id="{344369E4-5DE7-46E5-874E-4FD437973785}" type="slidenum">
              <a:rPr lang="en-GB" smtClean="0"/>
              <a:pPr/>
              <a:t>14</a:t>
            </a:fld>
            <a:endParaRPr lang="en-GB" sz="1400" dirty="0"/>
          </a:p>
        </p:txBody>
      </p:sp>
      <p:sp>
        <p:nvSpPr>
          <p:cNvPr id="5" name="Footer Placeholder 4">
            <a:extLst>
              <a:ext uri="{FF2B5EF4-FFF2-40B4-BE49-F238E27FC236}">
                <a16:creationId xmlns:a16="http://schemas.microsoft.com/office/drawing/2014/main" id="{71BC0093-AAA2-9F5D-9233-A8D70FE7D7DE}"/>
              </a:ext>
            </a:extLst>
          </p:cNvPr>
          <p:cNvSpPr>
            <a:spLocks noGrp="1"/>
          </p:cNvSpPr>
          <p:nvPr>
            <p:ph type="ftr" sz="quarter" idx="10"/>
          </p:nvPr>
        </p:nvSpPr>
        <p:spPr/>
        <p:txBody>
          <a:bodyPr/>
          <a:lstStyle/>
          <a:p>
            <a:r>
              <a:rPr lang="en-GB"/>
              <a:t>The hexavalent DTaP/IPV/Hib/HepB combination vaccine</a:t>
            </a:r>
            <a:endParaRPr lang="en-GB" sz="1400" dirty="0"/>
          </a:p>
        </p:txBody>
      </p:sp>
    </p:spTree>
    <p:extLst>
      <p:ext uri="{BB962C8B-B14F-4D97-AF65-F5344CB8AC3E}">
        <p14:creationId xmlns:p14="http://schemas.microsoft.com/office/powerpoint/2010/main" val="33316379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B46E6C-98C7-4262-A533-640B8D5901CD}"/>
              </a:ext>
            </a:extLst>
          </p:cNvPr>
          <p:cNvSpPr>
            <a:spLocks noGrp="1"/>
          </p:cNvSpPr>
          <p:nvPr>
            <p:ph type="title"/>
          </p:nvPr>
        </p:nvSpPr>
        <p:spPr/>
        <p:txBody>
          <a:bodyPr/>
          <a:lstStyle/>
          <a:p>
            <a:r>
              <a:rPr lang="en-GB" dirty="0"/>
              <a:t>Treatment and prevention</a:t>
            </a:r>
          </a:p>
        </p:txBody>
      </p:sp>
      <p:sp>
        <p:nvSpPr>
          <p:cNvPr id="3" name="Content Placeholder 2">
            <a:extLst>
              <a:ext uri="{FF2B5EF4-FFF2-40B4-BE49-F238E27FC236}">
                <a16:creationId xmlns:a16="http://schemas.microsoft.com/office/drawing/2014/main" id="{57291163-19E1-49BF-A87F-673970ABF622}"/>
              </a:ext>
            </a:extLst>
          </p:cNvPr>
          <p:cNvSpPr>
            <a:spLocks noGrp="1"/>
          </p:cNvSpPr>
          <p:nvPr>
            <p:ph idx="1"/>
          </p:nvPr>
        </p:nvSpPr>
        <p:spPr>
          <a:xfrm>
            <a:off x="389818" y="1418230"/>
            <a:ext cx="11025433" cy="4971459"/>
          </a:xfrm>
        </p:spPr>
        <p:txBody>
          <a:bodyPr>
            <a:normAutofit fontScale="85000" lnSpcReduction="10000"/>
          </a:bodyPr>
          <a:lstStyle/>
          <a:p>
            <a:pPr>
              <a:lnSpc>
                <a:spcPct val="110000"/>
              </a:lnSpc>
            </a:pPr>
            <a:r>
              <a:rPr lang="en-GB" dirty="0"/>
              <a:t>no specific treatment is available for acute hepatitis B</a:t>
            </a:r>
          </a:p>
          <a:p>
            <a:pPr>
              <a:lnSpc>
                <a:spcPct val="110000"/>
              </a:lnSpc>
            </a:pPr>
            <a:r>
              <a:rPr lang="en-GB" dirty="0"/>
              <a:t>supportive treatment may be indicated for severe clinical manifestations, for example replacement of fluids lost from vomiting and diarrhoea</a:t>
            </a:r>
          </a:p>
          <a:p>
            <a:pPr>
              <a:lnSpc>
                <a:spcPct val="110000"/>
              </a:lnSpc>
            </a:pPr>
            <a:r>
              <a:rPr lang="en-GB" dirty="0"/>
              <a:t>chronic hepatitis B infection can be treated with oral antivirals which can slow the progression of cirrhosis, reduce incidence of liver cancer and improve long term survival</a:t>
            </a:r>
          </a:p>
          <a:p>
            <a:pPr>
              <a:lnSpc>
                <a:spcPct val="110000"/>
              </a:lnSpc>
            </a:pPr>
            <a:r>
              <a:rPr lang="en-GB" dirty="0"/>
              <a:t>hepatitis B vaccination is the most effective prevention</a:t>
            </a:r>
          </a:p>
          <a:p>
            <a:pPr>
              <a:lnSpc>
                <a:spcPct val="110000"/>
              </a:lnSpc>
            </a:pPr>
            <a:r>
              <a:rPr lang="en-GB" dirty="0"/>
              <a:t>a completed course of vaccine induces protective antibody levels in more than 95% of infants, children and young adults </a:t>
            </a:r>
          </a:p>
          <a:p>
            <a:pPr>
              <a:lnSpc>
                <a:spcPct val="110000"/>
              </a:lnSpc>
            </a:pPr>
            <a:r>
              <a:rPr lang="en-GB" dirty="0"/>
              <a:t>protection lasts at least 20 to 30 years</a:t>
            </a:r>
          </a:p>
          <a:p>
            <a:pPr>
              <a:lnSpc>
                <a:spcPct val="110000"/>
              </a:lnSpc>
            </a:pPr>
            <a:r>
              <a:rPr lang="en-GB" dirty="0"/>
              <a:t>the vaccine has an excellent record of safety and effectiveness</a:t>
            </a:r>
          </a:p>
          <a:p>
            <a:pPr>
              <a:lnSpc>
                <a:spcPct val="110000"/>
              </a:lnSpc>
            </a:pPr>
            <a:r>
              <a:rPr lang="en-GB" dirty="0"/>
              <a:t>by the end of 2023, 190 countries had introduced nationwide hepatitis B vaccination for infants. However, some countries have adopted selective vaccination strategies that target only high-risk individuals</a:t>
            </a:r>
          </a:p>
          <a:p>
            <a:endParaRPr lang="en-GB" sz="1900" dirty="0"/>
          </a:p>
          <a:p>
            <a:endParaRPr lang="en-GB" sz="1900" dirty="0"/>
          </a:p>
          <a:p>
            <a:endParaRPr lang="en-GB" sz="1900" dirty="0"/>
          </a:p>
          <a:p>
            <a:endParaRPr lang="en-GB" dirty="0"/>
          </a:p>
        </p:txBody>
      </p:sp>
      <p:sp>
        <p:nvSpPr>
          <p:cNvPr id="4" name="Footer Placeholder 3">
            <a:extLst>
              <a:ext uri="{FF2B5EF4-FFF2-40B4-BE49-F238E27FC236}">
                <a16:creationId xmlns:a16="http://schemas.microsoft.com/office/drawing/2014/main" id="{FE332092-5FF9-4F49-93F5-D4B62090BF89}"/>
              </a:ext>
            </a:extLst>
          </p:cNvPr>
          <p:cNvSpPr>
            <a:spLocks noGrp="1"/>
          </p:cNvSpPr>
          <p:nvPr>
            <p:ph type="ftr" sz="quarter" idx="10"/>
          </p:nvPr>
        </p:nvSpPr>
        <p:spPr/>
        <p:txBody>
          <a:bodyPr/>
          <a:lstStyle/>
          <a:p>
            <a:r>
              <a:rPr lang="en-GB" dirty="0"/>
              <a:t>The hexavalent DTaP/IPV/Hib/HepB combination vaccine</a:t>
            </a:r>
          </a:p>
        </p:txBody>
      </p:sp>
      <p:sp>
        <p:nvSpPr>
          <p:cNvPr id="5" name="Slide Number Placeholder 4">
            <a:extLst>
              <a:ext uri="{FF2B5EF4-FFF2-40B4-BE49-F238E27FC236}">
                <a16:creationId xmlns:a16="http://schemas.microsoft.com/office/drawing/2014/main" id="{FF335294-DAFE-112C-E162-C388ADD9DD19}"/>
              </a:ext>
            </a:extLst>
          </p:cNvPr>
          <p:cNvSpPr>
            <a:spLocks noGrp="1"/>
          </p:cNvSpPr>
          <p:nvPr>
            <p:ph type="sldNum" sz="quarter" idx="11"/>
          </p:nvPr>
        </p:nvSpPr>
        <p:spPr/>
        <p:txBody>
          <a:bodyPr/>
          <a:lstStyle/>
          <a:p>
            <a:fld id="{344369E4-5DE7-46E5-874E-4FD437973785}" type="slidenum">
              <a:rPr lang="en-GB" smtClean="0"/>
              <a:pPr/>
              <a:t>15</a:t>
            </a:fld>
            <a:endParaRPr lang="en-GB" sz="1400" dirty="0"/>
          </a:p>
        </p:txBody>
      </p:sp>
    </p:spTree>
    <p:extLst>
      <p:ext uri="{BB962C8B-B14F-4D97-AF65-F5344CB8AC3E}">
        <p14:creationId xmlns:p14="http://schemas.microsoft.com/office/powerpoint/2010/main" val="23158974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D50554-826D-4474-AAF6-A05689302FDB}"/>
              </a:ext>
            </a:extLst>
          </p:cNvPr>
          <p:cNvSpPr>
            <a:spLocks noGrp="1"/>
          </p:cNvSpPr>
          <p:nvPr>
            <p:ph type="title"/>
          </p:nvPr>
        </p:nvSpPr>
        <p:spPr/>
        <p:txBody>
          <a:bodyPr/>
          <a:lstStyle/>
          <a:p>
            <a:r>
              <a:rPr lang="en-GB" dirty="0"/>
              <a:t>Hepatitis B epidemiology: England</a:t>
            </a:r>
          </a:p>
        </p:txBody>
      </p:sp>
      <p:sp>
        <p:nvSpPr>
          <p:cNvPr id="3" name="Content Placeholder 2">
            <a:extLst>
              <a:ext uri="{FF2B5EF4-FFF2-40B4-BE49-F238E27FC236}">
                <a16:creationId xmlns:a16="http://schemas.microsoft.com/office/drawing/2014/main" id="{B4E66EA8-2CD0-4D15-9E34-3BC76B05C4BD}"/>
              </a:ext>
            </a:extLst>
          </p:cNvPr>
          <p:cNvSpPr>
            <a:spLocks noGrp="1"/>
          </p:cNvSpPr>
          <p:nvPr>
            <p:ph idx="1"/>
          </p:nvPr>
        </p:nvSpPr>
        <p:spPr>
          <a:xfrm>
            <a:off x="330206" y="1578186"/>
            <a:ext cx="11035886" cy="4351338"/>
          </a:xfrm>
        </p:spPr>
        <p:txBody>
          <a:bodyPr>
            <a:normAutofit/>
          </a:bodyPr>
          <a:lstStyle/>
          <a:p>
            <a:pPr>
              <a:lnSpc>
                <a:spcPct val="100000"/>
              </a:lnSpc>
            </a:pPr>
            <a:r>
              <a:rPr lang="en-GB" sz="2800" dirty="0"/>
              <a:t>England is a very low-prevalence country for HepB: in 2022 there were about 270,000 people living with hepatitis B in the country (0.6% of the population)</a:t>
            </a:r>
          </a:p>
          <a:p>
            <a:pPr>
              <a:lnSpc>
                <a:spcPct val="100000"/>
              </a:lnSpc>
            </a:pPr>
            <a:r>
              <a:rPr lang="en-GB" sz="2800" dirty="0"/>
              <a:t>prevalence varies across the country with 1.5% of the population in London estimated to be living with hepatitis B in 2022</a:t>
            </a:r>
          </a:p>
          <a:p>
            <a:pPr>
              <a:lnSpc>
                <a:spcPct val="100000"/>
              </a:lnSpc>
            </a:pPr>
            <a:r>
              <a:rPr lang="en-GB" sz="2800" dirty="0"/>
              <a:t>higher prevalence in those born in high-endemicity countries, many of whom will have acquired infection at birth or in early childhood </a:t>
            </a:r>
          </a:p>
          <a:p>
            <a:pPr>
              <a:lnSpc>
                <a:spcPct val="100000"/>
              </a:lnSpc>
            </a:pPr>
            <a:r>
              <a:rPr lang="en-GB" sz="2800" dirty="0"/>
              <a:t>incidence of acute infection is low but is higher among those with certain behavioural or occupational risk factors</a:t>
            </a:r>
          </a:p>
          <a:p>
            <a:endParaRPr lang="en-GB" dirty="0"/>
          </a:p>
        </p:txBody>
      </p:sp>
      <p:sp>
        <p:nvSpPr>
          <p:cNvPr id="5" name="Slide Number Placeholder 4">
            <a:extLst>
              <a:ext uri="{FF2B5EF4-FFF2-40B4-BE49-F238E27FC236}">
                <a16:creationId xmlns:a16="http://schemas.microsoft.com/office/drawing/2014/main" id="{4E652373-0ADF-17EE-8522-35CB85EEC670}"/>
              </a:ext>
            </a:extLst>
          </p:cNvPr>
          <p:cNvSpPr>
            <a:spLocks noGrp="1"/>
          </p:cNvSpPr>
          <p:nvPr>
            <p:ph type="sldNum" sz="quarter" idx="11"/>
          </p:nvPr>
        </p:nvSpPr>
        <p:spPr/>
        <p:txBody>
          <a:bodyPr/>
          <a:lstStyle/>
          <a:p>
            <a:fld id="{344369E4-5DE7-46E5-874E-4FD437973785}" type="slidenum">
              <a:rPr lang="en-GB" smtClean="0"/>
              <a:pPr/>
              <a:t>16</a:t>
            </a:fld>
            <a:endParaRPr lang="en-GB" sz="1400" dirty="0"/>
          </a:p>
        </p:txBody>
      </p:sp>
      <p:sp>
        <p:nvSpPr>
          <p:cNvPr id="6" name="Footer Placeholder 5">
            <a:extLst>
              <a:ext uri="{FF2B5EF4-FFF2-40B4-BE49-F238E27FC236}">
                <a16:creationId xmlns:a16="http://schemas.microsoft.com/office/drawing/2014/main" id="{6AB589E2-3670-8A68-7F28-D6D0573F5C82}"/>
              </a:ext>
            </a:extLst>
          </p:cNvPr>
          <p:cNvSpPr>
            <a:spLocks noGrp="1"/>
          </p:cNvSpPr>
          <p:nvPr>
            <p:ph type="ftr" sz="quarter" idx="10"/>
          </p:nvPr>
        </p:nvSpPr>
        <p:spPr/>
        <p:txBody>
          <a:bodyPr/>
          <a:lstStyle/>
          <a:p>
            <a:r>
              <a:rPr lang="en-GB"/>
              <a:t>The hexavalent DTaP/IPV/Hib/HepB combination vaccine</a:t>
            </a:r>
            <a:endParaRPr lang="en-GB" sz="1400" dirty="0"/>
          </a:p>
        </p:txBody>
      </p:sp>
    </p:spTree>
    <p:extLst>
      <p:ext uri="{BB962C8B-B14F-4D97-AF65-F5344CB8AC3E}">
        <p14:creationId xmlns:p14="http://schemas.microsoft.com/office/powerpoint/2010/main" val="5157400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2D560-F3F4-46BF-AF12-55449712F66E}"/>
              </a:ext>
            </a:extLst>
          </p:cNvPr>
          <p:cNvSpPr>
            <a:spLocks noGrp="1"/>
          </p:cNvSpPr>
          <p:nvPr>
            <p:ph type="title"/>
          </p:nvPr>
        </p:nvSpPr>
        <p:spPr>
          <a:xfrm>
            <a:off x="330206" y="179416"/>
            <a:ext cx="10615434" cy="972607"/>
          </a:xfrm>
        </p:spPr>
        <p:txBody>
          <a:bodyPr>
            <a:noAutofit/>
          </a:bodyPr>
          <a:lstStyle/>
          <a:p>
            <a:pPr algn="l"/>
            <a:r>
              <a:rPr lang="en-US" sz="3200" i="0" dirty="0">
                <a:effectLst/>
              </a:rPr>
              <a:t>Cumulative cases of acute hepatitis B in England: 2010 to December 2022</a:t>
            </a:r>
          </a:p>
        </p:txBody>
      </p:sp>
      <p:sp>
        <p:nvSpPr>
          <p:cNvPr id="9" name="Rectangle 8">
            <a:extLst>
              <a:ext uri="{FF2B5EF4-FFF2-40B4-BE49-F238E27FC236}">
                <a16:creationId xmlns:a16="http://schemas.microsoft.com/office/drawing/2014/main" id="{50EFD25B-5521-4C37-9EDE-1E1F7A7CEF4C}"/>
              </a:ext>
            </a:extLst>
          </p:cNvPr>
          <p:cNvSpPr/>
          <p:nvPr/>
        </p:nvSpPr>
        <p:spPr>
          <a:xfrm>
            <a:off x="599019" y="5650617"/>
            <a:ext cx="9253728" cy="585216"/>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r>
              <a:rPr lang="en-GB" sz="1200" dirty="0">
                <a:hlinkClick r:id="rId2">
                  <a:extLst>
                    <a:ext uri="{A12FA001-AC4F-418D-AE19-62706E023703}">
                      <ahyp:hlinkClr xmlns:ahyp="http://schemas.microsoft.com/office/drawing/2018/hyperlinkcolor" val="tx"/>
                    </a:ext>
                  </a:extLst>
                </a:hlinkClick>
              </a:rPr>
              <a:t>UKHSA  Acute hepatitis B: national enhanced surveillance report January to December 2022</a:t>
            </a:r>
            <a:endParaRPr lang="en-GB" sz="1200" dirty="0"/>
          </a:p>
        </p:txBody>
      </p:sp>
      <p:pic>
        <p:nvPicPr>
          <p:cNvPr id="1026" name="Picture 2">
            <a:extLst>
              <a:ext uri="{FF2B5EF4-FFF2-40B4-BE49-F238E27FC236}">
                <a16:creationId xmlns:a16="http://schemas.microsoft.com/office/drawing/2014/main" id="{2788DE2F-6BEE-F146-17F7-68820A8EB2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0205" y="1472538"/>
            <a:ext cx="6395059" cy="4263373"/>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Placeholder 2">
            <a:extLst>
              <a:ext uri="{FF2B5EF4-FFF2-40B4-BE49-F238E27FC236}">
                <a16:creationId xmlns:a16="http://schemas.microsoft.com/office/drawing/2014/main" id="{4E731BF3-DAD6-EBC9-8A81-190C6826101E}"/>
              </a:ext>
            </a:extLst>
          </p:cNvPr>
          <p:cNvSpPr>
            <a:spLocks noGrp="1"/>
          </p:cNvSpPr>
          <p:nvPr>
            <p:ph type="sldNum" sz="quarter" idx="11"/>
          </p:nvPr>
        </p:nvSpPr>
        <p:spPr/>
        <p:txBody>
          <a:bodyPr/>
          <a:lstStyle/>
          <a:p>
            <a:fld id="{344369E4-5DE7-46E5-874E-4FD437973785}" type="slidenum">
              <a:rPr lang="en-GB" smtClean="0"/>
              <a:pPr/>
              <a:t>17</a:t>
            </a:fld>
            <a:endParaRPr lang="en-GB" sz="1400" dirty="0"/>
          </a:p>
        </p:txBody>
      </p:sp>
      <p:sp>
        <p:nvSpPr>
          <p:cNvPr id="5" name="Footer Placeholder 4">
            <a:extLst>
              <a:ext uri="{FF2B5EF4-FFF2-40B4-BE49-F238E27FC236}">
                <a16:creationId xmlns:a16="http://schemas.microsoft.com/office/drawing/2014/main" id="{33E72109-2502-C2B3-775F-4383DC7DEE77}"/>
              </a:ext>
            </a:extLst>
          </p:cNvPr>
          <p:cNvSpPr>
            <a:spLocks noGrp="1"/>
          </p:cNvSpPr>
          <p:nvPr>
            <p:ph type="ftr" sz="quarter" idx="10"/>
          </p:nvPr>
        </p:nvSpPr>
        <p:spPr/>
        <p:txBody>
          <a:bodyPr/>
          <a:lstStyle/>
          <a:p>
            <a:r>
              <a:rPr lang="en-GB"/>
              <a:t>The hexavalent DTaP/IPV/Hib/HepB combination vaccine</a:t>
            </a:r>
            <a:endParaRPr lang="en-GB" sz="1400" dirty="0"/>
          </a:p>
        </p:txBody>
      </p:sp>
    </p:spTree>
    <p:extLst>
      <p:ext uri="{BB962C8B-B14F-4D97-AF65-F5344CB8AC3E}">
        <p14:creationId xmlns:p14="http://schemas.microsoft.com/office/powerpoint/2010/main" val="16075737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Content Placeholder 12">
            <a:extLst>
              <a:ext uri="{FF2B5EF4-FFF2-40B4-BE49-F238E27FC236}">
                <a16:creationId xmlns:a16="http://schemas.microsoft.com/office/drawing/2014/main" id="{B817FB55-FFBC-FBAE-8F39-50BE9F697F98}"/>
              </a:ext>
            </a:extLst>
          </p:cNvPr>
          <p:cNvPicPr>
            <a:picLocks noGrp="1" noChangeAspect="1"/>
          </p:cNvPicPr>
          <p:nvPr>
            <p:ph idx="1"/>
          </p:nvPr>
        </p:nvPicPr>
        <p:blipFill>
          <a:blip r:embed="rId3"/>
          <a:stretch>
            <a:fillRect/>
          </a:stretch>
        </p:blipFill>
        <p:spPr>
          <a:xfrm>
            <a:off x="542926" y="1418565"/>
            <a:ext cx="7952883" cy="4162838"/>
          </a:xfrm>
          <a:prstGeom prst="rect">
            <a:avLst/>
          </a:prstGeom>
        </p:spPr>
      </p:pic>
      <p:sp>
        <p:nvSpPr>
          <p:cNvPr id="2" name="Title 1">
            <a:extLst>
              <a:ext uri="{FF2B5EF4-FFF2-40B4-BE49-F238E27FC236}">
                <a16:creationId xmlns:a16="http://schemas.microsoft.com/office/drawing/2014/main" id="{F25DE42E-9B94-42D3-B85A-7B9542C9F83B}"/>
              </a:ext>
            </a:extLst>
          </p:cNvPr>
          <p:cNvSpPr>
            <a:spLocks noGrp="1"/>
          </p:cNvSpPr>
          <p:nvPr>
            <p:ph type="title"/>
          </p:nvPr>
        </p:nvSpPr>
        <p:spPr/>
        <p:txBody>
          <a:bodyPr>
            <a:normAutofit/>
          </a:bodyPr>
          <a:lstStyle/>
          <a:p>
            <a:r>
              <a:rPr lang="en-GB" dirty="0"/>
              <a:t>Global prevalence of hepatitis B virus infection</a:t>
            </a:r>
          </a:p>
        </p:txBody>
      </p:sp>
      <p:sp>
        <p:nvSpPr>
          <p:cNvPr id="7" name="Rectangle 6">
            <a:extLst>
              <a:ext uri="{FF2B5EF4-FFF2-40B4-BE49-F238E27FC236}">
                <a16:creationId xmlns:a16="http://schemas.microsoft.com/office/drawing/2014/main" id="{5A1CFF47-6B58-4BE2-8600-DA06D609A81E}"/>
              </a:ext>
            </a:extLst>
          </p:cNvPr>
          <p:cNvSpPr/>
          <p:nvPr/>
        </p:nvSpPr>
        <p:spPr>
          <a:xfrm>
            <a:off x="8600576" y="5632705"/>
            <a:ext cx="2529540" cy="461665"/>
          </a:xfrm>
          <a:prstGeom prst="rect">
            <a:avLst/>
          </a:prstGeom>
        </p:spPr>
        <p:txBody>
          <a:bodyPr wrap="square">
            <a:spAutoFit/>
          </a:bodyPr>
          <a:lstStyle/>
          <a:p>
            <a:r>
              <a:rPr lang="en-GB" sz="1200" dirty="0"/>
              <a:t>Source: </a:t>
            </a:r>
            <a:r>
              <a:rPr lang="en-GB" sz="1200" dirty="0">
                <a:hlinkClick r:id="rId4"/>
              </a:rPr>
              <a:t>CDC Health Information for International Travel 2024</a:t>
            </a:r>
            <a:endParaRPr lang="en-GB" sz="1200" dirty="0"/>
          </a:p>
        </p:txBody>
      </p:sp>
      <p:sp>
        <p:nvSpPr>
          <p:cNvPr id="8" name="Rectangle 7">
            <a:extLst>
              <a:ext uri="{FF2B5EF4-FFF2-40B4-BE49-F238E27FC236}">
                <a16:creationId xmlns:a16="http://schemas.microsoft.com/office/drawing/2014/main" id="{C80C95B4-B411-4393-B5CD-0F069E9E2D7B}"/>
              </a:ext>
            </a:extLst>
          </p:cNvPr>
          <p:cNvSpPr/>
          <p:nvPr/>
        </p:nvSpPr>
        <p:spPr>
          <a:xfrm>
            <a:off x="647694" y="5581403"/>
            <a:ext cx="8104251" cy="646331"/>
          </a:xfrm>
          <a:prstGeom prst="rect">
            <a:avLst/>
          </a:prstGeom>
        </p:spPr>
        <p:txBody>
          <a:bodyPr wrap="square">
            <a:spAutoFit/>
          </a:bodyPr>
          <a:lstStyle/>
          <a:p>
            <a:r>
              <a:rPr lang="en-GB" dirty="0"/>
              <a:t>Globally, hepatitis B is one of the most common infectious diseases </a:t>
            </a:r>
            <a:r>
              <a:rPr lang="en-GB" sz="1800" b="0" i="0" dirty="0">
                <a:solidFill>
                  <a:srgbClr val="000000"/>
                </a:solidFill>
                <a:effectLst/>
                <a:latin typeface="+mn-lt"/>
              </a:rPr>
              <a:t>–</a:t>
            </a:r>
            <a:r>
              <a:rPr lang="en-GB" dirty="0"/>
              <a:t> WHO estimates around 257 million people worldwide are chronically infected </a:t>
            </a:r>
          </a:p>
        </p:txBody>
      </p:sp>
      <p:sp>
        <p:nvSpPr>
          <p:cNvPr id="3" name="Slide Number Placeholder 2">
            <a:extLst>
              <a:ext uri="{FF2B5EF4-FFF2-40B4-BE49-F238E27FC236}">
                <a16:creationId xmlns:a16="http://schemas.microsoft.com/office/drawing/2014/main" id="{33763918-B8D9-CF47-8C74-3F178CC67A15}"/>
              </a:ext>
            </a:extLst>
          </p:cNvPr>
          <p:cNvSpPr>
            <a:spLocks noGrp="1"/>
          </p:cNvSpPr>
          <p:nvPr>
            <p:ph type="sldNum" sz="quarter" idx="11"/>
          </p:nvPr>
        </p:nvSpPr>
        <p:spPr/>
        <p:txBody>
          <a:bodyPr/>
          <a:lstStyle/>
          <a:p>
            <a:fld id="{344369E4-5DE7-46E5-874E-4FD437973785}" type="slidenum">
              <a:rPr lang="en-GB" smtClean="0"/>
              <a:pPr/>
              <a:t>18</a:t>
            </a:fld>
            <a:endParaRPr lang="en-GB" sz="1400" dirty="0"/>
          </a:p>
        </p:txBody>
      </p:sp>
      <p:sp>
        <p:nvSpPr>
          <p:cNvPr id="5" name="Footer Placeholder 4">
            <a:extLst>
              <a:ext uri="{FF2B5EF4-FFF2-40B4-BE49-F238E27FC236}">
                <a16:creationId xmlns:a16="http://schemas.microsoft.com/office/drawing/2014/main" id="{81A3B962-DFC6-DF2C-F745-EE9A681B513D}"/>
              </a:ext>
            </a:extLst>
          </p:cNvPr>
          <p:cNvSpPr>
            <a:spLocks noGrp="1"/>
          </p:cNvSpPr>
          <p:nvPr>
            <p:ph type="ftr" sz="quarter" idx="10"/>
          </p:nvPr>
        </p:nvSpPr>
        <p:spPr/>
        <p:txBody>
          <a:bodyPr/>
          <a:lstStyle/>
          <a:p>
            <a:r>
              <a:rPr lang="en-GB"/>
              <a:t>The hexavalent DTaP/IPV/Hib/HepB combination vaccine</a:t>
            </a:r>
            <a:endParaRPr lang="en-GB" sz="1400" dirty="0"/>
          </a:p>
        </p:txBody>
      </p:sp>
    </p:spTree>
    <p:extLst>
      <p:ext uri="{BB962C8B-B14F-4D97-AF65-F5344CB8AC3E}">
        <p14:creationId xmlns:p14="http://schemas.microsoft.com/office/powerpoint/2010/main" val="32440973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8A0511F-799E-4729-B34A-76524593BDAE}"/>
              </a:ext>
            </a:extLst>
          </p:cNvPr>
          <p:cNvSpPr>
            <a:spLocks noGrp="1"/>
          </p:cNvSpPr>
          <p:nvPr>
            <p:ph type="ctrTitle"/>
          </p:nvPr>
        </p:nvSpPr>
        <p:spPr/>
        <p:txBody>
          <a:bodyPr/>
          <a:lstStyle/>
          <a:p>
            <a:r>
              <a:rPr lang="en-GB" dirty="0"/>
              <a:t>The hexavalent DTaP/IPV/Hib/HepB combination vaccine programme </a:t>
            </a:r>
          </a:p>
        </p:txBody>
      </p:sp>
    </p:spTree>
    <p:extLst>
      <p:ext uri="{BB962C8B-B14F-4D97-AF65-F5344CB8AC3E}">
        <p14:creationId xmlns:p14="http://schemas.microsoft.com/office/powerpoint/2010/main" val="12589235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349A22-A1B6-4395-857E-2F7778599FC3}"/>
              </a:ext>
            </a:extLst>
          </p:cNvPr>
          <p:cNvSpPr>
            <a:spLocks noGrp="1"/>
          </p:cNvSpPr>
          <p:nvPr>
            <p:ph type="title"/>
          </p:nvPr>
        </p:nvSpPr>
        <p:spPr/>
        <p:txBody>
          <a:bodyPr/>
          <a:lstStyle/>
          <a:p>
            <a:r>
              <a:rPr lang="en-GB" dirty="0"/>
              <a:t>Note to trainers</a:t>
            </a:r>
          </a:p>
        </p:txBody>
      </p:sp>
      <p:sp>
        <p:nvSpPr>
          <p:cNvPr id="3" name="Content Placeholder 2">
            <a:extLst>
              <a:ext uri="{FF2B5EF4-FFF2-40B4-BE49-F238E27FC236}">
                <a16:creationId xmlns:a16="http://schemas.microsoft.com/office/drawing/2014/main" id="{82C469DF-45B4-4612-A89A-3E1D6BFB7F60}"/>
              </a:ext>
            </a:extLst>
          </p:cNvPr>
          <p:cNvSpPr>
            <a:spLocks noGrp="1"/>
          </p:cNvSpPr>
          <p:nvPr>
            <p:ph idx="1"/>
          </p:nvPr>
        </p:nvSpPr>
        <p:spPr>
          <a:xfrm>
            <a:off x="330206" y="1559626"/>
            <a:ext cx="10515600" cy="4879224"/>
          </a:xfrm>
        </p:spPr>
        <p:txBody>
          <a:bodyPr>
            <a:normAutofit/>
          </a:bodyPr>
          <a:lstStyle/>
          <a:p>
            <a:pPr>
              <a:lnSpc>
                <a:spcPct val="100000"/>
              </a:lnSpc>
              <a:spcBef>
                <a:spcPts val="0"/>
              </a:spcBef>
            </a:pPr>
            <a:r>
              <a:rPr lang="en-GB" sz="2100" dirty="0"/>
              <a:t>this slide set contains a collection of core slides for both individual use and use or adaptation during the delivery of hexavalent DTaP/IPV/Hib/HepB immunisation training. Trainers should select the slides required depending on the background and experience of the immunisers they are training and according to the role they will have in relation to the hexavalent DTaP/IPV/Hib/HepB vaccine</a:t>
            </a:r>
          </a:p>
          <a:p>
            <a:pPr>
              <a:lnSpc>
                <a:spcPct val="100000"/>
              </a:lnSpc>
              <a:spcBef>
                <a:spcPts val="1200"/>
              </a:spcBef>
            </a:pPr>
            <a:r>
              <a:rPr lang="en-GB" sz="2100" dirty="0"/>
              <a:t>the information in this slide set was correct at time of publication. From time to time, new vaccines or schedules may be introduced and current vaccines withdrawn. Updates to the slide set will be made as required, so please check online to ensure you are using the latest version </a:t>
            </a:r>
          </a:p>
          <a:p>
            <a:pPr>
              <a:lnSpc>
                <a:spcPct val="100000"/>
              </a:lnSpc>
            </a:pPr>
            <a:r>
              <a:rPr lang="en-GB" sz="2100" dirty="0"/>
              <a:t>the next slide contains information on the content, which can be used to select which sections you require </a:t>
            </a:r>
          </a:p>
        </p:txBody>
      </p:sp>
      <p:sp>
        <p:nvSpPr>
          <p:cNvPr id="5" name="Footer Placeholder 4">
            <a:extLst>
              <a:ext uri="{FF2B5EF4-FFF2-40B4-BE49-F238E27FC236}">
                <a16:creationId xmlns:a16="http://schemas.microsoft.com/office/drawing/2014/main" id="{B0A30000-EE7D-4BC8-12F6-68A773BCB928}"/>
              </a:ext>
            </a:extLst>
          </p:cNvPr>
          <p:cNvSpPr>
            <a:spLocks noGrp="1"/>
          </p:cNvSpPr>
          <p:nvPr>
            <p:ph type="ftr" sz="quarter" idx="10"/>
          </p:nvPr>
        </p:nvSpPr>
        <p:spPr/>
        <p:txBody>
          <a:bodyPr/>
          <a:lstStyle/>
          <a:p>
            <a:r>
              <a:rPr lang="en-GB"/>
              <a:t>The hexavalent DTaP/IPV/Hib/HepB combination vaccine</a:t>
            </a:r>
            <a:endParaRPr lang="en-GB" sz="1400" dirty="0"/>
          </a:p>
        </p:txBody>
      </p:sp>
      <p:sp>
        <p:nvSpPr>
          <p:cNvPr id="6" name="Slide Number Placeholder 5">
            <a:extLst>
              <a:ext uri="{FF2B5EF4-FFF2-40B4-BE49-F238E27FC236}">
                <a16:creationId xmlns:a16="http://schemas.microsoft.com/office/drawing/2014/main" id="{94E50C8B-010D-C5B8-17EF-2FFE18EB400A}"/>
              </a:ext>
            </a:extLst>
          </p:cNvPr>
          <p:cNvSpPr>
            <a:spLocks noGrp="1"/>
          </p:cNvSpPr>
          <p:nvPr>
            <p:ph type="sldNum" sz="quarter" idx="11"/>
          </p:nvPr>
        </p:nvSpPr>
        <p:spPr/>
        <p:txBody>
          <a:bodyPr/>
          <a:lstStyle/>
          <a:p>
            <a:fld id="{344369E4-5DE7-46E5-874E-4FD437973785}" type="slidenum">
              <a:rPr lang="en-GB" smtClean="0"/>
              <a:pPr/>
              <a:t>2</a:t>
            </a:fld>
            <a:endParaRPr lang="en-GB" sz="1400" dirty="0"/>
          </a:p>
        </p:txBody>
      </p:sp>
    </p:spTree>
    <p:extLst>
      <p:ext uri="{BB962C8B-B14F-4D97-AF65-F5344CB8AC3E}">
        <p14:creationId xmlns:p14="http://schemas.microsoft.com/office/powerpoint/2010/main" val="42425465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15D401-6D99-4875-AB47-3381827FCBF2}"/>
              </a:ext>
            </a:extLst>
          </p:cNvPr>
          <p:cNvSpPr>
            <a:spLocks noGrp="1"/>
          </p:cNvSpPr>
          <p:nvPr>
            <p:ph type="title"/>
          </p:nvPr>
        </p:nvSpPr>
        <p:spPr/>
        <p:txBody>
          <a:bodyPr/>
          <a:lstStyle/>
          <a:p>
            <a:r>
              <a:rPr lang="en-GB" dirty="0"/>
              <a:t>The hexavalent vaccines </a:t>
            </a:r>
          </a:p>
        </p:txBody>
      </p:sp>
      <p:sp>
        <p:nvSpPr>
          <p:cNvPr id="3" name="Content Placeholder 2">
            <a:extLst>
              <a:ext uri="{FF2B5EF4-FFF2-40B4-BE49-F238E27FC236}">
                <a16:creationId xmlns:a16="http://schemas.microsoft.com/office/drawing/2014/main" id="{4A3FB5FB-F15F-4AEC-B7AD-8A7B31CA6095}"/>
              </a:ext>
            </a:extLst>
          </p:cNvPr>
          <p:cNvSpPr>
            <a:spLocks noGrp="1"/>
          </p:cNvSpPr>
          <p:nvPr>
            <p:ph idx="1"/>
          </p:nvPr>
        </p:nvSpPr>
        <p:spPr>
          <a:xfrm>
            <a:off x="419312" y="1461847"/>
            <a:ext cx="6794248" cy="4840631"/>
          </a:xfrm>
        </p:spPr>
        <p:txBody>
          <a:bodyPr>
            <a:normAutofit fontScale="92500" lnSpcReduction="20000"/>
          </a:bodyPr>
          <a:lstStyle/>
          <a:p>
            <a:pPr>
              <a:lnSpc>
                <a:spcPct val="110000"/>
              </a:lnSpc>
            </a:pPr>
            <a:r>
              <a:rPr lang="en-GB" sz="1800" b="1" dirty="0"/>
              <a:t>brand name:</a:t>
            </a:r>
            <a:r>
              <a:rPr lang="en-GB" sz="1800" dirty="0"/>
              <a:t> Infanrix hexa® </a:t>
            </a:r>
          </a:p>
          <a:p>
            <a:pPr>
              <a:lnSpc>
                <a:spcPct val="110000"/>
              </a:lnSpc>
            </a:pPr>
            <a:r>
              <a:rPr lang="en-GB" sz="1800" b="1" dirty="0"/>
              <a:t>brand name:</a:t>
            </a:r>
            <a:r>
              <a:rPr lang="en-GB" sz="1800" dirty="0"/>
              <a:t> </a:t>
            </a:r>
            <a:r>
              <a:rPr lang="en-GB" sz="1800" dirty="0" err="1"/>
              <a:t>Vaxelis</a:t>
            </a:r>
            <a:r>
              <a:rPr lang="en-GB" sz="1800" dirty="0"/>
              <a:t> ®</a:t>
            </a:r>
          </a:p>
          <a:p>
            <a:pPr marL="0" indent="0">
              <a:lnSpc>
                <a:spcPct val="110000"/>
              </a:lnSpc>
              <a:buNone/>
            </a:pPr>
            <a:endParaRPr lang="en-GB" sz="100" dirty="0"/>
          </a:p>
          <a:p>
            <a:pPr>
              <a:lnSpc>
                <a:spcPct val="120000"/>
              </a:lnSpc>
            </a:pPr>
            <a:r>
              <a:rPr lang="en-GB" sz="1800" dirty="0"/>
              <a:t>both vaccines are licensed for use from 6 weeks of age</a:t>
            </a:r>
          </a:p>
          <a:p>
            <a:pPr>
              <a:lnSpc>
                <a:spcPct val="120000"/>
              </a:lnSpc>
            </a:pPr>
            <a:r>
              <a:rPr lang="en-GB" sz="1800" dirty="0"/>
              <a:t>routinely recommended for infants as part of the primary immunisation schedule at 8,12 and 16 weeks</a:t>
            </a:r>
          </a:p>
          <a:p>
            <a:pPr>
              <a:lnSpc>
                <a:spcPct val="120000"/>
              </a:lnSpc>
            </a:pPr>
            <a:r>
              <a:rPr lang="en-GB" sz="1800" dirty="0"/>
              <a:t>from 1 July 2025, all children born on or after 1 July 2024 should be routinely offered a 4</a:t>
            </a:r>
            <a:r>
              <a:rPr lang="en-GB" sz="1800" baseline="30000" dirty="0"/>
              <a:t>th</a:t>
            </a:r>
            <a:r>
              <a:rPr lang="en-GB" sz="1800" dirty="0"/>
              <a:t> hexavalent dose at a new 18-month appointment. (This replaces the Hib/MenC vaccine previously offered at the 12-month appointment)</a:t>
            </a:r>
          </a:p>
          <a:p>
            <a:pPr>
              <a:lnSpc>
                <a:spcPct val="120000"/>
              </a:lnSpc>
            </a:pPr>
            <a:r>
              <a:rPr lang="en-GB" sz="1800" dirty="0"/>
              <a:t>Infanrix hexa® and Vaxelis® vaccines are considered interchangeable, but where possible and if local stock allows, it is preferable that the same DTaP/IPV/Hib/HepB vaccine be used for all 3 doses of the primary course</a:t>
            </a:r>
          </a:p>
          <a:p>
            <a:pPr marL="0" indent="0">
              <a:lnSpc>
                <a:spcPct val="120000"/>
              </a:lnSpc>
              <a:buNone/>
            </a:pPr>
            <a:r>
              <a:rPr lang="en-GB" sz="1800" dirty="0"/>
              <a:t>(however, vaccination should never be delayed because the vaccine used for previous doses is not known or unavailable) </a:t>
            </a:r>
          </a:p>
          <a:p>
            <a:endParaRPr lang="en-GB" dirty="0"/>
          </a:p>
        </p:txBody>
      </p:sp>
      <p:pic>
        <p:nvPicPr>
          <p:cNvPr id="6" name="Picture 5">
            <a:extLst>
              <a:ext uri="{FF2B5EF4-FFF2-40B4-BE49-F238E27FC236}">
                <a16:creationId xmlns:a16="http://schemas.microsoft.com/office/drawing/2014/main" id="{675C4BA8-0628-4D14-A9CD-BB582CAA1728}"/>
              </a:ext>
            </a:extLst>
          </p:cNvPr>
          <p:cNvPicPr>
            <a:picLocks noChangeAspect="1"/>
          </p:cNvPicPr>
          <p:nvPr/>
        </p:nvPicPr>
        <p:blipFill>
          <a:blip r:embed="rId3"/>
          <a:stretch>
            <a:fillRect/>
          </a:stretch>
        </p:blipFill>
        <p:spPr>
          <a:xfrm>
            <a:off x="7466076" y="1659759"/>
            <a:ext cx="3846909" cy="1914310"/>
          </a:xfrm>
          <a:prstGeom prst="rect">
            <a:avLst/>
          </a:prstGeom>
        </p:spPr>
      </p:pic>
      <p:pic>
        <p:nvPicPr>
          <p:cNvPr id="8" name="Picture 7">
            <a:extLst>
              <a:ext uri="{FF2B5EF4-FFF2-40B4-BE49-F238E27FC236}">
                <a16:creationId xmlns:a16="http://schemas.microsoft.com/office/drawing/2014/main" id="{700808A5-F6B6-4651-8610-3DB9DE576B99}"/>
              </a:ext>
            </a:extLst>
          </p:cNvPr>
          <p:cNvPicPr>
            <a:picLocks noChangeAspect="1"/>
          </p:cNvPicPr>
          <p:nvPr/>
        </p:nvPicPr>
        <p:blipFill>
          <a:blip r:embed="rId4"/>
          <a:stretch>
            <a:fillRect/>
          </a:stretch>
        </p:blipFill>
        <p:spPr>
          <a:xfrm>
            <a:off x="7448824" y="3846378"/>
            <a:ext cx="4058396" cy="1491068"/>
          </a:xfrm>
          <a:prstGeom prst="rect">
            <a:avLst/>
          </a:prstGeom>
        </p:spPr>
      </p:pic>
      <p:sp>
        <p:nvSpPr>
          <p:cNvPr id="5" name="Footer Placeholder 4">
            <a:extLst>
              <a:ext uri="{FF2B5EF4-FFF2-40B4-BE49-F238E27FC236}">
                <a16:creationId xmlns:a16="http://schemas.microsoft.com/office/drawing/2014/main" id="{EDEC8408-5320-07DE-424B-AA13657467D9}"/>
              </a:ext>
            </a:extLst>
          </p:cNvPr>
          <p:cNvSpPr>
            <a:spLocks noGrp="1"/>
          </p:cNvSpPr>
          <p:nvPr>
            <p:ph type="ftr" sz="quarter" idx="10"/>
          </p:nvPr>
        </p:nvSpPr>
        <p:spPr/>
        <p:txBody>
          <a:bodyPr/>
          <a:lstStyle/>
          <a:p>
            <a:r>
              <a:rPr lang="en-GB" dirty="0"/>
              <a:t>The hexavalent DTaP/IPV/Hib/HepB combination vaccine</a:t>
            </a:r>
            <a:endParaRPr lang="en-GB" sz="1400" dirty="0"/>
          </a:p>
        </p:txBody>
      </p:sp>
      <p:sp>
        <p:nvSpPr>
          <p:cNvPr id="4" name="Slide Number Placeholder 3">
            <a:extLst>
              <a:ext uri="{FF2B5EF4-FFF2-40B4-BE49-F238E27FC236}">
                <a16:creationId xmlns:a16="http://schemas.microsoft.com/office/drawing/2014/main" id="{C7461E79-B709-3131-2F23-6328EF71D330}"/>
              </a:ext>
            </a:extLst>
          </p:cNvPr>
          <p:cNvSpPr>
            <a:spLocks noGrp="1"/>
          </p:cNvSpPr>
          <p:nvPr>
            <p:ph type="sldNum" sz="quarter" idx="11"/>
          </p:nvPr>
        </p:nvSpPr>
        <p:spPr/>
        <p:txBody>
          <a:bodyPr/>
          <a:lstStyle/>
          <a:p>
            <a:fld id="{344369E4-5DE7-46E5-874E-4FD437973785}" type="slidenum">
              <a:rPr lang="en-GB" smtClean="0"/>
              <a:pPr/>
              <a:t>20</a:t>
            </a:fld>
            <a:endParaRPr lang="en-GB" sz="1400" dirty="0"/>
          </a:p>
        </p:txBody>
      </p:sp>
    </p:spTree>
    <p:extLst>
      <p:ext uri="{BB962C8B-B14F-4D97-AF65-F5344CB8AC3E}">
        <p14:creationId xmlns:p14="http://schemas.microsoft.com/office/powerpoint/2010/main" val="26564774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CA6B6B-2477-49F8-9262-530E09EF05EF}"/>
              </a:ext>
            </a:extLst>
          </p:cNvPr>
          <p:cNvSpPr>
            <a:spLocks noGrp="1"/>
          </p:cNvSpPr>
          <p:nvPr>
            <p:ph type="title"/>
          </p:nvPr>
        </p:nvSpPr>
        <p:spPr/>
        <p:txBody>
          <a:bodyPr>
            <a:normAutofit fontScale="90000"/>
          </a:bodyPr>
          <a:lstStyle/>
          <a:p>
            <a:r>
              <a:rPr lang="en-GB" dirty="0"/>
              <a:t>Who is eligible to receive the hexavalent vaccines?</a:t>
            </a:r>
          </a:p>
        </p:txBody>
      </p:sp>
      <p:sp>
        <p:nvSpPr>
          <p:cNvPr id="3" name="Content Placeholder 2">
            <a:extLst>
              <a:ext uri="{FF2B5EF4-FFF2-40B4-BE49-F238E27FC236}">
                <a16:creationId xmlns:a16="http://schemas.microsoft.com/office/drawing/2014/main" id="{F1D6E4A6-3594-45A8-AAC6-CEAF0C8211FD}"/>
              </a:ext>
            </a:extLst>
          </p:cNvPr>
          <p:cNvSpPr>
            <a:spLocks noGrp="1"/>
          </p:cNvSpPr>
          <p:nvPr>
            <p:ph idx="1"/>
          </p:nvPr>
        </p:nvSpPr>
        <p:spPr>
          <a:xfrm>
            <a:off x="370149" y="1488317"/>
            <a:ext cx="10966445" cy="4458985"/>
          </a:xfrm>
        </p:spPr>
        <p:txBody>
          <a:bodyPr>
            <a:normAutofit/>
          </a:bodyPr>
          <a:lstStyle/>
          <a:p>
            <a:pPr>
              <a:lnSpc>
                <a:spcPct val="100000"/>
              </a:lnSpc>
            </a:pPr>
            <a:r>
              <a:rPr lang="en-GB" sz="2800" dirty="0"/>
              <a:t>all babies are eligible to receive hexavalent vaccine 8 weeks after their birth </a:t>
            </a:r>
          </a:p>
          <a:p>
            <a:pPr>
              <a:lnSpc>
                <a:spcPct val="100000"/>
              </a:lnSpc>
            </a:pPr>
            <a:r>
              <a:rPr lang="en-GB" sz="2800" dirty="0"/>
              <a:t>Infanrix hexa® and Vaxelis ® can also be used for catch-up immunisation for children up to their 10th birthday where these children have missed out on doses of primary immunisations</a:t>
            </a:r>
          </a:p>
          <a:p>
            <a:pPr>
              <a:lnSpc>
                <a:spcPct val="100000"/>
              </a:lnSpc>
            </a:pPr>
            <a:r>
              <a:rPr lang="en-GB" sz="2800" dirty="0"/>
              <a:t>hexavalent vaccine for the routine immunisation programme is  available to order online through the </a:t>
            </a:r>
            <a:r>
              <a:rPr lang="en-GB" sz="2800" dirty="0">
                <a:hlinkClick r:id="rId3"/>
              </a:rPr>
              <a:t>ImmForm</a:t>
            </a:r>
            <a:r>
              <a:rPr lang="en-GB" sz="2800" dirty="0"/>
              <a:t> website</a:t>
            </a:r>
          </a:p>
          <a:p>
            <a:pPr>
              <a:lnSpc>
                <a:spcPct val="100000"/>
              </a:lnSpc>
            </a:pPr>
            <a:r>
              <a:rPr lang="en-GB" sz="2800" dirty="0"/>
              <a:t>vaccines are distributed by Movianto UK for the use in the routine childhood immunisation schedule</a:t>
            </a:r>
            <a:endParaRPr lang="en-GB" sz="1800" dirty="0"/>
          </a:p>
          <a:p>
            <a:endParaRPr lang="en-GB" dirty="0"/>
          </a:p>
        </p:txBody>
      </p:sp>
      <p:sp>
        <p:nvSpPr>
          <p:cNvPr id="5" name="Footer Placeholder 4">
            <a:extLst>
              <a:ext uri="{FF2B5EF4-FFF2-40B4-BE49-F238E27FC236}">
                <a16:creationId xmlns:a16="http://schemas.microsoft.com/office/drawing/2014/main" id="{576E5089-E62C-05E8-331E-10CAD9621537}"/>
              </a:ext>
            </a:extLst>
          </p:cNvPr>
          <p:cNvSpPr>
            <a:spLocks noGrp="1"/>
          </p:cNvSpPr>
          <p:nvPr>
            <p:ph type="ftr" sz="quarter" idx="10"/>
          </p:nvPr>
        </p:nvSpPr>
        <p:spPr/>
        <p:txBody>
          <a:bodyPr/>
          <a:lstStyle/>
          <a:p>
            <a:r>
              <a:rPr lang="en-GB" dirty="0"/>
              <a:t>The hexavalent DTaP/IPV/Hib/HepB combination vaccine</a:t>
            </a:r>
            <a:endParaRPr lang="en-GB" sz="1400" dirty="0"/>
          </a:p>
        </p:txBody>
      </p:sp>
      <p:sp>
        <p:nvSpPr>
          <p:cNvPr id="4" name="Slide Number Placeholder 3">
            <a:extLst>
              <a:ext uri="{FF2B5EF4-FFF2-40B4-BE49-F238E27FC236}">
                <a16:creationId xmlns:a16="http://schemas.microsoft.com/office/drawing/2014/main" id="{7F101FE7-0747-CE56-6307-CB3601CE7A73}"/>
              </a:ext>
            </a:extLst>
          </p:cNvPr>
          <p:cNvSpPr>
            <a:spLocks noGrp="1"/>
          </p:cNvSpPr>
          <p:nvPr>
            <p:ph type="sldNum" sz="quarter" idx="11"/>
          </p:nvPr>
        </p:nvSpPr>
        <p:spPr/>
        <p:txBody>
          <a:bodyPr/>
          <a:lstStyle/>
          <a:p>
            <a:fld id="{344369E4-5DE7-46E5-874E-4FD437973785}" type="slidenum">
              <a:rPr lang="en-GB" smtClean="0"/>
              <a:pPr/>
              <a:t>21</a:t>
            </a:fld>
            <a:endParaRPr lang="en-GB" sz="1400" dirty="0"/>
          </a:p>
        </p:txBody>
      </p:sp>
    </p:spTree>
    <p:extLst>
      <p:ext uri="{BB962C8B-B14F-4D97-AF65-F5344CB8AC3E}">
        <p14:creationId xmlns:p14="http://schemas.microsoft.com/office/powerpoint/2010/main" val="27847266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033C2F-DDAD-4BC3-8C64-85F255D85F8F}"/>
              </a:ext>
            </a:extLst>
          </p:cNvPr>
          <p:cNvSpPr>
            <a:spLocks noGrp="1"/>
          </p:cNvSpPr>
          <p:nvPr>
            <p:ph type="title"/>
          </p:nvPr>
        </p:nvSpPr>
        <p:spPr/>
        <p:txBody>
          <a:bodyPr/>
          <a:lstStyle/>
          <a:p>
            <a:r>
              <a:rPr lang="en-GB" dirty="0"/>
              <a:t>Safety and efficacy of the hexavalent vaccines</a:t>
            </a:r>
          </a:p>
        </p:txBody>
      </p:sp>
      <p:sp>
        <p:nvSpPr>
          <p:cNvPr id="3" name="Content Placeholder 2">
            <a:extLst>
              <a:ext uri="{FF2B5EF4-FFF2-40B4-BE49-F238E27FC236}">
                <a16:creationId xmlns:a16="http://schemas.microsoft.com/office/drawing/2014/main" id="{FDAC7AF3-0B42-402A-A813-EF395766A325}"/>
              </a:ext>
            </a:extLst>
          </p:cNvPr>
          <p:cNvSpPr>
            <a:spLocks noGrp="1"/>
          </p:cNvSpPr>
          <p:nvPr>
            <p:ph idx="1"/>
          </p:nvPr>
        </p:nvSpPr>
        <p:spPr>
          <a:xfrm>
            <a:off x="360319" y="1415956"/>
            <a:ext cx="10907450" cy="4973734"/>
          </a:xfrm>
        </p:spPr>
        <p:txBody>
          <a:bodyPr>
            <a:normAutofit fontScale="77500" lnSpcReduction="20000"/>
          </a:bodyPr>
          <a:lstStyle/>
          <a:p>
            <a:pPr marL="0" indent="0">
              <a:lnSpc>
                <a:spcPct val="120000"/>
              </a:lnSpc>
              <a:buNone/>
            </a:pPr>
            <a:r>
              <a:rPr lang="en-GB" dirty="0"/>
              <a:t>The safety profile of both hexavalent vaccines is excellent, and any adverse events experienced are generally mild to moderate in severity. </a:t>
            </a:r>
          </a:p>
          <a:p>
            <a:pPr marL="0" indent="0">
              <a:lnSpc>
                <a:spcPct val="120000"/>
              </a:lnSpc>
              <a:buNone/>
            </a:pPr>
            <a:r>
              <a:rPr lang="en-GB" dirty="0"/>
              <a:t>These may include redness, swelling and tenderness at the injection site, fever, sleepiness, irritability, loss of appetite, diarrhoea and vomiting.</a:t>
            </a:r>
          </a:p>
          <a:p>
            <a:pPr marL="0" indent="0">
              <a:lnSpc>
                <a:spcPct val="120000"/>
              </a:lnSpc>
              <a:buNone/>
            </a:pPr>
            <a:r>
              <a:rPr lang="en-GB" dirty="0"/>
              <a:t>Results from clinical trials show that nearly all infants given the 3-dose primary vaccination course of Infanrix hexa® at 2, 3 and 4 months of age develop protective levels of antibodies against diphtheria (100%), tetanus (100%), pertussis (100%), hepatitis B (99.5%), polio (97.8% to 100%) and Hib (96.4%).</a:t>
            </a:r>
          </a:p>
          <a:p>
            <a:pPr marL="0" indent="0">
              <a:lnSpc>
                <a:spcPct val="120000"/>
              </a:lnSpc>
              <a:buNone/>
            </a:pPr>
            <a:r>
              <a:rPr lang="en-GB" dirty="0"/>
              <a:t>Studies also show that when a further (4th) dose is given during the second year of life, protective levels of antibodies against all components are seen one month after receiving the dose in at least 98.4% of cases.</a:t>
            </a:r>
          </a:p>
          <a:p>
            <a:pPr marL="0" indent="0">
              <a:lnSpc>
                <a:spcPct val="120000"/>
              </a:lnSpc>
              <a:buNone/>
            </a:pPr>
            <a:r>
              <a:rPr lang="en-GB" dirty="0"/>
              <a:t>Similar levels of protection were seen with Vaxelis ® where protective levels of antibodies against diphtheria (99.8%), tetanus (100%), pertussis (varies by component), hepatitis B (97.8%), polio (99.8% to 100%) and Hib (98%) were seen one month after completing the 3-dose primary vaccination schedule.</a:t>
            </a:r>
          </a:p>
          <a:p>
            <a:endParaRPr lang="en-GB" sz="1800" dirty="0"/>
          </a:p>
          <a:p>
            <a:endParaRPr lang="en-GB" sz="1800" dirty="0"/>
          </a:p>
        </p:txBody>
      </p:sp>
      <p:sp>
        <p:nvSpPr>
          <p:cNvPr id="5" name="Footer Placeholder 4">
            <a:extLst>
              <a:ext uri="{FF2B5EF4-FFF2-40B4-BE49-F238E27FC236}">
                <a16:creationId xmlns:a16="http://schemas.microsoft.com/office/drawing/2014/main" id="{EC2DC402-36B1-D467-F029-9D4596E0ACCA}"/>
              </a:ext>
            </a:extLst>
          </p:cNvPr>
          <p:cNvSpPr>
            <a:spLocks noGrp="1"/>
          </p:cNvSpPr>
          <p:nvPr>
            <p:ph type="ftr" sz="quarter" idx="10"/>
          </p:nvPr>
        </p:nvSpPr>
        <p:spPr/>
        <p:txBody>
          <a:bodyPr/>
          <a:lstStyle/>
          <a:p>
            <a:r>
              <a:rPr lang="en-GB" dirty="0"/>
              <a:t>The hexavalent DTaP/IPV/Hib/HepB combination vaccine</a:t>
            </a:r>
            <a:endParaRPr lang="en-GB" sz="1400" dirty="0"/>
          </a:p>
        </p:txBody>
      </p:sp>
      <p:sp>
        <p:nvSpPr>
          <p:cNvPr id="4" name="Slide Number Placeholder 3">
            <a:extLst>
              <a:ext uri="{FF2B5EF4-FFF2-40B4-BE49-F238E27FC236}">
                <a16:creationId xmlns:a16="http://schemas.microsoft.com/office/drawing/2014/main" id="{B28E0A0E-D074-6E06-E09C-BB83C18C1F00}"/>
              </a:ext>
            </a:extLst>
          </p:cNvPr>
          <p:cNvSpPr>
            <a:spLocks noGrp="1"/>
          </p:cNvSpPr>
          <p:nvPr>
            <p:ph type="sldNum" sz="quarter" idx="11"/>
          </p:nvPr>
        </p:nvSpPr>
        <p:spPr/>
        <p:txBody>
          <a:bodyPr/>
          <a:lstStyle/>
          <a:p>
            <a:fld id="{344369E4-5DE7-46E5-874E-4FD437973785}" type="slidenum">
              <a:rPr lang="en-GB" smtClean="0"/>
              <a:pPr/>
              <a:t>22</a:t>
            </a:fld>
            <a:endParaRPr lang="en-GB" sz="1400" dirty="0"/>
          </a:p>
        </p:txBody>
      </p:sp>
    </p:spTree>
    <p:extLst>
      <p:ext uri="{BB962C8B-B14F-4D97-AF65-F5344CB8AC3E}">
        <p14:creationId xmlns:p14="http://schemas.microsoft.com/office/powerpoint/2010/main" val="14047297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74595C-B3DC-48BA-8D96-5C37E0BB7932}"/>
              </a:ext>
            </a:extLst>
          </p:cNvPr>
          <p:cNvSpPr>
            <a:spLocks noGrp="1"/>
          </p:cNvSpPr>
          <p:nvPr>
            <p:ph type="title"/>
          </p:nvPr>
        </p:nvSpPr>
        <p:spPr/>
        <p:txBody>
          <a:bodyPr/>
          <a:lstStyle/>
          <a:p>
            <a:r>
              <a:rPr lang="en-GB" dirty="0"/>
              <a:t>Vaccine scheduling</a:t>
            </a:r>
          </a:p>
        </p:txBody>
      </p:sp>
      <p:sp>
        <p:nvSpPr>
          <p:cNvPr id="3" name="Content Placeholder 2">
            <a:extLst>
              <a:ext uri="{FF2B5EF4-FFF2-40B4-BE49-F238E27FC236}">
                <a16:creationId xmlns:a16="http://schemas.microsoft.com/office/drawing/2014/main" id="{18C681E4-A541-4A8E-A703-F82CD0BE9036}"/>
              </a:ext>
            </a:extLst>
          </p:cNvPr>
          <p:cNvSpPr>
            <a:spLocks noGrp="1"/>
          </p:cNvSpPr>
          <p:nvPr>
            <p:ph idx="1"/>
          </p:nvPr>
        </p:nvSpPr>
        <p:spPr>
          <a:xfrm>
            <a:off x="370156" y="1465005"/>
            <a:ext cx="10995935" cy="4896463"/>
          </a:xfrm>
        </p:spPr>
        <p:txBody>
          <a:bodyPr>
            <a:normAutofit fontScale="92500" lnSpcReduction="20000"/>
          </a:bodyPr>
          <a:lstStyle/>
          <a:p>
            <a:pPr>
              <a:lnSpc>
                <a:spcPct val="110000"/>
              </a:lnSpc>
            </a:pPr>
            <a:r>
              <a:rPr lang="en-GB" sz="1900" dirty="0"/>
              <a:t>the primary infant immunisation schedule remains unchanged at 8, 12 and 16 weeks of age</a:t>
            </a:r>
          </a:p>
          <a:p>
            <a:pPr>
              <a:lnSpc>
                <a:spcPct val="110000"/>
              </a:lnSpc>
            </a:pPr>
            <a:r>
              <a:rPr lang="en-GB" sz="1900" dirty="0"/>
              <a:t>from 1 July 2025, children born on or after 1 July 2024 are due an additional dose of hexavalent at 18 months of age. This is to replace the Hib/MenC vaccine previously given at 12 months of age</a:t>
            </a:r>
          </a:p>
          <a:p>
            <a:pPr>
              <a:lnSpc>
                <a:spcPct val="110000"/>
              </a:lnSpc>
            </a:pPr>
            <a:r>
              <a:rPr lang="en-GB" sz="1900" dirty="0"/>
              <a:t>the first dose of the hexavalent vaccine can be given from 6 weeks if required in exceptional circumstances (for example travel to an endemic country) but not before</a:t>
            </a:r>
          </a:p>
          <a:p>
            <a:pPr>
              <a:lnSpc>
                <a:spcPct val="110000"/>
              </a:lnSpc>
            </a:pPr>
            <a:r>
              <a:rPr lang="en-GB" sz="1900" dirty="0"/>
              <a:t>the minimum interval between doses of the hexavalent vaccine is 4 weeks</a:t>
            </a:r>
          </a:p>
          <a:p>
            <a:pPr>
              <a:lnSpc>
                <a:spcPct val="110000"/>
              </a:lnSpc>
            </a:pPr>
            <a:r>
              <a:rPr lang="en-GB" sz="1900" dirty="0"/>
              <a:t>the hexavalent vaccines can be administered at the same time as, or at any time before or after, any other vaccine</a:t>
            </a:r>
          </a:p>
          <a:p>
            <a:pPr>
              <a:lnSpc>
                <a:spcPct val="110000"/>
              </a:lnSpc>
            </a:pPr>
            <a:r>
              <a:rPr lang="en-GB" sz="1900" dirty="0"/>
              <a:t>if primary course is interrupted, resume but don’t repeat, allowing an interval of 4 weeks between the remaining doses</a:t>
            </a:r>
          </a:p>
          <a:p>
            <a:pPr>
              <a:lnSpc>
                <a:spcPct val="110000"/>
              </a:lnSpc>
            </a:pPr>
            <a:r>
              <a:rPr lang="en-GB" sz="1900" dirty="0"/>
              <a:t>the hexavalent vaccines should be given to premature infants at the appropriate chronological age, according to the schedule</a:t>
            </a:r>
          </a:p>
          <a:p>
            <a:pPr>
              <a:lnSpc>
                <a:spcPct val="110000"/>
              </a:lnSpc>
            </a:pPr>
            <a:r>
              <a:rPr lang="en-GB" sz="1900" dirty="0"/>
              <a:t>booster doses of hepatitis B will not usually be required for children vaccinated according to the routine childhood schedule, however children born to women living with hepatitis B will require additional monovalent hepatitis B vaccines at birth and 4 weeks of age</a:t>
            </a:r>
          </a:p>
          <a:p>
            <a:endParaRPr lang="en-GB" dirty="0"/>
          </a:p>
        </p:txBody>
      </p:sp>
      <p:sp>
        <p:nvSpPr>
          <p:cNvPr id="4" name="Footer Placeholder 3">
            <a:extLst>
              <a:ext uri="{FF2B5EF4-FFF2-40B4-BE49-F238E27FC236}">
                <a16:creationId xmlns:a16="http://schemas.microsoft.com/office/drawing/2014/main" id="{D3F95392-636B-4855-AF87-F2CEBCEE421A}"/>
              </a:ext>
            </a:extLst>
          </p:cNvPr>
          <p:cNvSpPr>
            <a:spLocks noGrp="1"/>
          </p:cNvSpPr>
          <p:nvPr>
            <p:ph type="ftr" sz="quarter" idx="10"/>
          </p:nvPr>
        </p:nvSpPr>
        <p:spPr/>
        <p:txBody>
          <a:bodyPr/>
          <a:lstStyle/>
          <a:p>
            <a:r>
              <a:rPr lang="en-GB" dirty="0"/>
              <a:t>The hexavalent DTaP/IPV/Hib/HepB combination vaccine</a:t>
            </a:r>
          </a:p>
        </p:txBody>
      </p:sp>
      <p:sp>
        <p:nvSpPr>
          <p:cNvPr id="5" name="Slide Number Placeholder 4">
            <a:extLst>
              <a:ext uri="{FF2B5EF4-FFF2-40B4-BE49-F238E27FC236}">
                <a16:creationId xmlns:a16="http://schemas.microsoft.com/office/drawing/2014/main" id="{036A6865-7BC7-C97B-A9E7-B3F25F0DBAC5}"/>
              </a:ext>
            </a:extLst>
          </p:cNvPr>
          <p:cNvSpPr>
            <a:spLocks noGrp="1"/>
          </p:cNvSpPr>
          <p:nvPr>
            <p:ph type="sldNum" sz="quarter" idx="11"/>
          </p:nvPr>
        </p:nvSpPr>
        <p:spPr/>
        <p:txBody>
          <a:bodyPr/>
          <a:lstStyle/>
          <a:p>
            <a:fld id="{344369E4-5DE7-46E5-874E-4FD437973785}" type="slidenum">
              <a:rPr lang="en-GB" smtClean="0"/>
              <a:pPr/>
              <a:t>23</a:t>
            </a:fld>
            <a:endParaRPr lang="en-GB" sz="1400" dirty="0"/>
          </a:p>
        </p:txBody>
      </p:sp>
    </p:spTree>
    <p:extLst>
      <p:ext uri="{BB962C8B-B14F-4D97-AF65-F5344CB8AC3E}">
        <p14:creationId xmlns:p14="http://schemas.microsoft.com/office/powerpoint/2010/main" val="8138785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61792F-0417-49B6-9472-983BD0456F98}"/>
              </a:ext>
            </a:extLst>
          </p:cNvPr>
          <p:cNvSpPr>
            <a:spLocks noGrp="1"/>
          </p:cNvSpPr>
          <p:nvPr>
            <p:ph type="title"/>
          </p:nvPr>
        </p:nvSpPr>
        <p:spPr/>
        <p:txBody>
          <a:bodyPr/>
          <a:lstStyle/>
          <a:p>
            <a:r>
              <a:rPr lang="en-GB" dirty="0"/>
              <a:t>Contraindications</a:t>
            </a:r>
          </a:p>
        </p:txBody>
      </p:sp>
      <p:sp>
        <p:nvSpPr>
          <p:cNvPr id="3" name="Content Placeholder 2">
            <a:extLst>
              <a:ext uri="{FF2B5EF4-FFF2-40B4-BE49-F238E27FC236}">
                <a16:creationId xmlns:a16="http://schemas.microsoft.com/office/drawing/2014/main" id="{DBA33601-A4DA-4752-BB6C-9C97574DB25C}"/>
              </a:ext>
            </a:extLst>
          </p:cNvPr>
          <p:cNvSpPr>
            <a:spLocks noGrp="1"/>
          </p:cNvSpPr>
          <p:nvPr>
            <p:ph idx="1"/>
          </p:nvPr>
        </p:nvSpPr>
        <p:spPr>
          <a:xfrm>
            <a:off x="353339" y="1519139"/>
            <a:ext cx="10515600" cy="4510356"/>
          </a:xfrm>
        </p:spPr>
        <p:txBody>
          <a:bodyPr>
            <a:normAutofit/>
          </a:bodyPr>
          <a:lstStyle/>
          <a:p>
            <a:pPr marL="0" indent="0">
              <a:lnSpc>
                <a:spcPct val="100000"/>
              </a:lnSpc>
              <a:buNone/>
            </a:pPr>
            <a:r>
              <a:rPr lang="en-GB" dirty="0"/>
              <a:t>There are very few individuals who cannot receive the hexavalent vaccines. </a:t>
            </a:r>
          </a:p>
          <a:p>
            <a:pPr marL="0" indent="0">
              <a:lnSpc>
                <a:spcPct val="100000"/>
              </a:lnSpc>
              <a:buNone/>
            </a:pPr>
            <a:endParaRPr lang="en-GB" sz="800" dirty="0"/>
          </a:p>
          <a:p>
            <a:pPr marL="0" indent="0">
              <a:lnSpc>
                <a:spcPct val="100000"/>
              </a:lnSpc>
              <a:buNone/>
            </a:pPr>
            <a:r>
              <a:rPr lang="en-GB" dirty="0"/>
              <a:t>Infanrix hexa®  and Vaxelis ® should not be administered to those who have had:</a:t>
            </a:r>
          </a:p>
          <a:p>
            <a:pPr>
              <a:lnSpc>
                <a:spcPct val="100000"/>
              </a:lnSpc>
              <a:buFont typeface="Wingdings" panose="05000000000000000000" pitchFamily="2" charset="2"/>
              <a:buChar char="Ø"/>
            </a:pPr>
            <a:r>
              <a:rPr lang="en-GB" dirty="0"/>
              <a:t> a confirmed anaphylactic reaction to a previous dose of the vaccine OR: </a:t>
            </a:r>
          </a:p>
          <a:p>
            <a:pPr>
              <a:lnSpc>
                <a:spcPct val="100000"/>
              </a:lnSpc>
              <a:buFont typeface="Wingdings" panose="05000000000000000000" pitchFamily="2" charset="2"/>
              <a:buChar char="Ø"/>
            </a:pPr>
            <a:r>
              <a:rPr lang="en-GB" dirty="0"/>
              <a:t> a confirmed anaphylactic reaction to any component of the vaccine (this includes formaldehyde, neomycin and polymyxin)</a:t>
            </a:r>
          </a:p>
          <a:p>
            <a:pPr>
              <a:lnSpc>
                <a:spcPct val="100000"/>
              </a:lnSpc>
            </a:pPr>
            <a:endParaRPr lang="en-GB" sz="800" dirty="0"/>
          </a:p>
          <a:p>
            <a:pPr marL="0" indent="0">
              <a:lnSpc>
                <a:spcPct val="100000"/>
              </a:lnSpc>
              <a:buNone/>
            </a:pPr>
            <a:r>
              <a:rPr lang="en-GB" dirty="0"/>
              <a:t>Where there is doubt, instead of withholding immunisation, appropriate advice should be sought from a consultant with immunisation expertise or a member of the local screening and immunisation team.</a:t>
            </a:r>
          </a:p>
        </p:txBody>
      </p:sp>
      <p:sp>
        <p:nvSpPr>
          <p:cNvPr id="4" name="Footer Placeholder 3">
            <a:extLst>
              <a:ext uri="{FF2B5EF4-FFF2-40B4-BE49-F238E27FC236}">
                <a16:creationId xmlns:a16="http://schemas.microsoft.com/office/drawing/2014/main" id="{1A392104-793E-4390-93D8-A726914B051D}"/>
              </a:ext>
            </a:extLst>
          </p:cNvPr>
          <p:cNvSpPr>
            <a:spLocks noGrp="1"/>
          </p:cNvSpPr>
          <p:nvPr>
            <p:ph type="ftr" sz="quarter" idx="10"/>
          </p:nvPr>
        </p:nvSpPr>
        <p:spPr/>
        <p:txBody>
          <a:bodyPr/>
          <a:lstStyle/>
          <a:p>
            <a:r>
              <a:rPr lang="en-GB" dirty="0"/>
              <a:t>The hexavalent DTaP/IPV/Hib/HepB combination vaccine</a:t>
            </a:r>
          </a:p>
        </p:txBody>
      </p:sp>
      <p:sp>
        <p:nvSpPr>
          <p:cNvPr id="5" name="Slide Number Placeholder 4">
            <a:extLst>
              <a:ext uri="{FF2B5EF4-FFF2-40B4-BE49-F238E27FC236}">
                <a16:creationId xmlns:a16="http://schemas.microsoft.com/office/drawing/2014/main" id="{FBE3088F-F5BA-15EC-8F46-B81C65F97559}"/>
              </a:ext>
            </a:extLst>
          </p:cNvPr>
          <p:cNvSpPr>
            <a:spLocks noGrp="1"/>
          </p:cNvSpPr>
          <p:nvPr>
            <p:ph type="sldNum" sz="quarter" idx="11"/>
          </p:nvPr>
        </p:nvSpPr>
        <p:spPr/>
        <p:txBody>
          <a:bodyPr/>
          <a:lstStyle/>
          <a:p>
            <a:fld id="{344369E4-5DE7-46E5-874E-4FD437973785}" type="slidenum">
              <a:rPr lang="en-GB" smtClean="0"/>
              <a:pPr/>
              <a:t>24</a:t>
            </a:fld>
            <a:endParaRPr lang="en-GB" sz="1400" dirty="0"/>
          </a:p>
        </p:txBody>
      </p:sp>
    </p:spTree>
    <p:extLst>
      <p:ext uri="{BB962C8B-B14F-4D97-AF65-F5344CB8AC3E}">
        <p14:creationId xmlns:p14="http://schemas.microsoft.com/office/powerpoint/2010/main" val="29744993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6CB1ED-30F4-484A-A27C-782EB34ACCF2}"/>
              </a:ext>
            </a:extLst>
          </p:cNvPr>
          <p:cNvSpPr>
            <a:spLocks noGrp="1"/>
          </p:cNvSpPr>
          <p:nvPr>
            <p:ph type="title"/>
          </p:nvPr>
        </p:nvSpPr>
        <p:spPr/>
        <p:txBody>
          <a:bodyPr/>
          <a:lstStyle/>
          <a:p>
            <a:r>
              <a:rPr lang="en-GB" dirty="0"/>
              <a:t>Precautions</a:t>
            </a:r>
          </a:p>
        </p:txBody>
      </p:sp>
      <p:sp>
        <p:nvSpPr>
          <p:cNvPr id="3" name="Content Placeholder 2">
            <a:extLst>
              <a:ext uri="{FF2B5EF4-FFF2-40B4-BE49-F238E27FC236}">
                <a16:creationId xmlns:a16="http://schemas.microsoft.com/office/drawing/2014/main" id="{4FF642D7-DCC6-4AEF-96C7-96C3847FDBE5}"/>
              </a:ext>
            </a:extLst>
          </p:cNvPr>
          <p:cNvSpPr>
            <a:spLocks noGrp="1"/>
          </p:cNvSpPr>
          <p:nvPr>
            <p:ph idx="1"/>
          </p:nvPr>
        </p:nvSpPr>
        <p:spPr>
          <a:xfrm>
            <a:off x="278433" y="1447662"/>
            <a:ext cx="10675035" cy="4784711"/>
          </a:xfrm>
        </p:spPr>
        <p:txBody>
          <a:bodyPr>
            <a:normAutofit fontScale="92500" lnSpcReduction="20000"/>
          </a:bodyPr>
          <a:lstStyle/>
          <a:p>
            <a:pPr>
              <a:lnSpc>
                <a:spcPct val="110000"/>
              </a:lnSpc>
            </a:pPr>
            <a:r>
              <a:rPr lang="en-GB" sz="2600" dirty="0"/>
              <a:t>if infant has a minor illness without fever or systemic upset, immunisations can still be given </a:t>
            </a:r>
          </a:p>
          <a:p>
            <a:pPr>
              <a:lnSpc>
                <a:spcPct val="110000"/>
              </a:lnSpc>
            </a:pPr>
            <a:r>
              <a:rPr lang="en-GB" sz="2600" dirty="0"/>
              <a:t>if the infant is acutely unwell (for example fever above 38.5⁰C), immunisation may be postponed until they have fully recovered. This is to avoid wrongly attributing any new symptom or the progression of symptoms to the vaccine</a:t>
            </a:r>
          </a:p>
          <a:p>
            <a:pPr>
              <a:lnSpc>
                <a:spcPct val="110000"/>
              </a:lnSpc>
            </a:pPr>
            <a:r>
              <a:rPr lang="en-GB" sz="2600" dirty="0"/>
              <a:t>the presence of a neurological condition is not a contraindication to immunisation but if evidence of current neurological deterioration, deferral of DTaP/IPV/Hib/HepB vaccination may be considered to avoid incorrect attribution of any change in the underlying condition</a:t>
            </a:r>
          </a:p>
          <a:p>
            <a:pPr>
              <a:lnSpc>
                <a:spcPct val="110000"/>
              </a:lnSpc>
            </a:pPr>
            <a:r>
              <a:rPr lang="en-GB" sz="2600" dirty="0"/>
              <a:t>risk of deferral should be balanced against risk of infection and vaccination should be given promptly once diagnosis and/or expected course of the condition becomes clear</a:t>
            </a:r>
          </a:p>
        </p:txBody>
      </p:sp>
      <p:sp>
        <p:nvSpPr>
          <p:cNvPr id="4" name="Footer Placeholder 3">
            <a:extLst>
              <a:ext uri="{FF2B5EF4-FFF2-40B4-BE49-F238E27FC236}">
                <a16:creationId xmlns:a16="http://schemas.microsoft.com/office/drawing/2014/main" id="{172B11AF-D4C6-4716-8488-1EE1F3D47F88}"/>
              </a:ext>
            </a:extLst>
          </p:cNvPr>
          <p:cNvSpPr>
            <a:spLocks noGrp="1"/>
          </p:cNvSpPr>
          <p:nvPr>
            <p:ph type="ftr" sz="quarter" idx="10"/>
          </p:nvPr>
        </p:nvSpPr>
        <p:spPr/>
        <p:txBody>
          <a:bodyPr/>
          <a:lstStyle/>
          <a:p>
            <a:r>
              <a:rPr lang="en-GB" dirty="0"/>
              <a:t>The hexavalent DTaP/IPV/Hib/HepB combination vaccine</a:t>
            </a:r>
          </a:p>
        </p:txBody>
      </p:sp>
      <p:sp>
        <p:nvSpPr>
          <p:cNvPr id="5" name="Slide Number Placeholder 4">
            <a:extLst>
              <a:ext uri="{FF2B5EF4-FFF2-40B4-BE49-F238E27FC236}">
                <a16:creationId xmlns:a16="http://schemas.microsoft.com/office/drawing/2014/main" id="{BFE3CDB3-F1A9-51A3-FF11-CA7B840DBB2F}"/>
              </a:ext>
            </a:extLst>
          </p:cNvPr>
          <p:cNvSpPr>
            <a:spLocks noGrp="1"/>
          </p:cNvSpPr>
          <p:nvPr>
            <p:ph type="sldNum" sz="quarter" idx="11"/>
          </p:nvPr>
        </p:nvSpPr>
        <p:spPr/>
        <p:txBody>
          <a:bodyPr/>
          <a:lstStyle/>
          <a:p>
            <a:fld id="{344369E4-5DE7-46E5-874E-4FD437973785}" type="slidenum">
              <a:rPr lang="en-GB" smtClean="0"/>
              <a:pPr/>
              <a:t>25</a:t>
            </a:fld>
            <a:endParaRPr lang="en-GB" sz="1400" dirty="0"/>
          </a:p>
        </p:txBody>
      </p:sp>
    </p:spTree>
    <p:extLst>
      <p:ext uri="{BB962C8B-B14F-4D97-AF65-F5344CB8AC3E}">
        <p14:creationId xmlns:p14="http://schemas.microsoft.com/office/powerpoint/2010/main" val="39018556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10E5B1-053C-4C4D-B147-C266793ED619}"/>
              </a:ext>
            </a:extLst>
          </p:cNvPr>
          <p:cNvSpPr>
            <a:spLocks noGrp="1"/>
          </p:cNvSpPr>
          <p:nvPr>
            <p:ph type="title"/>
          </p:nvPr>
        </p:nvSpPr>
        <p:spPr/>
        <p:txBody>
          <a:bodyPr/>
          <a:lstStyle/>
          <a:p>
            <a:r>
              <a:rPr lang="en-GB" dirty="0"/>
              <a:t>Premature infants</a:t>
            </a:r>
          </a:p>
        </p:txBody>
      </p:sp>
      <p:sp>
        <p:nvSpPr>
          <p:cNvPr id="3" name="Content Placeholder 2">
            <a:extLst>
              <a:ext uri="{FF2B5EF4-FFF2-40B4-BE49-F238E27FC236}">
                <a16:creationId xmlns:a16="http://schemas.microsoft.com/office/drawing/2014/main" id="{66E5C9A9-8038-4E63-B569-C340B0159C02}"/>
              </a:ext>
            </a:extLst>
          </p:cNvPr>
          <p:cNvSpPr>
            <a:spLocks noGrp="1"/>
          </p:cNvSpPr>
          <p:nvPr>
            <p:ph idx="1"/>
          </p:nvPr>
        </p:nvSpPr>
        <p:spPr>
          <a:xfrm>
            <a:off x="360318" y="1535710"/>
            <a:ext cx="10515600" cy="4678277"/>
          </a:xfrm>
        </p:spPr>
        <p:txBody>
          <a:bodyPr>
            <a:normAutofit fontScale="92500" lnSpcReduction="10000"/>
          </a:bodyPr>
          <a:lstStyle/>
          <a:p>
            <a:pPr>
              <a:lnSpc>
                <a:spcPct val="110000"/>
              </a:lnSpc>
            </a:pPr>
            <a:r>
              <a:rPr lang="en-GB" sz="2800" dirty="0"/>
              <a:t>very premature infants (born ≤28 weeks of gestation) who are in hospital should have respiratory monitoring for 48 to 72 hours when given their first immunisation, particularly those with a previous history of respiratory immaturity </a:t>
            </a:r>
          </a:p>
          <a:p>
            <a:pPr>
              <a:lnSpc>
                <a:spcPct val="110000"/>
              </a:lnSpc>
            </a:pPr>
            <a:r>
              <a:rPr lang="en-GB" sz="2800" dirty="0"/>
              <a:t>if the premature infant has apnoea, bradycardia or desaturations after the first immunisation, the second immunisation should also be given in hospital, with respiratory monitoring for 48 to 72 hours </a:t>
            </a:r>
          </a:p>
          <a:p>
            <a:pPr>
              <a:lnSpc>
                <a:spcPct val="110000"/>
              </a:lnSpc>
            </a:pPr>
            <a:r>
              <a:rPr lang="en-GB" sz="2800" dirty="0"/>
              <a:t>if the premature infant was stable at discharge and has no complex medical or/and apnoea/respiratory compromise, further vaccinations can be given in the community setting</a:t>
            </a:r>
          </a:p>
          <a:p>
            <a:endParaRPr lang="en-GB" dirty="0"/>
          </a:p>
        </p:txBody>
      </p:sp>
      <p:sp>
        <p:nvSpPr>
          <p:cNvPr id="4" name="Footer Placeholder 3">
            <a:extLst>
              <a:ext uri="{FF2B5EF4-FFF2-40B4-BE49-F238E27FC236}">
                <a16:creationId xmlns:a16="http://schemas.microsoft.com/office/drawing/2014/main" id="{3F5278BA-8EEA-4A82-B124-C9DB6D959455}"/>
              </a:ext>
            </a:extLst>
          </p:cNvPr>
          <p:cNvSpPr>
            <a:spLocks noGrp="1"/>
          </p:cNvSpPr>
          <p:nvPr>
            <p:ph type="ftr" sz="quarter" idx="10"/>
          </p:nvPr>
        </p:nvSpPr>
        <p:spPr/>
        <p:txBody>
          <a:bodyPr/>
          <a:lstStyle/>
          <a:p>
            <a:r>
              <a:rPr lang="en-GB" dirty="0"/>
              <a:t>The hexavalent DTaP/IPV/Hib/HepB combination vaccine</a:t>
            </a:r>
          </a:p>
        </p:txBody>
      </p:sp>
      <p:sp>
        <p:nvSpPr>
          <p:cNvPr id="5" name="Slide Number Placeholder 4">
            <a:extLst>
              <a:ext uri="{FF2B5EF4-FFF2-40B4-BE49-F238E27FC236}">
                <a16:creationId xmlns:a16="http://schemas.microsoft.com/office/drawing/2014/main" id="{35861C38-4B3A-90BB-7093-6EADB3EBB05B}"/>
              </a:ext>
            </a:extLst>
          </p:cNvPr>
          <p:cNvSpPr>
            <a:spLocks noGrp="1"/>
          </p:cNvSpPr>
          <p:nvPr>
            <p:ph type="sldNum" sz="quarter" idx="11"/>
          </p:nvPr>
        </p:nvSpPr>
        <p:spPr/>
        <p:txBody>
          <a:bodyPr/>
          <a:lstStyle/>
          <a:p>
            <a:fld id="{344369E4-5DE7-46E5-874E-4FD437973785}" type="slidenum">
              <a:rPr lang="en-GB" smtClean="0"/>
              <a:pPr/>
              <a:t>26</a:t>
            </a:fld>
            <a:endParaRPr lang="en-GB" sz="1400" dirty="0"/>
          </a:p>
        </p:txBody>
      </p:sp>
    </p:spTree>
    <p:extLst>
      <p:ext uri="{BB962C8B-B14F-4D97-AF65-F5344CB8AC3E}">
        <p14:creationId xmlns:p14="http://schemas.microsoft.com/office/powerpoint/2010/main" val="14911565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188257-8679-401B-BA66-6221F48F06DC}"/>
              </a:ext>
            </a:extLst>
          </p:cNvPr>
          <p:cNvSpPr>
            <a:spLocks noGrp="1"/>
          </p:cNvSpPr>
          <p:nvPr>
            <p:ph type="title"/>
          </p:nvPr>
        </p:nvSpPr>
        <p:spPr/>
        <p:txBody>
          <a:bodyPr>
            <a:normAutofit fontScale="90000"/>
          </a:bodyPr>
          <a:lstStyle/>
          <a:p>
            <a:r>
              <a:rPr lang="en-GB" dirty="0"/>
              <a:t>Systemic and local reactions following a previous immunisation </a:t>
            </a:r>
          </a:p>
        </p:txBody>
      </p:sp>
      <p:sp>
        <p:nvSpPr>
          <p:cNvPr id="3" name="Content Placeholder 2">
            <a:extLst>
              <a:ext uri="{FF2B5EF4-FFF2-40B4-BE49-F238E27FC236}">
                <a16:creationId xmlns:a16="http://schemas.microsoft.com/office/drawing/2014/main" id="{B879AF24-D21E-4DFE-9B37-A158CD3BBAF6}"/>
              </a:ext>
            </a:extLst>
          </p:cNvPr>
          <p:cNvSpPr>
            <a:spLocks noGrp="1"/>
          </p:cNvSpPr>
          <p:nvPr>
            <p:ph idx="1"/>
          </p:nvPr>
        </p:nvSpPr>
        <p:spPr>
          <a:xfrm>
            <a:off x="360318" y="1527203"/>
            <a:ext cx="10654795" cy="4489807"/>
          </a:xfrm>
        </p:spPr>
        <p:txBody>
          <a:bodyPr>
            <a:normAutofit fontScale="92500" lnSpcReduction="10000"/>
          </a:bodyPr>
          <a:lstStyle/>
          <a:p>
            <a:pPr marL="0" indent="0">
              <a:lnSpc>
                <a:spcPct val="110000"/>
              </a:lnSpc>
              <a:buNone/>
            </a:pPr>
            <a:r>
              <a:rPr lang="en-GB" sz="2800" dirty="0"/>
              <a:t>Children who have had a systemic or local reaction following a previous immunisation with DTaP/IPV/Hib/HepB or DTaP/IPV/Hib, including: </a:t>
            </a:r>
          </a:p>
          <a:p>
            <a:pPr marL="0" indent="0">
              <a:lnSpc>
                <a:spcPct val="110000"/>
              </a:lnSpc>
              <a:buNone/>
            </a:pPr>
            <a:endParaRPr lang="en-GB" sz="800" dirty="0"/>
          </a:p>
          <a:p>
            <a:pPr>
              <a:lnSpc>
                <a:spcPct val="110000"/>
              </a:lnSpc>
            </a:pPr>
            <a:r>
              <a:rPr lang="en-GB" sz="2800" dirty="0"/>
              <a:t>fever, irrespective of its severity </a:t>
            </a:r>
          </a:p>
          <a:p>
            <a:pPr>
              <a:lnSpc>
                <a:spcPct val="110000"/>
              </a:lnSpc>
            </a:pPr>
            <a:r>
              <a:rPr lang="en-GB" sz="2800" dirty="0"/>
              <a:t>hypotonic-hyporesponsive episodes (HHE) </a:t>
            </a:r>
          </a:p>
          <a:p>
            <a:pPr>
              <a:lnSpc>
                <a:spcPct val="110000"/>
              </a:lnSpc>
            </a:pPr>
            <a:r>
              <a:rPr lang="en-GB" sz="2800" dirty="0"/>
              <a:t>persistent crying or screaming for more than 3 hours, or </a:t>
            </a:r>
          </a:p>
          <a:p>
            <a:pPr>
              <a:lnSpc>
                <a:spcPct val="110000"/>
              </a:lnSpc>
            </a:pPr>
            <a:r>
              <a:rPr lang="en-GB" sz="2800" dirty="0"/>
              <a:t>severe local reaction, irrespective of extent </a:t>
            </a:r>
          </a:p>
          <a:p>
            <a:pPr marL="0" indent="0">
              <a:lnSpc>
                <a:spcPct val="110000"/>
              </a:lnSpc>
              <a:buNone/>
            </a:pPr>
            <a:endParaRPr lang="en-GB" sz="600" dirty="0"/>
          </a:p>
          <a:p>
            <a:pPr marL="0" indent="0">
              <a:lnSpc>
                <a:spcPct val="110000"/>
              </a:lnSpc>
              <a:buNone/>
            </a:pPr>
            <a:r>
              <a:rPr lang="en-GB" sz="2800" dirty="0"/>
              <a:t>can continue to receive subsequent doses of DTaP/IPV/Hib/HepB vaccine</a:t>
            </a:r>
          </a:p>
          <a:p>
            <a:endParaRPr lang="en-GB" dirty="0"/>
          </a:p>
        </p:txBody>
      </p:sp>
      <p:sp>
        <p:nvSpPr>
          <p:cNvPr id="4" name="Footer Placeholder 3">
            <a:extLst>
              <a:ext uri="{FF2B5EF4-FFF2-40B4-BE49-F238E27FC236}">
                <a16:creationId xmlns:a16="http://schemas.microsoft.com/office/drawing/2014/main" id="{F29A6668-F126-497E-8338-CA9C7D838837}"/>
              </a:ext>
            </a:extLst>
          </p:cNvPr>
          <p:cNvSpPr>
            <a:spLocks noGrp="1"/>
          </p:cNvSpPr>
          <p:nvPr>
            <p:ph type="ftr" sz="quarter" idx="10"/>
          </p:nvPr>
        </p:nvSpPr>
        <p:spPr/>
        <p:txBody>
          <a:bodyPr/>
          <a:lstStyle/>
          <a:p>
            <a:r>
              <a:rPr lang="en-GB" dirty="0"/>
              <a:t>The hexavalent DTaP/IPV/Hib/HepB combination vaccine</a:t>
            </a:r>
            <a:endParaRPr lang="en-GB" sz="1400" dirty="0"/>
          </a:p>
        </p:txBody>
      </p:sp>
      <p:sp>
        <p:nvSpPr>
          <p:cNvPr id="5" name="Slide Number Placeholder 4">
            <a:extLst>
              <a:ext uri="{FF2B5EF4-FFF2-40B4-BE49-F238E27FC236}">
                <a16:creationId xmlns:a16="http://schemas.microsoft.com/office/drawing/2014/main" id="{FFF6CE36-45D7-4B76-96B5-01E35865544E}"/>
              </a:ext>
            </a:extLst>
          </p:cNvPr>
          <p:cNvSpPr>
            <a:spLocks noGrp="1"/>
          </p:cNvSpPr>
          <p:nvPr>
            <p:ph type="sldNum" sz="quarter" idx="11"/>
          </p:nvPr>
        </p:nvSpPr>
        <p:spPr/>
        <p:txBody>
          <a:bodyPr/>
          <a:lstStyle/>
          <a:p>
            <a:fld id="{344369E4-5DE7-46E5-874E-4FD437973785}" type="slidenum">
              <a:rPr lang="en-GB" smtClean="0"/>
              <a:pPr/>
              <a:t>27</a:t>
            </a:fld>
            <a:endParaRPr lang="en-GB" sz="1400" dirty="0"/>
          </a:p>
        </p:txBody>
      </p:sp>
    </p:spTree>
    <p:extLst>
      <p:ext uri="{BB962C8B-B14F-4D97-AF65-F5344CB8AC3E}">
        <p14:creationId xmlns:p14="http://schemas.microsoft.com/office/powerpoint/2010/main" val="34346681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E959C1A-626C-4305-9C2B-25881F41D091}"/>
              </a:ext>
            </a:extLst>
          </p:cNvPr>
          <p:cNvSpPr>
            <a:spLocks noGrp="1"/>
          </p:cNvSpPr>
          <p:nvPr>
            <p:ph type="title"/>
          </p:nvPr>
        </p:nvSpPr>
        <p:spPr/>
        <p:txBody>
          <a:bodyPr/>
          <a:lstStyle/>
          <a:p>
            <a:r>
              <a:rPr lang="en-GB" dirty="0"/>
              <a:t>Infanrix hexa® vaccine composition</a:t>
            </a:r>
          </a:p>
        </p:txBody>
      </p:sp>
      <p:sp>
        <p:nvSpPr>
          <p:cNvPr id="7" name="Content Placeholder 6">
            <a:extLst>
              <a:ext uri="{FF2B5EF4-FFF2-40B4-BE49-F238E27FC236}">
                <a16:creationId xmlns:a16="http://schemas.microsoft.com/office/drawing/2014/main" id="{E4CE0085-6813-4F30-94EC-277206B51E5B}"/>
              </a:ext>
            </a:extLst>
          </p:cNvPr>
          <p:cNvSpPr>
            <a:spLocks noGrp="1"/>
          </p:cNvSpPr>
          <p:nvPr>
            <p:ph sz="half" idx="1"/>
          </p:nvPr>
        </p:nvSpPr>
        <p:spPr>
          <a:xfrm>
            <a:off x="409060" y="1412622"/>
            <a:ext cx="5181600" cy="5047174"/>
          </a:xfrm>
        </p:spPr>
        <p:txBody>
          <a:bodyPr>
            <a:normAutofit fontScale="25000" lnSpcReduction="20000"/>
          </a:bodyPr>
          <a:lstStyle/>
          <a:p>
            <a:pPr marL="0" indent="0">
              <a:lnSpc>
                <a:spcPct val="120000"/>
              </a:lnSpc>
              <a:buNone/>
            </a:pPr>
            <a:r>
              <a:rPr lang="en-GB" sz="6400" b="1" dirty="0"/>
              <a:t>After reconstitution, one dose (0.5 ml) contains:</a:t>
            </a:r>
            <a:endParaRPr lang="en-GB" sz="400" b="1" dirty="0"/>
          </a:p>
          <a:p>
            <a:pPr>
              <a:lnSpc>
                <a:spcPct val="120000"/>
              </a:lnSpc>
            </a:pPr>
            <a:r>
              <a:rPr lang="en-GB" sz="6400" dirty="0"/>
              <a:t>Diphtheria toxoid </a:t>
            </a:r>
          </a:p>
          <a:p>
            <a:pPr>
              <a:lnSpc>
                <a:spcPct val="120000"/>
              </a:lnSpc>
            </a:pPr>
            <a:r>
              <a:rPr lang="en-GB" sz="6400" dirty="0"/>
              <a:t>Tetanus toxoid</a:t>
            </a:r>
          </a:p>
          <a:p>
            <a:pPr>
              <a:lnSpc>
                <a:spcPct val="120000"/>
              </a:lnSpc>
            </a:pPr>
            <a:r>
              <a:rPr lang="en-GB" sz="6400" i="1" dirty="0"/>
              <a:t>Bordetella pertussis </a:t>
            </a:r>
            <a:r>
              <a:rPr lang="en-GB" sz="6400" dirty="0"/>
              <a:t>antigens </a:t>
            </a:r>
          </a:p>
          <a:p>
            <a:pPr lvl="1">
              <a:lnSpc>
                <a:spcPct val="120000"/>
              </a:lnSpc>
              <a:buFont typeface="Wingdings" panose="05000000000000000000" pitchFamily="2" charset="2"/>
              <a:buChar char="§"/>
            </a:pPr>
            <a:r>
              <a:rPr lang="nl-NL" sz="6400" dirty="0"/>
              <a:t>Pertussis toxoid (PT) </a:t>
            </a:r>
          </a:p>
          <a:p>
            <a:pPr lvl="1">
              <a:lnSpc>
                <a:spcPct val="120000"/>
              </a:lnSpc>
              <a:buFont typeface="Wingdings" panose="05000000000000000000" pitchFamily="2" charset="2"/>
              <a:buChar char="§"/>
            </a:pPr>
            <a:r>
              <a:rPr lang="fr-FR" sz="6400" dirty="0"/>
              <a:t>Filamentous Haemagglutinin (FHA)</a:t>
            </a:r>
          </a:p>
          <a:p>
            <a:pPr lvl="1">
              <a:lnSpc>
                <a:spcPct val="120000"/>
              </a:lnSpc>
              <a:buFont typeface="Wingdings" panose="05000000000000000000" pitchFamily="2" charset="2"/>
              <a:buChar char="§"/>
            </a:pPr>
            <a:r>
              <a:rPr lang="en-GB" sz="6400" dirty="0"/>
              <a:t>Pertactin (PRN) </a:t>
            </a:r>
          </a:p>
          <a:p>
            <a:pPr>
              <a:lnSpc>
                <a:spcPct val="120000"/>
              </a:lnSpc>
            </a:pPr>
            <a:r>
              <a:rPr lang="en-GB" sz="6400" dirty="0"/>
              <a:t>Hepatitis B surface antigen (HBsAg) </a:t>
            </a:r>
          </a:p>
          <a:p>
            <a:pPr>
              <a:lnSpc>
                <a:spcPct val="120000"/>
              </a:lnSpc>
            </a:pPr>
            <a:r>
              <a:rPr lang="en-GB" sz="6400" dirty="0"/>
              <a:t>Poliovirus (inactivated) (IPV) </a:t>
            </a:r>
          </a:p>
          <a:p>
            <a:pPr lvl="1">
              <a:lnSpc>
                <a:spcPct val="120000"/>
              </a:lnSpc>
              <a:buFont typeface="Wingdings" panose="05000000000000000000" pitchFamily="2" charset="2"/>
              <a:buChar char="§"/>
            </a:pPr>
            <a:r>
              <a:rPr lang="en-GB" sz="6400" dirty="0"/>
              <a:t>type 1 (Mahoney strain)</a:t>
            </a:r>
          </a:p>
          <a:p>
            <a:pPr lvl="1">
              <a:lnSpc>
                <a:spcPct val="120000"/>
              </a:lnSpc>
              <a:buFont typeface="Wingdings" panose="05000000000000000000" pitchFamily="2" charset="2"/>
              <a:buChar char="§"/>
            </a:pPr>
            <a:r>
              <a:rPr lang="en-GB" sz="6400" dirty="0"/>
              <a:t>type 2 (MEF-1 strain)</a:t>
            </a:r>
          </a:p>
          <a:p>
            <a:pPr lvl="1">
              <a:lnSpc>
                <a:spcPct val="120000"/>
              </a:lnSpc>
              <a:buFont typeface="Wingdings" panose="05000000000000000000" pitchFamily="2" charset="2"/>
              <a:buChar char="§"/>
            </a:pPr>
            <a:r>
              <a:rPr lang="en-GB" sz="6400" dirty="0"/>
              <a:t>type 3 (Saukett strain) </a:t>
            </a:r>
          </a:p>
          <a:p>
            <a:pPr marL="285750" indent="-285750">
              <a:lnSpc>
                <a:spcPct val="120000"/>
              </a:lnSpc>
            </a:pPr>
            <a:r>
              <a:rPr lang="en-GB" sz="6400" i="1" dirty="0"/>
              <a:t>Haemophilus influenzae </a:t>
            </a:r>
            <a:r>
              <a:rPr lang="en-GB" sz="6400" dirty="0"/>
              <a:t>type b polysaccharide (polyribosylribitol phosphate, PRP)</a:t>
            </a:r>
          </a:p>
          <a:p>
            <a:pPr lvl="1">
              <a:lnSpc>
                <a:spcPct val="120000"/>
              </a:lnSpc>
              <a:buFont typeface="Wingdings" panose="05000000000000000000" pitchFamily="2" charset="2"/>
              <a:buChar char="§"/>
            </a:pPr>
            <a:r>
              <a:rPr lang="en-GB" sz="6400" dirty="0"/>
              <a:t>conjugated to tetanus toxoid as carrier protein</a:t>
            </a:r>
          </a:p>
          <a:p>
            <a:pPr lvl="1">
              <a:buFont typeface="Wingdings" panose="05000000000000000000" pitchFamily="2" charset="2"/>
              <a:buChar char="§"/>
            </a:pPr>
            <a:endParaRPr lang="en-GB" sz="3500" dirty="0"/>
          </a:p>
          <a:p>
            <a:pPr lvl="1">
              <a:buFont typeface="Wingdings" panose="05000000000000000000" pitchFamily="2" charset="2"/>
              <a:buChar char="§"/>
            </a:pPr>
            <a:endParaRPr lang="en-GB" sz="3500" dirty="0"/>
          </a:p>
          <a:p>
            <a:endParaRPr lang="en-GB" dirty="0"/>
          </a:p>
        </p:txBody>
      </p:sp>
      <p:sp>
        <p:nvSpPr>
          <p:cNvPr id="8" name="Content Placeholder 7">
            <a:extLst>
              <a:ext uri="{FF2B5EF4-FFF2-40B4-BE49-F238E27FC236}">
                <a16:creationId xmlns:a16="http://schemas.microsoft.com/office/drawing/2014/main" id="{D821462B-37AC-4C82-8B5A-4673174421EE}"/>
              </a:ext>
            </a:extLst>
          </p:cNvPr>
          <p:cNvSpPr>
            <a:spLocks noGrp="1"/>
          </p:cNvSpPr>
          <p:nvPr>
            <p:ph sz="half" idx="2"/>
          </p:nvPr>
        </p:nvSpPr>
        <p:spPr>
          <a:xfrm>
            <a:off x="5615044" y="1498676"/>
            <a:ext cx="5181600" cy="4482722"/>
          </a:xfrm>
        </p:spPr>
        <p:txBody>
          <a:bodyPr>
            <a:normAutofit fontScale="25000" lnSpcReduction="20000"/>
          </a:bodyPr>
          <a:lstStyle/>
          <a:p>
            <a:pPr marL="0" indent="0">
              <a:lnSpc>
                <a:spcPct val="120000"/>
              </a:lnSpc>
              <a:buNone/>
            </a:pPr>
            <a:r>
              <a:rPr lang="en-GB" sz="6400" b="1" dirty="0"/>
              <a:t>Adjuvants:</a:t>
            </a:r>
          </a:p>
          <a:p>
            <a:pPr>
              <a:lnSpc>
                <a:spcPct val="120000"/>
              </a:lnSpc>
            </a:pPr>
            <a:r>
              <a:rPr lang="en-GB" sz="6400" dirty="0"/>
              <a:t>Aluminium hydroxide, hydrated (Al(OH)3)</a:t>
            </a:r>
          </a:p>
          <a:p>
            <a:pPr>
              <a:lnSpc>
                <a:spcPct val="120000"/>
              </a:lnSpc>
            </a:pPr>
            <a:r>
              <a:rPr lang="en-GB" sz="6400" dirty="0"/>
              <a:t>Aluminium phosphate (AlPO4) </a:t>
            </a:r>
            <a:endParaRPr lang="en-GB" sz="5600" b="1" dirty="0"/>
          </a:p>
          <a:p>
            <a:pPr marL="0" indent="0">
              <a:lnSpc>
                <a:spcPct val="120000"/>
              </a:lnSpc>
              <a:buNone/>
            </a:pPr>
            <a:r>
              <a:rPr lang="en-GB" sz="6400" b="1" dirty="0"/>
              <a:t>Excipients:</a:t>
            </a:r>
          </a:p>
          <a:p>
            <a:pPr>
              <a:lnSpc>
                <a:spcPct val="120000"/>
              </a:lnSpc>
            </a:pPr>
            <a:r>
              <a:rPr lang="en-GB" sz="6400" dirty="0"/>
              <a:t>Lactose anhydrous</a:t>
            </a:r>
          </a:p>
          <a:p>
            <a:pPr>
              <a:lnSpc>
                <a:spcPct val="120000"/>
              </a:lnSpc>
            </a:pPr>
            <a:r>
              <a:rPr lang="en-GB" sz="6400" dirty="0"/>
              <a:t>Sodium chloride (NaCl) </a:t>
            </a:r>
          </a:p>
          <a:p>
            <a:pPr>
              <a:lnSpc>
                <a:spcPct val="120000"/>
              </a:lnSpc>
            </a:pPr>
            <a:r>
              <a:rPr lang="en-GB" sz="6400" dirty="0"/>
              <a:t>Medium 199 containing principally amino acids, mineral salts, vitamins </a:t>
            </a:r>
          </a:p>
          <a:p>
            <a:pPr>
              <a:lnSpc>
                <a:spcPct val="120000"/>
              </a:lnSpc>
            </a:pPr>
            <a:r>
              <a:rPr lang="en-GB" sz="6400" dirty="0"/>
              <a:t>Water for injections </a:t>
            </a:r>
          </a:p>
          <a:p>
            <a:pPr marL="0" indent="0">
              <a:buNone/>
            </a:pPr>
            <a:endParaRPr lang="en-GB" sz="5600" dirty="0"/>
          </a:p>
          <a:p>
            <a:endParaRPr lang="en-GB" dirty="0"/>
          </a:p>
        </p:txBody>
      </p:sp>
      <p:sp>
        <p:nvSpPr>
          <p:cNvPr id="4" name="Footer Placeholder 3">
            <a:extLst>
              <a:ext uri="{FF2B5EF4-FFF2-40B4-BE49-F238E27FC236}">
                <a16:creationId xmlns:a16="http://schemas.microsoft.com/office/drawing/2014/main" id="{4A0019AB-5958-405E-883E-DB44EC3D8151}"/>
              </a:ext>
            </a:extLst>
          </p:cNvPr>
          <p:cNvSpPr>
            <a:spLocks noGrp="1"/>
          </p:cNvSpPr>
          <p:nvPr>
            <p:ph type="ftr" sz="quarter" idx="10"/>
          </p:nvPr>
        </p:nvSpPr>
        <p:spPr/>
        <p:txBody>
          <a:bodyPr/>
          <a:lstStyle/>
          <a:p>
            <a:r>
              <a:rPr lang="en-GB" dirty="0"/>
              <a:t>The hexavalent DTaP/IPV/Hib/HepB combination vaccine</a:t>
            </a:r>
          </a:p>
        </p:txBody>
      </p:sp>
      <p:graphicFrame>
        <p:nvGraphicFramePr>
          <p:cNvPr id="10" name="Table 10">
            <a:extLst>
              <a:ext uri="{FF2B5EF4-FFF2-40B4-BE49-F238E27FC236}">
                <a16:creationId xmlns:a16="http://schemas.microsoft.com/office/drawing/2014/main" id="{F47FA166-B80F-4A99-8E3B-22DB1BAEE003}"/>
              </a:ext>
            </a:extLst>
          </p:cNvPr>
          <p:cNvGraphicFramePr>
            <a:graphicFrameLocks noGrp="1"/>
          </p:cNvGraphicFramePr>
          <p:nvPr>
            <p:extLst>
              <p:ext uri="{D42A27DB-BD31-4B8C-83A1-F6EECF244321}">
                <p14:modId xmlns:p14="http://schemas.microsoft.com/office/powerpoint/2010/main" val="2211687367"/>
              </p:ext>
            </p:extLst>
          </p:nvPr>
        </p:nvGraphicFramePr>
        <p:xfrm>
          <a:off x="5745938" y="4907076"/>
          <a:ext cx="4914900" cy="1005840"/>
        </p:xfrm>
        <a:graphic>
          <a:graphicData uri="http://schemas.openxmlformats.org/drawingml/2006/table">
            <a:tbl>
              <a:tblPr firstRow="1" bandRow="1">
                <a:tableStyleId>{5C22544A-7EE6-4342-B048-85BDC9FD1C3A}</a:tableStyleId>
              </a:tblPr>
              <a:tblGrid>
                <a:gridCol w="4914900">
                  <a:extLst>
                    <a:ext uri="{9D8B030D-6E8A-4147-A177-3AD203B41FA5}">
                      <a16:colId xmlns:a16="http://schemas.microsoft.com/office/drawing/2014/main" val="2352480736"/>
                    </a:ext>
                  </a:extLst>
                </a:gridCol>
              </a:tblGrid>
              <a:tr h="863014">
                <a:tc>
                  <a:txBody>
                    <a:bodyPr/>
                    <a:lstStyle/>
                    <a:p>
                      <a:r>
                        <a:rPr lang="en-GB" sz="1400" b="0" dirty="0">
                          <a:solidFill>
                            <a:schemeClr val="tx1"/>
                          </a:solidFill>
                        </a:rPr>
                        <a:t>The vaccine may contain traces of formaldehyde, neomycin and polymyxin which are used during the manufacturing process.</a:t>
                      </a:r>
                    </a:p>
                    <a:p>
                      <a:endParaRPr lang="en-GB" dirty="0">
                        <a:solidFill>
                          <a:srgbClr val="FF0000"/>
                        </a:solidFill>
                      </a:endParaRPr>
                    </a:p>
                  </a:txBody>
                  <a:tcPr>
                    <a:lnL w="12700" cap="flat" cmpd="sng" algn="ctr">
                      <a:solidFill>
                        <a:srgbClr val="FF0000"/>
                      </a:solidFill>
                      <a:prstDash val="sysDash"/>
                      <a:round/>
                      <a:headEnd type="none" w="med" len="med"/>
                      <a:tailEnd type="none" w="med" len="med"/>
                    </a:lnL>
                    <a:lnR w="12700" cap="flat" cmpd="sng" algn="ctr">
                      <a:solidFill>
                        <a:srgbClr val="FF0000"/>
                      </a:solidFill>
                      <a:prstDash val="sysDash"/>
                      <a:round/>
                      <a:headEnd type="none" w="med" len="med"/>
                      <a:tailEnd type="none" w="med" len="med"/>
                    </a:lnR>
                    <a:lnT w="12700" cap="flat" cmpd="sng" algn="ctr">
                      <a:solidFill>
                        <a:srgbClr val="FF0000"/>
                      </a:solidFill>
                      <a:prstDash val="sysDash"/>
                      <a:round/>
                      <a:headEnd type="none" w="med" len="med"/>
                      <a:tailEnd type="none" w="med" len="med"/>
                    </a:lnT>
                    <a:lnB w="12700" cap="flat" cmpd="sng" algn="ctr">
                      <a:solidFill>
                        <a:srgbClr val="FF0000"/>
                      </a:solidFill>
                      <a:prstDash val="sysDash"/>
                      <a:round/>
                      <a:headEnd type="none" w="med" len="med"/>
                      <a:tailEnd type="none" w="med" len="med"/>
                    </a:lnB>
                    <a:solidFill>
                      <a:schemeClr val="bg1"/>
                    </a:solidFill>
                  </a:tcPr>
                </a:tc>
                <a:extLst>
                  <a:ext uri="{0D108BD9-81ED-4DB2-BD59-A6C34878D82A}">
                    <a16:rowId xmlns:a16="http://schemas.microsoft.com/office/drawing/2014/main" val="1995713075"/>
                  </a:ext>
                </a:extLst>
              </a:tr>
            </a:tbl>
          </a:graphicData>
        </a:graphic>
      </p:graphicFrame>
      <p:sp>
        <p:nvSpPr>
          <p:cNvPr id="2" name="Slide Number Placeholder 1">
            <a:extLst>
              <a:ext uri="{FF2B5EF4-FFF2-40B4-BE49-F238E27FC236}">
                <a16:creationId xmlns:a16="http://schemas.microsoft.com/office/drawing/2014/main" id="{3A31D1F2-0F9B-2792-89DF-DC75A69A12ED}"/>
              </a:ext>
            </a:extLst>
          </p:cNvPr>
          <p:cNvSpPr>
            <a:spLocks noGrp="1"/>
          </p:cNvSpPr>
          <p:nvPr>
            <p:ph type="sldNum" sz="quarter" idx="11"/>
          </p:nvPr>
        </p:nvSpPr>
        <p:spPr/>
        <p:txBody>
          <a:bodyPr/>
          <a:lstStyle/>
          <a:p>
            <a:fld id="{344369E4-5DE7-46E5-874E-4FD437973785}" type="slidenum">
              <a:rPr lang="en-GB" smtClean="0"/>
              <a:pPr/>
              <a:t>28</a:t>
            </a:fld>
            <a:endParaRPr lang="en-GB" sz="1400" dirty="0"/>
          </a:p>
        </p:txBody>
      </p:sp>
    </p:spTree>
    <p:extLst>
      <p:ext uri="{BB962C8B-B14F-4D97-AF65-F5344CB8AC3E}">
        <p14:creationId xmlns:p14="http://schemas.microsoft.com/office/powerpoint/2010/main" val="24961754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F2D3D70-B5E3-45A5-BAE0-52C74BFD6549}"/>
              </a:ext>
            </a:extLst>
          </p:cNvPr>
          <p:cNvSpPr>
            <a:spLocks noGrp="1"/>
          </p:cNvSpPr>
          <p:nvPr>
            <p:ph type="title"/>
          </p:nvPr>
        </p:nvSpPr>
        <p:spPr/>
        <p:txBody>
          <a:bodyPr/>
          <a:lstStyle/>
          <a:p>
            <a:r>
              <a:rPr lang="en-GB" dirty="0"/>
              <a:t>Vaxelis® vaccine composition</a:t>
            </a:r>
          </a:p>
        </p:txBody>
      </p:sp>
      <p:sp>
        <p:nvSpPr>
          <p:cNvPr id="8" name="Content Placeholder 7">
            <a:extLst>
              <a:ext uri="{FF2B5EF4-FFF2-40B4-BE49-F238E27FC236}">
                <a16:creationId xmlns:a16="http://schemas.microsoft.com/office/drawing/2014/main" id="{12389B58-17CA-4F95-8037-F8F12A7EE2E0}"/>
              </a:ext>
            </a:extLst>
          </p:cNvPr>
          <p:cNvSpPr>
            <a:spLocks noGrp="1"/>
          </p:cNvSpPr>
          <p:nvPr>
            <p:ph idx="1"/>
          </p:nvPr>
        </p:nvSpPr>
        <p:spPr>
          <a:xfrm>
            <a:off x="399647" y="1562111"/>
            <a:ext cx="11123857" cy="4554218"/>
          </a:xfrm>
        </p:spPr>
        <p:txBody>
          <a:bodyPr>
            <a:normAutofit fontScale="92500" lnSpcReduction="20000"/>
          </a:bodyPr>
          <a:lstStyle/>
          <a:p>
            <a:pPr marL="0" indent="0">
              <a:lnSpc>
                <a:spcPct val="70000"/>
              </a:lnSpc>
              <a:buNone/>
            </a:pPr>
            <a:r>
              <a:rPr lang="en-GB" sz="1600" b="1" dirty="0"/>
              <a:t>Pre-filled syringe, one dose (0.5 ml) contains: </a:t>
            </a:r>
          </a:p>
          <a:p>
            <a:pPr>
              <a:lnSpc>
                <a:spcPct val="70000"/>
              </a:lnSpc>
              <a:buFont typeface="Wingdings" panose="05000000000000000000" pitchFamily="2" charset="2"/>
              <a:buChar char="§"/>
            </a:pPr>
            <a:endParaRPr lang="en-GB" sz="1400" dirty="0"/>
          </a:p>
          <a:p>
            <a:pPr>
              <a:lnSpc>
                <a:spcPct val="70000"/>
              </a:lnSpc>
              <a:buFont typeface="Wingdings" panose="05000000000000000000" pitchFamily="2" charset="2"/>
              <a:buChar char="§"/>
            </a:pPr>
            <a:r>
              <a:rPr lang="en-GB" sz="1600" dirty="0"/>
              <a:t>Diphtheria toxoid </a:t>
            </a:r>
          </a:p>
          <a:p>
            <a:pPr>
              <a:lnSpc>
                <a:spcPct val="70000"/>
              </a:lnSpc>
              <a:buFont typeface="Wingdings" panose="05000000000000000000" pitchFamily="2" charset="2"/>
              <a:buChar char="§"/>
            </a:pPr>
            <a:endParaRPr lang="en-GB" sz="1600" dirty="0"/>
          </a:p>
          <a:p>
            <a:pPr>
              <a:lnSpc>
                <a:spcPct val="70000"/>
              </a:lnSpc>
              <a:buFont typeface="Wingdings" panose="05000000000000000000" pitchFamily="2" charset="2"/>
              <a:buChar char="§"/>
            </a:pPr>
            <a:r>
              <a:rPr lang="en-GB" sz="1600" dirty="0"/>
              <a:t>Tetanus toxoid</a:t>
            </a:r>
          </a:p>
          <a:p>
            <a:pPr>
              <a:lnSpc>
                <a:spcPct val="70000"/>
              </a:lnSpc>
              <a:buFont typeface="Wingdings" panose="05000000000000000000" pitchFamily="2" charset="2"/>
              <a:buChar char="§"/>
            </a:pPr>
            <a:endParaRPr lang="en-GB" sz="1600" dirty="0"/>
          </a:p>
          <a:p>
            <a:pPr>
              <a:lnSpc>
                <a:spcPct val="70000"/>
              </a:lnSpc>
              <a:buFont typeface="Wingdings" panose="05000000000000000000" pitchFamily="2" charset="2"/>
              <a:buChar char="§"/>
            </a:pPr>
            <a:r>
              <a:rPr lang="en-GB" sz="1600" i="1" dirty="0"/>
              <a:t>Bordetella pertussis </a:t>
            </a:r>
            <a:r>
              <a:rPr lang="en-GB" sz="1600" dirty="0"/>
              <a:t>antigens </a:t>
            </a:r>
          </a:p>
          <a:p>
            <a:pPr lvl="1">
              <a:lnSpc>
                <a:spcPct val="70000"/>
              </a:lnSpc>
            </a:pPr>
            <a:r>
              <a:rPr lang="nl-NL" sz="1600" dirty="0"/>
              <a:t>Pertussis toxoid (PT)</a:t>
            </a:r>
          </a:p>
          <a:p>
            <a:pPr lvl="1">
              <a:lnSpc>
                <a:spcPct val="70000"/>
              </a:lnSpc>
            </a:pPr>
            <a:r>
              <a:rPr lang="fr-FR" sz="1600" dirty="0"/>
              <a:t>Filamentous Haemagglutinin (FHA)</a:t>
            </a:r>
          </a:p>
          <a:p>
            <a:pPr lvl="1">
              <a:lnSpc>
                <a:spcPct val="70000"/>
              </a:lnSpc>
            </a:pPr>
            <a:r>
              <a:rPr lang="en-GB" sz="1600" dirty="0"/>
              <a:t>Pertactin (PRN) </a:t>
            </a:r>
          </a:p>
          <a:p>
            <a:pPr lvl="1">
              <a:lnSpc>
                <a:spcPct val="70000"/>
              </a:lnSpc>
            </a:pPr>
            <a:r>
              <a:rPr lang="en-GB" sz="1600" dirty="0"/>
              <a:t>Fimbriae Types 2 and 3 (FIM)</a:t>
            </a:r>
          </a:p>
          <a:p>
            <a:pPr lvl="4">
              <a:lnSpc>
                <a:spcPct val="70000"/>
              </a:lnSpc>
            </a:pPr>
            <a:endParaRPr lang="en-GB" dirty="0"/>
          </a:p>
          <a:p>
            <a:pPr>
              <a:lnSpc>
                <a:spcPct val="70000"/>
              </a:lnSpc>
              <a:buFont typeface="Wingdings" panose="05000000000000000000" pitchFamily="2" charset="2"/>
              <a:buChar char="§"/>
            </a:pPr>
            <a:r>
              <a:rPr lang="en-GB" sz="1600" dirty="0"/>
              <a:t>Hepatitis B surface antigen (HBs) </a:t>
            </a:r>
          </a:p>
          <a:p>
            <a:pPr>
              <a:lnSpc>
                <a:spcPct val="70000"/>
              </a:lnSpc>
            </a:pPr>
            <a:endParaRPr lang="en-GB" sz="1600" dirty="0"/>
          </a:p>
          <a:p>
            <a:pPr>
              <a:lnSpc>
                <a:spcPct val="70000"/>
              </a:lnSpc>
              <a:buFont typeface="Wingdings" panose="05000000000000000000" pitchFamily="2" charset="2"/>
              <a:buChar char="§"/>
            </a:pPr>
            <a:r>
              <a:rPr lang="en-GB" sz="1600" dirty="0"/>
              <a:t>Poliovirus (inactivated) (IPV) </a:t>
            </a:r>
          </a:p>
          <a:p>
            <a:pPr lvl="1">
              <a:lnSpc>
                <a:spcPct val="70000"/>
              </a:lnSpc>
            </a:pPr>
            <a:r>
              <a:rPr lang="en-GB" sz="1600" dirty="0"/>
              <a:t>type 1 (Mahoney strain)</a:t>
            </a:r>
          </a:p>
          <a:p>
            <a:pPr lvl="1">
              <a:lnSpc>
                <a:spcPct val="70000"/>
              </a:lnSpc>
            </a:pPr>
            <a:r>
              <a:rPr lang="en-GB" sz="1600" dirty="0"/>
              <a:t>type 2 (MEF-1 strain)</a:t>
            </a:r>
          </a:p>
          <a:p>
            <a:pPr lvl="1">
              <a:lnSpc>
                <a:spcPct val="70000"/>
              </a:lnSpc>
            </a:pPr>
            <a:r>
              <a:rPr lang="en-GB" sz="1600" dirty="0"/>
              <a:t>type 3 (Saukett strain) </a:t>
            </a:r>
          </a:p>
          <a:p>
            <a:pPr marL="285750" indent="-285750">
              <a:lnSpc>
                <a:spcPct val="70000"/>
              </a:lnSpc>
            </a:pPr>
            <a:endParaRPr lang="en-GB" sz="1600" dirty="0"/>
          </a:p>
          <a:p>
            <a:pPr>
              <a:lnSpc>
                <a:spcPct val="70000"/>
              </a:lnSpc>
              <a:buFont typeface="Wingdings" panose="05000000000000000000" pitchFamily="2" charset="2"/>
              <a:buChar char="§"/>
            </a:pPr>
            <a:r>
              <a:rPr lang="en-GB" sz="1600" i="1" dirty="0"/>
              <a:t>Haemophilus influenzae </a:t>
            </a:r>
            <a:r>
              <a:rPr lang="en-GB" sz="1600" dirty="0"/>
              <a:t>type b polysaccharide (polyribosylribitol phosphate, PRP)  </a:t>
            </a:r>
          </a:p>
          <a:p>
            <a:pPr lvl="1">
              <a:lnSpc>
                <a:spcPct val="70000"/>
              </a:lnSpc>
            </a:pPr>
            <a:r>
              <a:rPr lang="en-GB" sz="1600" dirty="0"/>
              <a:t>conjugated </a:t>
            </a:r>
            <a:r>
              <a:rPr lang="en-GB" sz="1600" dirty="0">
                <a:solidFill>
                  <a:srgbClr val="000000"/>
                </a:solidFill>
              </a:rPr>
              <a:t>to meningococcal protein</a:t>
            </a:r>
            <a:endParaRPr lang="en-GB" sz="1600" dirty="0"/>
          </a:p>
          <a:p>
            <a:endParaRPr lang="en-GB" dirty="0"/>
          </a:p>
        </p:txBody>
      </p:sp>
      <p:sp>
        <p:nvSpPr>
          <p:cNvPr id="9" name="Content Placeholder 8">
            <a:extLst>
              <a:ext uri="{FF2B5EF4-FFF2-40B4-BE49-F238E27FC236}">
                <a16:creationId xmlns:a16="http://schemas.microsoft.com/office/drawing/2014/main" id="{9921FB71-A737-4459-926D-F788696B4CAF}"/>
              </a:ext>
            </a:extLst>
          </p:cNvPr>
          <p:cNvSpPr>
            <a:spLocks noGrp="1"/>
          </p:cNvSpPr>
          <p:nvPr>
            <p:ph sz="half" idx="4294967295"/>
          </p:nvPr>
        </p:nvSpPr>
        <p:spPr>
          <a:xfrm>
            <a:off x="5248889" y="1563032"/>
            <a:ext cx="5448607" cy="1150672"/>
          </a:xfrm>
        </p:spPr>
        <p:txBody>
          <a:bodyPr>
            <a:normAutofit/>
          </a:bodyPr>
          <a:lstStyle/>
          <a:p>
            <a:pPr marL="0" indent="0">
              <a:lnSpc>
                <a:spcPct val="70000"/>
              </a:lnSpc>
              <a:buNone/>
            </a:pPr>
            <a:r>
              <a:rPr lang="en-GB" sz="1600" b="1" dirty="0"/>
              <a:t>Adjuvants:</a:t>
            </a:r>
          </a:p>
          <a:p>
            <a:pPr>
              <a:lnSpc>
                <a:spcPct val="70000"/>
              </a:lnSpc>
              <a:buFont typeface="Wingdings" panose="05000000000000000000" pitchFamily="2" charset="2"/>
              <a:buChar char="§"/>
            </a:pPr>
            <a:r>
              <a:rPr lang="en-GB" sz="1600" dirty="0"/>
              <a:t>Amorphous aluminium hydroxyphosphate sulfate</a:t>
            </a:r>
          </a:p>
          <a:p>
            <a:pPr>
              <a:lnSpc>
                <a:spcPct val="70000"/>
              </a:lnSpc>
              <a:buFont typeface="Wingdings" panose="05000000000000000000" pitchFamily="2" charset="2"/>
              <a:buChar char="§"/>
            </a:pPr>
            <a:r>
              <a:rPr lang="en-GB" sz="1600" dirty="0"/>
              <a:t>Aluminium phosphate </a:t>
            </a:r>
          </a:p>
          <a:p>
            <a:pPr>
              <a:lnSpc>
                <a:spcPct val="70000"/>
              </a:lnSpc>
              <a:buFont typeface="Wingdings" panose="05000000000000000000" pitchFamily="2" charset="2"/>
              <a:buChar char="§"/>
            </a:pPr>
            <a:endParaRPr lang="en-GB" sz="1400" dirty="0"/>
          </a:p>
          <a:p>
            <a:pPr>
              <a:lnSpc>
                <a:spcPct val="70000"/>
              </a:lnSpc>
              <a:buFont typeface="Wingdings" panose="05000000000000000000" pitchFamily="2" charset="2"/>
              <a:buChar char="§"/>
            </a:pPr>
            <a:endParaRPr lang="en-GB" sz="1400" dirty="0"/>
          </a:p>
          <a:p>
            <a:pPr>
              <a:lnSpc>
                <a:spcPct val="70000"/>
              </a:lnSpc>
              <a:buFont typeface="Wingdings" panose="05000000000000000000" pitchFamily="2" charset="2"/>
              <a:buChar char="§"/>
            </a:pPr>
            <a:endParaRPr lang="en-GB" sz="1400" dirty="0"/>
          </a:p>
          <a:p>
            <a:pPr marL="0" indent="0">
              <a:lnSpc>
                <a:spcPct val="70000"/>
              </a:lnSpc>
              <a:buNone/>
            </a:pPr>
            <a:endParaRPr lang="en-GB" sz="1400" dirty="0"/>
          </a:p>
          <a:p>
            <a:endParaRPr lang="en-GB" dirty="0"/>
          </a:p>
        </p:txBody>
      </p:sp>
      <p:graphicFrame>
        <p:nvGraphicFramePr>
          <p:cNvPr id="10" name="Table 10">
            <a:extLst>
              <a:ext uri="{FF2B5EF4-FFF2-40B4-BE49-F238E27FC236}">
                <a16:creationId xmlns:a16="http://schemas.microsoft.com/office/drawing/2014/main" id="{B95A037B-5A62-4164-A4F3-0D57426C60CD}"/>
              </a:ext>
            </a:extLst>
          </p:cNvPr>
          <p:cNvGraphicFramePr>
            <a:graphicFrameLocks noGrp="1"/>
          </p:cNvGraphicFramePr>
          <p:nvPr>
            <p:extLst>
              <p:ext uri="{D42A27DB-BD31-4B8C-83A1-F6EECF244321}">
                <p14:modId xmlns:p14="http://schemas.microsoft.com/office/powerpoint/2010/main" val="4020491294"/>
              </p:ext>
            </p:extLst>
          </p:nvPr>
        </p:nvGraphicFramePr>
        <p:xfrm>
          <a:off x="5334616" y="3144481"/>
          <a:ext cx="6015287" cy="1310640"/>
        </p:xfrm>
        <a:graphic>
          <a:graphicData uri="http://schemas.openxmlformats.org/drawingml/2006/table">
            <a:tbl>
              <a:tblPr firstRow="1" bandRow="1">
                <a:tableStyleId>{5C22544A-7EE6-4342-B048-85BDC9FD1C3A}</a:tableStyleId>
              </a:tblPr>
              <a:tblGrid>
                <a:gridCol w="6015287">
                  <a:extLst>
                    <a:ext uri="{9D8B030D-6E8A-4147-A177-3AD203B41FA5}">
                      <a16:colId xmlns:a16="http://schemas.microsoft.com/office/drawing/2014/main" val="3998546942"/>
                    </a:ext>
                  </a:extLst>
                </a:gridCol>
              </a:tblGrid>
              <a:tr h="1238250">
                <a:tc>
                  <a:txBody>
                    <a:bodyPr/>
                    <a:lstStyle/>
                    <a:p>
                      <a:r>
                        <a:rPr lang="en-GB" sz="1600" b="0" dirty="0">
                          <a:solidFill>
                            <a:schemeClr val="tx1"/>
                          </a:solidFill>
                        </a:rPr>
                        <a:t>The vaccine may contain traces of glutaraldehyde, formaldehyde, neomycin, streptomycin, polymyxin B, and bovine serum albumin which are used during the manufacturing process. Vaxelis® does not contain any thiomersal or porcine gelatine.</a:t>
                      </a:r>
                    </a:p>
                  </a:txBody>
                  <a:tcP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solidFill>
                      <a:schemeClr val="bg1"/>
                    </a:solidFill>
                  </a:tcPr>
                </a:tc>
                <a:extLst>
                  <a:ext uri="{0D108BD9-81ED-4DB2-BD59-A6C34878D82A}">
                    <a16:rowId xmlns:a16="http://schemas.microsoft.com/office/drawing/2014/main" val="2844655161"/>
                  </a:ext>
                </a:extLst>
              </a:tr>
            </a:tbl>
          </a:graphicData>
        </a:graphic>
      </p:graphicFrame>
      <p:sp>
        <p:nvSpPr>
          <p:cNvPr id="2" name="Footer Placeholder 1">
            <a:extLst>
              <a:ext uri="{FF2B5EF4-FFF2-40B4-BE49-F238E27FC236}">
                <a16:creationId xmlns:a16="http://schemas.microsoft.com/office/drawing/2014/main" id="{850D3401-B4B2-EA73-F73A-198CEBFB78BE}"/>
              </a:ext>
            </a:extLst>
          </p:cNvPr>
          <p:cNvSpPr>
            <a:spLocks noGrp="1"/>
          </p:cNvSpPr>
          <p:nvPr>
            <p:ph type="ftr" sz="quarter" idx="10"/>
          </p:nvPr>
        </p:nvSpPr>
        <p:spPr/>
        <p:txBody>
          <a:bodyPr/>
          <a:lstStyle/>
          <a:p>
            <a:r>
              <a:rPr lang="en-GB" dirty="0"/>
              <a:t>The hexavalent DTaP/IPV/Hib/HepB combination vaccine</a:t>
            </a:r>
            <a:endParaRPr lang="en-GB" sz="1400" dirty="0"/>
          </a:p>
        </p:txBody>
      </p:sp>
      <p:sp>
        <p:nvSpPr>
          <p:cNvPr id="3" name="Slide Number Placeholder 2">
            <a:extLst>
              <a:ext uri="{FF2B5EF4-FFF2-40B4-BE49-F238E27FC236}">
                <a16:creationId xmlns:a16="http://schemas.microsoft.com/office/drawing/2014/main" id="{2B05A28B-0C83-1F1B-7D6F-BE06F08493BE}"/>
              </a:ext>
            </a:extLst>
          </p:cNvPr>
          <p:cNvSpPr>
            <a:spLocks noGrp="1"/>
          </p:cNvSpPr>
          <p:nvPr>
            <p:ph type="sldNum" sz="quarter" idx="11"/>
          </p:nvPr>
        </p:nvSpPr>
        <p:spPr/>
        <p:txBody>
          <a:bodyPr/>
          <a:lstStyle/>
          <a:p>
            <a:fld id="{344369E4-5DE7-46E5-874E-4FD437973785}" type="slidenum">
              <a:rPr lang="en-GB" smtClean="0"/>
              <a:pPr/>
              <a:t>29</a:t>
            </a:fld>
            <a:endParaRPr lang="en-GB" sz="1400" dirty="0"/>
          </a:p>
        </p:txBody>
      </p:sp>
    </p:spTree>
    <p:extLst>
      <p:ext uri="{BB962C8B-B14F-4D97-AF65-F5344CB8AC3E}">
        <p14:creationId xmlns:p14="http://schemas.microsoft.com/office/powerpoint/2010/main" val="14483724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1EF099-7CD6-9964-2E7F-C52820A8FB3A}"/>
              </a:ext>
            </a:extLst>
          </p:cNvPr>
          <p:cNvSpPr>
            <a:spLocks noGrp="1"/>
          </p:cNvSpPr>
          <p:nvPr>
            <p:ph type="title"/>
          </p:nvPr>
        </p:nvSpPr>
        <p:spPr/>
        <p:txBody>
          <a:bodyPr/>
          <a:lstStyle/>
          <a:p>
            <a:r>
              <a:rPr lang="en-GB" dirty="0"/>
              <a:t>Contents</a:t>
            </a:r>
            <a:r>
              <a:rPr lang="en-GB" sz="1800" b="0" i="0" u="none" strike="noStrike" dirty="0">
                <a:solidFill>
                  <a:srgbClr val="000000"/>
                </a:solidFill>
                <a:effectLst/>
                <a:latin typeface="Arial" panose="020B0604020202020204" pitchFamily="34" charset="0"/>
              </a:rPr>
              <a:t> </a:t>
            </a:r>
            <a:endParaRPr lang="en-GB" dirty="0"/>
          </a:p>
        </p:txBody>
      </p:sp>
      <p:sp>
        <p:nvSpPr>
          <p:cNvPr id="3" name="Content Placeholder 2">
            <a:extLst>
              <a:ext uri="{FF2B5EF4-FFF2-40B4-BE49-F238E27FC236}">
                <a16:creationId xmlns:a16="http://schemas.microsoft.com/office/drawing/2014/main" id="{17D57E33-7FC4-9E7A-6B23-035A6353B376}"/>
              </a:ext>
            </a:extLst>
          </p:cNvPr>
          <p:cNvSpPr>
            <a:spLocks noGrp="1"/>
          </p:cNvSpPr>
          <p:nvPr>
            <p:ph idx="1"/>
          </p:nvPr>
        </p:nvSpPr>
        <p:spPr/>
        <p:txBody>
          <a:bodyPr/>
          <a:lstStyle/>
          <a:p>
            <a:pPr>
              <a:lnSpc>
                <a:spcPct val="107000"/>
              </a:lnSpc>
              <a:spcAft>
                <a:spcPts val="800"/>
              </a:spcAft>
            </a:pPr>
            <a:r>
              <a:rPr lang="en-GB" sz="1800" kern="100" dirty="0">
                <a:solidFill>
                  <a:schemeClr val="tx2">
                    <a:lumMod val="60000"/>
                    <a:lumOff val="40000"/>
                  </a:schemeClr>
                </a:solidFill>
                <a:effectLst/>
                <a:latin typeface="+mn-lt"/>
                <a:ea typeface="Aptos" panose="020B00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Learning objectives							4</a:t>
            </a:r>
            <a:endParaRPr lang="en-GB" sz="1800" kern="100" dirty="0">
              <a:solidFill>
                <a:schemeClr val="tx2">
                  <a:lumMod val="60000"/>
                  <a:lumOff val="40000"/>
                </a:schemeClr>
              </a:solidFill>
              <a:effectLst/>
              <a:latin typeface="+mn-lt"/>
              <a:ea typeface="Aptos" panose="020B0004020202020204" pitchFamily="34" charset="0"/>
              <a:cs typeface="Arial" panose="020B0604020202020204" pitchFamily="34" charset="0"/>
            </a:endParaRPr>
          </a:p>
          <a:p>
            <a:pPr>
              <a:lnSpc>
                <a:spcPct val="107000"/>
              </a:lnSpc>
              <a:spcAft>
                <a:spcPts val="800"/>
              </a:spcAft>
            </a:pPr>
            <a:r>
              <a:rPr lang="en-GB" sz="1800" kern="100" dirty="0">
                <a:solidFill>
                  <a:schemeClr val="tx2">
                    <a:lumMod val="60000"/>
                    <a:lumOff val="40000"/>
                  </a:schemeClr>
                </a:solidFill>
                <a:effectLst/>
                <a:latin typeface="+mn-lt"/>
                <a:ea typeface="Aptos" panose="020B00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Pre-requisites to administering DTaP/IPV/Hib/HepB vaccines 		5</a:t>
            </a:r>
            <a:endParaRPr lang="en-GB" sz="1800" kern="100" dirty="0">
              <a:solidFill>
                <a:schemeClr val="tx2">
                  <a:lumMod val="60000"/>
                  <a:lumOff val="40000"/>
                </a:schemeClr>
              </a:solidFill>
              <a:effectLst/>
              <a:latin typeface="+mn-lt"/>
              <a:ea typeface="Aptos" panose="020B0004020202020204" pitchFamily="34" charset="0"/>
              <a:cs typeface="Arial" panose="020B0604020202020204" pitchFamily="34" charset="0"/>
            </a:endParaRPr>
          </a:p>
          <a:p>
            <a:pPr>
              <a:lnSpc>
                <a:spcPct val="107000"/>
              </a:lnSpc>
              <a:spcAft>
                <a:spcPts val="800"/>
              </a:spcAft>
            </a:pPr>
            <a:r>
              <a:rPr lang="en-GB" sz="1800" kern="100" dirty="0">
                <a:solidFill>
                  <a:schemeClr val="tx2">
                    <a:lumMod val="60000"/>
                    <a:lumOff val="40000"/>
                  </a:schemeClr>
                </a:solidFill>
                <a:effectLst/>
                <a:latin typeface="+mn-lt"/>
                <a:ea typeface="Aptos" panose="020B00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Significant messages							6</a:t>
            </a:r>
            <a:endParaRPr lang="en-GB" sz="1800" kern="100" dirty="0">
              <a:solidFill>
                <a:schemeClr val="tx2">
                  <a:lumMod val="60000"/>
                  <a:lumOff val="40000"/>
                </a:schemeClr>
              </a:solidFill>
              <a:effectLst/>
              <a:latin typeface="+mn-lt"/>
              <a:ea typeface="Aptos" panose="020B0004020202020204" pitchFamily="34" charset="0"/>
              <a:cs typeface="Arial" panose="020B0604020202020204" pitchFamily="34" charset="0"/>
            </a:endParaRPr>
          </a:p>
          <a:p>
            <a:pPr>
              <a:lnSpc>
                <a:spcPct val="107000"/>
              </a:lnSpc>
              <a:spcAft>
                <a:spcPts val="800"/>
              </a:spcAft>
            </a:pPr>
            <a:r>
              <a:rPr lang="en-GB" sz="1800" kern="100" dirty="0">
                <a:solidFill>
                  <a:schemeClr val="tx2">
                    <a:lumMod val="60000"/>
                    <a:lumOff val="40000"/>
                  </a:schemeClr>
                </a:solidFill>
                <a:effectLst/>
                <a:latin typeface="+mn-lt"/>
                <a:ea typeface="Aptos" panose="020B00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The hexavalent vaccine (and introduction of the new 18-month appointment)	7</a:t>
            </a:r>
            <a:endParaRPr lang="en-GB" sz="1800" kern="100" dirty="0">
              <a:solidFill>
                <a:schemeClr val="tx2">
                  <a:lumMod val="60000"/>
                  <a:lumOff val="40000"/>
                </a:schemeClr>
              </a:solidFill>
              <a:effectLst/>
              <a:latin typeface="+mn-lt"/>
              <a:ea typeface="Aptos" panose="020B0004020202020204" pitchFamily="34" charset="0"/>
              <a:cs typeface="Arial" panose="020B0604020202020204" pitchFamily="34" charset="0"/>
            </a:endParaRPr>
          </a:p>
          <a:p>
            <a:pPr>
              <a:lnSpc>
                <a:spcPct val="107000"/>
              </a:lnSpc>
              <a:spcAft>
                <a:spcPts val="800"/>
              </a:spcAft>
            </a:pPr>
            <a:r>
              <a:rPr lang="en-GB" sz="1800" kern="100" dirty="0">
                <a:solidFill>
                  <a:schemeClr val="tx2">
                    <a:lumMod val="60000"/>
                    <a:lumOff val="40000"/>
                  </a:schemeClr>
                </a:solidFill>
                <a:effectLst/>
                <a:latin typeface="+mn-lt"/>
                <a:ea typeface="Aptos" panose="020B00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Haemophilus influenzae serotype b (Hib)					8</a:t>
            </a:r>
            <a:endParaRPr lang="en-GB" sz="1800" kern="100" dirty="0">
              <a:solidFill>
                <a:schemeClr val="tx2">
                  <a:lumMod val="60000"/>
                  <a:lumOff val="40000"/>
                </a:schemeClr>
              </a:solidFill>
              <a:effectLst/>
              <a:latin typeface="+mn-lt"/>
              <a:ea typeface="Aptos" panose="020B0004020202020204" pitchFamily="34" charset="0"/>
              <a:cs typeface="Arial" panose="020B0604020202020204" pitchFamily="34" charset="0"/>
            </a:endParaRPr>
          </a:p>
          <a:p>
            <a:pPr>
              <a:lnSpc>
                <a:spcPct val="107000"/>
              </a:lnSpc>
              <a:spcAft>
                <a:spcPts val="800"/>
              </a:spcAft>
            </a:pPr>
            <a:r>
              <a:rPr lang="en-GB" sz="1800" kern="100" dirty="0">
                <a:solidFill>
                  <a:schemeClr val="tx2">
                    <a:lumMod val="60000"/>
                    <a:lumOff val="40000"/>
                  </a:schemeClr>
                </a:solidFill>
                <a:effectLst/>
                <a:latin typeface="+mn-lt"/>
                <a:ea typeface="Aptos" panose="020B00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Hepatitis B								10</a:t>
            </a:r>
            <a:endParaRPr lang="en-GB" sz="1800" kern="100" dirty="0">
              <a:solidFill>
                <a:schemeClr val="tx2">
                  <a:lumMod val="60000"/>
                  <a:lumOff val="40000"/>
                </a:schemeClr>
              </a:solidFill>
              <a:effectLst/>
              <a:latin typeface="+mn-lt"/>
              <a:ea typeface="Aptos" panose="020B0004020202020204" pitchFamily="34" charset="0"/>
              <a:cs typeface="Arial" panose="020B0604020202020204" pitchFamily="34" charset="0"/>
            </a:endParaRPr>
          </a:p>
          <a:p>
            <a:pPr>
              <a:lnSpc>
                <a:spcPct val="107000"/>
              </a:lnSpc>
              <a:spcAft>
                <a:spcPts val="800"/>
              </a:spcAft>
            </a:pPr>
            <a:r>
              <a:rPr lang="en-GB" sz="1800" kern="100" dirty="0">
                <a:solidFill>
                  <a:schemeClr val="tx2">
                    <a:lumMod val="60000"/>
                    <a:lumOff val="40000"/>
                  </a:schemeClr>
                </a:solidFill>
                <a:effectLst/>
                <a:latin typeface="+mn-lt"/>
                <a:ea typeface="Aptos" panose="020B00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The hexavalent DTaP/IPV/Hib/HepB combination vaccine programme		19</a:t>
            </a:r>
            <a:endParaRPr lang="en-GB" sz="1800" kern="100" dirty="0">
              <a:solidFill>
                <a:schemeClr val="tx2">
                  <a:lumMod val="60000"/>
                  <a:lumOff val="40000"/>
                </a:schemeClr>
              </a:solidFill>
              <a:effectLst/>
              <a:latin typeface="+mn-lt"/>
              <a:ea typeface="Aptos" panose="020B0004020202020204" pitchFamily="34" charset="0"/>
              <a:cs typeface="Arial" panose="020B0604020202020204" pitchFamily="34" charset="0"/>
            </a:endParaRPr>
          </a:p>
          <a:p>
            <a:pPr>
              <a:lnSpc>
                <a:spcPct val="107000"/>
              </a:lnSpc>
              <a:spcAft>
                <a:spcPts val="800"/>
              </a:spcAft>
            </a:pPr>
            <a:r>
              <a:rPr lang="en-GB" sz="1800" kern="100" dirty="0">
                <a:solidFill>
                  <a:schemeClr val="tx2">
                    <a:lumMod val="60000"/>
                    <a:lumOff val="40000"/>
                  </a:schemeClr>
                </a:solidFill>
                <a:effectLst/>
                <a:latin typeface="+mn-lt"/>
                <a:ea typeface="Aptos" panose="020B00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Monitoring of vaccine coverage						37</a:t>
            </a:r>
            <a:endParaRPr lang="en-GB" sz="1800" kern="100" dirty="0">
              <a:solidFill>
                <a:schemeClr val="tx2">
                  <a:lumMod val="60000"/>
                  <a:lumOff val="40000"/>
                </a:schemeClr>
              </a:solidFill>
              <a:effectLst/>
              <a:latin typeface="+mn-lt"/>
              <a:ea typeface="Aptos" panose="020B0004020202020204" pitchFamily="34" charset="0"/>
              <a:cs typeface="Arial" panose="020B0604020202020204" pitchFamily="34" charset="0"/>
            </a:endParaRPr>
          </a:p>
        </p:txBody>
      </p:sp>
      <p:sp>
        <p:nvSpPr>
          <p:cNvPr id="4" name="Footer Placeholder 3">
            <a:extLst>
              <a:ext uri="{FF2B5EF4-FFF2-40B4-BE49-F238E27FC236}">
                <a16:creationId xmlns:a16="http://schemas.microsoft.com/office/drawing/2014/main" id="{FAEEDBF8-DE57-456C-145C-C1A0355DA4A4}"/>
              </a:ext>
            </a:extLst>
          </p:cNvPr>
          <p:cNvSpPr>
            <a:spLocks noGrp="1"/>
          </p:cNvSpPr>
          <p:nvPr>
            <p:ph type="ftr" sz="quarter" idx="10"/>
          </p:nvPr>
        </p:nvSpPr>
        <p:spPr/>
        <p:txBody>
          <a:bodyPr/>
          <a:lstStyle/>
          <a:p>
            <a:r>
              <a:rPr lang="en-GB" dirty="0"/>
              <a:t>The hexavalent DTaP/IPV/Hib/HepB combination vaccine</a:t>
            </a:r>
            <a:endParaRPr lang="en-GB" sz="1400" dirty="0"/>
          </a:p>
        </p:txBody>
      </p:sp>
      <p:sp>
        <p:nvSpPr>
          <p:cNvPr id="5" name="Slide Number Placeholder 4">
            <a:extLst>
              <a:ext uri="{FF2B5EF4-FFF2-40B4-BE49-F238E27FC236}">
                <a16:creationId xmlns:a16="http://schemas.microsoft.com/office/drawing/2014/main" id="{2D1C6F84-F3F1-6623-DB06-F16CFAD29BEA}"/>
              </a:ext>
            </a:extLst>
          </p:cNvPr>
          <p:cNvSpPr>
            <a:spLocks noGrp="1"/>
          </p:cNvSpPr>
          <p:nvPr>
            <p:ph type="sldNum" sz="quarter" idx="11"/>
          </p:nvPr>
        </p:nvSpPr>
        <p:spPr/>
        <p:txBody>
          <a:bodyPr/>
          <a:lstStyle/>
          <a:p>
            <a:fld id="{344369E4-5DE7-46E5-874E-4FD437973785}" type="slidenum">
              <a:rPr lang="en-GB" smtClean="0"/>
              <a:pPr/>
              <a:t>3</a:t>
            </a:fld>
            <a:endParaRPr lang="en-GB" sz="1400" dirty="0"/>
          </a:p>
        </p:txBody>
      </p:sp>
    </p:spTree>
    <p:extLst>
      <p:ext uri="{BB962C8B-B14F-4D97-AF65-F5344CB8AC3E}">
        <p14:creationId xmlns:p14="http://schemas.microsoft.com/office/powerpoint/2010/main" val="36126826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20F489-6726-4C4E-9E12-1997AA955918}"/>
              </a:ext>
            </a:extLst>
          </p:cNvPr>
          <p:cNvSpPr>
            <a:spLocks noGrp="1"/>
          </p:cNvSpPr>
          <p:nvPr>
            <p:ph type="title"/>
          </p:nvPr>
        </p:nvSpPr>
        <p:spPr/>
        <p:txBody>
          <a:bodyPr>
            <a:normAutofit fontScale="90000"/>
          </a:bodyPr>
          <a:lstStyle/>
          <a:p>
            <a:r>
              <a:rPr lang="en-GB" dirty="0"/>
              <a:t>How is Infanrix hexa® vaccine presented?</a:t>
            </a:r>
            <a:br>
              <a:rPr lang="en-GB" dirty="0"/>
            </a:br>
            <a:endParaRPr lang="en-GB" dirty="0"/>
          </a:p>
        </p:txBody>
      </p:sp>
      <p:sp>
        <p:nvSpPr>
          <p:cNvPr id="6" name="Content Placeholder 5">
            <a:extLst>
              <a:ext uri="{FF2B5EF4-FFF2-40B4-BE49-F238E27FC236}">
                <a16:creationId xmlns:a16="http://schemas.microsoft.com/office/drawing/2014/main" id="{E160F00E-791E-4E8C-BDB6-FDC646C6A068}"/>
              </a:ext>
            </a:extLst>
          </p:cNvPr>
          <p:cNvSpPr>
            <a:spLocks noGrp="1"/>
          </p:cNvSpPr>
          <p:nvPr>
            <p:ph sz="half" idx="1"/>
          </p:nvPr>
        </p:nvSpPr>
        <p:spPr>
          <a:xfrm>
            <a:off x="405581" y="1485665"/>
            <a:ext cx="5739882" cy="4553646"/>
          </a:xfrm>
        </p:spPr>
        <p:txBody>
          <a:bodyPr>
            <a:normAutofit lnSpcReduction="10000"/>
          </a:bodyPr>
          <a:lstStyle/>
          <a:p>
            <a:r>
              <a:rPr lang="en-GB" sz="1600" dirty="0"/>
              <a:t>the DTaP/IPV/HepB component is presented as a cloudy white suspension in a pre-filled glass syringe. Upon storage, a clear liquid and a white deposit may be observed</a:t>
            </a:r>
          </a:p>
          <a:p>
            <a:r>
              <a:rPr lang="en-GB" sz="1600" dirty="0"/>
              <a:t>the lyophilised (freeze dried) Hib vaccine is presented as a white powder in a glass vial </a:t>
            </a:r>
          </a:p>
          <a:p>
            <a:r>
              <a:rPr lang="en-GB" sz="1600" dirty="0"/>
              <a:t>the vaccine is supplied in single dose packs containing the syringe, vial and 2 needles</a:t>
            </a:r>
          </a:p>
          <a:p>
            <a:r>
              <a:rPr lang="en-GB" sz="1600" dirty="0"/>
              <a:t>the vaccine is reconstituted by adding the entire contents of the pre-filled syringe to the vial containing the powder. </a:t>
            </a:r>
          </a:p>
          <a:p>
            <a:r>
              <a:rPr lang="en-GB" sz="1600" dirty="0"/>
              <a:t>the mixture should be well shaken until the powder is completely dissolved prior to administration</a:t>
            </a:r>
          </a:p>
          <a:p>
            <a:r>
              <a:rPr lang="en-GB" sz="1600" dirty="0"/>
              <a:t>the reconstituted vaccine appears as a slightly cloudier suspension than the liquid component alone. This is a normal observation.</a:t>
            </a:r>
          </a:p>
          <a:p>
            <a:r>
              <a:rPr lang="en-GB" sz="1600" dirty="0"/>
              <a:t>after reconstitution, it is recommended that the vaccine is used immediately </a:t>
            </a:r>
          </a:p>
          <a:p>
            <a:endParaRPr lang="en-GB" dirty="0"/>
          </a:p>
        </p:txBody>
      </p:sp>
      <p:pic>
        <p:nvPicPr>
          <p:cNvPr id="8" name="Content Placeholder 7">
            <a:extLst>
              <a:ext uri="{FF2B5EF4-FFF2-40B4-BE49-F238E27FC236}">
                <a16:creationId xmlns:a16="http://schemas.microsoft.com/office/drawing/2014/main" id="{40098757-3E39-4563-962A-16A239F687C7}"/>
              </a:ext>
            </a:extLst>
          </p:cNvPr>
          <p:cNvPicPr>
            <a:picLocks noGrp="1" noChangeAspect="1"/>
          </p:cNvPicPr>
          <p:nvPr>
            <p:ph sz="half" idx="2"/>
          </p:nvPr>
        </p:nvPicPr>
        <p:blipFill>
          <a:blip r:embed="rId2"/>
          <a:stretch>
            <a:fillRect/>
          </a:stretch>
        </p:blipFill>
        <p:spPr>
          <a:xfrm>
            <a:off x="6592001" y="1544659"/>
            <a:ext cx="4420128" cy="3358533"/>
          </a:xfrm>
          <a:prstGeom prst="rect">
            <a:avLst/>
          </a:prstGeom>
        </p:spPr>
      </p:pic>
      <p:graphicFrame>
        <p:nvGraphicFramePr>
          <p:cNvPr id="10" name="Table 10">
            <a:extLst>
              <a:ext uri="{FF2B5EF4-FFF2-40B4-BE49-F238E27FC236}">
                <a16:creationId xmlns:a16="http://schemas.microsoft.com/office/drawing/2014/main" id="{CD23CB42-FCC4-4D65-9EEA-9A1358AF7FA0}"/>
              </a:ext>
            </a:extLst>
          </p:cNvPr>
          <p:cNvGraphicFramePr>
            <a:graphicFrameLocks noGrp="1"/>
          </p:cNvGraphicFramePr>
          <p:nvPr>
            <p:extLst>
              <p:ext uri="{D42A27DB-BD31-4B8C-83A1-F6EECF244321}">
                <p14:modId xmlns:p14="http://schemas.microsoft.com/office/powerpoint/2010/main" val="979203655"/>
              </p:ext>
            </p:extLst>
          </p:nvPr>
        </p:nvGraphicFramePr>
        <p:xfrm>
          <a:off x="6625237" y="4887612"/>
          <a:ext cx="4263053" cy="906698"/>
        </p:xfrm>
        <a:graphic>
          <a:graphicData uri="http://schemas.openxmlformats.org/drawingml/2006/table">
            <a:tbl>
              <a:tblPr firstRow="1" bandRow="1">
                <a:tableStyleId>{5C22544A-7EE6-4342-B048-85BDC9FD1C3A}</a:tableStyleId>
              </a:tblPr>
              <a:tblGrid>
                <a:gridCol w="4263053">
                  <a:extLst>
                    <a:ext uri="{9D8B030D-6E8A-4147-A177-3AD203B41FA5}">
                      <a16:colId xmlns:a16="http://schemas.microsoft.com/office/drawing/2014/main" val="851799413"/>
                    </a:ext>
                  </a:extLst>
                </a:gridCol>
              </a:tblGrid>
              <a:tr h="906698">
                <a:tc>
                  <a:txBody>
                    <a:bodyPr/>
                    <a:lstStyle/>
                    <a:p>
                      <a:r>
                        <a:rPr lang="en-GB" sz="1600" b="0" dirty="0">
                          <a:solidFill>
                            <a:schemeClr val="tx1"/>
                          </a:solidFill>
                        </a:rPr>
                        <a:t>Full instructions for vaccine preparation are available in the </a:t>
                      </a:r>
                      <a:r>
                        <a:rPr lang="en-GB" sz="1600" b="0" dirty="0">
                          <a:solidFill>
                            <a:schemeClr val="accent1">
                              <a:lumMod val="75000"/>
                            </a:schemeClr>
                          </a:solidFill>
                          <a:hlinkClick r:id="rId3">
                            <a:extLst>
                              <a:ext uri="{A12FA001-AC4F-418D-AE19-62706E023703}">
                                <ahyp:hlinkClr xmlns:ahyp="http://schemas.microsoft.com/office/drawing/2018/hyperlinkcolor" val="tx"/>
                              </a:ext>
                            </a:extLst>
                          </a:hlinkClick>
                        </a:rPr>
                        <a:t>SPC</a:t>
                      </a:r>
                      <a:r>
                        <a:rPr lang="en-GB" sz="1600" b="0" dirty="0">
                          <a:solidFill>
                            <a:schemeClr val="tx1"/>
                          </a:solidFill>
                        </a:rPr>
                        <a:t>  </a:t>
                      </a:r>
                    </a:p>
                    <a:p>
                      <a:endParaRPr lang="en-GB" dirty="0">
                        <a:solidFill>
                          <a:schemeClr val="tx1"/>
                        </a:solidFill>
                      </a:endParaRPr>
                    </a:p>
                  </a:txBody>
                  <a:tcP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noFill/>
                  </a:tcPr>
                </a:tc>
                <a:extLst>
                  <a:ext uri="{0D108BD9-81ED-4DB2-BD59-A6C34878D82A}">
                    <a16:rowId xmlns:a16="http://schemas.microsoft.com/office/drawing/2014/main" val="4807603"/>
                  </a:ext>
                </a:extLst>
              </a:tr>
            </a:tbl>
          </a:graphicData>
        </a:graphic>
      </p:graphicFrame>
      <p:graphicFrame>
        <p:nvGraphicFramePr>
          <p:cNvPr id="11" name="Table 11">
            <a:extLst>
              <a:ext uri="{FF2B5EF4-FFF2-40B4-BE49-F238E27FC236}">
                <a16:creationId xmlns:a16="http://schemas.microsoft.com/office/drawing/2014/main" id="{F0A4D02C-B344-4AB3-949B-FE13AC2E10ED}"/>
              </a:ext>
            </a:extLst>
          </p:cNvPr>
          <p:cNvGraphicFramePr>
            <a:graphicFrameLocks noGrp="1"/>
          </p:cNvGraphicFramePr>
          <p:nvPr>
            <p:extLst>
              <p:ext uri="{D42A27DB-BD31-4B8C-83A1-F6EECF244321}">
                <p14:modId xmlns:p14="http://schemas.microsoft.com/office/powerpoint/2010/main" val="3869446567"/>
              </p:ext>
            </p:extLst>
          </p:nvPr>
        </p:nvGraphicFramePr>
        <p:xfrm>
          <a:off x="2579797" y="5903618"/>
          <a:ext cx="5484167" cy="370840"/>
        </p:xfrm>
        <a:graphic>
          <a:graphicData uri="http://schemas.openxmlformats.org/drawingml/2006/table">
            <a:tbl>
              <a:tblPr firstRow="1" bandRow="1">
                <a:tableStyleId>{5C22544A-7EE6-4342-B048-85BDC9FD1C3A}</a:tableStyleId>
              </a:tblPr>
              <a:tblGrid>
                <a:gridCol w="5484167">
                  <a:extLst>
                    <a:ext uri="{9D8B030D-6E8A-4147-A177-3AD203B41FA5}">
                      <a16:colId xmlns:a16="http://schemas.microsoft.com/office/drawing/2014/main" val="3204466733"/>
                    </a:ext>
                  </a:extLst>
                </a:gridCol>
              </a:tblGrid>
              <a:tr h="370840">
                <a:tc>
                  <a:txBody>
                    <a:bodyPr/>
                    <a:lstStyle/>
                    <a:p>
                      <a:pPr algn="ctr"/>
                      <a:r>
                        <a:rPr lang="en-GB" dirty="0"/>
                        <a:t>Do not forget to reconstitute the Hib component</a:t>
                      </a:r>
                    </a:p>
                  </a:txBody>
                  <a:tcPr>
                    <a:solidFill>
                      <a:srgbClr val="FF0000"/>
                    </a:solidFill>
                  </a:tcPr>
                </a:tc>
                <a:extLst>
                  <a:ext uri="{0D108BD9-81ED-4DB2-BD59-A6C34878D82A}">
                    <a16:rowId xmlns:a16="http://schemas.microsoft.com/office/drawing/2014/main" val="496540608"/>
                  </a:ext>
                </a:extLst>
              </a:tr>
            </a:tbl>
          </a:graphicData>
        </a:graphic>
      </p:graphicFrame>
      <p:sp>
        <p:nvSpPr>
          <p:cNvPr id="3" name="Footer Placeholder 2">
            <a:extLst>
              <a:ext uri="{FF2B5EF4-FFF2-40B4-BE49-F238E27FC236}">
                <a16:creationId xmlns:a16="http://schemas.microsoft.com/office/drawing/2014/main" id="{7DC2975C-280F-DC9E-BA30-47CF1D647722}"/>
              </a:ext>
            </a:extLst>
          </p:cNvPr>
          <p:cNvSpPr>
            <a:spLocks noGrp="1"/>
          </p:cNvSpPr>
          <p:nvPr>
            <p:ph type="ftr" sz="quarter" idx="10"/>
          </p:nvPr>
        </p:nvSpPr>
        <p:spPr/>
        <p:txBody>
          <a:bodyPr/>
          <a:lstStyle/>
          <a:p>
            <a:r>
              <a:rPr lang="en-GB" dirty="0"/>
              <a:t>The hexavalent DTaP/IPV/Hib/HepB combination vaccine</a:t>
            </a:r>
            <a:endParaRPr lang="en-GB" sz="1400" dirty="0"/>
          </a:p>
        </p:txBody>
      </p:sp>
      <p:sp>
        <p:nvSpPr>
          <p:cNvPr id="4" name="Slide Number Placeholder 3">
            <a:extLst>
              <a:ext uri="{FF2B5EF4-FFF2-40B4-BE49-F238E27FC236}">
                <a16:creationId xmlns:a16="http://schemas.microsoft.com/office/drawing/2014/main" id="{5CEC4B5D-317C-65C3-CA55-EA76C3961BEA}"/>
              </a:ext>
            </a:extLst>
          </p:cNvPr>
          <p:cNvSpPr>
            <a:spLocks noGrp="1"/>
          </p:cNvSpPr>
          <p:nvPr>
            <p:ph type="sldNum" sz="quarter" idx="11"/>
          </p:nvPr>
        </p:nvSpPr>
        <p:spPr/>
        <p:txBody>
          <a:bodyPr/>
          <a:lstStyle/>
          <a:p>
            <a:fld id="{344369E4-5DE7-46E5-874E-4FD437973785}" type="slidenum">
              <a:rPr lang="en-GB" smtClean="0"/>
              <a:pPr/>
              <a:t>30</a:t>
            </a:fld>
            <a:endParaRPr lang="en-GB" sz="1400" dirty="0"/>
          </a:p>
        </p:txBody>
      </p:sp>
    </p:spTree>
    <p:extLst>
      <p:ext uri="{BB962C8B-B14F-4D97-AF65-F5344CB8AC3E}">
        <p14:creationId xmlns:p14="http://schemas.microsoft.com/office/powerpoint/2010/main" val="40422658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C2FCCC-F393-4630-9C42-7471D31E2A18}"/>
              </a:ext>
            </a:extLst>
          </p:cNvPr>
          <p:cNvSpPr>
            <a:spLocks noGrp="1"/>
          </p:cNvSpPr>
          <p:nvPr>
            <p:ph type="title"/>
          </p:nvPr>
        </p:nvSpPr>
        <p:spPr/>
        <p:txBody>
          <a:bodyPr>
            <a:normAutofit fontScale="90000"/>
          </a:bodyPr>
          <a:lstStyle/>
          <a:p>
            <a:r>
              <a:rPr lang="en-GB" dirty="0"/>
              <a:t>How is Vaxelis® vaccine presented?</a:t>
            </a:r>
            <a:br>
              <a:rPr lang="en-GB" dirty="0"/>
            </a:br>
            <a:endParaRPr lang="en-GB" dirty="0"/>
          </a:p>
        </p:txBody>
      </p:sp>
      <p:sp>
        <p:nvSpPr>
          <p:cNvPr id="3" name="Content Placeholder 2">
            <a:extLst>
              <a:ext uri="{FF2B5EF4-FFF2-40B4-BE49-F238E27FC236}">
                <a16:creationId xmlns:a16="http://schemas.microsoft.com/office/drawing/2014/main" id="{48DFA153-6A97-4667-A8F1-E5A634C3CF93}"/>
              </a:ext>
            </a:extLst>
          </p:cNvPr>
          <p:cNvSpPr>
            <a:spLocks noGrp="1"/>
          </p:cNvSpPr>
          <p:nvPr>
            <p:ph sz="half" idx="1"/>
          </p:nvPr>
        </p:nvSpPr>
        <p:spPr>
          <a:xfrm>
            <a:off x="294342" y="1487609"/>
            <a:ext cx="5181600" cy="4562434"/>
          </a:xfrm>
        </p:spPr>
        <p:txBody>
          <a:bodyPr>
            <a:normAutofit/>
          </a:bodyPr>
          <a:lstStyle/>
          <a:p>
            <a:pPr lvl="0">
              <a:lnSpc>
                <a:spcPct val="100000"/>
              </a:lnSpc>
            </a:pPr>
            <a:r>
              <a:rPr lang="en-GB" sz="1900" dirty="0"/>
              <a:t>the DTaP/IPV/HepB/Hib component is presented as a uniform, cloudy, white to off-white suspension in a pre-filled glass syringe</a:t>
            </a:r>
          </a:p>
          <a:p>
            <a:pPr lvl="0">
              <a:lnSpc>
                <a:spcPct val="100000"/>
              </a:lnSpc>
            </a:pPr>
            <a:r>
              <a:rPr lang="en-GB" sz="1900" dirty="0"/>
              <a:t>prior to administration, the pre-filled syringe should be shaken gently in order to obtain a homogeneous, whitish, cloudy suspension</a:t>
            </a:r>
          </a:p>
          <a:p>
            <a:pPr lvl="0">
              <a:lnSpc>
                <a:spcPct val="100000"/>
              </a:lnSpc>
            </a:pPr>
            <a:r>
              <a:rPr lang="en-GB" sz="1900" dirty="0"/>
              <a:t>the suspension should be visually inspected, prior to administration, for foreign particulate matter and/or variation of physical appearance. If either is observed, discard the pre-filled syringe</a:t>
            </a:r>
          </a:p>
          <a:p>
            <a:pPr>
              <a:lnSpc>
                <a:spcPct val="100000"/>
              </a:lnSpc>
            </a:pPr>
            <a:r>
              <a:rPr lang="en-GB" sz="1900" dirty="0"/>
              <a:t>Vaxelis does not require reconstitution – it is supplied ready to use</a:t>
            </a:r>
          </a:p>
        </p:txBody>
      </p:sp>
      <p:pic>
        <p:nvPicPr>
          <p:cNvPr id="10" name="Content Placeholder 9">
            <a:extLst>
              <a:ext uri="{FF2B5EF4-FFF2-40B4-BE49-F238E27FC236}">
                <a16:creationId xmlns:a16="http://schemas.microsoft.com/office/drawing/2014/main" id="{86136DD0-3471-4B46-B9A5-206B606E99B0}"/>
              </a:ext>
            </a:extLst>
          </p:cNvPr>
          <p:cNvPicPr>
            <a:picLocks noGrp="1" noChangeAspect="1"/>
          </p:cNvPicPr>
          <p:nvPr>
            <p:ph sz="half" idx="2"/>
          </p:nvPr>
        </p:nvPicPr>
        <p:blipFill>
          <a:blip r:embed="rId2"/>
          <a:stretch>
            <a:fillRect/>
          </a:stretch>
        </p:blipFill>
        <p:spPr>
          <a:xfrm>
            <a:off x="6155624" y="1684254"/>
            <a:ext cx="5181600" cy="2253762"/>
          </a:xfrm>
          <a:prstGeom prst="rect">
            <a:avLst/>
          </a:prstGeom>
        </p:spPr>
      </p:pic>
      <p:sp>
        <p:nvSpPr>
          <p:cNvPr id="5" name="Footer Placeholder 4">
            <a:extLst>
              <a:ext uri="{FF2B5EF4-FFF2-40B4-BE49-F238E27FC236}">
                <a16:creationId xmlns:a16="http://schemas.microsoft.com/office/drawing/2014/main" id="{CE8ABE9B-EC37-42B6-9AED-A5AA37983C28}"/>
              </a:ext>
            </a:extLst>
          </p:cNvPr>
          <p:cNvSpPr>
            <a:spLocks noGrp="1"/>
          </p:cNvSpPr>
          <p:nvPr>
            <p:ph type="ftr" sz="quarter" idx="10"/>
          </p:nvPr>
        </p:nvSpPr>
        <p:spPr/>
        <p:txBody>
          <a:bodyPr/>
          <a:lstStyle/>
          <a:p>
            <a:r>
              <a:rPr lang="en-GB" dirty="0"/>
              <a:t>The hexavalent DTaP/IPV/Hib/HepB combination vaccine</a:t>
            </a:r>
          </a:p>
        </p:txBody>
      </p:sp>
      <p:graphicFrame>
        <p:nvGraphicFramePr>
          <p:cNvPr id="8" name="Table 8">
            <a:extLst>
              <a:ext uri="{FF2B5EF4-FFF2-40B4-BE49-F238E27FC236}">
                <a16:creationId xmlns:a16="http://schemas.microsoft.com/office/drawing/2014/main" id="{85CEF090-DBF4-4879-A51E-02B3F2EF0090}"/>
              </a:ext>
            </a:extLst>
          </p:cNvPr>
          <p:cNvGraphicFramePr>
            <a:graphicFrameLocks noGrp="1"/>
          </p:cNvGraphicFramePr>
          <p:nvPr>
            <p:extLst>
              <p:ext uri="{D42A27DB-BD31-4B8C-83A1-F6EECF244321}">
                <p14:modId xmlns:p14="http://schemas.microsoft.com/office/powerpoint/2010/main" val="4191993814"/>
              </p:ext>
            </p:extLst>
          </p:nvPr>
        </p:nvGraphicFramePr>
        <p:xfrm>
          <a:off x="6188790" y="4479438"/>
          <a:ext cx="4248150" cy="745177"/>
        </p:xfrm>
        <a:graphic>
          <a:graphicData uri="http://schemas.openxmlformats.org/drawingml/2006/table">
            <a:tbl>
              <a:tblPr firstRow="1" bandRow="1">
                <a:tableStyleId>{5C22544A-7EE6-4342-B048-85BDC9FD1C3A}</a:tableStyleId>
              </a:tblPr>
              <a:tblGrid>
                <a:gridCol w="4248150">
                  <a:extLst>
                    <a:ext uri="{9D8B030D-6E8A-4147-A177-3AD203B41FA5}">
                      <a16:colId xmlns:a16="http://schemas.microsoft.com/office/drawing/2014/main" val="1096647290"/>
                    </a:ext>
                  </a:extLst>
                </a:gridCol>
              </a:tblGrid>
              <a:tr h="745177">
                <a:tc>
                  <a:txBody>
                    <a:bodyPr/>
                    <a:lstStyle/>
                    <a:p>
                      <a:r>
                        <a:rPr lang="en-GB" sz="1600" b="0" kern="1200" dirty="0">
                          <a:solidFill>
                            <a:schemeClr val="tx1"/>
                          </a:solidFill>
                          <a:latin typeface="Arial" panose="020B0604020202020204" pitchFamily="34" charset="0"/>
                          <a:ea typeface="+mn-ea"/>
                          <a:cs typeface="Arial" panose="020B0604020202020204" pitchFamily="34" charset="0"/>
                        </a:rPr>
                        <a:t>Full instructions for vaccine preparation are available in the </a:t>
                      </a:r>
                      <a:r>
                        <a:rPr lang="en-GB" sz="1600" b="0" kern="1200" dirty="0">
                          <a:solidFill>
                            <a:schemeClr val="tx1"/>
                          </a:solidFill>
                          <a:latin typeface="Arial" panose="020B0604020202020204" pitchFamily="34" charset="0"/>
                          <a:ea typeface="+mn-ea"/>
                          <a:cs typeface="Arial" panose="020B0604020202020204" pitchFamily="34" charset="0"/>
                          <a:hlinkClick r:id="rId3"/>
                        </a:rPr>
                        <a:t>SPC</a:t>
                      </a:r>
                      <a:r>
                        <a:rPr lang="en-GB" sz="1600" b="0" kern="1200" dirty="0">
                          <a:solidFill>
                            <a:schemeClr val="tx1"/>
                          </a:solidFill>
                          <a:latin typeface="Arial" panose="020B0604020202020204" pitchFamily="34" charset="0"/>
                          <a:ea typeface="+mn-ea"/>
                          <a:cs typeface="Arial" panose="020B0604020202020204" pitchFamily="34" charset="0"/>
                        </a:rPr>
                        <a:t> </a:t>
                      </a:r>
                    </a:p>
                  </a:txBody>
                  <a:tcP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noFill/>
                  </a:tcPr>
                </a:tc>
                <a:extLst>
                  <a:ext uri="{0D108BD9-81ED-4DB2-BD59-A6C34878D82A}">
                    <a16:rowId xmlns:a16="http://schemas.microsoft.com/office/drawing/2014/main" val="1719989528"/>
                  </a:ext>
                </a:extLst>
              </a:tr>
            </a:tbl>
          </a:graphicData>
        </a:graphic>
      </p:graphicFrame>
      <p:sp>
        <p:nvSpPr>
          <p:cNvPr id="4" name="Slide Number Placeholder 3">
            <a:extLst>
              <a:ext uri="{FF2B5EF4-FFF2-40B4-BE49-F238E27FC236}">
                <a16:creationId xmlns:a16="http://schemas.microsoft.com/office/drawing/2014/main" id="{C74B2DA3-8BCE-73AB-492C-7FF3395BA73F}"/>
              </a:ext>
            </a:extLst>
          </p:cNvPr>
          <p:cNvSpPr>
            <a:spLocks noGrp="1"/>
          </p:cNvSpPr>
          <p:nvPr>
            <p:ph type="sldNum" sz="quarter" idx="11"/>
          </p:nvPr>
        </p:nvSpPr>
        <p:spPr/>
        <p:txBody>
          <a:bodyPr/>
          <a:lstStyle/>
          <a:p>
            <a:fld id="{344369E4-5DE7-46E5-874E-4FD437973785}" type="slidenum">
              <a:rPr lang="en-GB" smtClean="0"/>
              <a:pPr/>
              <a:t>31</a:t>
            </a:fld>
            <a:endParaRPr lang="en-GB" sz="1400" dirty="0"/>
          </a:p>
        </p:txBody>
      </p:sp>
    </p:spTree>
    <p:extLst>
      <p:ext uri="{BB962C8B-B14F-4D97-AF65-F5344CB8AC3E}">
        <p14:creationId xmlns:p14="http://schemas.microsoft.com/office/powerpoint/2010/main" val="392975905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9E770-03E7-4582-BE5F-2FFB22652B99}"/>
              </a:ext>
            </a:extLst>
          </p:cNvPr>
          <p:cNvSpPr>
            <a:spLocks noGrp="1"/>
          </p:cNvSpPr>
          <p:nvPr>
            <p:ph type="title"/>
          </p:nvPr>
        </p:nvSpPr>
        <p:spPr/>
        <p:txBody>
          <a:bodyPr/>
          <a:lstStyle/>
          <a:p>
            <a:r>
              <a:rPr lang="en-GB" dirty="0"/>
              <a:t>Storage of the hexavalent vaccines</a:t>
            </a:r>
          </a:p>
        </p:txBody>
      </p:sp>
      <p:sp>
        <p:nvSpPr>
          <p:cNvPr id="3" name="Content Placeholder 2">
            <a:extLst>
              <a:ext uri="{FF2B5EF4-FFF2-40B4-BE49-F238E27FC236}">
                <a16:creationId xmlns:a16="http://schemas.microsoft.com/office/drawing/2014/main" id="{B7C814D7-4047-409A-B0B5-346A7DD41C8C}"/>
              </a:ext>
            </a:extLst>
          </p:cNvPr>
          <p:cNvSpPr>
            <a:spLocks noGrp="1"/>
          </p:cNvSpPr>
          <p:nvPr>
            <p:ph idx="1"/>
          </p:nvPr>
        </p:nvSpPr>
        <p:spPr>
          <a:xfrm>
            <a:off x="353335" y="1532175"/>
            <a:ext cx="10007607" cy="4116623"/>
          </a:xfrm>
        </p:spPr>
        <p:txBody>
          <a:bodyPr>
            <a:normAutofit lnSpcReduction="10000"/>
          </a:bodyPr>
          <a:lstStyle/>
          <a:p>
            <a:pPr>
              <a:lnSpc>
                <a:spcPct val="110000"/>
              </a:lnSpc>
            </a:pPr>
            <a:r>
              <a:rPr lang="en-GB" sz="2800" dirty="0"/>
              <a:t>Infanrix hexa® and Vaxelis® should be stored between +2</a:t>
            </a:r>
            <a:r>
              <a:rPr lang="en-GB" sz="2800" dirty="0">
                <a:latin typeface="Calibri"/>
              </a:rPr>
              <a:t>⁰</a:t>
            </a:r>
            <a:r>
              <a:rPr lang="en-GB" sz="2800" dirty="0"/>
              <a:t>C to +8</a:t>
            </a:r>
            <a:r>
              <a:rPr lang="en-GB" sz="2800" dirty="0">
                <a:latin typeface="Calibri"/>
              </a:rPr>
              <a:t>⁰</a:t>
            </a:r>
            <a:r>
              <a:rPr lang="en-GB" sz="2800" dirty="0"/>
              <a:t>C</a:t>
            </a:r>
          </a:p>
          <a:p>
            <a:pPr>
              <a:lnSpc>
                <a:spcPct val="110000"/>
              </a:lnSpc>
            </a:pPr>
            <a:r>
              <a:rPr lang="en-GB" sz="2800" dirty="0"/>
              <a:t>the vaccine must be stored in its original packaging to: </a:t>
            </a:r>
          </a:p>
          <a:p>
            <a:pPr>
              <a:lnSpc>
                <a:spcPct val="110000"/>
              </a:lnSpc>
            </a:pPr>
            <a:endParaRPr lang="en-GB" sz="300" dirty="0"/>
          </a:p>
          <a:p>
            <a:pPr lvl="3">
              <a:lnSpc>
                <a:spcPct val="110000"/>
              </a:lnSpc>
              <a:buFont typeface="Wingdings" panose="05000000000000000000" pitchFamily="2" charset="2"/>
              <a:buChar char="Ø"/>
            </a:pPr>
            <a:r>
              <a:rPr lang="en-GB" sz="2800" dirty="0"/>
              <a:t> protect it from light </a:t>
            </a:r>
          </a:p>
          <a:p>
            <a:pPr lvl="3">
              <a:lnSpc>
                <a:spcPct val="110000"/>
              </a:lnSpc>
              <a:buFont typeface="Wingdings" panose="05000000000000000000" pitchFamily="2" charset="2"/>
              <a:buChar char="Ø"/>
            </a:pPr>
            <a:r>
              <a:rPr lang="en-GB" sz="2800" dirty="0"/>
              <a:t> ensure the component parts are kept together</a:t>
            </a:r>
          </a:p>
          <a:p>
            <a:pPr lvl="3">
              <a:lnSpc>
                <a:spcPct val="110000"/>
              </a:lnSpc>
              <a:buFont typeface="Wingdings" panose="05000000000000000000" pitchFamily="2" charset="2"/>
              <a:buChar char="Ø"/>
            </a:pPr>
            <a:r>
              <a:rPr lang="en-GB" sz="2800" dirty="0"/>
              <a:t> retain the batch number and expiry date for the entire product which is printed on the outer vaccine carton</a:t>
            </a:r>
          </a:p>
          <a:p>
            <a:pPr marL="434975" lvl="3" indent="0">
              <a:buNone/>
            </a:pPr>
            <a:endParaRPr lang="en-GB" sz="1900" dirty="0"/>
          </a:p>
          <a:p>
            <a:endParaRPr lang="en-GB" dirty="0"/>
          </a:p>
        </p:txBody>
      </p:sp>
      <p:sp>
        <p:nvSpPr>
          <p:cNvPr id="4" name="Footer Placeholder 3">
            <a:extLst>
              <a:ext uri="{FF2B5EF4-FFF2-40B4-BE49-F238E27FC236}">
                <a16:creationId xmlns:a16="http://schemas.microsoft.com/office/drawing/2014/main" id="{5F5201F3-2507-4FBE-94C4-63F0D4D554AA}"/>
              </a:ext>
            </a:extLst>
          </p:cNvPr>
          <p:cNvSpPr>
            <a:spLocks noGrp="1"/>
          </p:cNvSpPr>
          <p:nvPr>
            <p:ph type="ftr" sz="quarter" idx="10"/>
          </p:nvPr>
        </p:nvSpPr>
        <p:spPr/>
        <p:txBody>
          <a:bodyPr/>
          <a:lstStyle/>
          <a:p>
            <a:r>
              <a:rPr lang="en-GB" dirty="0"/>
              <a:t>The hexavalent DTaP/IPV/Hib/HepB combination vaccine</a:t>
            </a:r>
          </a:p>
        </p:txBody>
      </p:sp>
      <p:sp>
        <p:nvSpPr>
          <p:cNvPr id="5" name="Slide Number Placeholder 4">
            <a:extLst>
              <a:ext uri="{FF2B5EF4-FFF2-40B4-BE49-F238E27FC236}">
                <a16:creationId xmlns:a16="http://schemas.microsoft.com/office/drawing/2014/main" id="{B5EBF32B-8A1D-802B-D47F-6B6F74E0570C}"/>
              </a:ext>
            </a:extLst>
          </p:cNvPr>
          <p:cNvSpPr>
            <a:spLocks noGrp="1"/>
          </p:cNvSpPr>
          <p:nvPr>
            <p:ph type="sldNum" sz="quarter" idx="11"/>
          </p:nvPr>
        </p:nvSpPr>
        <p:spPr/>
        <p:txBody>
          <a:bodyPr/>
          <a:lstStyle/>
          <a:p>
            <a:fld id="{344369E4-5DE7-46E5-874E-4FD437973785}" type="slidenum">
              <a:rPr lang="en-GB" smtClean="0"/>
              <a:pPr/>
              <a:t>32</a:t>
            </a:fld>
            <a:endParaRPr lang="en-GB" sz="1400" dirty="0"/>
          </a:p>
        </p:txBody>
      </p:sp>
    </p:spTree>
    <p:extLst>
      <p:ext uri="{BB962C8B-B14F-4D97-AF65-F5344CB8AC3E}">
        <p14:creationId xmlns:p14="http://schemas.microsoft.com/office/powerpoint/2010/main" val="10281203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0B0520-E990-4143-AFA2-852774904ABB}"/>
              </a:ext>
            </a:extLst>
          </p:cNvPr>
          <p:cNvSpPr>
            <a:spLocks noGrp="1"/>
          </p:cNvSpPr>
          <p:nvPr>
            <p:ph type="title"/>
          </p:nvPr>
        </p:nvSpPr>
        <p:spPr/>
        <p:txBody>
          <a:bodyPr/>
          <a:lstStyle/>
          <a:p>
            <a:r>
              <a:rPr lang="en-GB" dirty="0"/>
              <a:t>Legal administration of the hexavalent vaccines </a:t>
            </a:r>
          </a:p>
        </p:txBody>
      </p:sp>
      <p:sp>
        <p:nvSpPr>
          <p:cNvPr id="3" name="Content Placeholder 2">
            <a:extLst>
              <a:ext uri="{FF2B5EF4-FFF2-40B4-BE49-F238E27FC236}">
                <a16:creationId xmlns:a16="http://schemas.microsoft.com/office/drawing/2014/main" id="{8B51D6B7-2130-4A75-923C-62EDD5E2A920}"/>
              </a:ext>
            </a:extLst>
          </p:cNvPr>
          <p:cNvSpPr>
            <a:spLocks noGrp="1"/>
          </p:cNvSpPr>
          <p:nvPr>
            <p:ph idx="1"/>
          </p:nvPr>
        </p:nvSpPr>
        <p:spPr>
          <a:xfrm>
            <a:off x="370150" y="1465006"/>
            <a:ext cx="10229850" cy="5013171"/>
          </a:xfrm>
        </p:spPr>
        <p:txBody>
          <a:bodyPr>
            <a:normAutofit fontScale="85000" lnSpcReduction="10000"/>
          </a:bodyPr>
          <a:lstStyle/>
          <a:p>
            <a:pPr marL="0" indent="0">
              <a:lnSpc>
                <a:spcPct val="120000"/>
              </a:lnSpc>
              <a:spcAft>
                <a:spcPts val="1200"/>
              </a:spcAft>
              <a:buNone/>
            </a:pPr>
            <a:r>
              <a:rPr lang="en-GB" dirty="0"/>
              <a:t>Infanrix hexa® and Vaxelis ® should only be supplied and administered:</a:t>
            </a:r>
          </a:p>
          <a:p>
            <a:pPr lvl="1">
              <a:lnSpc>
                <a:spcPct val="120000"/>
              </a:lnSpc>
              <a:spcAft>
                <a:spcPts val="1200"/>
              </a:spcAft>
              <a:buFont typeface="Wingdings" panose="05000000000000000000" pitchFamily="2" charset="2"/>
              <a:buChar char="Ø"/>
            </a:pPr>
            <a:r>
              <a:rPr lang="en-GB" altLang="en-US" sz="2400" dirty="0"/>
              <a:t> against a prescription written manually or electronically by a registered medical practitioner or other authorised prescriber</a:t>
            </a:r>
          </a:p>
          <a:p>
            <a:pPr lvl="1">
              <a:lnSpc>
                <a:spcPct val="120000"/>
              </a:lnSpc>
              <a:spcAft>
                <a:spcPts val="1200"/>
              </a:spcAft>
              <a:buFont typeface="Wingdings" panose="05000000000000000000" pitchFamily="2" charset="2"/>
              <a:buChar char="Ø"/>
            </a:pPr>
            <a:r>
              <a:rPr lang="en-GB" altLang="en-US" sz="2400" dirty="0"/>
              <a:t> against a patient specific direction</a:t>
            </a:r>
          </a:p>
          <a:p>
            <a:pPr lvl="1">
              <a:lnSpc>
                <a:spcPct val="120000"/>
              </a:lnSpc>
              <a:spcAft>
                <a:spcPts val="1200"/>
              </a:spcAft>
              <a:buFont typeface="Wingdings" panose="05000000000000000000" pitchFamily="2" charset="2"/>
              <a:buChar char="Ø"/>
            </a:pPr>
            <a:r>
              <a:rPr lang="en-GB" altLang="en-US" sz="2400" dirty="0"/>
              <a:t> against a patient group direction (PGD)</a:t>
            </a:r>
            <a:endParaRPr lang="en-GB" sz="2400" dirty="0"/>
          </a:p>
          <a:p>
            <a:pPr marL="0" indent="0">
              <a:lnSpc>
                <a:spcPct val="120000"/>
              </a:lnSpc>
              <a:spcAft>
                <a:spcPts val="1200"/>
              </a:spcAft>
              <a:buNone/>
            </a:pPr>
            <a:r>
              <a:rPr lang="en-GB" dirty="0"/>
              <a:t>The PGD template for the hexavalent vaccine is available on the </a:t>
            </a:r>
            <a:r>
              <a:rPr lang="en-GB" dirty="0">
                <a:hlinkClick r:id="rId2"/>
              </a:rPr>
              <a:t>UKHSA website</a:t>
            </a:r>
            <a:r>
              <a:rPr lang="en-GB" dirty="0"/>
              <a:t>. </a:t>
            </a:r>
          </a:p>
          <a:p>
            <a:pPr marL="0" lvl="2" indent="0">
              <a:lnSpc>
                <a:spcPct val="120000"/>
              </a:lnSpc>
              <a:buNone/>
            </a:pPr>
            <a:r>
              <a:rPr lang="en-GB" sz="2400" dirty="0"/>
              <a:t>Those using national immunisation PGDs developed by UKHSA must ensure that each PGD is organisationally authorised and signed in Section 2 by an appropriate authorising person, in accordance with Human Medicines Regulations 2012 (HMR2012). Without such authorisation, the PGD is not legal or valid.</a:t>
            </a:r>
          </a:p>
        </p:txBody>
      </p:sp>
      <p:sp>
        <p:nvSpPr>
          <p:cNvPr id="5" name="Footer Placeholder 4">
            <a:extLst>
              <a:ext uri="{FF2B5EF4-FFF2-40B4-BE49-F238E27FC236}">
                <a16:creationId xmlns:a16="http://schemas.microsoft.com/office/drawing/2014/main" id="{8497793A-2AF7-1CA5-FAF5-F8978A2C145D}"/>
              </a:ext>
            </a:extLst>
          </p:cNvPr>
          <p:cNvSpPr>
            <a:spLocks noGrp="1"/>
          </p:cNvSpPr>
          <p:nvPr>
            <p:ph type="ftr" sz="quarter" idx="10"/>
          </p:nvPr>
        </p:nvSpPr>
        <p:spPr/>
        <p:txBody>
          <a:bodyPr/>
          <a:lstStyle/>
          <a:p>
            <a:r>
              <a:rPr lang="en-GB" dirty="0"/>
              <a:t>The hexavalent DTaP/IPV/Hib/HepB combination vaccine</a:t>
            </a:r>
            <a:endParaRPr lang="en-GB" sz="1400" dirty="0"/>
          </a:p>
        </p:txBody>
      </p:sp>
      <p:sp>
        <p:nvSpPr>
          <p:cNvPr id="4" name="Slide Number Placeholder 3">
            <a:extLst>
              <a:ext uri="{FF2B5EF4-FFF2-40B4-BE49-F238E27FC236}">
                <a16:creationId xmlns:a16="http://schemas.microsoft.com/office/drawing/2014/main" id="{0B5A1BDC-7319-2B9B-5BCA-85B5D88B5158}"/>
              </a:ext>
            </a:extLst>
          </p:cNvPr>
          <p:cNvSpPr>
            <a:spLocks noGrp="1"/>
          </p:cNvSpPr>
          <p:nvPr>
            <p:ph type="sldNum" sz="quarter" idx="11"/>
          </p:nvPr>
        </p:nvSpPr>
        <p:spPr/>
        <p:txBody>
          <a:bodyPr/>
          <a:lstStyle/>
          <a:p>
            <a:fld id="{344369E4-5DE7-46E5-874E-4FD437973785}" type="slidenum">
              <a:rPr lang="en-GB" smtClean="0"/>
              <a:pPr/>
              <a:t>33</a:t>
            </a:fld>
            <a:endParaRPr lang="en-GB" sz="1400" dirty="0"/>
          </a:p>
        </p:txBody>
      </p:sp>
    </p:spTree>
    <p:extLst>
      <p:ext uri="{BB962C8B-B14F-4D97-AF65-F5344CB8AC3E}">
        <p14:creationId xmlns:p14="http://schemas.microsoft.com/office/powerpoint/2010/main" val="146652092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8761FB-7929-4AB7-919B-4BF662D16595}"/>
              </a:ext>
            </a:extLst>
          </p:cNvPr>
          <p:cNvSpPr>
            <a:spLocks noGrp="1"/>
          </p:cNvSpPr>
          <p:nvPr>
            <p:ph type="title"/>
          </p:nvPr>
        </p:nvSpPr>
        <p:spPr/>
        <p:txBody>
          <a:bodyPr/>
          <a:lstStyle/>
          <a:p>
            <a:r>
              <a:rPr lang="en-GB" dirty="0"/>
              <a:t>Administration of the hexavalent vaccines</a:t>
            </a:r>
          </a:p>
        </p:txBody>
      </p:sp>
      <p:sp>
        <p:nvSpPr>
          <p:cNvPr id="7" name="Content Placeholder 6">
            <a:extLst>
              <a:ext uri="{FF2B5EF4-FFF2-40B4-BE49-F238E27FC236}">
                <a16:creationId xmlns:a16="http://schemas.microsoft.com/office/drawing/2014/main" id="{E5E920BF-174F-492A-9902-A0B6475AA042}"/>
              </a:ext>
            </a:extLst>
          </p:cNvPr>
          <p:cNvSpPr>
            <a:spLocks noGrp="1"/>
          </p:cNvSpPr>
          <p:nvPr>
            <p:ph idx="1"/>
          </p:nvPr>
        </p:nvSpPr>
        <p:spPr>
          <a:xfrm>
            <a:off x="350486" y="1533941"/>
            <a:ext cx="10387667" cy="4159501"/>
          </a:xfrm>
        </p:spPr>
        <p:txBody>
          <a:bodyPr>
            <a:normAutofit/>
          </a:bodyPr>
          <a:lstStyle/>
          <a:p>
            <a:pPr>
              <a:lnSpc>
                <a:spcPct val="100000"/>
              </a:lnSpc>
            </a:pPr>
            <a:r>
              <a:rPr lang="en-GB" sz="2800" dirty="0"/>
              <a:t>Infanrix hexa® and Vaxelis® should be administered intramuscularly </a:t>
            </a:r>
          </a:p>
          <a:p>
            <a:pPr>
              <a:lnSpc>
                <a:spcPct val="100000"/>
              </a:lnSpc>
            </a:pPr>
            <a:r>
              <a:rPr lang="en-GB" sz="2800" dirty="0"/>
              <a:t>the preferred site of injection for infants under one year of age is the anterolateral aspect of the thigh </a:t>
            </a:r>
          </a:p>
          <a:p>
            <a:pPr>
              <a:lnSpc>
                <a:spcPct val="100000"/>
              </a:lnSpc>
            </a:pPr>
            <a:r>
              <a:rPr lang="en-GB" sz="2800" dirty="0"/>
              <a:t>should it be necessary to give more than one vaccine into the same limb, they should be given at least 2.5cm apart and the site at which each vaccine was given should be noted in the infant’s records </a:t>
            </a:r>
          </a:p>
          <a:p>
            <a:endParaRPr lang="en-GB" dirty="0"/>
          </a:p>
          <a:p>
            <a:endParaRPr lang="en-GB" dirty="0"/>
          </a:p>
        </p:txBody>
      </p:sp>
      <p:sp>
        <p:nvSpPr>
          <p:cNvPr id="3" name="Footer Placeholder 2">
            <a:extLst>
              <a:ext uri="{FF2B5EF4-FFF2-40B4-BE49-F238E27FC236}">
                <a16:creationId xmlns:a16="http://schemas.microsoft.com/office/drawing/2014/main" id="{441502F2-F4BC-4FD7-4EE6-21612A2ECEEC}"/>
              </a:ext>
            </a:extLst>
          </p:cNvPr>
          <p:cNvSpPr>
            <a:spLocks noGrp="1"/>
          </p:cNvSpPr>
          <p:nvPr>
            <p:ph type="ftr" sz="quarter" idx="10"/>
          </p:nvPr>
        </p:nvSpPr>
        <p:spPr/>
        <p:txBody>
          <a:bodyPr/>
          <a:lstStyle/>
          <a:p>
            <a:r>
              <a:rPr lang="en-GB" dirty="0"/>
              <a:t>The hexavalent DTaP/IPV/Hib/HepB combination vaccine</a:t>
            </a:r>
            <a:endParaRPr lang="en-GB" sz="1400" dirty="0"/>
          </a:p>
        </p:txBody>
      </p:sp>
      <p:sp>
        <p:nvSpPr>
          <p:cNvPr id="4" name="Slide Number Placeholder 3">
            <a:extLst>
              <a:ext uri="{FF2B5EF4-FFF2-40B4-BE49-F238E27FC236}">
                <a16:creationId xmlns:a16="http://schemas.microsoft.com/office/drawing/2014/main" id="{B3A7CBC3-DBA6-ADAA-1F9A-5A41FE297D2E}"/>
              </a:ext>
            </a:extLst>
          </p:cNvPr>
          <p:cNvSpPr>
            <a:spLocks noGrp="1"/>
          </p:cNvSpPr>
          <p:nvPr>
            <p:ph type="sldNum" sz="quarter" idx="11"/>
          </p:nvPr>
        </p:nvSpPr>
        <p:spPr/>
        <p:txBody>
          <a:bodyPr/>
          <a:lstStyle/>
          <a:p>
            <a:fld id="{344369E4-5DE7-46E5-874E-4FD437973785}" type="slidenum">
              <a:rPr lang="en-GB" smtClean="0"/>
              <a:pPr/>
              <a:t>34</a:t>
            </a:fld>
            <a:endParaRPr lang="en-GB" sz="1400" dirty="0"/>
          </a:p>
        </p:txBody>
      </p:sp>
    </p:spTree>
    <p:extLst>
      <p:ext uri="{BB962C8B-B14F-4D97-AF65-F5344CB8AC3E}">
        <p14:creationId xmlns:p14="http://schemas.microsoft.com/office/powerpoint/2010/main" val="260030173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EC9FF1-6154-4620-A8A9-0CBDFB23D246}"/>
              </a:ext>
            </a:extLst>
          </p:cNvPr>
          <p:cNvSpPr>
            <a:spLocks noGrp="1"/>
          </p:cNvSpPr>
          <p:nvPr>
            <p:ph type="title"/>
          </p:nvPr>
        </p:nvSpPr>
        <p:spPr/>
        <p:txBody>
          <a:bodyPr/>
          <a:lstStyle/>
          <a:p>
            <a:r>
              <a:rPr lang="en-GB" dirty="0"/>
              <a:t>Post-immunisation care recommendations</a:t>
            </a:r>
          </a:p>
        </p:txBody>
      </p:sp>
      <p:sp>
        <p:nvSpPr>
          <p:cNvPr id="3" name="Content Placeholder 2">
            <a:extLst>
              <a:ext uri="{FF2B5EF4-FFF2-40B4-BE49-F238E27FC236}">
                <a16:creationId xmlns:a16="http://schemas.microsoft.com/office/drawing/2014/main" id="{CEA7D83B-F777-4A8F-AE39-A900C8BE10FE}"/>
              </a:ext>
            </a:extLst>
          </p:cNvPr>
          <p:cNvSpPr>
            <a:spLocks noGrp="1"/>
          </p:cNvSpPr>
          <p:nvPr>
            <p:ph idx="1"/>
          </p:nvPr>
        </p:nvSpPr>
        <p:spPr>
          <a:xfrm>
            <a:off x="311155" y="1132359"/>
            <a:ext cx="8929489" cy="5286827"/>
          </a:xfrm>
        </p:spPr>
        <p:txBody>
          <a:bodyPr>
            <a:normAutofit/>
          </a:bodyPr>
          <a:lstStyle/>
          <a:p>
            <a:pPr marL="0" indent="0">
              <a:buNone/>
            </a:pPr>
            <a:endParaRPr lang="en-GB" sz="1900" dirty="0"/>
          </a:p>
          <a:p>
            <a:pPr>
              <a:lnSpc>
                <a:spcPct val="100000"/>
              </a:lnSpc>
            </a:pPr>
            <a:r>
              <a:rPr lang="en-GB" sz="1800" dirty="0"/>
              <a:t>when MenB is given alongside infant DTaP-containing combination vaccines, the rate of fever is higher than when either vaccine is administered alone</a:t>
            </a:r>
          </a:p>
          <a:p>
            <a:pPr>
              <a:lnSpc>
                <a:spcPct val="100000"/>
              </a:lnSpc>
            </a:pPr>
            <a:endParaRPr lang="en-GB" sz="900" dirty="0"/>
          </a:p>
          <a:p>
            <a:pPr>
              <a:lnSpc>
                <a:spcPct val="100000"/>
              </a:lnSpc>
            </a:pPr>
            <a:r>
              <a:rPr lang="en-GB" sz="1800" dirty="0"/>
              <a:t>in the UK schedule from 1 July 2025, infants receive MenB vaccine the same time as the DTaP/IPV/Hib/HepB vaccine at 8 and 12 weeks of age</a:t>
            </a:r>
          </a:p>
          <a:p>
            <a:pPr>
              <a:lnSpc>
                <a:spcPct val="100000"/>
              </a:lnSpc>
            </a:pPr>
            <a:endParaRPr lang="en-GB" sz="1000" dirty="0"/>
          </a:p>
          <a:p>
            <a:pPr>
              <a:lnSpc>
                <a:spcPct val="100000"/>
              </a:lnSpc>
            </a:pPr>
            <a:r>
              <a:rPr lang="en-GB" sz="1800" dirty="0"/>
              <a:t>it is recommended that prophylactic paracetamol is given soon after infants receive their vaccinations when MenB vaccine is given at the same appointment as the hexavalent vaccine</a:t>
            </a:r>
          </a:p>
          <a:p>
            <a:pPr>
              <a:lnSpc>
                <a:spcPct val="100000"/>
              </a:lnSpc>
            </a:pPr>
            <a:endParaRPr lang="en-GB" sz="1000" dirty="0"/>
          </a:p>
          <a:p>
            <a:pPr>
              <a:lnSpc>
                <a:spcPct val="100000"/>
              </a:lnSpc>
            </a:pPr>
            <a:r>
              <a:rPr lang="en-GB" sz="1800" dirty="0"/>
              <a:t>please see </a:t>
            </a:r>
            <a:r>
              <a:rPr lang="en-GB" sz="1800" dirty="0">
                <a:hlinkClick r:id="rId2"/>
              </a:rPr>
              <a:t>MenB vaccine and paracetamol</a:t>
            </a:r>
            <a:r>
              <a:rPr lang="en-GB" sz="1800" dirty="0"/>
              <a:t> information and </a:t>
            </a:r>
            <a:r>
              <a:rPr lang="en-GB" sz="1800" dirty="0">
                <a:hlinkClick r:id="rId3"/>
              </a:rPr>
              <a:t>What to expect after vaccinations</a:t>
            </a:r>
            <a:r>
              <a:rPr lang="en-GB" sz="1800" dirty="0"/>
              <a:t> leaflet on the </a:t>
            </a:r>
            <a:r>
              <a:rPr lang="en-GB" sz="1800" dirty="0">
                <a:hlinkClick r:id="rId4"/>
              </a:rPr>
              <a:t>GOV.UK immunisation webpage</a:t>
            </a:r>
            <a:r>
              <a:rPr lang="en-GB" sz="1800" dirty="0"/>
              <a:t> for more information</a:t>
            </a:r>
          </a:p>
          <a:p>
            <a:endParaRPr lang="en-GB" dirty="0"/>
          </a:p>
        </p:txBody>
      </p:sp>
      <p:pic>
        <p:nvPicPr>
          <p:cNvPr id="6" name="Picture 5">
            <a:extLst>
              <a:ext uri="{FF2B5EF4-FFF2-40B4-BE49-F238E27FC236}">
                <a16:creationId xmlns:a16="http://schemas.microsoft.com/office/drawing/2014/main" id="{8DCB7BD2-2C69-46D9-9970-B3A60C7B7600}"/>
              </a:ext>
            </a:extLst>
          </p:cNvPr>
          <p:cNvPicPr>
            <a:picLocks noChangeAspect="1"/>
          </p:cNvPicPr>
          <p:nvPr/>
        </p:nvPicPr>
        <p:blipFill>
          <a:blip r:embed="rId5"/>
          <a:stretch>
            <a:fillRect/>
          </a:stretch>
        </p:blipFill>
        <p:spPr>
          <a:xfrm>
            <a:off x="9310176" y="953809"/>
            <a:ext cx="1778333" cy="2581128"/>
          </a:xfrm>
          <a:prstGeom prst="rect">
            <a:avLst/>
          </a:prstGeom>
        </p:spPr>
      </p:pic>
      <p:pic>
        <p:nvPicPr>
          <p:cNvPr id="7" name="Picture 6">
            <a:extLst>
              <a:ext uri="{FF2B5EF4-FFF2-40B4-BE49-F238E27FC236}">
                <a16:creationId xmlns:a16="http://schemas.microsoft.com/office/drawing/2014/main" id="{A2522B2A-59D6-4129-8E9B-FC6655C25471}"/>
              </a:ext>
            </a:extLst>
          </p:cNvPr>
          <p:cNvPicPr>
            <a:picLocks noChangeAspect="1"/>
          </p:cNvPicPr>
          <p:nvPr/>
        </p:nvPicPr>
        <p:blipFill>
          <a:blip r:embed="rId6"/>
          <a:stretch>
            <a:fillRect/>
          </a:stretch>
        </p:blipFill>
        <p:spPr>
          <a:xfrm>
            <a:off x="9310176" y="3901709"/>
            <a:ext cx="1825022" cy="2432184"/>
          </a:xfrm>
          <a:prstGeom prst="rect">
            <a:avLst/>
          </a:prstGeom>
        </p:spPr>
      </p:pic>
      <p:sp>
        <p:nvSpPr>
          <p:cNvPr id="5" name="Footer Placeholder 4">
            <a:extLst>
              <a:ext uri="{FF2B5EF4-FFF2-40B4-BE49-F238E27FC236}">
                <a16:creationId xmlns:a16="http://schemas.microsoft.com/office/drawing/2014/main" id="{3B45E042-A590-0E6E-5217-3B1C496F1222}"/>
              </a:ext>
            </a:extLst>
          </p:cNvPr>
          <p:cNvSpPr>
            <a:spLocks noGrp="1"/>
          </p:cNvSpPr>
          <p:nvPr>
            <p:ph type="ftr" sz="quarter" idx="10"/>
          </p:nvPr>
        </p:nvSpPr>
        <p:spPr/>
        <p:txBody>
          <a:bodyPr/>
          <a:lstStyle/>
          <a:p>
            <a:r>
              <a:rPr lang="en-GB" dirty="0"/>
              <a:t>The hexavalent DTaP/IPV/Hib/HepB combination vaccine</a:t>
            </a:r>
            <a:endParaRPr lang="en-GB" sz="1400" dirty="0"/>
          </a:p>
        </p:txBody>
      </p:sp>
      <p:sp>
        <p:nvSpPr>
          <p:cNvPr id="4" name="Slide Number Placeholder 3">
            <a:extLst>
              <a:ext uri="{FF2B5EF4-FFF2-40B4-BE49-F238E27FC236}">
                <a16:creationId xmlns:a16="http://schemas.microsoft.com/office/drawing/2014/main" id="{0A8736BF-FB91-9147-BC8D-3D1E08CCF317}"/>
              </a:ext>
            </a:extLst>
          </p:cNvPr>
          <p:cNvSpPr>
            <a:spLocks noGrp="1"/>
          </p:cNvSpPr>
          <p:nvPr>
            <p:ph type="sldNum" sz="quarter" idx="11"/>
          </p:nvPr>
        </p:nvSpPr>
        <p:spPr/>
        <p:txBody>
          <a:bodyPr/>
          <a:lstStyle/>
          <a:p>
            <a:fld id="{344369E4-5DE7-46E5-874E-4FD437973785}" type="slidenum">
              <a:rPr lang="en-GB" smtClean="0"/>
              <a:pPr/>
              <a:t>35</a:t>
            </a:fld>
            <a:endParaRPr lang="en-GB" sz="1400" dirty="0"/>
          </a:p>
        </p:txBody>
      </p:sp>
    </p:spTree>
    <p:extLst>
      <p:ext uri="{BB962C8B-B14F-4D97-AF65-F5344CB8AC3E}">
        <p14:creationId xmlns:p14="http://schemas.microsoft.com/office/powerpoint/2010/main" val="222805190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2EBAE6-6C58-41E1-8FF0-81D37BE653B6}"/>
              </a:ext>
            </a:extLst>
          </p:cNvPr>
          <p:cNvSpPr>
            <a:spLocks noGrp="1"/>
          </p:cNvSpPr>
          <p:nvPr>
            <p:ph type="title"/>
          </p:nvPr>
        </p:nvSpPr>
        <p:spPr/>
        <p:txBody>
          <a:bodyPr/>
          <a:lstStyle/>
          <a:p>
            <a:r>
              <a:rPr lang="en-GB" dirty="0"/>
              <a:t>Possible adverse reactions</a:t>
            </a:r>
          </a:p>
        </p:txBody>
      </p:sp>
      <p:sp>
        <p:nvSpPr>
          <p:cNvPr id="3" name="Content Placeholder 2">
            <a:extLst>
              <a:ext uri="{FF2B5EF4-FFF2-40B4-BE49-F238E27FC236}">
                <a16:creationId xmlns:a16="http://schemas.microsoft.com/office/drawing/2014/main" id="{94777375-ADA9-4627-A8D8-76F9A197FD8A}"/>
              </a:ext>
            </a:extLst>
          </p:cNvPr>
          <p:cNvSpPr>
            <a:spLocks noGrp="1"/>
          </p:cNvSpPr>
          <p:nvPr>
            <p:ph sz="half" idx="1"/>
          </p:nvPr>
        </p:nvSpPr>
        <p:spPr>
          <a:xfrm>
            <a:off x="376084" y="1394246"/>
            <a:ext cx="7532803" cy="4918064"/>
          </a:xfrm>
        </p:spPr>
        <p:txBody>
          <a:bodyPr>
            <a:normAutofit fontScale="85000" lnSpcReduction="10000"/>
          </a:bodyPr>
          <a:lstStyle/>
          <a:p>
            <a:pPr>
              <a:lnSpc>
                <a:spcPct val="110000"/>
              </a:lnSpc>
            </a:pPr>
            <a:r>
              <a:rPr lang="en-GB" dirty="0"/>
              <a:t>most commonly reported (seen in more than one in 10 doses of the vaccine):</a:t>
            </a:r>
          </a:p>
          <a:p>
            <a:pPr lvl="1">
              <a:lnSpc>
                <a:spcPct val="110000"/>
              </a:lnSpc>
            </a:pPr>
            <a:r>
              <a:rPr lang="en-GB" sz="2400" dirty="0"/>
              <a:t>loss of appetite, fever (&gt;38ºC), abnormal crying, irritability and restlessness</a:t>
            </a:r>
          </a:p>
          <a:p>
            <a:pPr lvl="1">
              <a:lnSpc>
                <a:spcPct val="110000"/>
              </a:lnSpc>
            </a:pPr>
            <a:r>
              <a:rPr lang="en-GB" sz="2400" dirty="0"/>
              <a:t>local swelling, pain and redness at the injection site</a:t>
            </a:r>
          </a:p>
          <a:p>
            <a:pPr>
              <a:lnSpc>
                <a:spcPct val="110000"/>
              </a:lnSpc>
            </a:pPr>
            <a:r>
              <a:rPr lang="en-GB" dirty="0"/>
              <a:t>hypersensitivity reactions such as angioedema, urticaria and anaphylaxis can occur but are rare, as can convulsions (with or without fever) and hypotonic-hyporesponsive episodes (also rare)</a:t>
            </a:r>
          </a:p>
          <a:p>
            <a:pPr>
              <a:lnSpc>
                <a:spcPct val="110000"/>
              </a:lnSpc>
            </a:pPr>
            <a:r>
              <a:rPr lang="en-GB" dirty="0"/>
              <a:t>suspected adverse reactions should be reported to the MHRA using the                                                                 Yellow Card reporting scheme at </a:t>
            </a:r>
            <a:r>
              <a:rPr lang="en-GB" dirty="0">
                <a:hlinkClick r:id="rId2"/>
              </a:rPr>
              <a:t>https://yellowcard.mhra.gov.uk/</a:t>
            </a:r>
            <a:r>
              <a:rPr lang="en-GB" dirty="0"/>
              <a:t> </a:t>
            </a:r>
          </a:p>
          <a:p>
            <a:pPr>
              <a:lnSpc>
                <a:spcPct val="110000"/>
              </a:lnSpc>
            </a:pPr>
            <a:r>
              <a:rPr lang="en-US" dirty="0">
                <a:latin typeface="Arial"/>
                <a:ea typeface="Lucida Sans" panose="020B0602030504020204" pitchFamily="34" charset="0"/>
                <a:cs typeface="Arial"/>
              </a:rPr>
              <a:t>any</a:t>
            </a:r>
            <a:r>
              <a:rPr lang="en-US" spc="-20" dirty="0">
                <a:effectLst/>
                <a:latin typeface="Arial"/>
                <a:ea typeface="Lucida Sans" panose="020B0602030504020204" pitchFamily="34" charset="0"/>
                <a:cs typeface="Arial"/>
              </a:rPr>
              <a:t> </a:t>
            </a:r>
            <a:r>
              <a:rPr lang="en-US" dirty="0">
                <a:effectLst/>
                <a:latin typeface="Arial"/>
                <a:ea typeface="Lucida Sans" panose="020B0602030504020204" pitchFamily="34" charset="0"/>
                <a:cs typeface="Arial"/>
              </a:rPr>
              <a:t>adverse</a:t>
            </a:r>
            <a:r>
              <a:rPr lang="en-US" spc="-20" dirty="0">
                <a:effectLst/>
                <a:latin typeface="Arial"/>
                <a:ea typeface="Lucida Sans" panose="020B0602030504020204" pitchFamily="34" charset="0"/>
                <a:cs typeface="Arial"/>
              </a:rPr>
              <a:t> </a:t>
            </a:r>
            <a:r>
              <a:rPr lang="en-US" dirty="0">
                <a:effectLst/>
                <a:latin typeface="Arial"/>
                <a:ea typeface="Lucida Sans" panose="020B0602030504020204" pitchFamily="34" charset="0"/>
                <a:cs typeface="Arial"/>
              </a:rPr>
              <a:t>reaction</a:t>
            </a:r>
            <a:r>
              <a:rPr lang="en-US" spc="-20" dirty="0">
                <a:effectLst/>
                <a:latin typeface="Arial"/>
                <a:ea typeface="Lucida Sans" panose="020B0602030504020204" pitchFamily="34" charset="0"/>
                <a:cs typeface="Arial"/>
              </a:rPr>
              <a:t> </a:t>
            </a:r>
            <a:r>
              <a:rPr lang="en-US" dirty="0">
                <a:effectLst/>
                <a:latin typeface="Arial"/>
                <a:ea typeface="Lucida Sans" panose="020B0602030504020204" pitchFamily="34" charset="0"/>
                <a:cs typeface="Arial"/>
              </a:rPr>
              <a:t>should</a:t>
            </a:r>
            <a:r>
              <a:rPr lang="en-US" spc="-20" dirty="0">
                <a:effectLst/>
                <a:latin typeface="Arial"/>
                <a:ea typeface="Lucida Sans" panose="020B0602030504020204" pitchFamily="34" charset="0"/>
                <a:cs typeface="Arial"/>
              </a:rPr>
              <a:t> </a:t>
            </a:r>
            <a:r>
              <a:rPr lang="en-US" dirty="0">
                <a:effectLst/>
                <a:latin typeface="Arial"/>
                <a:ea typeface="Lucida Sans" panose="020B0602030504020204" pitchFamily="34" charset="0"/>
                <a:cs typeface="Arial"/>
              </a:rPr>
              <a:t>also</a:t>
            </a:r>
            <a:r>
              <a:rPr lang="en-US" spc="-20" dirty="0">
                <a:effectLst/>
                <a:latin typeface="Arial"/>
                <a:ea typeface="Lucida Sans" panose="020B0602030504020204" pitchFamily="34" charset="0"/>
                <a:cs typeface="Arial"/>
              </a:rPr>
              <a:t> </a:t>
            </a:r>
            <a:r>
              <a:rPr lang="en-US" dirty="0">
                <a:effectLst/>
                <a:latin typeface="Arial"/>
                <a:ea typeface="Lucida Sans" panose="020B0602030504020204" pitchFamily="34" charset="0"/>
                <a:cs typeface="Arial"/>
              </a:rPr>
              <a:t>be</a:t>
            </a:r>
            <a:r>
              <a:rPr lang="en-US" spc="-20" dirty="0">
                <a:effectLst/>
                <a:latin typeface="Arial"/>
                <a:ea typeface="Lucida Sans" panose="020B0602030504020204" pitchFamily="34" charset="0"/>
                <a:cs typeface="Arial"/>
              </a:rPr>
              <a:t> </a:t>
            </a:r>
            <a:r>
              <a:rPr lang="en-US" dirty="0">
                <a:effectLst/>
                <a:latin typeface="Arial"/>
                <a:ea typeface="Lucida Sans" panose="020B0602030504020204" pitchFamily="34" charset="0"/>
                <a:cs typeface="Arial"/>
              </a:rPr>
              <a:t>documented</a:t>
            </a:r>
            <a:r>
              <a:rPr lang="en-US" spc="-20" dirty="0">
                <a:effectLst/>
                <a:latin typeface="Arial"/>
                <a:ea typeface="Lucida Sans" panose="020B0602030504020204" pitchFamily="34" charset="0"/>
                <a:cs typeface="Arial"/>
              </a:rPr>
              <a:t> </a:t>
            </a:r>
            <a:r>
              <a:rPr lang="en-US" dirty="0">
                <a:effectLst/>
                <a:latin typeface="Arial"/>
                <a:ea typeface="Lucida Sans" panose="020B0602030504020204" pitchFamily="34" charset="0"/>
                <a:cs typeface="Arial"/>
              </a:rPr>
              <a:t>in</a:t>
            </a:r>
            <a:r>
              <a:rPr lang="en-US" spc="-20" dirty="0">
                <a:effectLst/>
                <a:latin typeface="Arial"/>
                <a:ea typeface="Lucida Sans" panose="020B0602030504020204" pitchFamily="34" charset="0"/>
                <a:cs typeface="Arial"/>
              </a:rPr>
              <a:t> </a:t>
            </a:r>
            <a:r>
              <a:rPr lang="en-US" dirty="0">
                <a:effectLst/>
                <a:latin typeface="Arial"/>
                <a:ea typeface="Lucida Sans" panose="020B0602030504020204" pitchFamily="34" charset="0"/>
                <a:cs typeface="Arial"/>
              </a:rPr>
              <a:t>accordance </a:t>
            </a:r>
            <a:r>
              <a:rPr lang="en-US" spc="-30" dirty="0">
                <a:effectLst/>
                <a:latin typeface="Arial"/>
                <a:ea typeface="Lucida Sans" panose="020B0602030504020204" pitchFamily="34" charset="0"/>
                <a:cs typeface="Arial"/>
              </a:rPr>
              <a:t>with</a:t>
            </a:r>
            <a:r>
              <a:rPr lang="en-US" spc="-65" dirty="0">
                <a:effectLst/>
                <a:latin typeface="Arial"/>
                <a:ea typeface="Lucida Sans" panose="020B0602030504020204" pitchFamily="34" charset="0"/>
                <a:cs typeface="Arial"/>
              </a:rPr>
              <a:t> </a:t>
            </a:r>
            <a:r>
              <a:rPr lang="en-US" spc="-30" dirty="0">
                <a:effectLst/>
                <a:latin typeface="Arial"/>
                <a:ea typeface="Lucida Sans" panose="020B0602030504020204" pitchFamily="34" charset="0"/>
                <a:cs typeface="Arial"/>
              </a:rPr>
              <a:t>local</a:t>
            </a:r>
            <a:r>
              <a:rPr lang="en-US" spc="-65" dirty="0">
                <a:effectLst/>
                <a:latin typeface="Arial"/>
                <a:ea typeface="Lucida Sans" panose="020B0602030504020204" pitchFamily="34" charset="0"/>
                <a:cs typeface="Arial"/>
              </a:rPr>
              <a:t> </a:t>
            </a:r>
            <a:r>
              <a:rPr lang="en-US" spc="-30" dirty="0">
                <a:effectLst/>
                <a:latin typeface="Arial"/>
                <a:ea typeface="Lucida Sans" panose="020B0602030504020204" pitchFamily="34" charset="0"/>
                <a:cs typeface="Arial"/>
              </a:rPr>
              <a:t>procedures</a:t>
            </a:r>
            <a:endParaRPr lang="en-GB" dirty="0"/>
          </a:p>
          <a:p>
            <a:endParaRPr lang="en-GB" dirty="0"/>
          </a:p>
        </p:txBody>
      </p:sp>
      <p:pic>
        <p:nvPicPr>
          <p:cNvPr id="5" name="Picture 4">
            <a:extLst>
              <a:ext uri="{FF2B5EF4-FFF2-40B4-BE49-F238E27FC236}">
                <a16:creationId xmlns:a16="http://schemas.microsoft.com/office/drawing/2014/main" id="{C9ADB7EF-8DFB-7806-AF56-7C1485E5A903}"/>
              </a:ext>
            </a:extLst>
          </p:cNvPr>
          <p:cNvPicPr>
            <a:picLocks noChangeAspect="1"/>
          </p:cNvPicPr>
          <p:nvPr/>
        </p:nvPicPr>
        <p:blipFill>
          <a:blip r:embed="rId3"/>
          <a:stretch>
            <a:fillRect/>
          </a:stretch>
        </p:blipFill>
        <p:spPr>
          <a:xfrm>
            <a:off x="8038817" y="1499504"/>
            <a:ext cx="3387969" cy="825899"/>
          </a:xfrm>
          <a:prstGeom prst="rect">
            <a:avLst/>
          </a:prstGeom>
        </p:spPr>
      </p:pic>
      <p:pic>
        <p:nvPicPr>
          <p:cNvPr id="6" name="Picture 5">
            <a:extLst>
              <a:ext uri="{FF2B5EF4-FFF2-40B4-BE49-F238E27FC236}">
                <a16:creationId xmlns:a16="http://schemas.microsoft.com/office/drawing/2014/main" id="{673E59A0-1595-A526-5146-014192847F04}"/>
              </a:ext>
            </a:extLst>
          </p:cNvPr>
          <p:cNvPicPr>
            <a:picLocks noChangeAspect="1"/>
          </p:cNvPicPr>
          <p:nvPr/>
        </p:nvPicPr>
        <p:blipFill>
          <a:blip r:embed="rId4"/>
          <a:stretch>
            <a:fillRect/>
          </a:stretch>
        </p:blipFill>
        <p:spPr>
          <a:xfrm>
            <a:off x="8711632" y="2325403"/>
            <a:ext cx="2042337" cy="2566638"/>
          </a:xfrm>
          <a:prstGeom prst="rect">
            <a:avLst/>
          </a:prstGeom>
        </p:spPr>
      </p:pic>
      <p:sp>
        <p:nvSpPr>
          <p:cNvPr id="8" name="TextBox 7">
            <a:extLst>
              <a:ext uri="{FF2B5EF4-FFF2-40B4-BE49-F238E27FC236}">
                <a16:creationId xmlns:a16="http://schemas.microsoft.com/office/drawing/2014/main" id="{1A08688B-505B-C792-BE8C-BF1684A9493D}"/>
              </a:ext>
            </a:extLst>
          </p:cNvPr>
          <p:cNvSpPr txBox="1"/>
          <p:nvPr/>
        </p:nvSpPr>
        <p:spPr>
          <a:xfrm>
            <a:off x="8684359" y="4892041"/>
            <a:ext cx="2096881" cy="954107"/>
          </a:xfrm>
          <a:prstGeom prst="rect">
            <a:avLst/>
          </a:prstGeom>
          <a:noFill/>
        </p:spPr>
        <p:txBody>
          <a:bodyPr wrap="square" rtlCol="0">
            <a:spAutoFit/>
          </a:bodyPr>
          <a:lstStyle/>
          <a:p>
            <a:r>
              <a:rPr lang="en-GB" sz="1400" dirty="0"/>
              <a:t>The QR code can be used for quick and easy access to the Yellow Card reporting site</a:t>
            </a:r>
          </a:p>
        </p:txBody>
      </p:sp>
      <p:sp>
        <p:nvSpPr>
          <p:cNvPr id="7" name="Footer Placeholder 6">
            <a:extLst>
              <a:ext uri="{FF2B5EF4-FFF2-40B4-BE49-F238E27FC236}">
                <a16:creationId xmlns:a16="http://schemas.microsoft.com/office/drawing/2014/main" id="{685271E6-6504-0C1D-E5A3-82C9CF2EEA1D}"/>
              </a:ext>
            </a:extLst>
          </p:cNvPr>
          <p:cNvSpPr>
            <a:spLocks noGrp="1"/>
          </p:cNvSpPr>
          <p:nvPr>
            <p:ph type="ftr" sz="quarter" idx="10"/>
          </p:nvPr>
        </p:nvSpPr>
        <p:spPr/>
        <p:txBody>
          <a:bodyPr/>
          <a:lstStyle/>
          <a:p>
            <a:r>
              <a:rPr lang="en-GB" dirty="0"/>
              <a:t>The hexavalent DTaP/IPV/Hib/HepB combination vaccine</a:t>
            </a:r>
            <a:endParaRPr lang="en-GB" sz="1400" dirty="0"/>
          </a:p>
        </p:txBody>
      </p:sp>
      <p:sp>
        <p:nvSpPr>
          <p:cNvPr id="4" name="Slide Number Placeholder 3">
            <a:extLst>
              <a:ext uri="{FF2B5EF4-FFF2-40B4-BE49-F238E27FC236}">
                <a16:creationId xmlns:a16="http://schemas.microsoft.com/office/drawing/2014/main" id="{66611D2D-A72B-F577-6324-F218D95C4183}"/>
              </a:ext>
            </a:extLst>
          </p:cNvPr>
          <p:cNvSpPr>
            <a:spLocks noGrp="1"/>
          </p:cNvSpPr>
          <p:nvPr>
            <p:ph type="sldNum" sz="quarter" idx="11"/>
          </p:nvPr>
        </p:nvSpPr>
        <p:spPr/>
        <p:txBody>
          <a:bodyPr/>
          <a:lstStyle/>
          <a:p>
            <a:fld id="{344369E4-5DE7-46E5-874E-4FD437973785}" type="slidenum">
              <a:rPr lang="en-GB" smtClean="0"/>
              <a:pPr/>
              <a:t>36</a:t>
            </a:fld>
            <a:endParaRPr lang="en-GB" sz="1400" dirty="0"/>
          </a:p>
        </p:txBody>
      </p:sp>
    </p:spTree>
    <p:extLst>
      <p:ext uri="{BB962C8B-B14F-4D97-AF65-F5344CB8AC3E}">
        <p14:creationId xmlns:p14="http://schemas.microsoft.com/office/powerpoint/2010/main" val="183064556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CAAFB1A-D378-473E-BC82-11EEE7090A23}"/>
              </a:ext>
            </a:extLst>
          </p:cNvPr>
          <p:cNvSpPr>
            <a:spLocks noGrp="1"/>
          </p:cNvSpPr>
          <p:nvPr>
            <p:ph type="title"/>
          </p:nvPr>
        </p:nvSpPr>
        <p:spPr/>
        <p:txBody>
          <a:bodyPr/>
          <a:lstStyle/>
          <a:p>
            <a:r>
              <a:rPr lang="en-GB" dirty="0"/>
              <a:t>Routine monitoring of vaccine coverage</a:t>
            </a:r>
          </a:p>
        </p:txBody>
      </p:sp>
      <p:sp>
        <p:nvSpPr>
          <p:cNvPr id="8" name="Content Placeholder 7">
            <a:extLst>
              <a:ext uri="{FF2B5EF4-FFF2-40B4-BE49-F238E27FC236}">
                <a16:creationId xmlns:a16="http://schemas.microsoft.com/office/drawing/2014/main" id="{886122D5-C075-4072-B10D-BB8EFDD08358}"/>
              </a:ext>
            </a:extLst>
          </p:cNvPr>
          <p:cNvSpPr>
            <a:spLocks noGrp="1"/>
          </p:cNvSpPr>
          <p:nvPr>
            <p:ph sz="half" idx="1"/>
          </p:nvPr>
        </p:nvSpPr>
        <p:spPr>
          <a:xfrm>
            <a:off x="405581" y="3184990"/>
            <a:ext cx="5181600" cy="1958998"/>
          </a:xfrm>
        </p:spPr>
        <p:txBody>
          <a:bodyPr>
            <a:normAutofit/>
          </a:bodyPr>
          <a:lstStyle/>
          <a:p>
            <a:pPr marL="0" indent="0">
              <a:lnSpc>
                <a:spcPct val="100000"/>
              </a:lnSpc>
              <a:buNone/>
            </a:pPr>
            <a:r>
              <a:rPr lang="en-GB" sz="1800" b="1" dirty="0"/>
              <a:t>Routine childhood programme COVER data:</a:t>
            </a:r>
          </a:p>
          <a:p>
            <a:pPr>
              <a:lnSpc>
                <a:spcPct val="100000"/>
              </a:lnSpc>
            </a:pPr>
            <a:r>
              <a:rPr lang="en-GB" sz="1800" dirty="0"/>
              <a:t>percentage of eligible children in the local authority who have completed a primary course (4 doses), anytime up to 24 months of age and their fifth birthday</a:t>
            </a:r>
          </a:p>
          <a:p>
            <a:endParaRPr lang="en-GB" dirty="0"/>
          </a:p>
        </p:txBody>
      </p:sp>
      <p:sp>
        <p:nvSpPr>
          <p:cNvPr id="9" name="Content Placeholder 8">
            <a:extLst>
              <a:ext uri="{FF2B5EF4-FFF2-40B4-BE49-F238E27FC236}">
                <a16:creationId xmlns:a16="http://schemas.microsoft.com/office/drawing/2014/main" id="{E4CFAAD5-F2A6-4716-BAD6-801AD3D6F1F5}"/>
              </a:ext>
            </a:extLst>
          </p:cNvPr>
          <p:cNvSpPr>
            <a:spLocks noGrp="1"/>
          </p:cNvSpPr>
          <p:nvPr>
            <p:ph sz="half" idx="2"/>
          </p:nvPr>
        </p:nvSpPr>
        <p:spPr>
          <a:xfrm>
            <a:off x="5577349" y="3163609"/>
            <a:ext cx="5719916" cy="1958998"/>
          </a:xfrm>
        </p:spPr>
        <p:txBody>
          <a:bodyPr>
            <a:normAutofit/>
          </a:bodyPr>
          <a:lstStyle/>
          <a:p>
            <a:pPr marL="0" indent="0">
              <a:lnSpc>
                <a:spcPct val="100000"/>
              </a:lnSpc>
              <a:buNone/>
            </a:pPr>
            <a:r>
              <a:rPr lang="en-GB" sz="1800" b="1" dirty="0"/>
              <a:t>Selective neonatal hepatitis B programme COVER data:</a:t>
            </a:r>
          </a:p>
          <a:p>
            <a:pPr>
              <a:lnSpc>
                <a:spcPct val="100000"/>
              </a:lnSpc>
            </a:pPr>
            <a:r>
              <a:rPr lang="en-GB" sz="1800" dirty="0"/>
              <a:t>percentage of eligible children in the local authority who have received 6 doses of HepB-containing vaccine anytime up to 24 months of age</a:t>
            </a:r>
          </a:p>
          <a:p>
            <a:endParaRPr lang="en-GB" sz="1800" dirty="0"/>
          </a:p>
          <a:p>
            <a:pPr marL="0" indent="0">
              <a:buNone/>
            </a:pPr>
            <a:endParaRPr lang="en-GB" dirty="0"/>
          </a:p>
        </p:txBody>
      </p:sp>
      <p:sp>
        <p:nvSpPr>
          <p:cNvPr id="5" name="Footer Placeholder 4">
            <a:extLst>
              <a:ext uri="{FF2B5EF4-FFF2-40B4-BE49-F238E27FC236}">
                <a16:creationId xmlns:a16="http://schemas.microsoft.com/office/drawing/2014/main" id="{5F9245D9-DCCC-4D81-9CA7-3BC830D6C3F0}"/>
              </a:ext>
            </a:extLst>
          </p:cNvPr>
          <p:cNvSpPr>
            <a:spLocks noGrp="1"/>
          </p:cNvSpPr>
          <p:nvPr>
            <p:ph type="ftr" sz="quarter" idx="10"/>
          </p:nvPr>
        </p:nvSpPr>
        <p:spPr/>
        <p:txBody>
          <a:bodyPr/>
          <a:lstStyle/>
          <a:p>
            <a:r>
              <a:rPr lang="en-GB" dirty="0"/>
              <a:t>The hexavalent DTaP/IPV/Hib/HepB combination vaccine</a:t>
            </a:r>
          </a:p>
        </p:txBody>
      </p:sp>
      <p:graphicFrame>
        <p:nvGraphicFramePr>
          <p:cNvPr id="10" name="Table 10">
            <a:extLst>
              <a:ext uri="{FF2B5EF4-FFF2-40B4-BE49-F238E27FC236}">
                <a16:creationId xmlns:a16="http://schemas.microsoft.com/office/drawing/2014/main" id="{0E961074-FC80-43BE-83F2-F74A10503051}"/>
              </a:ext>
            </a:extLst>
          </p:cNvPr>
          <p:cNvGraphicFramePr>
            <a:graphicFrameLocks noGrp="1"/>
          </p:cNvGraphicFramePr>
          <p:nvPr>
            <p:extLst>
              <p:ext uri="{D42A27DB-BD31-4B8C-83A1-F6EECF244321}">
                <p14:modId xmlns:p14="http://schemas.microsoft.com/office/powerpoint/2010/main" val="781484986"/>
              </p:ext>
            </p:extLst>
          </p:nvPr>
        </p:nvGraphicFramePr>
        <p:xfrm>
          <a:off x="357928" y="1561547"/>
          <a:ext cx="10114384" cy="1463040"/>
        </p:xfrm>
        <a:graphic>
          <a:graphicData uri="http://schemas.openxmlformats.org/drawingml/2006/table">
            <a:tbl>
              <a:tblPr firstRow="1" bandRow="1">
                <a:tableStyleId>{5C22544A-7EE6-4342-B048-85BDC9FD1C3A}</a:tableStyleId>
              </a:tblPr>
              <a:tblGrid>
                <a:gridCol w="10114384">
                  <a:extLst>
                    <a:ext uri="{9D8B030D-6E8A-4147-A177-3AD203B41FA5}">
                      <a16:colId xmlns:a16="http://schemas.microsoft.com/office/drawing/2014/main" val="3924095862"/>
                    </a:ext>
                  </a:extLst>
                </a:gridCol>
              </a:tblGrid>
              <a:tr h="845804">
                <a:tc>
                  <a:txBody>
                    <a:bodyPr/>
                    <a:lstStyle/>
                    <a:p>
                      <a:pPr marL="285750" indent="-285750">
                        <a:buFont typeface="Arial" panose="020B0604020202020204" pitchFamily="34" charset="0"/>
                        <a:buChar char="•"/>
                      </a:pPr>
                      <a:r>
                        <a:rPr lang="en-GB" b="0" dirty="0">
                          <a:solidFill>
                            <a:schemeClr val="tx1"/>
                          </a:solidFill>
                        </a:rPr>
                        <a:t>hexavalent vaccine coverage is monitored routinely through the COVER programme alongside all other childhood immunisations</a:t>
                      </a:r>
                    </a:p>
                    <a:p>
                      <a:pPr marL="285750" indent="-285750">
                        <a:buFont typeface="Arial" panose="020B0604020202020204" pitchFamily="34" charset="0"/>
                        <a:buChar char="•"/>
                      </a:pPr>
                      <a:r>
                        <a:rPr lang="en-GB" b="0" dirty="0">
                          <a:solidFill>
                            <a:schemeClr val="tx1"/>
                          </a:solidFill>
                        </a:rPr>
                        <a:t>COVER data are extracted from Child Health Information Systems (CHIS) at the local authority level and published quarterly as official statistics</a:t>
                      </a:r>
                    </a:p>
                    <a:p>
                      <a:pPr marL="285750" indent="-285750">
                        <a:buFont typeface="Arial" panose="020B0604020202020204" pitchFamily="34" charset="0"/>
                        <a:buChar char="•"/>
                      </a:pPr>
                      <a:endParaRPr lang="en-GB" dirty="0"/>
                    </a:p>
                  </a:txBody>
                  <a:tcP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noFill/>
                  </a:tcPr>
                </a:tc>
                <a:extLst>
                  <a:ext uri="{0D108BD9-81ED-4DB2-BD59-A6C34878D82A}">
                    <a16:rowId xmlns:a16="http://schemas.microsoft.com/office/drawing/2014/main" val="300346336"/>
                  </a:ext>
                </a:extLst>
              </a:tr>
            </a:tbl>
          </a:graphicData>
        </a:graphic>
      </p:graphicFrame>
      <p:sp>
        <p:nvSpPr>
          <p:cNvPr id="2" name="Slide Number Placeholder 1">
            <a:extLst>
              <a:ext uri="{FF2B5EF4-FFF2-40B4-BE49-F238E27FC236}">
                <a16:creationId xmlns:a16="http://schemas.microsoft.com/office/drawing/2014/main" id="{E85D4E6E-7C83-B2BD-3C12-6509553DF209}"/>
              </a:ext>
            </a:extLst>
          </p:cNvPr>
          <p:cNvSpPr>
            <a:spLocks noGrp="1"/>
          </p:cNvSpPr>
          <p:nvPr>
            <p:ph type="sldNum" sz="quarter" idx="11"/>
          </p:nvPr>
        </p:nvSpPr>
        <p:spPr/>
        <p:txBody>
          <a:bodyPr/>
          <a:lstStyle/>
          <a:p>
            <a:fld id="{344369E4-5DE7-46E5-874E-4FD437973785}" type="slidenum">
              <a:rPr lang="en-GB" smtClean="0"/>
              <a:pPr/>
              <a:t>37</a:t>
            </a:fld>
            <a:endParaRPr lang="en-GB" sz="1400" dirty="0"/>
          </a:p>
        </p:txBody>
      </p:sp>
    </p:spTree>
    <p:extLst>
      <p:ext uri="{BB962C8B-B14F-4D97-AF65-F5344CB8AC3E}">
        <p14:creationId xmlns:p14="http://schemas.microsoft.com/office/powerpoint/2010/main" val="158243635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CDC47DE-3514-409E-937C-35503157E5C5}"/>
              </a:ext>
            </a:extLst>
          </p:cNvPr>
          <p:cNvSpPr>
            <a:spLocks noGrp="1"/>
          </p:cNvSpPr>
          <p:nvPr>
            <p:ph type="title"/>
          </p:nvPr>
        </p:nvSpPr>
        <p:spPr/>
        <p:txBody>
          <a:bodyPr/>
          <a:lstStyle/>
          <a:p>
            <a:r>
              <a:rPr lang="en-GB" dirty="0"/>
              <a:t>Local monitoring of vaccine coverage data</a:t>
            </a:r>
          </a:p>
        </p:txBody>
      </p:sp>
      <p:sp>
        <p:nvSpPr>
          <p:cNvPr id="8" name="Content Placeholder 7">
            <a:extLst>
              <a:ext uri="{FF2B5EF4-FFF2-40B4-BE49-F238E27FC236}">
                <a16:creationId xmlns:a16="http://schemas.microsoft.com/office/drawing/2014/main" id="{52723FCD-9F34-43DC-A0F9-A669B0482467}"/>
              </a:ext>
            </a:extLst>
          </p:cNvPr>
          <p:cNvSpPr>
            <a:spLocks noGrp="1"/>
          </p:cNvSpPr>
          <p:nvPr>
            <p:ph idx="1"/>
          </p:nvPr>
        </p:nvSpPr>
        <p:spPr>
          <a:xfrm>
            <a:off x="366924" y="1433411"/>
            <a:ext cx="10767502" cy="4735101"/>
          </a:xfrm>
        </p:spPr>
        <p:txBody>
          <a:bodyPr>
            <a:normAutofit fontScale="77500" lnSpcReduction="20000"/>
          </a:bodyPr>
          <a:lstStyle/>
          <a:p>
            <a:pPr>
              <a:lnSpc>
                <a:spcPct val="120000"/>
              </a:lnSpc>
            </a:pPr>
            <a:r>
              <a:rPr lang="en-GB" sz="2300" dirty="0"/>
              <a:t>hexavalent and monovalent HepB vaccine coverage will also be monitored via ImmForm</a:t>
            </a:r>
          </a:p>
          <a:p>
            <a:pPr>
              <a:lnSpc>
                <a:spcPct val="120000"/>
              </a:lnSpc>
            </a:pPr>
            <a:r>
              <a:rPr lang="en-GB" sz="2300" dirty="0"/>
              <a:t>aggregated GP-level data will be extracted to monitor dose-specific coverage at an earlier age than the routine COVER programme</a:t>
            </a:r>
          </a:p>
          <a:p>
            <a:pPr>
              <a:lnSpc>
                <a:spcPct val="120000"/>
              </a:lnSpc>
            </a:pPr>
            <a:r>
              <a:rPr lang="en-GB" sz="2300" dirty="0"/>
              <a:t>this data is for local performance-management purposes only and will not be published</a:t>
            </a:r>
          </a:p>
          <a:p>
            <a:pPr marL="0" indent="0">
              <a:lnSpc>
                <a:spcPct val="120000"/>
              </a:lnSpc>
              <a:buNone/>
            </a:pPr>
            <a:endParaRPr lang="en-GB" sz="800" dirty="0"/>
          </a:p>
          <a:p>
            <a:pPr marL="0" indent="0">
              <a:lnSpc>
                <a:spcPct val="120000"/>
              </a:lnSpc>
              <a:buNone/>
            </a:pPr>
            <a:r>
              <a:rPr lang="en-GB" sz="2300" b="1" dirty="0"/>
              <a:t>Routine childhood programme ImmForm GP data</a:t>
            </a:r>
            <a:r>
              <a:rPr lang="en-GB" sz="2300" dirty="0"/>
              <a:t>:</a:t>
            </a:r>
          </a:p>
          <a:p>
            <a:pPr>
              <a:lnSpc>
                <a:spcPct val="120000"/>
              </a:lnSpc>
            </a:pPr>
            <a:r>
              <a:rPr lang="en-GB" sz="2300" dirty="0"/>
              <a:t>hexavalent vaccine coverage for 1, 2 and 3 doses evaluated at 6 months of age</a:t>
            </a:r>
          </a:p>
          <a:p>
            <a:pPr>
              <a:lnSpc>
                <a:spcPct val="120000"/>
              </a:lnSpc>
            </a:pPr>
            <a:r>
              <a:rPr lang="en-GB" sz="2300" dirty="0"/>
              <a:t>hexavalent vaccine coverage for 1, 2, 3 and 4 doses evaluated at 18 months and 24 months of age</a:t>
            </a:r>
          </a:p>
          <a:p>
            <a:pPr marL="0" indent="0">
              <a:lnSpc>
                <a:spcPct val="120000"/>
              </a:lnSpc>
              <a:buNone/>
            </a:pPr>
            <a:endParaRPr lang="en-GB" sz="1100" dirty="0"/>
          </a:p>
          <a:p>
            <a:pPr marL="0" indent="0">
              <a:lnSpc>
                <a:spcPct val="120000"/>
              </a:lnSpc>
              <a:buNone/>
            </a:pPr>
            <a:r>
              <a:rPr lang="en-GB" sz="2300" b="1" dirty="0"/>
              <a:t>Selective ‘at-risk’ infants programme ImmForm GP data:</a:t>
            </a:r>
          </a:p>
          <a:p>
            <a:pPr>
              <a:lnSpc>
                <a:spcPct val="120000"/>
              </a:lnSpc>
            </a:pPr>
            <a:r>
              <a:rPr lang="en-GB" sz="2300" dirty="0"/>
              <a:t>HepB vaccine coverage for 1 and 2 doses at 5 and 9 weeks of age </a:t>
            </a:r>
          </a:p>
          <a:p>
            <a:pPr marL="0" indent="0">
              <a:lnSpc>
                <a:spcPct val="120000"/>
              </a:lnSpc>
              <a:buNone/>
            </a:pPr>
            <a:r>
              <a:rPr lang="en-GB" sz="2300" dirty="0"/>
              <a:t>AND</a:t>
            </a:r>
          </a:p>
          <a:p>
            <a:pPr>
              <a:lnSpc>
                <a:spcPct val="120000"/>
              </a:lnSpc>
            </a:pPr>
            <a:r>
              <a:rPr lang="en-GB" sz="2300" dirty="0"/>
              <a:t>percentage who were tested for HBsAg at 18 months</a:t>
            </a:r>
          </a:p>
          <a:p>
            <a:endParaRPr lang="en-GB" dirty="0"/>
          </a:p>
        </p:txBody>
      </p:sp>
      <p:sp>
        <p:nvSpPr>
          <p:cNvPr id="5" name="Footer Placeholder 4">
            <a:extLst>
              <a:ext uri="{FF2B5EF4-FFF2-40B4-BE49-F238E27FC236}">
                <a16:creationId xmlns:a16="http://schemas.microsoft.com/office/drawing/2014/main" id="{7F2840E9-CFBC-4C10-AD7A-8A9DBA94E641}"/>
              </a:ext>
            </a:extLst>
          </p:cNvPr>
          <p:cNvSpPr>
            <a:spLocks noGrp="1"/>
          </p:cNvSpPr>
          <p:nvPr>
            <p:ph type="ftr" sz="quarter" idx="10"/>
          </p:nvPr>
        </p:nvSpPr>
        <p:spPr/>
        <p:txBody>
          <a:bodyPr/>
          <a:lstStyle/>
          <a:p>
            <a:r>
              <a:rPr lang="en-GB" dirty="0"/>
              <a:t>The hexavalent DTaP/IPV/Hib/HepB combination vaccine</a:t>
            </a:r>
          </a:p>
        </p:txBody>
      </p:sp>
      <p:sp>
        <p:nvSpPr>
          <p:cNvPr id="2" name="Slide Number Placeholder 1">
            <a:extLst>
              <a:ext uri="{FF2B5EF4-FFF2-40B4-BE49-F238E27FC236}">
                <a16:creationId xmlns:a16="http://schemas.microsoft.com/office/drawing/2014/main" id="{5080E9C7-D119-0941-F3B8-0EA7DA4284A6}"/>
              </a:ext>
            </a:extLst>
          </p:cNvPr>
          <p:cNvSpPr>
            <a:spLocks noGrp="1"/>
          </p:cNvSpPr>
          <p:nvPr>
            <p:ph type="sldNum" sz="quarter" idx="11"/>
          </p:nvPr>
        </p:nvSpPr>
        <p:spPr/>
        <p:txBody>
          <a:bodyPr/>
          <a:lstStyle/>
          <a:p>
            <a:fld id="{344369E4-5DE7-46E5-874E-4FD437973785}" type="slidenum">
              <a:rPr lang="en-GB" smtClean="0"/>
              <a:pPr/>
              <a:t>38</a:t>
            </a:fld>
            <a:endParaRPr lang="en-GB" sz="1400" dirty="0"/>
          </a:p>
        </p:txBody>
      </p:sp>
    </p:spTree>
    <p:extLst>
      <p:ext uri="{BB962C8B-B14F-4D97-AF65-F5344CB8AC3E}">
        <p14:creationId xmlns:p14="http://schemas.microsoft.com/office/powerpoint/2010/main" val="418281338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50FEBF2-BDBE-4FC1-B4AF-6C4BC7868313}"/>
              </a:ext>
            </a:extLst>
          </p:cNvPr>
          <p:cNvSpPr>
            <a:spLocks noGrp="1"/>
          </p:cNvSpPr>
          <p:nvPr>
            <p:ph type="ctrTitle"/>
          </p:nvPr>
        </p:nvSpPr>
        <p:spPr/>
        <p:txBody>
          <a:bodyPr/>
          <a:lstStyle/>
          <a:p>
            <a:r>
              <a:rPr lang="en-GB" dirty="0"/>
              <a:t>Neonatal selective immunisation programme for babies at risk of hepatitis B</a:t>
            </a:r>
          </a:p>
        </p:txBody>
      </p:sp>
    </p:spTree>
    <p:extLst>
      <p:ext uri="{BB962C8B-B14F-4D97-AF65-F5344CB8AC3E}">
        <p14:creationId xmlns:p14="http://schemas.microsoft.com/office/powerpoint/2010/main" val="42907249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CEA8D3-2C89-4989-9187-5F4B1A6C062E}"/>
              </a:ext>
            </a:extLst>
          </p:cNvPr>
          <p:cNvSpPr>
            <a:spLocks noGrp="1"/>
          </p:cNvSpPr>
          <p:nvPr>
            <p:ph type="title"/>
          </p:nvPr>
        </p:nvSpPr>
        <p:spPr/>
        <p:txBody>
          <a:bodyPr/>
          <a:lstStyle/>
          <a:p>
            <a:r>
              <a:rPr lang="en-GB" dirty="0"/>
              <a:t>Learning objectives</a:t>
            </a:r>
          </a:p>
        </p:txBody>
      </p:sp>
      <p:sp>
        <p:nvSpPr>
          <p:cNvPr id="3" name="Content Placeholder 2">
            <a:extLst>
              <a:ext uri="{FF2B5EF4-FFF2-40B4-BE49-F238E27FC236}">
                <a16:creationId xmlns:a16="http://schemas.microsoft.com/office/drawing/2014/main" id="{923C0860-64C3-4620-A13A-B2FFA9A057AE}"/>
              </a:ext>
            </a:extLst>
          </p:cNvPr>
          <p:cNvSpPr>
            <a:spLocks noGrp="1"/>
          </p:cNvSpPr>
          <p:nvPr>
            <p:ph idx="1"/>
          </p:nvPr>
        </p:nvSpPr>
        <p:spPr>
          <a:xfrm>
            <a:off x="350487" y="1459048"/>
            <a:ext cx="10791743" cy="4735276"/>
          </a:xfrm>
        </p:spPr>
        <p:txBody>
          <a:bodyPr>
            <a:noAutofit/>
          </a:bodyPr>
          <a:lstStyle/>
          <a:p>
            <a:pPr marL="0" indent="0">
              <a:buNone/>
            </a:pPr>
            <a:r>
              <a:rPr lang="en-GB" sz="1800" dirty="0"/>
              <a:t>By the end of this session, you should be able to:</a:t>
            </a:r>
          </a:p>
          <a:p>
            <a:r>
              <a:rPr lang="en-GB" sz="1800" dirty="0"/>
              <a:t>know which antigens are contained in the DTaP/IPV/Hib/HepB vaccines and be aware of the UK epidemiology</a:t>
            </a:r>
            <a:endParaRPr lang="en-US" sz="1800" dirty="0"/>
          </a:p>
          <a:p>
            <a:r>
              <a:rPr lang="en-GB" sz="1800" dirty="0"/>
              <a:t>state when the DTaP/IPV/Hib/HepB vaccine is used in the UK routine immunisation schedule</a:t>
            </a:r>
            <a:endParaRPr lang="en-US" sz="1800" dirty="0"/>
          </a:p>
          <a:p>
            <a:r>
              <a:rPr lang="en-GB" sz="1800" dirty="0"/>
              <a:t>describe how to correctly store, prepare and administer the hexavalent DTaP/IPV/Hib/HepB vaccines licensed in the UK</a:t>
            </a:r>
          </a:p>
          <a:p>
            <a:r>
              <a:rPr lang="en-GB" sz="1800" dirty="0"/>
              <a:t>describe who should receive additional hepatitis B vaccinations as part of the selective neonatal hepatitis B immunisation programme</a:t>
            </a:r>
          </a:p>
          <a:p>
            <a:r>
              <a:rPr lang="en-GB" sz="1800" dirty="0"/>
              <a:t>state when children should be vaccinated and tested as part the selective neonatal hepatitis B programme</a:t>
            </a:r>
            <a:endParaRPr lang="en-US" sz="1800" dirty="0"/>
          </a:p>
          <a:p>
            <a:r>
              <a:rPr lang="en-GB" sz="1800" dirty="0"/>
              <a:t>understand the importance of timely vaccination and testing for children on the selective neonatal hepatitis B programme</a:t>
            </a:r>
          </a:p>
          <a:p>
            <a:r>
              <a:rPr lang="en-GB" sz="1800" dirty="0"/>
              <a:t>communicate key facts to parents/carers about both the routine DTaP/IPV/Hib/HepB immunisation schedule and the selective neonatal hepatitis B immunisation schedule and be able to direct them to additional sources of information where required</a:t>
            </a:r>
          </a:p>
        </p:txBody>
      </p:sp>
      <p:sp>
        <p:nvSpPr>
          <p:cNvPr id="4" name="Footer Placeholder 3">
            <a:extLst>
              <a:ext uri="{FF2B5EF4-FFF2-40B4-BE49-F238E27FC236}">
                <a16:creationId xmlns:a16="http://schemas.microsoft.com/office/drawing/2014/main" id="{988DD9D8-D783-442E-8051-3EC5E6950ED3}"/>
              </a:ext>
            </a:extLst>
          </p:cNvPr>
          <p:cNvSpPr>
            <a:spLocks noGrp="1"/>
          </p:cNvSpPr>
          <p:nvPr>
            <p:ph type="ftr" sz="quarter" idx="10"/>
          </p:nvPr>
        </p:nvSpPr>
        <p:spPr/>
        <p:txBody>
          <a:bodyPr/>
          <a:lstStyle/>
          <a:p>
            <a:r>
              <a:rPr lang="en-GB" sz="1400" dirty="0"/>
              <a:t>The hexavalent DTaP/IPV/Hib/HepB combination vaccine</a:t>
            </a:r>
          </a:p>
        </p:txBody>
      </p:sp>
      <p:sp>
        <p:nvSpPr>
          <p:cNvPr id="5" name="Slide Number Placeholder 4">
            <a:extLst>
              <a:ext uri="{FF2B5EF4-FFF2-40B4-BE49-F238E27FC236}">
                <a16:creationId xmlns:a16="http://schemas.microsoft.com/office/drawing/2014/main" id="{611F4269-FFCA-C8FF-D70D-54F41E53972C}"/>
              </a:ext>
            </a:extLst>
          </p:cNvPr>
          <p:cNvSpPr>
            <a:spLocks noGrp="1"/>
          </p:cNvSpPr>
          <p:nvPr>
            <p:ph type="sldNum" sz="quarter" idx="11"/>
          </p:nvPr>
        </p:nvSpPr>
        <p:spPr/>
        <p:txBody>
          <a:bodyPr/>
          <a:lstStyle/>
          <a:p>
            <a:fld id="{344369E4-5DE7-46E5-874E-4FD437973785}" type="slidenum">
              <a:rPr lang="en-GB" smtClean="0"/>
              <a:pPr/>
              <a:t>4</a:t>
            </a:fld>
            <a:endParaRPr lang="en-GB" sz="1400" dirty="0"/>
          </a:p>
        </p:txBody>
      </p:sp>
    </p:spTree>
    <p:extLst>
      <p:ext uri="{BB962C8B-B14F-4D97-AF65-F5344CB8AC3E}">
        <p14:creationId xmlns:p14="http://schemas.microsoft.com/office/powerpoint/2010/main" val="92454676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216F77-6B2A-455F-9572-0DEDA38457FA}"/>
              </a:ext>
            </a:extLst>
          </p:cNvPr>
          <p:cNvSpPr>
            <a:spLocks noGrp="1"/>
          </p:cNvSpPr>
          <p:nvPr>
            <p:ph type="title"/>
          </p:nvPr>
        </p:nvSpPr>
        <p:spPr/>
        <p:txBody>
          <a:bodyPr>
            <a:normAutofit fontScale="90000"/>
          </a:bodyPr>
          <a:lstStyle/>
          <a:p>
            <a:r>
              <a:rPr lang="en-GB" dirty="0"/>
              <a:t>Implications for babies born to women living with hepatitis B</a:t>
            </a:r>
            <a:br>
              <a:rPr lang="en-GB" dirty="0"/>
            </a:br>
            <a:endParaRPr lang="en-GB" dirty="0"/>
          </a:p>
        </p:txBody>
      </p:sp>
      <p:sp>
        <p:nvSpPr>
          <p:cNvPr id="3" name="Content Placeholder 2">
            <a:extLst>
              <a:ext uri="{FF2B5EF4-FFF2-40B4-BE49-F238E27FC236}">
                <a16:creationId xmlns:a16="http://schemas.microsoft.com/office/drawing/2014/main" id="{4F0A1599-53C7-4A77-8235-DC81463F89CF}"/>
              </a:ext>
            </a:extLst>
          </p:cNvPr>
          <p:cNvSpPr>
            <a:spLocks noGrp="1"/>
          </p:cNvSpPr>
          <p:nvPr>
            <p:ph idx="1"/>
          </p:nvPr>
        </p:nvSpPr>
        <p:spPr>
          <a:xfrm>
            <a:off x="349869" y="1430696"/>
            <a:ext cx="11123857" cy="4998322"/>
          </a:xfrm>
        </p:spPr>
        <p:txBody>
          <a:bodyPr>
            <a:normAutofit/>
          </a:bodyPr>
          <a:lstStyle/>
          <a:p>
            <a:pPr>
              <a:lnSpc>
                <a:spcPct val="100000"/>
              </a:lnSpc>
            </a:pPr>
            <a:r>
              <a:rPr lang="en-GB" sz="2100" dirty="0"/>
              <a:t>babies born to mothers living with chronic hepatitis B or who have had acute hepatitis B during pregnancy are at risk of acquiring hepatitis B virus (HBV) </a:t>
            </a:r>
          </a:p>
          <a:p>
            <a:pPr>
              <a:lnSpc>
                <a:spcPct val="100000"/>
              </a:lnSpc>
            </a:pPr>
            <a:r>
              <a:rPr lang="en-GB" sz="2100" dirty="0"/>
              <a:t>objective of the selective neonatal hepatitis B vaccination programme is to provide post exposure immunisation to infants born to women living with hepatitis B to prevent perinatal transmission at or around the time of birth</a:t>
            </a:r>
          </a:p>
          <a:p>
            <a:pPr>
              <a:lnSpc>
                <a:spcPct val="100000"/>
              </a:lnSpc>
            </a:pPr>
            <a:r>
              <a:rPr lang="en-GB" sz="2100" dirty="0"/>
              <a:t>although hepatitis B vaccine is included in the routine childhood schedule, pregnant women are also offered hepatitis B screening in pregnancy. Maternal screening:</a:t>
            </a:r>
          </a:p>
          <a:p>
            <a:pPr marL="568325" lvl="3" indent="-285750">
              <a:lnSpc>
                <a:spcPct val="100000"/>
              </a:lnSpc>
              <a:buFont typeface="Wingdings" panose="05000000000000000000" pitchFamily="2" charset="2"/>
              <a:buChar char="Ø"/>
            </a:pPr>
            <a:r>
              <a:rPr lang="en-GB" sz="2100" dirty="0"/>
              <a:t>remains essential to identify unborn babies at risk of infection </a:t>
            </a:r>
          </a:p>
          <a:p>
            <a:pPr marL="568325" lvl="3" indent="-285750">
              <a:lnSpc>
                <a:spcPct val="100000"/>
              </a:lnSpc>
              <a:buFont typeface="Wingdings" panose="05000000000000000000" pitchFamily="2" charset="2"/>
              <a:buChar char="Ø"/>
            </a:pPr>
            <a:r>
              <a:rPr lang="en-GB" sz="2100" dirty="0"/>
              <a:t>identifies infants at high risk because they are born to women with hepatitis B so that they can receive additional monovalent doses of HepB vaccine at birth followed by a dose at 4 weeks of </a:t>
            </a:r>
            <a:r>
              <a:rPr lang="en-GB" sz="2100" dirty="0">
                <a:cs typeface="Times New Roman" panose="02020603050405020304" pitchFamily="18" charset="0"/>
              </a:rPr>
              <a:t>age.(Children </a:t>
            </a:r>
            <a:r>
              <a:rPr lang="en-GB" sz="2100" dirty="0">
                <a:effectLst/>
                <a:latin typeface="Arial" panose="020B0604020202020204" pitchFamily="34" charset="0"/>
                <a:ea typeface="Times New Roman" panose="02020603050405020304" pitchFamily="18" charset="0"/>
                <a:cs typeface="Times New Roman" panose="02020603050405020304" pitchFamily="18" charset="0"/>
              </a:rPr>
              <a:t>born on or before 30 June 2024 will receive a third monovalent at 12 months of age. Children born on or after 1 July 2024 are on the new immunisation schedule so receive their final hepatitis B dose as part of their routine hexavalent vaccine at 18 months of age)</a:t>
            </a:r>
            <a:endParaRPr lang="en-GB" sz="2100" dirty="0">
              <a:highlight>
                <a:srgbClr val="FFFF00"/>
              </a:highlight>
            </a:endParaRPr>
          </a:p>
        </p:txBody>
      </p:sp>
      <p:sp>
        <p:nvSpPr>
          <p:cNvPr id="4" name="Footer Placeholder 3">
            <a:extLst>
              <a:ext uri="{FF2B5EF4-FFF2-40B4-BE49-F238E27FC236}">
                <a16:creationId xmlns:a16="http://schemas.microsoft.com/office/drawing/2014/main" id="{32DBDF40-824C-47D8-AE77-9BF9A968DC4A}"/>
              </a:ext>
            </a:extLst>
          </p:cNvPr>
          <p:cNvSpPr>
            <a:spLocks noGrp="1"/>
          </p:cNvSpPr>
          <p:nvPr>
            <p:ph type="ftr" sz="quarter" idx="10"/>
          </p:nvPr>
        </p:nvSpPr>
        <p:spPr/>
        <p:txBody>
          <a:bodyPr/>
          <a:lstStyle/>
          <a:p>
            <a:r>
              <a:rPr lang="en-GB" dirty="0"/>
              <a:t>The hexavalent DTaP/IPV/Hib/HepB combination vaccine</a:t>
            </a:r>
          </a:p>
        </p:txBody>
      </p:sp>
      <p:sp>
        <p:nvSpPr>
          <p:cNvPr id="5" name="Slide Number Placeholder 4">
            <a:extLst>
              <a:ext uri="{FF2B5EF4-FFF2-40B4-BE49-F238E27FC236}">
                <a16:creationId xmlns:a16="http://schemas.microsoft.com/office/drawing/2014/main" id="{A1134042-BD38-9902-A8AF-553F41BDC81D}"/>
              </a:ext>
            </a:extLst>
          </p:cNvPr>
          <p:cNvSpPr>
            <a:spLocks noGrp="1"/>
          </p:cNvSpPr>
          <p:nvPr>
            <p:ph type="sldNum" sz="quarter" idx="11"/>
          </p:nvPr>
        </p:nvSpPr>
        <p:spPr/>
        <p:txBody>
          <a:bodyPr/>
          <a:lstStyle/>
          <a:p>
            <a:fld id="{344369E4-5DE7-46E5-874E-4FD437973785}" type="slidenum">
              <a:rPr lang="en-GB" smtClean="0"/>
              <a:pPr/>
              <a:t>40</a:t>
            </a:fld>
            <a:endParaRPr lang="en-GB" sz="1400" dirty="0"/>
          </a:p>
        </p:txBody>
      </p:sp>
    </p:spTree>
    <p:extLst>
      <p:ext uri="{BB962C8B-B14F-4D97-AF65-F5344CB8AC3E}">
        <p14:creationId xmlns:p14="http://schemas.microsoft.com/office/powerpoint/2010/main" val="41847779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A03D24-83E4-4C92-9564-0AB98CA777B2}"/>
              </a:ext>
            </a:extLst>
          </p:cNvPr>
          <p:cNvSpPr>
            <a:spLocks noGrp="1"/>
          </p:cNvSpPr>
          <p:nvPr>
            <p:ph type="title"/>
          </p:nvPr>
        </p:nvSpPr>
        <p:spPr>
          <a:xfrm>
            <a:off x="330206" y="179416"/>
            <a:ext cx="10642594" cy="972607"/>
          </a:xfrm>
        </p:spPr>
        <p:txBody>
          <a:bodyPr>
            <a:normAutofit fontScale="90000"/>
          </a:bodyPr>
          <a:lstStyle/>
          <a:p>
            <a:r>
              <a:rPr lang="en-GB" sz="3600" dirty="0"/>
              <a:t>Why do we need the selective neonatal immunisation programme if all infants routinely receive HepB vaccine?</a:t>
            </a:r>
            <a:br>
              <a:rPr lang="en-GB" dirty="0"/>
            </a:br>
            <a:endParaRPr lang="en-GB" dirty="0"/>
          </a:p>
        </p:txBody>
      </p:sp>
      <p:sp>
        <p:nvSpPr>
          <p:cNvPr id="3" name="Content Placeholder 2">
            <a:extLst>
              <a:ext uri="{FF2B5EF4-FFF2-40B4-BE49-F238E27FC236}">
                <a16:creationId xmlns:a16="http://schemas.microsoft.com/office/drawing/2014/main" id="{A36255C4-6354-4A35-BDCD-E7DE7CF8AF8C}"/>
              </a:ext>
            </a:extLst>
          </p:cNvPr>
          <p:cNvSpPr>
            <a:spLocks noGrp="1"/>
          </p:cNvSpPr>
          <p:nvPr>
            <p:ph idx="1"/>
          </p:nvPr>
        </p:nvSpPr>
        <p:spPr>
          <a:xfrm>
            <a:off x="379984" y="1516489"/>
            <a:ext cx="11123857" cy="4530904"/>
          </a:xfrm>
        </p:spPr>
        <p:txBody>
          <a:bodyPr>
            <a:normAutofit fontScale="92500" lnSpcReduction="10000"/>
          </a:bodyPr>
          <a:lstStyle/>
          <a:p>
            <a:pPr>
              <a:lnSpc>
                <a:spcPct val="110000"/>
              </a:lnSpc>
            </a:pPr>
            <a:r>
              <a:rPr lang="en-GB" dirty="0"/>
              <a:t>HBV infection can be transmitted from women living with hepatitis B to their babies at or around the time of birth </a:t>
            </a:r>
          </a:p>
          <a:p>
            <a:pPr>
              <a:lnSpc>
                <a:spcPct val="110000"/>
              </a:lnSpc>
            </a:pPr>
            <a:r>
              <a:rPr lang="en-GB" dirty="0"/>
              <a:t>babies acquiring infection at this time have a high risk of becoming chronically infected with the virus</a:t>
            </a:r>
          </a:p>
          <a:p>
            <a:pPr>
              <a:lnSpc>
                <a:spcPct val="110000"/>
              </a:lnSpc>
            </a:pPr>
            <a:r>
              <a:rPr lang="en-GB" dirty="0"/>
              <a:t>over 90% of chronic infection from perinatal transmission in infants born to women with hepatitis B can be prevented by appropriate post-exposure vaccination starting at birth </a:t>
            </a:r>
          </a:p>
          <a:p>
            <a:pPr>
              <a:lnSpc>
                <a:spcPct val="110000"/>
              </a:lnSpc>
            </a:pPr>
            <a:r>
              <a:rPr lang="en-GB" dirty="0"/>
              <a:t>timely vaccination at birth and at 4 weeks of age is critical to preventing infant infection</a:t>
            </a:r>
          </a:p>
          <a:p>
            <a:pPr>
              <a:lnSpc>
                <a:spcPct val="110000"/>
              </a:lnSpc>
            </a:pPr>
            <a:r>
              <a:rPr lang="en-GB" dirty="0"/>
              <a:t>the dose that is given to all babies at 8 weeks of age (as part of the universal routine programme) would be too late to prevent infection in those born to women living with hepatitis B following exposure to the hepatitis B virus at or around birth</a:t>
            </a:r>
          </a:p>
          <a:p>
            <a:endParaRPr lang="en-GB" dirty="0"/>
          </a:p>
        </p:txBody>
      </p:sp>
      <p:sp>
        <p:nvSpPr>
          <p:cNvPr id="4" name="Footer Placeholder 3">
            <a:extLst>
              <a:ext uri="{FF2B5EF4-FFF2-40B4-BE49-F238E27FC236}">
                <a16:creationId xmlns:a16="http://schemas.microsoft.com/office/drawing/2014/main" id="{B8D74EE8-0392-4299-8244-F4F03C0815E8}"/>
              </a:ext>
            </a:extLst>
          </p:cNvPr>
          <p:cNvSpPr>
            <a:spLocks noGrp="1"/>
          </p:cNvSpPr>
          <p:nvPr>
            <p:ph type="ftr" sz="quarter" idx="10"/>
          </p:nvPr>
        </p:nvSpPr>
        <p:spPr/>
        <p:txBody>
          <a:bodyPr/>
          <a:lstStyle/>
          <a:p>
            <a:r>
              <a:rPr lang="en-GB" dirty="0"/>
              <a:t>The hexavalent DTaP/IPV/Hib/HepB combination vaccine</a:t>
            </a:r>
          </a:p>
        </p:txBody>
      </p:sp>
      <p:sp>
        <p:nvSpPr>
          <p:cNvPr id="5" name="Slide Number Placeholder 4">
            <a:extLst>
              <a:ext uri="{FF2B5EF4-FFF2-40B4-BE49-F238E27FC236}">
                <a16:creationId xmlns:a16="http://schemas.microsoft.com/office/drawing/2014/main" id="{F172BAF8-592F-3F7A-D242-D1F223CE9819}"/>
              </a:ext>
            </a:extLst>
          </p:cNvPr>
          <p:cNvSpPr>
            <a:spLocks noGrp="1"/>
          </p:cNvSpPr>
          <p:nvPr>
            <p:ph type="sldNum" sz="quarter" idx="11"/>
          </p:nvPr>
        </p:nvSpPr>
        <p:spPr/>
        <p:txBody>
          <a:bodyPr/>
          <a:lstStyle/>
          <a:p>
            <a:fld id="{344369E4-5DE7-46E5-874E-4FD437973785}" type="slidenum">
              <a:rPr lang="en-GB" smtClean="0"/>
              <a:pPr/>
              <a:t>41</a:t>
            </a:fld>
            <a:endParaRPr lang="en-GB" sz="1400" dirty="0"/>
          </a:p>
        </p:txBody>
      </p:sp>
    </p:spTree>
    <p:extLst>
      <p:ext uri="{BB962C8B-B14F-4D97-AF65-F5344CB8AC3E}">
        <p14:creationId xmlns:p14="http://schemas.microsoft.com/office/powerpoint/2010/main" val="243072955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39A09-0E8D-43BB-BDF5-0CAA7491E1B9}"/>
              </a:ext>
            </a:extLst>
          </p:cNvPr>
          <p:cNvSpPr>
            <a:spLocks noGrp="1"/>
          </p:cNvSpPr>
          <p:nvPr>
            <p:ph type="title"/>
          </p:nvPr>
        </p:nvSpPr>
        <p:spPr/>
        <p:txBody>
          <a:bodyPr>
            <a:normAutofit fontScale="90000"/>
          </a:bodyPr>
          <a:lstStyle/>
          <a:p>
            <a:r>
              <a:rPr lang="en-GB" dirty="0"/>
              <a:t>Hepatitis B vaccine schedule for the routine and selective neonatal immunisation programmes </a:t>
            </a:r>
          </a:p>
        </p:txBody>
      </p:sp>
      <p:sp>
        <p:nvSpPr>
          <p:cNvPr id="4" name="Footer Placeholder 3">
            <a:extLst>
              <a:ext uri="{FF2B5EF4-FFF2-40B4-BE49-F238E27FC236}">
                <a16:creationId xmlns:a16="http://schemas.microsoft.com/office/drawing/2014/main" id="{59BBC590-33EB-449F-B2FF-2496D9B94E03}"/>
              </a:ext>
            </a:extLst>
          </p:cNvPr>
          <p:cNvSpPr>
            <a:spLocks noGrp="1"/>
          </p:cNvSpPr>
          <p:nvPr>
            <p:ph type="ftr" sz="quarter" idx="10"/>
          </p:nvPr>
        </p:nvSpPr>
        <p:spPr/>
        <p:txBody>
          <a:bodyPr/>
          <a:lstStyle/>
          <a:p>
            <a:r>
              <a:rPr lang="en-GB" dirty="0"/>
              <a:t>The hexavalent DTaP/IPV/Hib/HepB combination vaccine</a:t>
            </a:r>
          </a:p>
        </p:txBody>
      </p:sp>
      <p:sp>
        <p:nvSpPr>
          <p:cNvPr id="11" name="TextBox 10">
            <a:extLst>
              <a:ext uri="{FF2B5EF4-FFF2-40B4-BE49-F238E27FC236}">
                <a16:creationId xmlns:a16="http://schemas.microsoft.com/office/drawing/2014/main" id="{C1B7B572-D445-4636-DBD5-535B579EA353}"/>
              </a:ext>
            </a:extLst>
          </p:cNvPr>
          <p:cNvSpPr txBox="1"/>
          <p:nvPr/>
        </p:nvSpPr>
        <p:spPr>
          <a:xfrm>
            <a:off x="7728156" y="5634695"/>
            <a:ext cx="3560495" cy="307777"/>
          </a:xfrm>
          <a:prstGeom prst="rect">
            <a:avLst/>
          </a:prstGeom>
          <a:noFill/>
        </p:spPr>
        <p:txBody>
          <a:bodyPr wrap="square" rtlCol="0">
            <a:spAutoFit/>
          </a:bodyPr>
          <a:lstStyle/>
          <a:p>
            <a:r>
              <a:rPr lang="en-GB" sz="1400" dirty="0"/>
              <a:t>Source: </a:t>
            </a:r>
            <a:r>
              <a:rPr lang="en-GB" sz="1400" dirty="0">
                <a:hlinkClick r:id="rId2"/>
              </a:rPr>
              <a:t>the Green Book, hepatitis B</a:t>
            </a:r>
            <a:endParaRPr lang="en-GB" sz="1400" dirty="0"/>
          </a:p>
        </p:txBody>
      </p:sp>
      <p:pic>
        <p:nvPicPr>
          <p:cNvPr id="7" name="Picture 6">
            <a:extLst>
              <a:ext uri="{FF2B5EF4-FFF2-40B4-BE49-F238E27FC236}">
                <a16:creationId xmlns:a16="http://schemas.microsoft.com/office/drawing/2014/main" id="{F27E9EE3-47C2-EA35-C1BD-FEDB5ADAD74D}"/>
              </a:ext>
            </a:extLst>
          </p:cNvPr>
          <p:cNvPicPr>
            <a:picLocks noChangeAspect="1"/>
          </p:cNvPicPr>
          <p:nvPr/>
        </p:nvPicPr>
        <p:blipFill>
          <a:blip r:embed="rId3"/>
          <a:stretch>
            <a:fillRect/>
          </a:stretch>
        </p:blipFill>
        <p:spPr>
          <a:xfrm>
            <a:off x="366449" y="1417395"/>
            <a:ext cx="7314844" cy="4680661"/>
          </a:xfrm>
          <a:prstGeom prst="rect">
            <a:avLst/>
          </a:prstGeom>
        </p:spPr>
      </p:pic>
      <p:sp>
        <p:nvSpPr>
          <p:cNvPr id="3" name="Slide Number Placeholder 2">
            <a:extLst>
              <a:ext uri="{FF2B5EF4-FFF2-40B4-BE49-F238E27FC236}">
                <a16:creationId xmlns:a16="http://schemas.microsoft.com/office/drawing/2014/main" id="{6175592C-913C-2419-9749-4690F97AE1B0}"/>
              </a:ext>
            </a:extLst>
          </p:cNvPr>
          <p:cNvSpPr>
            <a:spLocks noGrp="1"/>
          </p:cNvSpPr>
          <p:nvPr>
            <p:ph type="sldNum" sz="quarter" idx="11"/>
          </p:nvPr>
        </p:nvSpPr>
        <p:spPr/>
        <p:txBody>
          <a:bodyPr/>
          <a:lstStyle/>
          <a:p>
            <a:fld id="{344369E4-5DE7-46E5-874E-4FD437973785}" type="slidenum">
              <a:rPr lang="en-GB" smtClean="0"/>
              <a:pPr/>
              <a:t>42</a:t>
            </a:fld>
            <a:endParaRPr lang="en-GB" sz="1400" dirty="0"/>
          </a:p>
        </p:txBody>
      </p:sp>
    </p:spTree>
    <p:extLst>
      <p:ext uri="{BB962C8B-B14F-4D97-AF65-F5344CB8AC3E}">
        <p14:creationId xmlns:p14="http://schemas.microsoft.com/office/powerpoint/2010/main" val="148109808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A8FE82-3DD1-4367-81F6-C57464F085BD}"/>
              </a:ext>
            </a:extLst>
          </p:cNvPr>
          <p:cNvSpPr>
            <a:spLocks noGrp="1"/>
          </p:cNvSpPr>
          <p:nvPr>
            <p:ph type="title"/>
          </p:nvPr>
        </p:nvSpPr>
        <p:spPr/>
        <p:txBody>
          <a:bodyPr>
            <a:normAutofit fontScale="90000"/>
          </a:bodyPr>
          <a:lstStyle/>
          <a:p>
            <a:r>
              <a:rPr lang="en-GB" dirty="0"/>
              <a:t>Blood tests for children on the selective neonatal hepatitis B programme</a:t>
            </a:r>
          </a:p>
        </p:txBody>
      </p:sp>
      <p:sp>
        <p:nvSpPr>
          <p:cNvPr id="3" name="Content Placeholder 2">
            <a:extLst>
              <a:ext uri="{FF2B5EF4-FFF2-40B4-BE49-F238E27FC236}">
                <a16:creationId xmlns:a16="http://schemas.microsoft.com/office/drawing/2014/main" id="{72D44E12-5569-436C-BB05-F7BCBF1CF74F}"/>
              </a:ext>
            </a:extLst>
          </p:cNvPr>
          <p:cNvSpPr>
            <a:spLocks noGrp="1"/>
          </p:cNvSpPr>
          <p:nvPr>
            <p:ph idx="1"/>
          </p:nvPr>
        </p:nvSpPr>
        <p:spPr>
          <a:xfrm>
            <a:off x="399645" y="1432970"/>
            <a:ext cx="11123857" cy="5005880"/>
          </a:xfrm>
        </p:spPr>
        <p:txBody>
          <a:bodyPr>
            <a:normAutofit/>
          </a:bodyPr>
          <a:lstStyle/>
          <a:p>
            <a:pPr>
              <a:lnSpc>
                <a:spcPct val="100000"/>
              </a:lnSpc>
            </a:pPr>
            <a:r>
              <a:rPr lang="en-GB" sz="1800" dirty="0"/>
              <a:t>although hepatitis B vaccine is highly effective at preventing infection if given at birth, a very small number of infants may still acquire infection despite vaccination and immunoglobulin</a:t>
            </a:r>
          </a:p>
          <a:p>
            <a:pPr>
              <a:lnSpc>
                <a:spcPct val="100000"/>
              </a:lnSpc>
            </a:pPr>
            <a:r>
              <a:rPr lang="en-GB" sz="1800" dirty="0"/>
              <a:t>testing high risk infants at one year to 18 months of age is important to enable timely assessment of their infection status</a:t>
            </a:r>
          </a:p>
          <a:p>
            <a:pPr>
              <a:lnSpc>
                <a:spcPct val="100000"/>
              </a:lnSpc>
            </a:pPr>
            <a:r>
              <a:rPr lang="en-GB" sz="1800" dirty="0"/>
              <a:t>a dry blood spot (DBS) test is available for free from UKHSA. This is a simple heel-prick test that can be performed in primary care and removes the need for the child to attend a paediatric phlebotomy clinic</a:t>
            </a:r>
          </a:p>
          <a:p>
            <a:pPr>
              <a:lnSpc>
                <a:spcPct val="100000"/>
              </a:lnSpc>
            </a:pPr>
            <a:r>
              <a:rPr lang="en-GB" sz="1800" dirty="0"/>
              <a:t>finding out if the child has acquired hepatitis B infection at this point can reduce risk of long-term complications and disease in later life </a:t>
            </a:r>
          </a:p>
          <a:p>
            <a:pPr>
              <a:lnSpc>
                <a:spcPct val="100000"/>
              </a:lnSpc>
            </a:pPr>
            <a:r>
              <a:rPr lang="en-GB" sz="1800" dirty="0"/>
              <a:t>the purpose of the one year to 18-month blood test is to check for infection (HBsAg), not to check or measure response to the vaccine </a:t>
            </a:r>
          </a:p>
          <a:p>
            <a:pPr>
              <a:lnSpc>
                <a:spcPct val="100000"/>
              </a:lnSpc>
            </a:pPr>
            <a:r>
              <a:rPr lang="en-GB" sz="1800" dirty="0"/>
              <a:t>numerous studies have already demonstrated that infants make a protective response to a course of hepatitis B given in the first year of life</a:t>
            </a:r>
          </a:p>
          <a:p>
            <a:pPr>
              <a:lnSpc>
                <a:spcPct val="100000"/>
              </a:lnSpc>
            </a:pPr>
            <a:r>
              <a:rPr lang="en-GB" sz="1800" dirty="0"/>
              <a:t>more information on blood testing available at </a:t>
            </a:r>
            <a:r>
              <a:rPr lang="en-GB" sz="1800" dirty="0">
                <a:hlinkClick r:id="rId2"/>
              </a:rPr>
              <a:t>www.gov.uk/guidance/hepatitis-b-dried-blood-spot-dbs-testing-for-infants</a:t>
            </a:r>
            <a:r>
              <a:rPr lang="en-GB" sz="1800" dirty="0"/>
              <a:t> </a:t>
            </a:r>
          </a:p>
          <a:p>
            <a:endParaRPr lang="en-GB" dirty="0"/>
          </a:p>
        </p:txBody>
      </p:sp>
      <p:sp>
        <p:nvSpPr>
          <p:cNvPr id="4" name="Footer Placeholder 3">
            <a:extLst>
              <a:ext uri="{FF2B5EF4-FFF2-40B4-BE49-F238E27FC236}">
                <a16:creationId xmlns:a16="http://schemas.microsoft.com/office/drawing/2014/main" id="{1CF34CC5-F281-43ED-8C49-A01910646809}"/>
              </a:ext>
            </a:extLst>
          </p:cNvPr>
          <p:cNvSpPr>
            <a:spLocks noGrp="1"/>
          </p:cNvSpPr>
          <p:nvPr>
            <p:ph type="ftr" sz="quarter" idx="10"/>
          </p:nvPr>
        </p:nvSpPr>
        <p:spPr/>
        <p:txBody>
          <a:bodyPr/>
          <a:lstStyle/>
          <a:p>
            <a:r>
              <a:rPr lang="en-GB" dirty="0"/>
              <a:t>The hexavalent DTaP/IPV/Hib/HepB combination vaccine</a:t>
            </a:r>
          </a:p>
        </p:txBody>
      </p:sp>
      <p:sp>
        <p:nvSpPr>
          <p:cNvPr id="5" name="Slide Number Placeholder 4">
            <a:extLst>
              <a:ext uri="{FF2B5EF4-FFF2-40B4-BE49-F238E27FC236}">
                <a16:creationId xmlns:a16="http://schemas.microsoft.com/office/drawing/2014/main" id="{26E314F1-1C18-7875-8419-2347BB9958BA}"/>
              </a:ext>
            </a:extLst>
          </p:cNvPr>
          <p:cNvSpPr>
            <a:spLocks noGrp="1"/>
          </p:cNvSpPr>
          <p:nvPr>
            <p:ph type="sldNum" sz="quarter" idx="11"/>
          </p:nvPr>
        </p:nvSpPr>
        <p:spPr/>
        <p:txBody>
          <a:bodyPr/>
          <a:lstStyle/>
          <a:p>
            <a:fld id="{344369E4-5DE7-46E5-874E-4FD437973785}" type="slidenum">
              <a:rPr lang="en-GB" smtClean="0"/>
              <a:pPr/>
              <a:t>43</a:t>
            </a:fld>
            <a:endParaRPr lang="en-GB" sz="1400" dirty="0"/>
          </a:p>
        </p:txBody>
      </p:sp>
    </p:spTree>
    <p:extLst>
      <p:ext uri="{BB962C8B-B14F-4D97-AF65-F5344CB8AC3E}">
        <p14:creationId xmlns:p14="http://schemas.microsoft.com/office/powerpoint/2010/main" val="418502536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DDFF36F-95A8-496F-B111-B4B41FC220F5}"/>
              </a:ext>
            </a:extLst>
          </p:cNvPr>
          <p:cNvSpPr>
            <a:spLocks noGrp="1"/>
          </p:cNvSpPr>
          <p:nvPr>
            <p:ph type="ctrTitle"/>
          </p:nvPr>
        </p:nvSpPr>
        <p:spPr/>
        <p:txBody>
          <a:bodyPr/>
          <a:lstStyle/>
          <a:p>
            <a:r>
              <a:rPr lang="en-GB" dirty="0"/>
              <a:t>Sources of information</a:t>
            </a:r>
          </a:p>
        </p:txBody>
      </p:sp>
    </p:spTree>
    <p:extLst>
      <p:ext uri="{BB962C8B-B14F-4D97-AF65-F5344CB8AC3E}">
        <p14:creationId xmlns:p14="http://schemas.microsoft.com/office/powerpoint/2010/main" val="5225088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E7F99E-02DA-4D6D-A0A9-49F4344FE39B}"/>
              </a:ext>
            </a:extLst>
          </p:cNvPr>
          <p:cNvSpPr>
            <a:spLocks noGrp="1"/>
          </p:cNvSpPr>
          <p:nvPr>
            <p:ph type="title"/>
          </p:nvPr>
        </p:nvSpPr>
        <p:spPr/>
        <p:txBody>
          <a:bodyPr/>
          <a:lstStyle/>
          <a:p>
            <a:r>
              <a:rPr lang="en-GB" dirty="0"/>
              <a:t>Resources available </a:t>
            </a:r>
          </a:p>
        </p:txBody>
      </p:sp>
      <p:sp>
        <p:nvSpPr>
          <p:cNvPr id="3" name="Content Placeholder 2">
            <a:extLst>
              <a:ext uri="{FF2B5EF4-FFF2-40B4-BE49-F238E27FC236}">
                <a16:creationId xmlns:a16="http://schemas.microsoft.com/office/drawing/2014/main" id="{15BD3464-6761-4948-A54C-E60D8993B1D4}"/>
              </a:ext>
            </a:extLst>
          </p:cNvPr>
          <p:cNvSpPr>
            <a:spLocks noGrp="1"/>
          </p:cNvSpPr>
          <p:nvPr>
            <p:ph idx="1"/>
          </p:nvPr>
        </p:nvSpPr>
        <p:spPr>
          <a:xfrm>
            <a:off x="360320" y="1487876"/>
            <a:ext cx="10671476" cy="4451477"/>
          </a:xfrm>
        </p:spPr>
        <p:txBody>
          <a:bodyPr>
            <a:normAutofit/>
          </a:bodyPr>
          <a:lstStyle/>
          <a:p>
            <a:pPr>
              <a:lnSpc>
                <a:spcPct val="100000"/>
              </a:lnSpc>
            </a:pPr>
            <a:r>
              <a:rPr lang="en-GB" dirty="0"/>
              <a:t>Hexavalent DTaP/IPV/Hib/HepB </a:t>
            </a:r>
            <a:r>
              <a:rPr lang="en-GB" dirty="0">
                <a:hlinkClick r:id="rId2"/>
              </a:rPr>
              <a:t>information for healthcare practitioner guidance</a:t>
            </a:r>
            <a:endParaRPr lang="en-GB" dirty="0"/>
          </a:p>
          <a:p>
            <a:pPr>
              <a:lnSpc>
                <a:spcPct val="100000"/>
              </a:lnSpc>
            </a:pPr>
            <a:r>
              <a:rPr lang="en-GB" dirty="0">
                <a:latin typeface="Arial"/>
                <a:ea typeface="Times New Roman"/>
                <a:hlinkClick r:id="rId3"/>
              </a:rPr>
              <a:t>Hepatitis B Green Book chapter 18</a:t>
            </a:r>
            <a:r>
              <a:rPr lang="en-GB" dirty="0">
                <a:latin typeface="Arial"/>
                <a:ea typeface="Times New Roman"/>
              </a:rPr>
              <a:t>  </a:t>
            </a:r>
          </a:p>
          <a:p>
            <a:pPr>
              <a:lnSpc>
                <a:spcPct val="100000"/>
              </a:lnSpc>
            </a:pPr>
            <a:r>
              <a:rPr lang="en-GB" dirty="0">
                <a:latin typeface="Arial"/>
                <a:ea typeface="Times New Roman"/>
                <a:hlinkClick r:id="rId4"/>
              </a:rPr>
              <a:t>Patient Group Direction (PGD)</a:t>
            </a:r>
            <a:r>
              <a:rPr lang="en-GB" dirty="0">
                <a:latin typeface="Arial"/>
                <a:ea typeface="Times New Roman"/>
              </a:rPr>
              <a:t> template for the hexavalent vaccines</a:t>
            </a:r>
          </a:p>
          <a:p>
            <a:pPr>
              <a:lnSpc>
                <a:spcPct val="100000"/>
              </a:lnSpc>
            </a:pPr>
            <a:r>
              <a:rPr lang="en-GB" dirty="0">
                <a:latin typeface="Arial"/>
                <a:ea typeface="Times New Roman"/>
                <a:hlinkClick r:id="rId5"/>
              </a:rPr>
              <a:t>Summary of Product Characteristics </a:t>
            </a:r>
            <a:r>
              <a:rPr lang="en-GB" dirty="0">
                <a:latin typeface="Arial"/>
                <a:ea typeface="Times New Roman"/>
              </a:rPr>
              <a:t>for Infanrix hexa® </a:t>
            </a:r>
          </a:p>
          <a:p>
            <a:pPr>
              <a:lnSpc>
                <a:spcPct val="100000"/>
              </a:lnSpc>
            </a:pPr>
            <a:r>
              <a:rPr lang="en-GB" dirty="0">
                <a:latin typeface="Arial"/>
                <a:ea typeface="Times New Roman"/>
                <a:hlinkClick r:id="rId6"/>
              </a:rPr>
              <a:t>Summary of Product Characteristics</a:t>
            </a:r>
            <a:r>
              <a:rPr lang="en-GB" dirty="0">
                <a:latin typeface="Arial"/>
                <a:ea typeface="Times New Roman"/>
              </a:rPr>
              <a:t> for Vaxelis ® </a:t>
            </a:r>
          </a:p>
          <a:p>
            <a:pPr>
              <a:lnSpc>
                <a:spcPct val="100000"/>
              </a:lnSpc>
            </a:pPr>
            <a:r>
              <a:rPr lang="en-GB" dirty="0">
                <a:latin typeface="Arial"/>
                <a:ea typeface="Times New Roman"/>
                <a:hlinkClick r:id="rId7"/>
              </a:rPr>
              <a:t>Immunisation information for healthcare practitioners</a:t>
            </a:r>
            <a:endParaRPr lang="en-GB" dirty="0">
              <a:latin typeface="Arial"/>
              <a:ea typeface="Times New Roman"/>
            </a:endParaRPr>
          </a:p>
          <a:p>
            <a:pPr>
              <a:lnSpc>
                <a:spcPct val="100000"/>
              </a:lnSpc>
            </a:pPr>
            <a:r>
              <a:rPr lang="en-GB" dirty="0">
                <a:latin typeface="Arial"/>
                <a:ea typeface="Times New Roman"/>
                <a:hlinkClick r:id="rId8"/>
              </a:rPr>
              <a:t>Guidance on the hepatitis B antenatal screening and selective neonatal immunisation pathway </a:t>
            </a:r>
            <a:r>
              <a:rPr lang="en-GB" dirty="0">
                <a:latin typeface="Arial"/>
                <a:ea typeface="Times New Roman"/>
              </a:rPr>
              <a:t> </a:t>
            </a:r>
          </a:p>
          <a:p>
            <a:endParaRPr lang="en-GB" sz="1600" dirty="0">
              <a:latin typeface="Arial"/>
              <a:ea typeface="Times New Roman"/>
            </a:endParaRPr>
          </a:p>
          <a:p>
            <a:endParaRPr lang="en-GB" sz="1800" dirty="0">
              <a:latin typeface="Arial"/>
              <a:ea typeface="Times New Roman"/>
            </a:endParaRPr>
          </a:p>
          <a:p>
            <a:pPr>
              <a:spcAft>
                <a:spcPts val="0"/>
              </a:spcAft>
            </a:pPr>
            <a:endParaRPr lang="en-GB" sz="1800" dirty="0">
              <a:latin typeface="Arial"/>
              <a:ea typeface="Times New Roman"/>
            </a:endParaRPr>
          </a:p>
          <a:p>
            <a:endParaRPr lang="en-GB" dirty="0"/>
          </a:p>
        </p:txBody>
      </p:sp>
      <p:sp>
        <p:nvSpPr>
          <p:cNvPr id="4" name="Footer Placeholder 3">
            <a:extLst>
              <a:ext uri="{FF2B5EF4-FFF2-40B4-BE49-F238E27FC236}">
                <a16:creationId xmlns:a16="http://schemas.microsoft.com/office/drawing/2014/main" id="{A30EAF31-74F3-4AEB-9995-976DD17DB3E2}"/>
              </a:ext>
            </a:extLst>
          </p:cNvPr>
          <p:cNvSpPr>
            <a:spLocks noGrp="1"/>
          </p:cNvSpPr>
          <p:nvPr>
            <p:ph type="ftr" sz="quarter" idx="10"/>
          </p:nvPr>
        </p:nvSpPr>
        <p:spPr/>
        <p:txBody>
          <a:bodyPr/>
          <a:lstStyle/>
          <a:p>
            <a:r>
              <a:rPr lang="en-GB" dirty="0"/>
              <a:t>The hexavalent DTaP/IPV/Hib/HepB combination vaccine</a:t>
            </a:r>
          </a:p>
        </p:txBody>
      </p:sp>
      <p:sp>
        <p:nvSpPr>
          <p:cNvPr id="5" name="Slide Number Placeholder 4">
            <a:extLst>
              <a:ext uri="{FF2B5EF4-FFF2-40B4-BE49-F238E27FC236}">
                <a16:creationId xmlns:a16="http://schemas.microsoft.com/office/drawing/2014/main" id="{06802551-267F-73BC-22AB-B414C578D81E}"/>
              </a:ext>
            </a:extLst>
          </p:cNvPr>
          <p:cNvSpPr>
            <a:spLocks noGrp="1"/>
          </p:cNvSpPr>
          <p:nvPr>
            <p:ph type="sldNum" sz="quarter" idx="11"/>
          </p:nvPr>
        </p:nvSpPr>
        <p:spPr/>
        <p:txBody>
          <a:bodyPr/>
          <a:lstStyle/>
          <a:p>
            <a:fld id="{344369E4-5DE7-46E5-874E-4FD437973785}" type="slidenum">
              <a:rPr lang="en-GB" smtClean="0"/>
              <a:pPr/>
              <a:t>45</a:t>
            </a:fld>
            <a:endParaRPr lang="en-GB" sz="1400" dirty="0"/>
          </a:p>
        </p:txBody>
      </p:sp>
    </p:spTree>
    <p:extLst>
      <p:ext uri="{BB962C8B-B14F-4D97-AF65-F5344CB8AC3E}">
        <p14:creationId xmlns:p14="http://schemas.microsoft.com/office/powerpoint/2010/main" val="17913666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D4EB13-554A-D19A-EB93-8C6A8B16AEF6}"/>
              </a:ext>
            </a:extLst>
          </p:cNvPr>
          <p:cNvSpPr>
            <a:spLocks noGrp="1"/>
          </p:cNvSpPr>
          <p:nvPr>
            <p:ph type="title"/>
          </p:nvPr>
        </p:nvSpPr>
        <p:spPr/>
        <p:txBody>
          <a:bodyPr>
            <a:normAutofit fontScale="90000"/>
          </a:bodyPr>
          <a:lstStyle/>
          <a:p>
            <a:r>
              <a:rPr lang="en-US" dirty="0">
                <a:latin typeface="Arial"/>
                <a:cs typeface="Arial"/>
              </a:rPr>
              <a:t>Pre-requisites to administering DTaP/IPV/Hib/HepB vaccines</a:t>
            </a:r>
            <a:endParaRPr lang="en-US" dirty="0"/>
          </a:p>
        </p:txBody>
      </p:sp>
      <p:sp>
        <p:nvSpPr>
          <p:cNvPr id="3" name="Content Placeholder 2">
            <a:extLst>
              <a:ext uri="{FF2B5EF4-FFF2-40B4-BE49-F238E27FC236}">
                <a16:creationId xmlns:a16="http://schemas.microsoft.com/office/drawing/2014/main" id="{D80F2390-BF7D-1ABC-D03F-087C106E5E13}"/>
              </a:ext>
            </a:extLst>
          </p:cNvPr>
          <p:cNvSpPr>
            <a:spLocks noGrp="1"/>
          </p:cNvSpPr>
          <p:nvPr>
            <p:ph idx="1"/>
          </p:nvPr>
        </p:nvSpPr>
        <p:spPr>
          <a:xfrm>
            <a:off x="349870" y="1571723"/>
            <a:ext cx="10965980" cy="4672361"/>
          </a:xfrm>
        </p:spPr>
        <p:txBody>
          <a:bodyPr vert="horz" lIns="91440" tIns="45720" rIns="91440" bIns="45720" rtlCol="0" anchor="t">
            <a:normAutofit fontScale="55000" lnSpcReduction="20000"/>
          </a:bodyPr>
          <a:lstStyle/>
          <a:p>
            <a:pPr marL="0" indent="0">
              <a:lnSpc>
                <a:spcPct val="120000"/>
              </a:lnSpc>
              <a:spcBef>
                <a:spcPts val="0"/>
              </a:spcBef>
              <a:buNone/>
            </a:pPr>
            <a:r>
              <a:rPr lang="en-GB" sz="3300" dirty="0">
                <a:latin typeface="Arial"/>
                <a:cs typeface="Arial"/>
              </a:rPr>
              <a:t>Before administering the hexavalent </a:t>
            </a:r>
            <a:r>
              <a:rPr lang="en-US" sz="3300" dirty="0">
                <a:latin typeface="Arial"/>
                <a:cs typeface="Arial"/>
              </a:rPr>
              <a:t>DTaP/IPV/Hib/HepB</a:t>
            </a:r>
            <a:r>
              <a:rPr lang="en-GB" sz="3300" dirty="0">
                <a:latin typeface="Arial"/>
                <a:cs typeface="Arial"/>
              </a:rPr>
              <a:t> vaccine, you should have:</a:t>
            </a:r>
          </a:p>
          <a:p>
            <a:pPr marL="285750" indent="-285750">
              <a:lnSpc>
                <a:spcPct val="120000"/>
              </a:lnSpc>
              <a:spcBef>
                <a:spcPts val="1200"/>
              </a:spcBef>
            </a:pPr>
            <a:r>
              <a:rPr lang="en-GB" sz="3300" dirty="0">
                <a:latin typeface="Arial"/>
                <a:cs typeface="Arial"/>
              </a:rPr>
              <a:t>undertaken training in the management of anaphylaxis and Basic Life Support (BLS) (adult) as specified by the policy for your local area</a:t>
            </a:r>
          </a:p>
          <a:p>
            <a:pPr marL="285750" indent="-285750">
              <a:lnSpc>
                <a:spcPct val="120000"/>
              </a:lnSpc>
              <a:spcBef>
                <a:spcPts val="1200"/>
              </a:spcBef>
            </a:pPr>
            <a:r>
              <a:rPr lang="en-GB" sz="3300" dirty="0">
                <a:latin typeface="Arial"/>
                <a:cs typeface="Arial"/>
              </a:rPr>
              <a:t>undertaken any additional statutory and mandatory training as required by your employer</a:t>
            </a:r>
          </a:p>
          <a:p>
            <a:pPr marL="285750" indent="-285750">
              <a:lnSpc>
                <a:spcPct val="120000"/>
              </a:lnSpc>
              <a:spcBef>
                <a:spcPts val="1200"/>
              </a:spcBef>
            </a:pPr>
            <a:r>
              <a:rPr lang="en-GB" sz="3300" dirty="0">
                <a:latin typeface="Arial"/>
                <a:cs typeface="Arial"/>
              </a:rPr>
              <a:t>undertaken theoretical and practical vaccination training and been assessed as competent</a:t>
            </a:r>
          </a:p>
          <a:p>
            <a:pPr marL="285750" indent="-285750">
              <a:lnSpc>
                <a:spcPct val="120000"/>
              </a:lnSpc>
              <a:spcBef>
                <a:spcPts val="1200"/>
              </a:spcBef>
            </a:pPr>
            <a:r>
              <a:rPr lang="en-GB" sz="3300" dirty="0">
                <a:latin typeface="Arial"/>
                <a:cs typeface="Arial"/>
              </a:rPr>
              <a:t>undertaken specific training on the hexavalent </a:t>
            </a:r>
            <a:r>
              <a:rPr lang="en-US" sz="3300" dirty="0">
                <a:latin typeface="Arial"/>
                <a:cs typeface="Arial"/>
              </a:rPr>
              <a:t>DTaP/IPV/Hib/HepB</a:t>
            </a:r>
            <a:r>
              <a:rPr lang="en-GB" sz="3300" dirty="0">
                <a:latin typeface="Arial"/>
                <a:cs typeface="Arial"/>
              </a:rPr>
              <a:t> vaccine and the UK routine immunisation schedule</a:t>
            </a:r>
            <a:endParaRPr lang="en-GB" sz="3300" baseline="30000" dirty="0">
              <a:latin typeface="Arial"/>
              <a:cs typeface="Arial"/>
            </a:endParaRPr>
          </a:p>
          <a:p>
            <a:pPr marL="285750" indent="-285750">
              <a:lnSpc>
                <a:spcPct val="120000"/>
              </a:lnSpc>
              <a:spcBef>
                <a:spcPts val="1200"/>
              </a:spcBef>
            </a:pPr>
            <a:r>
              <a:rPr lang="en-GB" sz="3300" dirty="0">
                <a:latin typeface="Arial"/>
                <a:cs typeface="Arial"/>
              </a:rPr>
              <a:t>accessed and familiarised yourself with the following key documents: </a:t>
            </a:r>
            <a:r>
              <a:rPr lang="en-US" sz="3300" u="sng" dirty="0">
                <a:latin typeface="Arial"/>
                <a:cs typeface="Arial"/>
                <a:hlinkClick r:id="rId2"/>
              </a:rPr>
              <a:t>The Green Book of immunisation against infectious disease</a:t>
            </a:r>
            <a:r>
              <a:rPr lang="en-GB" sz="3300" dirty="0">
                <a:latin typeface="Arial"/>
                <a:cs typeface="Arial"/>
              </a:rPr>
              <a:t>, the UKHSA </a:t>
            </a:r>
            <a:r>
              <a:rPr lang="en-GB" sz="3300" u="sng" dirty="0">
                <a:latin typeface="Arial"/>
                <a:cs typeface="Arial"/>
                <a:hlinkClick r:id="rId3"/>
              </a:rPr>
              <a:t>Hexavalent DTaP/IPV/Hib/HepB combination vaccine/Selective neonatal hepatitis B vaccination information for healthcare practitioners</a:t>
            </a:r>
            <a:r>
              <a:rPr lang="en-GB" sz="3300" dirty="0">
                <a:latin typeface="Arial"/>
                <a:cs typeface="Arial"/>
              </a:rPr>
              <a:t> guidance and the vaccine product information in the </a:t>
            </a:r>
            <a:r>
              <a:rPr lang="en-GB" sz="3300" dirty="0">
                <a:latin typeface="Arial"/>
                <a:cs typeface="Arial"/>
                <a:hlinkClick r:id="rId4"/>
              </a:rPr>
              <a:t>Summary of Product Characteristics</a:t>
            </a:r>
            <a:r>
              <a:rPr lang="en-GB" sz="3300" dirty="0">
                <a:latin typeface="Arial"/>
                <a:cs typeface="Arial"/>
              </a:rPr>
              <a:t> </a:t>
            </a:r>
          </a:p>
          <a:p>
            <a:pPr marL="285750" indent="-285750">
              <a:lnSpc>
                <a:spcPct val="120000"/>
              </a:lnSpc>
              <a:spcBef>
                <a:spcPts val="1200"/>
              </a:spcBef>
            </a:pPr>
            <a:r>
              <a:rPr lang="en-GB" sz="3300" dirty="0">
                <a:latin typeface="Arial"/>
                <a:cs typeface="Arial"/>
              </a:rPr>
              <a:t>an appropriate legal framework to supply and administer the hexavalent vaccine in place, for example a patient specific prescription, Patient Specific Direction (PSD) or Patient Group Direction (PGD) </a:t>
            </a:r>
          </a:p>
          <a:p>
            <a:endParaRPr lang="en-US" dirty="0"/>
          </a:p>
        </p:txBody>
      </p:sp>
      <p:sp>
        <p:nvSpPr>
          <p:cNvPr id="4" name="Footer Placeholder 3">
            <a:extLst>
              <a:ext uri="{FF2B5EF4-FFF2-40B4-BE49-F238E27FC236}">
                <a16:creationId xmlns:a16="http://schemas.microsoft.com/office/drawing/2014/main" id="{9D17B2EA-D8AF-15D2-9462-48AAD4F3E8F2}"/>
              </a:ext>
            </a:extLst>
          </p:cNvPr>
          <p:cNvSpPr>
            <a:spLocks noGrp="1"/>
          </p:cNvSpPr>
          <p:nvPr>
            <p:ph type="ftr" sz="quarter" idx="10"/>
          </p:nvPr>
        </p:nvSpPr>
        <p:spPr/>
        <p:txBody>
          <a:bodyPr/>
          <a:lstStyle/>
          <a:p>
            <a:r>
              <a:rPr lang="en-US" dirty="0"/>
              <a:t>The hexavalent DTaP/IPV/Hib/HepB combination vaccine</a:t>
            </a:r>
            <a:endParaRPr lang="en-GB" sz="1400" dirty="0"/>
          </a:p>
        </p:txBody>
      </p:sp>
      <p:sp>
        <p:nvSpPr>
          <p:cNvPr id="5" name="Slide Number Placeholder 4">
            <a:extLst>
              <a:ext uri="{FF2B5EF4-FFF2-40B4-BE49-F238E27FC236}">
                <a16:creationId xmlns:a16="http://schemas.microsoft.com/office/drawing/2014/main" id="{A9C4E929-F1A7-08CD-320B-553DF37F328A}"/>
              </a:ext>
            </a:extLst>
          </p:cNvPr>
          <p:cNvSpPr>
            <a:spLocks noGrp="1"/>
          </p:cNvSpPr>
          <p:nvPr>
            <p:ph type="sldNum" sz="quarter" idx="11"/>
          </p:nvPr>
        </p:nvSpPr>
        <p:spPr/>
        <p:txBody>
          <a:bodyPr/>
          <a:lstStyle/>
          <a:p>
            <a:fld id="{344369E4-5DE7-46E5-874E-4FD437973785}" type="slidenum">
              <a:rPr lang="en-GB" smtClean="0"/>
              <a:pPr/>
              <a:t>5</a:t>
            </a:fld>
            <a:endParaRPr lang="en-GB" sz="1400" dirty="0"/>
          </a:p>
        </p:txBody>
      </p:sp>
    </p:spTree>
    <p:extLst>
      <p:ext uri="{BB962C8B-B14F-4D97-AF65-F5344CB8AC3E}">
        <p14:creationId xmlns:p14="http://schemas.microsoft.com/office/powerpoint/2010/main" val="5739426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156C49-004A-494A-BB5F-50A2DEAFE963}"/>
              </a:ext>
            </a:extLst>
          </p:cNvPr>
          <p:cNvSpPr>
            <a:spLocks noGrp="1"/>
          </p:cNvSpPr>
          <p:nvPr>
            <p:ph type="title"/>
          </p:nvPr>
        </p:nvSpPr>
        <p:spPr/>
        <p:txBody>
          <a:bodyPr/>
          <a:lstStyle/>
          <a:p>
            <a:r>
              <a:rPr lang="en-GB" dirty="0"/>
              <a:t>Significant messages</a:t>
            </a:r>
          </a:p>
        </p:txBody>
      </p:sp>
      <p:sp>
        <p:nvSpPr>
          <p:cNvPr id="3" name="Content Placeholder 2">
            <a:extLst>
              <a:ext uri="{FF2B5EF4-FFF2-40B4-BE49-F238E27FC236}">
                <a16:creationId xmlns:a16="http://schemas.microsoft.com/office/drawing/2014/main" id="{8FEB1C93-9493-4B7E-B594-7E3AABE11D63}"/>
              </a:ext>
            </a:extLst>
          </p:cNvPr>
          <p:cNvSpPr>
            <a:spLocks noGrp="1"/>
          </p:cNvSpPr>
          <p:nvPr>
            <p:ph idx="1"/>
          </p:nvPr>
        </p:nvSpPr>
        <p:spPr>
          <a:xfrm>
            <a:off x="341152" y="1435510"/>
            <a:ext cx="11015108" cy="4924681"/>
          </a:xfrm>
        </p:spPr>
        <p:txBody>
          <a:bodyPr vert="horz" lIns="91440" tIns="45720" rIns="91440" bIns="45720" rtlCol="0" anchor="t">
            <a:normAutofit fontScale="92500" lnSpcReduction="10000"/>
          </a:bodyPr>
          <a:lstStyle/>
          <a:p>
            <a:pPr>
              <a:lnSpc>
                <a:spcPct val="110000"/>
              </a:lnSpc>
            </a:pPr>
            <a:r>
              <a:rPr lang="en-GB" sz="1800" dirty="0">
                <a:latin typeface="Arial"/>
                <a:cs typeface="Arial"/>
              </a:rPr>
              <a:t>hexavalent DTaP/IPV/Hib/HepB vaccination which includes protection against hepatitis B was introduced into the infant primary immunisation schedule in the UK from 1 August 2017</a:t>
            </a:r>
          </a:p>
          <a:p>
            <a:pPr>
              <a:lnSpc>
                <a:spcPct val="110000"/>
              </a:lnSpc>
            </a:pPr>
            <a:r>
              <a:rPr lang="en-GB" sz="1800" dirty="0">
                <a:latin typeface="Arial"/>
                <a:cs typeface="Arial"/>
              </a:rPr>
              <a:t>in the UK, the hexavalent vaccines Vaxelis® and Infanrix hexa® are licensed for use in the primary immunisation schedule</a:t>
            </a:r>
          </a:p>
          <a:p>
            <a:pPr>
              <a:lnSpc>
                <a:spcPct val="110000"/>
              </a:lnSpc>
            </a:pPr>
            <a:r>
              <a:rPr lang="en-GB" sz="1800" dirty="0">
                <a:latin typeface="Arial"/>
                <a:cs typeface="Arial"/>
              </a:rPr>
              <a:t>neither of the hexavalent vaccines are new vaccines. Both vaccines have been widely used in other countries across the world for several years</a:t>
            </a:r>
          </a:p>
          <a:p>
            <a:pPr>
              <a:lnSpc>
                <a:spcPct val="110000"/>
              </a:lnSpc>
            </a:pPr>
            <a:r>
              <a:rPr lang="en-GB" sz="1800" dirty="0">
                <a:latin typeface="Arial"/>
                <a:cs typeface="Arial"/>
              </a:rPr>
              <a:t>studies have shown both hexavalent vaccines to be safe and highly immunogenic for all their component toxoids or antigens</a:t>
            </a:r>
          </a:p>
          <a:p>
            <a:pPr>
              <a:lnSpc>
                <a:spcPct val="110000"/>
              </a:lnSpc>
            </a:pPr>
            <a:r>
              <a:rPr lang="en-GB" sz="1800" dirty="0">
                <a:latin typeface="Arial"/>
                <a:cs typeface="Arial"/>
              </a:rPr>
              <a:t>any adverse events experienced</a:t>
            </a:r>
            <a:r>
              <a:rPr lang="en-GB" sz="1800" dirty="0">
                <a:solidFill>
                  <a:prstClr val="black"/>
                </a:solidFill>
                <a:latin typeface="Arial"/>
                <a:cs typeface="Arial"/>
              </a:rPr>
              <a:t> following both hexavalent vaccines</a:t>
            </a:r>
            <a:r>
              <a:rPr lang="en-GB" sz="1800" dirty="0">
                <a:latin typeface="Arial"/>
                <a:cs typeface="Arial"/>
              </a:rPr>
              <a:t> are mild to moderate</a:t>
            </a:r>
          </a:p>
          <a:p>
            <a:pPr>
              <a:lnSpc>
                <a:spcPct val="110000"/>
              </a:lnSpc>
            </a:pPr>
            <a:r>
              <a:rPr lang="en-GB" sz="1800" dirty="0">
                <a:latin typeface="Arial"/>
                <a:cs typeface="Arial"/>
              </a:rPr>
              <a:t>the primary infant immunisation schedule is at 8,12 and16 weeks </a:t>
            </a:r>
          </a:p>
          <a:p>
            <a:pPr>
              <a:lnSpc>
                <a:spcPct val="110000"/>
              </a:lnSpc>
            </a:pPr>
            <a:r>
              <a:rPr lang="en-GB" sz="1800" dirty="0">
                <a:latin typeface="Arial"/>
                <a:cs typeface="Arial"/>
              </a:rPr>
              <a:t>for children born on or after 1 July 2024, a fourth dose has been introduced at 18 months of age </a:t>
            </a:r>
            <a:r>
              <a:rPr lang="en-US" sz="1800" dirty="0">
                <a:latin typeface="Arial"/>
                <a:cs typeface="Arial"/>
              </a:rPr>
              <a:t>to provide a dose of Hib-containing vaccine in the second year of life and maintain Hib control.</a:t>
            </a:r>
            <a:r>
              <a:rPr lang="en-GB" sz="1800" dirty="0">
                <a:latin typeface="Arial"/>
                <a:cs typeface="Arial"/>
              </a:rPr>
              <a:t> This replaces the Hib/MenC vaccine previously given at 12 months of age</a:t>
            </a:r>
          </a:p>
          <a:p>
            <a:pPr>
              <a:lnSpc>
                <a:spcPct val="110000"/>
              </a:lnSpc>
            </a:pPr>
            <a:r>
              <a:rPr lang="en-GB" sz="1800" dirty="0"/>
              <a:t>Infanrix hexa® and Vaxelis® vaccines are considered interchangeable, but where possible and if local stock allows, it is preferable that the same DTaP/IPV/Hib/HepB vaccine be used for all 3 doses of the primary course</a:t>
            </a:r>
          </a:p>
          <a:p>
            <a:endParaRPr lang="en-GB" sz="1600" dirty="0"/>
          </a:p>
          <a:p>
            <a:endParaRPr lang="en-GB" sz="1600" dirty="0"/>
          </a:p>
          <a:p>
            <a:endParaRPr lang="en-GB" dirty="0"/>
          </a:p>
        </p:txBody>
      </p:sp>
      <p:sp>
        <p:nvSpPr>
          <p:cNvPr id="4" name="Footer Placeholder 3">
            <a:extLst>
              <a:ext uri="{FF2B5EF4-FFF2-40B4-BE49-F238E27FC236}">
                <a16:creationId xmlns:a16="http://schemas.microsoft.com/office/drawing/2014/main" id="{E5B6B6B7-0F3F-4642-92D4-AF3DC90EBBD0}"/>
              </a:ext>
            </a:extLst>
          </p:cNvPr>
          <p:cNvSpPr>
            <a:spLocks noGrp="1"/>
          </p:cNvSpPr>
          <p:nvPr>
            <p:ph type="ftr" sz="quarter" idx="10"/>
          </p:nvPr>
        </p:nvSpPr>
        <p:spPr/>
        <p:txBody>
          <a:bodyPr/>
          <a:lstStyle/>
          <a:p>
            <a:r>
              <a:rPr lang="en-GB" dirty="0"/>
              <a:t>The hexavalent DTaP/IPV/Hib/HepB combination vaccine</a:t>
            </a:r>
          </a:p>
        </p:txBody>
      </p:sp>
      <p:sp>
        <p:nvSpPr>
          <p:cNvPr id="5" name="Slide Number Placeholder 4">
            <a:extLst>
              <a:ext uri="{FF2B5EF4-FFF2-40B4-BE49-F238E27FC236}">
                <a16:creationId xmlns:a16="http://schemas.microsoft.com/office/drawing/2014/main" id="{87FD9D29-4F97-D153-31D2-D216C4F0CA71}"/>
              </a:ext>
            </a:extLst>
          </p:cNvPr>
          <p:cNvSpPr>
            <a:spLocks noGrp="1"/>
          </p:cNvSpPr>
          <p:nvPr>
            <p:ph type="sldNum" sz="quarter" idx="11"/>
          </p:nvPr>
        </p:nvSpPr>
        <p:spPr/>
        <p:txBody>
          <a:bodyPr/>
          <a:lstStyle/>
          <a:p>
            <a:fld id="{344369E4-5DE7-46E5-874E-4FD437973785}" type="slidenum">
              <a:rPr lang="en-GB" smtClean="0"/>
              <a:pPr/>
              <a:t>6</a:t>
            </a:fld>
            <a:endParaRPr lang="en-GB" sz="1400" dirty="0"/>
          </a:p>
        </p:txBody>
      </p:sp>
    </p:spTree>
    <p:extLst>
      <p:ext uri="{BB962C8B-B14F-4D97-AF65-F5344CB8AC3E}">
        <p14:creationId xmlns:p14="http://schemas.microsoft.com/office/powerpoint/2010/main" val="8699590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7E084C-9823-4579-B2EA-14A2EE3935B8}"/>
              </a:ext>
            </a:extLst>
          </p:cNvPr>
          <p:cNvSpPr>
            <a:spLocks noGrp="1"/>
          </p:cNvSpPr>
          <p:nvPr>
            <p:ph type="title"/>
          </p:nvPr>
        </p:nvSpPr>
        <p:spPr/>
        <p:txBody>
          <a:bodyPr/>
          <a:lstStyle/>
          <a:p>
            <a:r>
              <a:rPr lang="en-GB" dirty="0"/>
              <a:t>The hexavalent infant vaccine</a:t>
            </a:r>
          </a:p>
        </p:txBody>
      </p:sp>
      <p:sp>
        <p:nvSpPr>
          <p:cNvPr id="3" name="Content Placeholder 2">
            <a:extLst>
              <a:ext uri="{FF2B5EF4-FFF2-40B4-BE49-F238E27FC236}">
                <a16:creationId xmlns:a16="http://schemas.microsoft.com/office/drawing/2014/main" id="{E49A02A4-5EEE-42A5-AF45-8187A581961A}"/>
              </a:ext>
            </a:extLst>
          </p:cNvPr>
          <p:cNvSpPr>
            <a:spLocks noGrp="1"/>
          </p:cNvSpPr>
          <p:nvPr>
            <p:ph idx="1"/>
          </p:nvPr>
        </p:nvSpPr>
        <p:spPr>
          <a:xfrm>
            <a:off x="396422" y="1415846"/>
            <a:ext cx="10989333" cy="4880503"/>
          </a:xfrm>
        </p:spPr>
        <p:txBody>
          <a:bodyPr>
            <a:normAutofit fontScale="92500" lnSpcReduction="10000"/>
          </a:bodyPr>
          <a:lstStyle/>
          <a:p>
            <a:pPr>
              <a:lnSpc>
                <a:spcPct val="110000"/>
              </a:lnSpc>
            </a:pPr>
            <a:r>
              <a:rPr lang="en-GB" sz="1800" dirty="0"/>
              <a:t>since autumn 2017, all babies born on or after 1 August 2017 have been eligible to receive a hexavalent (6 in 1) vaccine for their primary immunisations at 8, 12 and 16 weeks</a:t>
            </a:r>
          </a:p>
          <a:p>
            <a:pPr>
              <a:lnSpc>
                <a:spcPct val="110000"/>
              </a:lnSpc>
            </a:pPr>
            <a:r>
              <a:rPr lang="en-GB" sz="1800" dirty="0"/>
              <a:t>this hexavalent vaccine (DTaP/IPV/Hib/HepB) protects against diphtheria, tetanus, pertussis, poliomyelitis, hepatitis B and disease caused by </a:t>
            </a:r>
            <a:r>
              <a:rPr lang="en-GB" sz="1800" i="1" dirty="0"/>
              <a:t>Haemophilus influenzae </a:t>
            </a:r>
            <a:r>
              <a:rPr lang="en-GB" sz="1800" dirty="0"/>
              <a:t>type b (Hib)</a:t>
            </a:r>
          </a:p>
          <a:p>
            <a:pPr>
              <a:lnSpc>
                <a:spcPct val="110000"/>
              </a:lnSpc>
            </a:pPr>
            <a:r>
              <a:rPr lang="en-GB" sz="1800" dirty="0"/>
              <a:t>2017 </a:t>
            </a:r>
            <a:r>
              <a:rPr lang="en-GB" sz="1800" b="0" i="0" dirty="0">
                <a:solidFill>
                  <a:srgbClr val="000000"/>
                </a:solidFill>
                <a:effectLst/>
                <a:latin typeface="+mn-lt"/>
              </a:rPr>
              <a:t>–</a:t>
            </a:r>
            <a:r>
              <a:rPr lang="en-GB" sz="1800" dirty="0"/>
              <a:t> Infanrix hexa® replaced the pentavalent (5 in 1) infant primary vaccines Infanrix®-IPV+Hib and Pediacel® and offered protection against Hepatitis B to all infants for the first time</a:t>
            </a:r>
          </a:p>
          <a:p>
            <a:pPr>
              <a:lnSpc>
                <a:spcPct val="110000"/>
              </a:lnSpc>
            </a:pPr>
            <a:r>
              <a:rPr lang="en-GB" sz="1800" dirty="0"/>
              <a:t>2022 </a:t>
            </a:r>
            <a:r>
              <a:rPr lang="en-GB" sz="1800" b="0" i="0" dirty="0">
                <a:solidFill>
                  <a:srgbClr val="000000"/>
                </a:solidFill>
                <a:effectLst/>
                <a:latin typeface="+mn-lt"/>
              </a:rPr>
              <a:t>–</a:t>
            </a:r>
            <a:r>
              <a:rPr lang="en-GB" sz="1800" dirty="0"/>
              <a:t> Vaxelis® was introduced into the programme, for use in the primary immunisation schedule in addition to Infanrix hexa® </a:t>
            </a:r>
          </a:p>
          <a:p>
            <a:pPr>
              <a:lnSpc>
                <a:spcPct val="110000"/>
              </a:lnSpc>
            </a:pPr>
            <a:r>
              <a:rPr lang="en-GB" sz="1800" dirty="0"/>
              <a:t>2025 – the Hib/MenC vaccine (previously given at 12 months of age) was discontinued following a commercial decision by the manufacturer. The continued need for a Hib booster during the second year of life was determined so from 1 July 2025:</a:t>
            </a:r>
          </a:p>
          <a:p>
            <a:pPr lvl="1">
              <a:lnSpc>
                <a:spcPct val="110000"/>
              </a:lnSpc>
            </a:pPr>
            <a:r>
              <a:rPr lang="en-GB" sz="1800" dirty="0"/>
              <a:t>children born on or after 1 July 2024 are offered a 4</a:t>
            </a:r>
            <a:r>
              <a:rPr lang="en-GB" sz="1800" baseline="30000" dirty="0"/>
              <a:t>th</a:t>
            </a:r>
            <a:r>
              <a:rPr lang="en-GB" sz="1800" dirty="0"/>
              <a:t> dose of hexavalent vaccine at a new 18-month appointment</a:t>
            </a:r>
          </a:p>
          <a:p>
            <a:pPr lvl="1">
              <a:lnSpc>
                <a:spcPct val="110000"/>
              </a:lnSpc>
            </a:pPr>
            <a:r>
              <a:rPr lang="en-GB" sz="1800" dirty="0"/>
              <a:t>if supplies of Hib/MenC are exhausted, children born on or before 30 June 2024 should be given the hexavalent DTaP/IPV/Hib/HepB vaccine when they attend for the vaccines they should have received at 12 months of age (alongside PCV13, MenB and MMRV)</a:t>
            </a:r>
          </a:p>
          <a:p>
            <a:endParaRPr lang="en-GB" dirty="0"/>
          </a:p>
          <a:p>
            <a:endParaRPr lang="en-GB" dirty="0"/>
          </a:p>
          <a:p>
            <a:endParaRPr lang="en-GB" dirty="0"/>
          </a:p>
        </p:txBody>
      </p:sp>
      <p:sp>
        <p:nvSpPr>
          <p:cNvPr id="5" name="Slide Number Placeholder 4">
            <a:extLst>
              <a:ext uri="{FF2B5EF4-FFF2-40B4-BE49-F238E27FC236}">
                <a16:creationId xmlns:a16="http://schemas.microsoft.com/office/drawing/2014/main" id="{CA1D52CA-8779-CF85-95ED-41E158503100}"/>
              </a:ext>
            </a:extLst>
          </p:cNvPr>
          <p:cNvSpPr>
            <a:spLocks noGrp="1"/>
          </p:cNvSpPr>
          <p:nvPr>
            <p:ph type="sldNum" sz="quarter" idx="11"/>
          </p:nvPr>
        </p:nvSpPr>
        <p:spPr/>
        <p:txBody>
          <a:bodyPr/>
          <a:lstStyle/>
          <a:p>
            <a:fld id="{344369E4-5DE7-46E5-874E-4FD437973785}" type="slidenum">
              <a:rPr lang="en-GB" smtClean="0"/>
              <a:pPr/>
              <a:t>7</a:t>
            </a:fld>
            <a:endParaRPr lang="en-GB" sz="1400" dirty="0"/>
          </a:p>
        </p:txBody>
      </p:sp>
      <p:sp>
        <p:nvSpPr>
          <p:cNvPr id="6" name="Footer Placeholder 5">
            <a:extLst>
              <a:ext uri="{FF2B5EF4-FFF2-40B4-BE49-F238E27FC236}">
                <a16:creationId xmlns:a16="http://schemas.microsoft.com/office/drawing/2014/main" id="{3518B6EC-C528-4EAF-C3CE-4423079739EE}"/>
              </a:ext>
            </a:extLst>
          </p:cNvPr>
          <p:cNvSpPr>
            <a:spLocks noGrp="1"/>
          </p:cNvSpPr>
          <p:nvPr>
            <p:ph type="ftr" sz="quarter" idx="10"/>
          </p:nvPr>
        </p:nvSpPr>
        <p:spPr/>
        <p:txBody>
          <a:bodyPr/>
          <a:lstStyle/>
          <a:p>
            <a:r>
              <a:rPr lang="en-GB"/>
              <a:t>The hexavalent DTaP/IPV/Hib/HepB combination vaccine</a:t>
            </a:r>
            <a:endParaRPr lang="en-GB" sz="1400" dirty="0"/>
          </a:p>
        </p:txBody>
      </p:sp>
    </p:spTree>
    <p:extLst>
      <p:ext uri="{BB962C8B-B14F-4D97-AF65-F5344CB8AC3E}">
        <p14:creationId xmlns:p14="http://schemas.microsoft.com/office/powerpoint/2010/main" val="31026488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6D2170-CCD0-E135-6064-B84DCA332421}"/>
              </a:ext>
            </a:extLst>
          </p:cNvPr>
          <p:cNvSpPr>
            <a:spLocks noGrp="1"/>
          </p:cNvSpPr>
          <p:nvPr>
            <p:ph type="title"/>
          </p:nvPr>
        </p:nvSpPr>
        <p:spPr/>
        <p:txBody>
          <a:bodyPr>
            <a:normAutofit fontScale="90000"/>
          </a:bodyPr>
          <a:lstStyle/>
          <a:p>
            <a:r>
              <a:rPr lang="en-GB" dirty="0"/>
              <a:t>Why was a 4</a:t>
            </a:r>
            <a:r>
              <a:rPr lang="en-GB" baseline="30000" dirty="0"/>
              <a:t>th</a:t>
            </a:r>
            <a:r>
              <a:rPr lang="en-GB" dirty="0"/>
              <a:t> hexavalent dose at 18-months of age advised?</a:t>
            </a:r>
          </a:p>
        </p:txBody>
      </p:sp>
      <p:sp>
        <p:nvSpPr>
          <p:cNvPr id="3" name="Content Placeholder 2">
            <a:extLst>
              <a:ext uri="{FF2B5EF4-FFF2-40B4-BE49-F238E27FC236}">
                <a16:creationId xmlns:a16="http://schemas.microsoft.com/office/drawing/2014/main" id="{34941EA2-5BE5-DF47-C8AD-8712431C882A}"/>
              </a:ext>
            </a:extLst>
          </p:cNvPr>
          <p:cNvSpPr>
            <a:spLocks noGrp="1"/>
          </p:cNvSpPr>
          <p:nvPr>
            <p:ph idx="1"/>
          </p:nvPr>
        </p:nvSpPr>
        <p:spPr>
          <a:xfrm>
            <a:off x="349869" y="1420063"/>
            <a:ext cx="11144041" cy="5018787"/>
          </a:xfrm>
        </p:spPr>
        <p:txBody>
          <a:bodyPr>
            <a:normAutofit fontScale="92500" lnSpcReduction="20000"/>
          </a:bodyPr>
          <a:lstStyle/>
          <a:p>
            <a:pPr marL="230400">
              <a:lnSpc>
                <a:spcPct val="120000"/>
              </a:lnSpc>
            </a:pPr>
            <a:r>
              <a:rPr lang="en-US" sz="1700" dirty="0"/>
              <a:t>Hib protection is generated through a combination of direct (individual) and indirect (herd immunity) protection</a:t>
            </a:r>
          </a:p>
          <a:p>
            <a:pPr marL="230400">
              <a:lnSpc>
                <a:spcPct val="120000"/>
              </a:lnSpc>
            </a:pPr>
            <a:r>
              <a:rPr lang="en-US" sz="1700" dirty="0"/>
              <a:t>all children in the UK are vaccinated against Hib at 8, 12 and 16 weeks as part of the routine immunisation schedule</a:t>
            </a:r>
          </a:p>
          <a:p>
            <a:pPr marL="230400">
              <a:lnSpc>
                <a:spcPct val="120000"/>
              </a:lnSpc>
            </a:pPr>
            <a:r>
              <a:rPr lang="en-GB" sz="1700" dirty="0">
                <a:ea typeface="Times New Roman" panose="02020603050405020304" pitchFamily="18" charset="0"/>
                <a:cs typeface="Times New Roman" panose="02020603050405020304" pitchFamily="18" charset="0"/>
              </a:rPr>
              <a:t>i</a:t>
            </a:r>
            <a:r>
              <a:rPr lang="en-GB" sz="1700" dirty="0">
                <a:effectLst/>
                <a:latin typeface="Arial" panose="020B0604020202020204" pitchFamily="34" charset="0"/>
                <a:ea typeface="Times New Roman" panose="02020603050405020304" pitchFamily="18" charset="0"/>
                <a:cs typeface="Times New Roman" panose="02020603050405020304" pitchFamily="18" charset="0"/>
              </a:rPr>
              <a:t>n 2006, after studies showed that </a:t>
            </a:r>
            <a:r>
              <a:rPr lang="en-US" sz="1700" dirty="0">
                <a:effectLst/>
                <a:latin typeface="Arial" panose="020B0604020202020204" pitchFamily="34" charset="0"/>
                <a:ea typeface="Times New Roman" panose="02020603050405020304" pitchFamily="18" charset="0"/>
                <a:cs typeface="Times New Roman" panose="02020603050405020304" pitchFamily="18" charset="0"/>
              </a:rPr>
              <a:t>Hib</a:t>
            </a:r>
            <a:r>
              <a:rPr lang="en-US" sz="1700" dirty="0">
                <a:ea typeface="Times New Roman" panose="02020603050405020304" pitchFamily="18" charset="0"/>
                <a:cs typeface="Times New Roman" panose="02020603050405020304" pitchFamily="18" charset="0"/>
              </a:rPr>
              <a:t> protection</a:t>
            </a:r>
            <a:r>
              <a:rPr lang="en-GB" sz="1700" dirty="0">
                <a:effectLst/>
                <a:latin typeface="Arial" panose="020B0604020202020204" pitchFamily="34" charset="0"/>
                <a:ea typeface="Times New Roman" panose="02020603050405020304" pitchFamily="18" charset="0"/>
                <a:cs typeface="Times New Roman" panose="02020603050405020304" pitchFamily="18" charset="0"/>
              </a:rPr>
              <a:t> waned during the second year of life, a 4th (booster) dose of Hib antigen was introduced at 12 months of age in a combined Hib/MenC vaccine </a:t>
            </a:r>
          </a:p>
          <a:p>
            <a:pPr marL="230400">
              <a:lnSpc>
                <a:spcPct val="120000"/>
              </a:lnSpc>
            </a:pPr>
            <a:r>
              <a:rPr lang="en-GB" sz="1700" dirty="0">
                <a:cs typeface="Times New Roman" panose="02020603050405020304" pitchFamily="18" charset="0"/>
              </a:rPr>
              <a:t>in 2022, the manufacturer of the Hib/MenC vaccine notified the JCVI of a commercial decision to discontinue the Hib/MenC vaccine. </a:t>
            </a:r>
            <a:r>
              <a:rPr lang="en-GB" sz="1700" dirty="0">
                <a:effectLst/>
                <a:latin typeface="Arial" panose="020B0604020202020204" pitchFamily="34" charset="0"/>
                <a:ea typeface="Times New Roman" panose="02020603050405020304" pitchFamily="18" charset="0"/>
                <a:cs typeface="Times New Roman" panose="02020603050405020304" pitchFamily="18" charset="0"/>
              </a:rPr>
              <a:t>As there is no other Hib/MenC vaccine available on the UK market, </a:t>
            </a:r>
            <a:r>
              <a:rPr lang="en-GB" sz="1700" dirty="0">
                <a:cs typeface="Times New Roman" panose="02020603050405020304" pitchFamily="18" charset="0"/>
              </a:rPr>
              <a:t>JCVI discussed the changes to the routine schedule required</a:t>
            </a:r>
          </a:p>
          <a:p>
            <a:pPr marL="230400">
              <a:lnSpc>
                <a:spcPct val="120000"/>
              </a:lnSpc>
            </a:pPr>
            <a:r>
              <a:rPr lang="en-GB" sz="1700" dirty="0">
                <a:effectLst/>
                <a:latin typeface="Arial" panose="020B0604020202020204" pitchFamily="34" charset="0"/>
                <a:ea typeface="Times New Roman" panose="02020603050405020304" pitchFamily="18" charset="0"/>
                <a:cs typeface="Times New Roman" panose="02020603050405020304" pitchFamily="18" charset="0"/>
              </a:rPr>
              <a:t>JCVI advised that: </a:t>
            </a:r>
          </a:p>
          <a:p>
            <a:pPr marL="687600" lvl="2">
              <a:lnSpc>
                <a:spcPct val="120000"/>
              </a:lnSpc>
              <a:spcBef>
                <a:spcPts val="1000"/>
              </a:spcBef>
            </a:pPr>
            <a:r>
              <a:rPr lang="en-GB" sz="1700" dirty="0">
                <a:effectLst/>
                <a:latin typeface="Arial" panose="020B0604020202020204" pitchFamily="34" charset="0"/>
                <a:ea typeface="Times New Roman" panose="02020603050405020304" pitchFamily="18" charset="0"/>
                <a:cs typeface="Times New Roman" panose="02020603050405020304" pitchFamily="18" charset="0"/>
              </a:rPr>
              <a:t>the UK has a successful adolescent MenACWY programme through which its excellent control of meningococcal </a:t>
            </a:r>
            <a:r>
              <a:rPr lang="en-GB" sz="1700" dirty="0">
                <a:ea typeface="Times New Roman" panose="02020603050405020304" pitchFamily="18" charset="0"/>
                <a:cs typeface="Times New Roman" panose="02020603050405020304" pitchFamily="18" charset="0"/>
              </a:rPr>
              <a:t>C</a:t>
            </a:r>
            <a:r>
              <a:rPr lang="en-GB" sz="1700" dirty="0">
                <a:effectLst/>
                <a:latin typeface="Arial" panose="020B0604020202020204" pitchFamily="34" charset="0"/>
                <a:ea typeface="Times New Roman" panose="02020603050405020304" pitchFamily="18" charset="0"/>
                <a:cs typeface="Times New Roman" panose="02020603050405020304" pitchFamily="18" charset="0"/>
              </a:rPr>
              <a:t> disease </a:t>
            </a:r>
            <a:r>
              <a:rPr lang="en-US" sz="1700" dirty="0">
                <a:solidFill>
                  <a:srgbClr val="0B0C0C"/>
                </a:solidFill>
                <a:effectLst/>
                <a:latin typeface="Arial" panose="020B0604020202020204" pitchFamily="34" charset="0"/>
                <a:ea typeface="Times New Roman" panose="02020603050405020304" pitchFamily="18" charset="0"/>
                <a:cs typeface="Arial" panose="020B0604020202020204" pitchFamily="34" charset="0"/>
              </a:rPr>
              <a:t>across the whole population</a:t>
            </a:r>
            <a:r>
              <a:rPr lang="en-GB" sz="1700" dirty="0">
                <a:effectLst/>
                <a:latin typeface="Arial" panose="020B0604020202020204" pitchFamily="34" charset="0"/>
                <a:ea typeface="Times New Roman" panose="02020603050405020304" pitchFamily="18" charset="0"/>
                <a:cs typeface="Times New Roman" panose="02020603050405020304" pitchFamily="18" charset="0"/>
              </a:rPr>
              <a:t> can be maintained. A dose of meningococcal </a:t>
            </a:r>
            <a:r>
              <a:rPr lang="en-GB" sz="1700" dirty="0">
                <a:ea typeface="Times New Roman" panose="02020603050405020304" pitchFamily="18" charset="0"/>
                <a:cs typeface="Times New Roman" panose="02020603050405020304" pitchFamily="18" charset="0"/>
              </a:rPr>
              <a:t>C</a:t>
            </a:r>
            <a:r>
              <a:rPr lang="en-GB" sz="1700" dirty="0">
                <a:effectLst/>
                <a:latin typeface="Arial" panose="020B0604020202020204" pitchFamily="34" charset="0"/>
                <a:ea typeface="Times New Roman" panose="02020603050405020304" pitchFamily="18" charset="0"/>
                <a:cs typeface="Times New Roman" panose="02020603050405020304" pitchFamily="18" charset="0"/>
              </a:rPr>
              <a:t> </a:t>
            </a:r>
            <a:r>
              <a:rPr lang="en-US" sz="1700" dirty="0">
                <a:solidFill>
                  <a:srgbClr val="0B0C0C"/>
                </a:solidFill>
                <a:effectLst/>
                <a:latin typeface="Arial" panose="020B0604020202020204" pitchFamily="34" charset="0"/>
                <a:ea typeface="Times New Roman" panose="02020603050405020304" pitchFamily="18" charset="0"/>
                <a:cs typeface="Arial" panose="020B0604020202020204" pitchFamily="34" charset="0"/>
              </a:rPr>
              <a:t>containing vaccine is therefore no longer recommended in the childhood schedule at age 12 months</a:t>
            </a:r>
          </a:p>
          <a:p>
            <a:pPr marL="687600" lvl="2">
              <a:lnSpc>
                <a:spcPct val="120000"/>
              </a:lnSpc>
              <a:spcBef>
                <a:spcPts val="1000"/>
              </a:spcBef>
            </a:pPr>
            <a:r>
              <a:rPr lang="en-GB" sz="1700" dirty="0">
                <a:effectLst/>
                <a:latin typeface="Arial" panose="020B0604020202020204" pitchFamily="34" charset="0"/>
                <a:ea typeface="Times New Roman" panose="02020603050405020304" pitchFamily="18" charset="0"/>
                <a:cs typeface="Times New Roman" panose="02020603050405020304" pitchFamily="18" charset="0"/>
              </a:rPr>
              <a:t>there is still a continued need for a dose of Hib vaccine during the second year of life to prevent transmission in the community and maintain herd immunity</a:t>
            </a:r>
          </a:p>
          <a:p>
            <a:pPr marL="230400">
              <a:lnSpc>
                <a:spcPct val="120000"/>
              </a:lnSpc>
            </a:pPr>
            <a:r>
              <a:rPr lang="en-GB" sz="1700" dirty="0">
                <a:ea typeface="Times New Roman" panose="02020603050405020304" pitchFamily="18" charset="0"/>
                <a:cs typeface="Times New Roman" panose="02020603050405020304" pitchFamily="18" charset="0"/>
              </a:rPr>
              <a:t>it was agreed that </a:t>
            </a:r>
            <a:r>
              <a:rPr lang="en-US" sz="1700" dirty="0">
                <a:solidFill>
                  <a:srgbClr val="000000"/>
                </a:solidFill>
                <a:effectLst/>
                <a:latin typeface="Arial" panose="020B0604020202020204" pitchFamily="34" charset="0"/>
                <a:ea typeface="MS Mincho" panose="02020609040205080304" pitchFamily="49" charset="-128"/>
                <a:cs typeface="Arial" panose="020B0604020202020204" pitchFamily="34" charset="0"/>
              </a:rPr>
              <a:t>an additional</a:t>
            </a:r>
            <a:r>
              <a:rPr lang="en-US" sz="1700" kern="1200" dirty="0">
                <a:solidFill>
                  <a:srgbClr val="000000"/>
                </a:solidFill>
                <a:effectLst/>
                <a:latin typeface="Arial" panose="020B0604020202020204" pitchFamily="34" charset="0"/>
                <a:ea typeface="MS Mincho" panose="02020609040205080304" pitchFamily="49" charset="-128"/>
                <a:cs typeface="Arial" panose="020B0604020202020204" pitchFamily="34" charset="0"/>
              </a:rPr>
              <a:t> dose of a Hib-containing vaccine (the hexavalent DTaP/IPV/Hib/HepB vaccine) should be administered at age 18 months to </a:t>
            </a:r>
            <a:r>
              <a:rPr lang="en-US" sz="1700" dirty="0">
                <a:solidFill>
                  <a:srgbClr val="000000"/>
                </a:solidFill>
                <a:effectLst/>
                <a:latin typeface="Arial" panose="020B0604020202020204" pitchFamily="34" charset="0"/>
                <a:ea typeface="MS Mincho" panose="02020609040205080304" pitchFamily="49" charset="-128"/>
                <a:cs typeface="Arial" panose="020B0604020202020204" pitchFamily="34" charset="0"/>
              </a:rPr>
              <a:t>replace the Hib component</a:t>
            </a:r>
            <a:r>
              <a:rPr lang="en-US" sz="1700" kern="1200" dirty="0">
                <a:solidFill>
                  <a:srgbClr val="262626"/>
                </a:solidFill>
                <a:effectLst/>
                <a:latin typeface="Arial" panose="020B0604020202020204" pitchFamily="34" charset="0"/>
                <a:ea typeface="MS Mincho" panose="02020609040205080304" pitchFamily="49" charset="-128"/>
                <a:cs typeface="Arial" panose="020B0604020202020204" pitchFamily="34" charset="0"/>
              </a:rPr>
              <a:t> of the Hib/MenC </a:t>
            </a:r>
            <a:r>
              <a:rPr lang="en-US" sz="1700" dirty="0">
                <a:solidFill>
                  <a:srgbClr val="000000"/>
                </a:solidFill>
                <a:effectLst/>
                <a:latin typeface="Arial" panose="020B0604020202020204" pitchFamily="34" charset="0"/>
                <a:ea typeface="MS Mincho" panose="02020609040205080304" pitchFamily="49" charset="-128"/>
                <a:cs typeface="Arial" panose="020B0604020202020204" pitchFamily="34" charset="0"/>
              </a:rPr>
              <a:t>vaccine </a:t>
            </a:r>
            <a:r>
              <a:rPr lang="en-US" sz="1700" kern="1200" dirty="0">
                <a:solidFill>
                  <a:srgbClr val="262626"/>
                </a:solidFill>
                <a:effectLst/>
                <a:latin typeface="Arial" panose="020B0604020202020204" pitchFamily="34" charset="0"/>
                <a:ea typeface="MS Mincho" panose="02020609040205080304" pitchFamily="49" charset="-128"/>
                <a:cs typeface="Arial" panose="020B0604020202020204" pitchFamily="34" charset="0"/>
              </a:rPr>
              <a:t>(Menitorix®</a:t>
            </a:r>
            <a:r>
              <a:rPr lang="en-US" sz="1700" dirty="0">
                <a:solidFill>
                  <a:srgbClr val="000000"/>
                </a:solidFill>
                <a:effectLst/>
                <a:latin typeface="Arial" panose="020B0604020202020204" pitchFamily="34" charset="0"/>
                <a:ea typeface="MS Mincho" panose="02020609040205080304" pitchFamily="49" charset="-128"/>
                <a:cs typeface="Arial" panose="020B0604020202020204" pitchFamily="34" charset="0"/>
              </a:rPr>
              <a:t>) which was </a:t>
            </a:r>
            <a:r>
              <a:rPr lang="en-US" sz="1700" kern="1200" dirty="0">
                <a:solidFill>
                  <a:srgbClr val="262626"/>
                </a:solidFill>
                <a:effectLst/>
                <a:latin typeface="Arial" panose="020B0604020202020204" pitchFamily="34" charset="0"/>
                <a:ea typeface="MS Mincho" panose="02020609040205080304" pitchFamily="49" charset="-128"/>
                <a:cs typeface="Arial" panose="020B0604020202020204" pitchFamily="34" charset="0"/>
              </a:rPr>
              <a:t>given at 12 months. This change came into effect on 1 July 2025, for children born on or after 1 July 2024</a:t>
            </a:r>
            <a:endParaRPr lang="en-GB" sz="1700" dirty="0">
              <a:effectLst/>
              <a:latin typeface="Arial" panose="020B0604020202020204" pitchFamily="34" charset="0"/>
              <a:ea typeface="Times New Roman" panose="02020603050405020304" pitchFamily="18" charset="0"/>
              <a:cs typeface="Times New Roman" panose="02020603050405020304" pitchFamily="18" charset="0"/>
            </a:endParaRPr>
          </a:p>
          <a:p>
            <a:pPr lvl="1"/>
            <a:endParaRPr lang="en-GB" sz="900" dirty="0">
              <a:effectLst/>
              <a:latin typeface="Arial" panose="020B0604020202020204" pitchFamily="34" charset="0"/>
              <a:ea typeface="Times New Roman" panose="02020603050405020304" pitchFamily="18" charset="0"/>
              <a:cs typeface="Times New Roman" panose="02020603050405020304" pitchFamily="18" charset="0"/>
            </a:endParaRPr>
          </a:p>
          <a:p>
            <a:endParaRPr lang="en-US" sz="1000" dirty="0"/>
          </a:p>
          <a:p>
            <a:endParaRPr lang="en-US" sz="1000" dirty="0"/>
          </a:p>
          <a:p>
            <a:endParaRPr lang="en-GB" sz="1000" dirty="0"/>
          </a:p>
        </p:txBody>
      </p:sp>
      <p:sp>
        <p:nvSpPr>
          <p:cNvPr id="4" name="Footer Placeholder 3">
            <a:extLst>
              <a:ext uri="{FF2B5EF4-FFF2-40B4-BE49-F238E27FC236}">
                <a16:creationId xmlns:a16="http://schemas.microsoft.com/office/drawing/2014/main" id="{78FB5166-A8A5-02EA-83A7-58BFDCE31C59}"/>
              </a:ext>
            </a:extLst>
          </p:cNvPr>
          <p:cNvSpPr>
            <a:spLocks noGrp="1"/>
          </p:cNvSpPr>
          <p:nvPr>
            <p:ph type="ftr" sz="quarter" idx="10"/>
          </p:nvPr>
        </p:nvSpPr>
        <p:spPr/>
        <p:txBody>
          <a:bodyPr/>
          <a:lstStyle/>
          <a:p>
            <a:r>
              <a:rPr lang="en-GB" dirty="0"/>
              <a:t>The hexavalent DTaP/IPV/Hib/HepB combination vaccine</a:t>
            </a:r>
            <a:endParaRPr lang="en-GB" sz="1400" dirty="0"/>
          </a:p>
        </p:txBody>
      </p:sp>
      <p:sp>
        <p:nvSpPr>
          <p:cNvPr id="5" name="Slide Number Placeholder 4">
            <a:extLst>
              <a:ext uri="{FF2B5EF4-FFF2-40B4-BE49-F238E27FC236}">
                <a16:creationId xmlns:a16="http://schemas.microsoft.com/office/drawing/2014/main" id="{C1E4F4C0-06EA-9A6D-467D-C8D896000281}"/>
              </a:ext>
            </a:extLst>
          </p:cNvPr>
          <p:cNvSpPr>
            <a:spLocks noGrp="1"/>
          </p:cNvSpPr>
          <p:nvPr>
            <p:ph type="sldNum" sz="quarter" idx="11"/>
          </p:nvPr>
        </p:nvSpPr>
        <p:spPr/>
        <p:txBody>
          <a:bodyPr/>
          <a:lstStyle/>
          <a:p>
            <a:fld id="{344369E4-5DE7-46E5-874E-4FD437973785}" type="slidenum">
              <a:rPr lang="en-GB" smtClean="0"/>
              <a:pPr/>
              <a:t>8</a:t>
            </a:fld>
            <a:endParaRPr lang="en-GB" sz="1400" dirty="0"/>
          </a:p>
        </p:txBody>
      </p:sp>
    </p:spTree>
    <p:extLst>
      <p:ext uri="{BB962C8B-B14F-4D97-AF65-F5344CB8AC3E}">
        <p14:creationId xmlns:p14="http://schemas.microsoft.com/office/powerpoint/2010/main" val="3981760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6D2170-CCD0-E135-6064-B84DCA332421}"/>
              </a:ext>
            </a:extLst>
          </p:cNvPr>
          <p:cNvSpPr>
            <a:spLocks noGrp="1"/>
          </p:cNvSpPr>
          <p:nvPr>
            <p:ph type="title"/>
          </p:nvPr>
        </p:nvSpPr>
        <p:spPr/>
        <p:txBody>
          <a:bodyPr>
            <a:normAutofit fontScale="90000"/>
          </a:bodyPr>
          <a:lstStyle/>
          <a:p>
            <a:r>
              <a:rPr lang="en-GB" dirty="0"/>
              <a:t>What is </a:t>
            </a:r>
            <a:r>
              <a:rPr lang="en-GB" i="1" dirty="0"/>
              <a:t>Haemophilus influenzae </a:t>
            </a:r>
            <a:r>
              <a:rPr lang="en-GB" dirty="0"/>
              <a:t>serotype b (Hib)?</a:t>
            </a:r>
          </a:p>
        </p:txBody>
      </p:sp>
      <p:sp>
        <p:nvSpPr>
          <p:cNvPr id="3" name="Content Placeholder 2">
            <a:extLst>
              <a:ext uri="{FF2B5EF4-FFF2-40B4-BE49-F238E27FC236}">
                <a16:creationId xmlns:a16="http://schemas.microsoft.com/office/drawing/2014/main" id="{34941EA2-5BE5-DF47-C8AD-8712431C882A}"/>
              </a:ext>
            </a:extLst>
          </p:cNvPr>
          <p:cNvSpPr>
            <a:spLocks noGrp="1"/>
          </p:cNvSpPr>
          <p:nvPr>
            <p:ph idx="1"/>
          </p:nvPr>
        </p:nvSpPr>
        <p:spPr>
          <a:xfrm>
            <a:off x="349869" y="1470031"/>
            <a:ext cx="11123857" cy="4753788"/>
          </a:xfrm>
        </p:spPr>
        <p:txBody>
          <a:bodyPr>
            <a:normAutofit fontScale="92500" lnSpcReduction="20000"/>
          </a:bodyPr>
          <a:lstStyle/>
          <a:p>
            <a:pPr>
              <a:lnSpc>
                <a:spcPct val="110000"/>
              </a:lnSpc>
            </a:pPr>
            <a:r>
              <a:rPr lang="en-GB" dirty="0"/>
              <a:t>Hib can cause severe life-threatening disease in healthy individuals and is a major global cause of childhood meningitis, pneumonia, epiglottitis, septicaemia, cellulitis, osteomyelitis and septic arthritis</a:t>
            </a:r>
          </a:p>
          <a:p>
            <a:pPr>
              <a:lnSpc>
                <a:spcPct val="110000"/>
              </a:lnSpc>
            </a:pPr>
            <a:r>
              <a:rPr lang="en-US" dirty="0"/>
              <a:t>the bacteria can be carried asymptomatically in the nose and throat</a:t>
            </a:r>
          </a:p>
          <a:p>
            <a:pPr>
              <a:lnSpc>
                <a:spcPct val="110000"/>
              </a:lnSpc>
            </a:pPr>
            <a:r>
              <a:rPr lang="en-US" dirty="0"/>
              <a:t>most cases occur after contact with asymptomatic carriers (rather than from other cases)</a:t>
            </a:r>
          </a:p>
          <a:p>
            <a:pPr>
              <a:lnSpc>
                <a:spcPct val="110000"/>
              </a:lnSpc>
            </a:pPr>
            <a:r>
              <a:rPr lang="en-US" dirty="0"/>
              <a:t>transmission is airborne or occurs though droplet spread by coughing and sneezing</a:t>
            </a:r>
          </a:p>
          <a:p>
            <a:pPr>
              <a:lnSpc>
                <a:spcPct val="110000"/>
              </a:lnSpc>
            </a:pPr>
            <a:r>
              <a:rPr lang="en-US" dirty="0"/>
              <a:t>prior to a routine vaccination programme being introduced, most cases (over 80%) occurred in children younger than 5 years of age, with the highest attack rates in those younger than 2 years</a:t>
            </a:r>
          </a:p>
          <a:p>
            <a:pPr>
              <a:lnSpc>
                <a:spcPct val="110000"/>
              </a:lnSpc>
            </a:pPr>
            <a:r>
              <a:rPr lang="en-US" dirty="0"/>
              <a:t>Hib conjugate vaccine was introduced into the UK routine childhood immunisation schedule in 1992, resulting in a greater than 90% reduction in the incidence of invasive Hib disease</a:t>
            </a:r>
          </a:p>
          <a:p>
            <a:pPr marL="0" indent="0">
              <a:buNone/>
            </a:pPr>
            <a:endParaRPr lang="en-GB" dirty="0"/>
          </a:p>
        </p:txBody>
      </p:sp>
      <p:sp>
        <p:nvSpPr>
          <p:cNvPr id="4" name="Footer Placeholder 3">
            <a:extLst>
              <a:ext uri="{FF2B5EF4-FFF2-40B4-BE49-F238E27FC236}">
                <a16:creationId xmlns:a16="http://schemas.microsoft.com/office/drawing/2014/main" id="{78FB5166-A8A5-02EA-83A7-58BFDCE31C59}"/>
              </a:ext>
            </a:extLst>
          </p:cNvPr>
          <p:cNvSpPr>
            <a:spLocks noGrp="1"/>
          </p:cNvSpPr>
          <p:nvPr>
            <p:ph type="ftr" sz="quarter" idx="10"/>
          </p:nvPr>
        </p:nvSpPr>
        <p:spPr/>
        <p:txBody>
          <a:bodyPr/>
          <a:lstStyle/>
          <a:p>
            <a:r>
              <a:rPr lang="en-GB" dirty="0"/>
              <a:t>The hexavalent DTaP/IPV/Hib/HepB combination vaccine</a:t>
            </a:r>
            <a:endParaRPr lang="en-GB" sz="1400" dirty="0"/>
          </a:p>
        </p:txBody>
      </p:sp>
      <p:sp>
        <p:nvSpPr>
          <p:cNvPr id="5" name="Slide Number Placeholder 4">
            <a:extLst>
              <a:ext uri="{FF2B5EF4-FFF2-40B4-BE49-F238E27FC236}">
                <a16:creationId xmlns:a16="http://schemas.microsoft.com/office/drawing/2014/main" id="{84DAA6F3-DDB4-3F11-7C1D-0259CA0CD3A6}"/>
              </a:ext>
            </a:extLst>
          </p:cNvPr>
          <p:cNvSpPr>
            <a:spLocks noGrp="1"/>
          </p:cNvSpPr>
          <p:nvPr>
            <p:ph type="sldNum" sz="quarter" idx="11"/>
          </p:nvPr>
        </p:nvSpPr>
        <p:spPr/>
        <p:txBody>
          <a:bodyPr/>
          <a:lstStyle/>
          <a:p>
            <a:fld id="{344369E4-5DE7-46E5-874E-4FD437973785}" type="slidenum">
              <a:rPr lang="en-GB" smtClean="0"/>
              <a:pPr/>
              <a:t>9</a:t>
            </a:fld>
            <a:endParaRPr lang="en-GB" sz="1400" dirty="0"/>
          </a:p>
        </p:txBody>
      </p:sp>
    </p:spTree>
    <p:extLst>
      <p:ext uri="{BB962C8B-B14F-4D97-AF65-F5344CB8AC3E}">
        <p14:creationId xmlns:p14="http://schemas.microsoft.com/office/powerpoint/2010/main" val="2831797726"/>
      </p:ext>
    </p:extLst>
  </p:cSld>
  <p:clrMapOvr>
    <a:masterClrMapping/>
  </p:clrMapOvr>
</p:sld>
</file>

<file path=ppt/theme/theme1.xml><?xml version="1.0" encoding="utf-8"?>
<a:theme xmlns:a="http://schemas.openxmlformats.org/drawingml/2006/main" name="Office Theme">
  <a:themeElements>
    <a:clrScheme name="UKHSA colours">
      <a:dk1>
        <a:srgbClr val="000000"/>
      </a:dk1>
      <a:lt1>
        <a:srgbClr val="FFFFFF"/>
      </a:lt1>
      <a:dk2>
        <a:srgbClr val="173A5A"/>
      </a:dk2>
      <a:lt2>
        <a:srgbClr val="D3CBA3"/>
      </a:lt2>
      <a:accent1>
        <a:srgbClr val="52307F"/>
      </a:accent1>
      <a:accent2>
        <a:srgbClr val="2F579F"/>
      </a:accent2>
      <a:accent3>
        <a:srgbClr val="CF2D4A"/>
      </a:accent3>
      <a:accent4>
        <a:srgbClr val="4EA890"/>
      </a:accent4>
      <a:accent5>
        <a:srgbClr val="4CA3DA"/>
      </a:accent5>
      <a:accent6>
        <a:srgbClr val="91BA39"/>
      </a:accent6>
      <a:hlink>
        <a:srgbClr val="ED8546"/>
      </a:hlink>
      <a:folHlink>
        <a:srgbClr val="F4BB4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07C9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UKHSA Presentation template 1.potx" id="{8E539A52-BEC8-EB48-A5D9-B70350DE7BD6}" vid="{09F23F8F-2D66-7541-B899-8F36A7599B4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7EFF136ACA7864BBE1557D7BCCC9CFA" ma:contentTypeVersion="4" ma:contentTypeDescription="Create a new document." ma:contentTypeScope="" ma:versionID="f10e9c744f1817e1df1e91dfc1088179">
  <xsd:schema xmlns:xsd="http://www.w3.org/2001/XMLSchema" xmlns:xs="http://www.w3.org/2001/XMLSchema" xmlns:p="http://schemas.microsoft.com/office/2006/metadata/properties" xmlns:ns2="f5380a1b-de41-4b32-89d5-34adc52116e8" targetNamespace="http://schemas.microsoft.com/office/2006/metadata/properties" ma:root="true" ma:fieldsID="28f011747709f447275872aa24c8ae6d" ns2:_="">
    <xsd:import namespace="f5380a1b-de41-4b32-89d5-34adc52116e8"/>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5380a1b-de41-4b32-89d5-34adc52116e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9ED03E5-3917-4536-86F8-80D7656A6E5E}">
  <ds:schemaRefs>
    <ds:schemaRef ds:uri="http://purl.org/dc/terms/"/>
    <ds:schemaRef ds:uri="http://schemas.openxmlformats.org/package/2006/metadata/core-properties"/>
    <ds:schemaRef ds:uri="http://schemas.microsoft.com/office/2006/documentManagement/types"/>
    <ds:schemaRef ds:uri="http://purl.org/dc/dcmitype/"/>
    <ds:schemaRef ds:uri="http://schemas.microsoft.com/office/infopath/2007/PartnerControls"/>
    <ds:schemaRef ds:uri="http://purl.org/dc/elements/1.1/"/>
    <ds:schemaRef ds:uri="http://schemas.microsoft.com/office/2006/metadata/properties"/>
    <ds:schemaRef ds:uri="f5380a1b-de41-4b32-89d5-34adc52116e8"/>
    <ds:schemaRef ds:uri="http://www.w3.org/XML/1998/namespace"/>
  </ds:schemaRefs>
</ds:datastoreItem>
</file>

<file path=customXml/itemProps2.xml><?xml version="1.0" encoding="utf-8"?>
<ds:datastoreItem xmlns:ds="http://schemas.openxmlformats.org/officeDocument/2006/customXml" ds:itemID="{B3D55D01-0117-4A6E-B55D-C20E372478AC}">
  <ds:schemaRefs>
    <ds:schemaRef ds:uri="http://schemas.microsoft.com/sharepoint/v3/contenttype/forms"/>
  </ds:schemaRefs>
</ds:datastoreItem>
</file>

<file path=customXml/itemProps3.xml><?xml version="1.0" encoding="utf-8"?>
<ds:datastoreItem xmlns:ds="http://schemas.openxmlformats.org/officeDocument/2006/customXml" ds:itemID="{B90E3D58-6D0F-42DA-B5B6-CAB7CE35AF42}">
  <ds:schemaRefs>
    <ds:schemaRef ds:uri="f5380a1b-de41-4b32-89d5-34adc52116e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1093</TotalTime>
  <Words>6315</Words>
  <Application>Microsoft Office PowerPoint</Application>
  <PresentationFormat>Widescreen</PresentationFormat>
  <Paragraphs>442</Paragraphs>
  <Slides>45</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45</vt:i4>
      </vt:variant>
    </vt:vector>
  </HeadingPairs>
  <TitlesOfParts>
    <vt:vector size="50" baseType="lpstr">
      <vt:lpstr>Arial</vt:lpstr>
      <vt:lpstr>Calibri</vt:lpstr>
      <vt:lpstr>Times New Roman</vt:lpstr>
      <vt:lpstr>Wingdings</vt:lpstr>
      <vt:lpstr>Office Theme</vt:lpstr>
      <vt:lpstr>The hexavalent DTaP/IPV/Hib/HepB combination vaccine    An update for healthcare practitioners Updated December 2025</vt:lpstr>
      <vt:lpstr>Note to trainers</vt:lpstr>
      <vt:lpstr>Contents </vt:lpstr>
      <vt:lpstr>Learning objectives</vt:lpstr>
      <vt:lpstr>Pre-requisites to administering DTaP/IPV/Hib/HepB vaccines</vt:lpstr>
      <vt:lpstr>Significant messages</vt:lpstr>
      <vt:lpstr>The hexavalent infant vaccine</vt:lpstr>
      <vt:lpstr>Why was a 4th hexavalent dose at 18-months of age advised?</vt:lpstr>
      <vt:lpstr>What is Haemophilus influenzae serotype b (Hib)?</vt:lpstr>
      <vt:lpstr>Why is a hepatitis B containing vaccine offered to all infants?</vt:lpstr>
      <vt:lpstr>What is hepatitis B?</vt:lpstr>
      <vt:lpstr>How is hepatitis B virus (HBV) transmitted? </vt:lpstr>
      <vt:lpstr>Hepatitis B clinical presentation </vt:lpstr>
      <vt:lpstr>Stages of hepatitis B infection</vt:lpstr>
      <vt:lpstr>Treatment and prevention</vt:lpstr>
      <vt:lpstr>Hepatitis B epidemiology: England</vt:lpstr>
      <vt:lpstr>Cumulative cases of acute hepatitis B in England: 2010 to December 2022</vt:lpstr>
      <vt:lpstr>Global prevalence of hepatitis B virus infection</vt:lpstr>
      <vt:lpstr>The hexavalent DTaP/IPV/Hib/HepB combination vaccine programme </vt:lpstr>
      <vt:lpstr>The hexavalent vaccines </vt:lpstr>
      <vt:lpstr>Who is eligible to receive the hexavalent vaccines?</vt:lpstr>
      <vt:lpstr>Safety and efficacy of the hexavalent vaccines</vt:lpstr>
      <vt:lpstr>Vaccine scheduling</vt:lpstr>
      <vt:lpstr>Contraindications</vt:lpstr>
      <vt:lpstr>Precautions</vt:lpstr>
      <vt:lpstr>Premature infants</vt:lpstr>
      <vt:lpstr>Systemic and local reactions following a previous immunisation </vt:lpstr>
      <vt:lpstr>Infanrix hexa® vaccine composition</vt:lpstr>
      <vt:lpstr>Vaxelis® vaccine composition</vt:lpstr>
      <vt:lpstr>How is Infanrix hexa® vaccine presented? </vt:lpstr>
      <vt:lpstr>How is Vaxelis® vaccine presented? </vt:lpstr>
      <vt:lpstr>Storage of the hexavalent vaccines</vt:lpstr>
      <vt:lpstr>Legal administration of the hexavalent vaccines </vt:lpstr>
      <vt:lpstr>Administration of the hexavalent vaccines</vt:lpstr>
      <vt:lpstr>Post-immunisation care recommendations</vt:lpstr>
      <vt:lpstr>Possible adverse reactions</vt:lpstr>
      <vt:lpstr>Routine monitoring of vaccine coverage</vt:lpstr>
      <vt:lpstr>Local monitoring of vaccine coverage data</vt:lpstr>
      <vt:lpstr>Neonatal selective immunisation programme for babies at risk of hepatitis B</vt:lpstr>
      <vt:lpstr>Implications for babies born to women living with hepatitis B </vt:lpstr>
      <vt:lpstr>Why do we need the selective neonatal immunisation programme if all infants routinely receive HepB vaccine? </vt:lpstr>
      <vt:lpstr>Hepatitis B vaccine schedule for the routine and selective neonatal immunisation programmes </vt:lpstr>
      <vt:lpstr>Blood tests for children on the selective neonatal hepatitis B programme</vt:lpstr>
      <vt:lpstr>Sources of information</vt:lpstr>
      <vt:lpstr>Resources available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Hexavalent DTaP/IPV/Hib/HepB vaccines</dc:title>
  <dc:creator>UKHSA</dc:creator>
  <cp:revision>7</cp:revision>
  <cp:lastPrinted>2021-08-09T14:01:33Z</cp:lastPrinted>
  <dcterms:created xsi:type="dcterms:W3CDTF">2021-12-14T12:33:33Z</dcterms:created>
  <dcterms:modified xsi:type="dcterms:W3CDTF">2025-12-17T10:24:55Z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0x010100F7EFF136ACA7864BBE1557D7BCCC9CFA</vt:lpwstr>
  </property>
</Properties>
</file>