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55" r:id="rId2"/>
  </p:sldMasterIdLst>
  <p:notesMasterIdLst>
    <p:notesMasterId r:id="rId62"/>
  </p:notesMasterIdLst>
  <p:handoutMasterIdLst>
    <p:handoutMasterId r:id="rId63"/>
  </p:handoutMasterIdLst>
  <p:sldIdLst>
    <p:sldId id="256" r:id="rId3"/>
    <p:sldId id="637" r:id="rId4"/>
    <p:sldId id="260" r:id="rId5"/>
    <p:sldId id="258" r:id="rId6"/>
    <p:sldId id="259" r:id="rId7"/>
    <p:sldId id="687" r:id="rId8"/>
    <p:sldId id="693" r:id="rId9"/>
    <p:sldId id="674" r:id="rId10"/>
    <p:sldId id="673" r:id="rId11"/>
    <p:sldId id="261" r:id="rId12"/>
    <p:sldId id="297" r:id="rId13"/>
    <p:sldId id="267" r:id="rId14"/>
    <p:sldId id="264" r:id="rId15"/>
    <p:sldId id="684" r:id="rId16"/>
    <p:sldId id="648" r:id="rId17"/>
    <p:sldId id="650" r:id="rId18"/>
    <p:sldId id="651" r:id="rId19"/>
    <p:sldId id="667" r:id="rId20"/>
    <p:sldId id="653" r:id="rId21"/>
    <p:sldId id="655" r:id="rId22"/>
    <p:sldId id="656" r:id="rId23"/>
    <p:sldId id="654" r:id="rId24"/>
    <p:sldId id="658" r:id="rId25"/>
    <p:sldId id="660" r:id="rId26"/>
    <p:sldId id="661" r:id="rId27"/>
    <p:sldId id="659" r:id="rId28"/>
    <p:sldId id="670" r:id="rId29"/>
    <p:sldId id="640" r:id="rId30"/>
    <p:sldId id="646" r:id="rId31"/>
    <p:sldId id="699" r:id="rId32"/>
    <p:sldId id="698" r:id="rId33"/>
    <p:sldId id="701" r:id="rId34"/>
    <p:sldId id="671" r:id="rId35"/>
    <p:sldId id="676" r:id="rId36"/>
    <p:sldId id="677" r:id="rId37"/>
    <p:sldId id="678" r:id="rId38"/>
    <p:sldId id="642" r:id="rId39"/>
    <p:sldId id="672" r:id="rId40"/>
    <p:sldId id="281" r:id="rId41"/>
    <p:sldId id="679" r:id="rId42"/>
    <p:sldId id="702" r:id="rId43"/>
    <p:sldId id="663" r:id="rId44"/>
    <p:sldId id="680" r:id="rId45"/>
    <p:sldId id="703" r:id="rId46"/>
    <p:sldId id="696" r:id="rId47"/>
    <p:sldId id="288" r:id="rId48"/>
    <p:sldId id="682" r:id="rId49"/>
    <p:sldId id="289" r:id="rId50"/>
    <p:sldId id="697" r:id="rId51"/>
    <p:sldId id="290" r:id="rId52"/>
    <p:sldId id="683" r:id="rId53"/>
    <p:sldId id="694" r:id="rId54"/>
    <p:sldId id="695" r:id="rId55"/>
    <p:sldId id="689" r:id="rId56"/>
    <p:sldId id="690" r:id="rId57"/>
    <p:sldId id="293" r:id="rId58"/>
    <p:sldId id="644" r:id="rId59"/>
    <p:sldId id="295" r:id="rId60"/>
    <p:sldId id="431"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69" autoAdjust="0"/>
    <p:restoredTop sz="93046" autoAdjust="0"/>
  </p:normalViewPr>
  <p:slideViewPr>
    <p:cSldViewPr snapToGrid="0">
      <p:cViewPr varScale="1">
        <p:scale>
          <a:sx n="104" d="100"/>
          <a:sy n="104" d="100"/>
        </p:scale>
        <p:origin x="816" y="102"/>
      </p:cViewPr>
      <p:guideLst/>
    </p:cSldViewPr>
  </p:slideViewPr>
  <p:outlineViewPr>
    <p:cViewPr>
      <p:scale>
        <a:sx n="33" d="100"/>
        <a:sy n="33" d="100"/>
      </p:scale>
      <p:origin x="0" y="-49104"/>
    </p:cViewPr>
  </p:outlineViewPr>
  <p:notesTextViewPr>
    <p:cViewPr>
      <p:scale>
        <a:sx n="1" d="1"/>
        <a:sy n="1" d="1"/>
      </p:scale>
      <p:origin x="0" y="0"/>
    </p:cViewPr>
  </p:notesTextViewPr>
  <p:sorterViewPr>
    <p:cViewPr>
      <p:scale>
        <a:sx n="54" d="100"/>
        <a:sy n="54" d="100"/>
      </p:scale>
      <p:origin x="0" y="-976"/>
    </p:cViewPr>
  </p:sorterViewPr>
  <p:notesViewPr>
    <p:cSldViewPr snapToGrid="0">
      <p:cViewPr varScale="1">
        <p:scale>
          <a:sx n="51" d="100"/>
          <a:sy n="51" d="100"/>
        </p:scale>
        <p:origin x="1836"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handoutMaster" Target="handoutMasters/handoutMaster1.xml"/><Relationship Id="rId68"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D174BA1-2DDF-666F-22CB-55CCF196DB0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4CA6D76-57EF-4454-986A-F754F9F88C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416DEA-7A9B-4D44-8C0E-8DEE9BCE1D66}" type="datetimeFigureOut">
              <a:rPr lang="en-GB" smtClean="0"/>
              <a:t>11/11/2025</a:t>
            </a:fld>
            <a:endParaRPr lang="en-GB" dirty="0"/>
          </a:p>
        </p:txBody>
      </p:sp>
      <p:sp>
        <p:nvSpPr>
          <p:cNvPr id="4" name="Footer Placeholder 3">
            <a:extLst>
              <a:ext uri="{FF2B5EF4-FFF2-40B4-BE49-F238E27FC236}">
                <a16:creationId xmlns:a16="http://schemas.microsoft.com/office/drawing/2014/main" id="{8D22AC8B-AB58-8A2D-EB6F-1F4AF1AEED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89094EC3-1CAE-949E-04C0-0C426E1453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B12FE-2897-4983-BC66-E3CB2FD34065}" type="slidenum">
              <a:rPr lang="en-GB" smtClean="0"/>
              <a:t>‹#›</a:t>
            </a:fld>
            <a:endParaRPr lang="en-GB" dirty="0"/>
          </a:p>
        </p:txBody>
      </p:sp>
    </p:spTree>
    <p:extLst>
      <p:ext uri="{BB962C8B-B14F-4D97-AF65-F5344CB8AC3E}">
        <p14:creationId xmlns:p14="http://schemas.microsoft.com/office/powerpoint/2010/main" val="15180254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11/11/2025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ukhsa.blog.gov.uk/2025/05/23/what-is-measles-and-why-is-it-so-important-were-all-up-to-date-with-our-mmr-vaccine/"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ukhsa-dashboard.data.gov.uk/vaccine-preventable-diseases/measles"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v.uk/government/publications/childhood-varicella-vaccination-programme-jcvi-advice-14-november-2023/jcvi-statement-on-a-childhood-varicella-chickenpox-vaccination-programme"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app.box.com/s/iddfb4ppwkmtjusir2tc/file/1926550619649" TargetMode="External"/><Relationship Id="rId5" Type="http://schemas.openxmlformats.org/officeDocument/2006/relationships/hyperlink" Target="https://app.box.com/s/iddfb4ppwkmtjusir2tc/file/1477553418407" TargetMode="External"/><Relationship Id="rId4" Type="http://schemas.openxmlformats.org/officeDocument/2006/relationships/hyperlink" Target="https://app.box.com/s/iddfb4ppwkmtjusir2tc/file/1362025494039"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48539"/>
          </a:xfrm>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3337431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ea typeface="ヒラギノ角ゴ Pro W3"/>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dirty="0"/>
          </a:p>
        </p:txBody>
      </p:sp>
    </p:spTree>
    <p:extLst>
      <p:ext uri="{BB962C8B-B14F-4D97-AF65-F5344CB8AC3E}">
        <p14:creationId xmlns:p14="http://schemas.microsoft.com/office/powerpoint/2010/main" val="2070907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680"/>
              </a:lnSpc>
              <a:spcAft>
                <a:spcPts val="800"/>
              </a:spcAft>
            </a:pPr>
            <a:r>
              <a:rPr lang="en-GB" sz="1200" dirty="0">
                <a:latin typeface="+mn-lt"/>
                <a:ea typeface="Times New Roman" panose="02020603050405020304" pitchFamily="18" charset="0"/>
              </a:rPr>
              <a:t>Sub-acute sclerosing panencephalitis (SSPE</a:t>
            </a:r>
            <a:r>
              <a:rPr lang="en-GB" sz="1200" u="none" dirty="0">
                <a:latin typeface="+mn-lt"/>
                <a:ea typeface="Times New Roman" panose="02020603050405020304" pitchFamily="18" charset="0"/>
              </a:rPr>
              <a:t>) </a:t>
            </a:r>
            <a:r>
              <a:rPr lang="en-GB" sz="1200" dirty="0">
                <a:effectLst/>
                <a:latin typeface="+mn-lt"/>
                <a:ea typeface="Times New Roman" panose="02020603050405020304" pitchFamily="18" charset="0"/>
                <a:cs typeface="Arial" panose="020B0604020202020204" pitchFamily="34" charset="0"/>
              </a:rPr>
              <a:t>is a rare, but fatal, late complication of measles occurring in 1 in 25,000 cases of measles. It occurs at a higher rate in individuals who had measles infection very young. The risk is 16 times greater for measles under the age of one, compared with measles at 5 years or older. Measles is more severe in adults and neonates.</a:t>
            </a:r>
          </a:p>
          <a:p>
            <a:pPr fontAlgn="base">
              <a:lnSpc>
                <a:spcPts val="1680"/>
              </a:lnSpc>
              <a:spcAft>
                <a:spcPts val="800"/>
              </a:spcAft>
            </a:pPr>
            <a:endParaRPr lang="en-GB" sz="1200" dirty="0">
              <a:effectLst/>
              <a:latin typeface="+mn-lt"/>
              <a:ea typeface="Calibri" panose="020F0502020204030204" pitchFamily="34" charset="0"/>
              <a:cs typeface="Arial" panose="020B0604020202020204" pitchFamily="34" charset="0"/>
            </a:endParaRPr>
          </a:p>
          <a:p>
            <a:r>
              <a:rPr lang="en-US" dirty="0"/>
              <a:t>In high-income regions of the world, such as Western Europe, measles still causes death in about 1 in 5000 cases. In the poorest regions, as many as 1 in 100 may die. In the 21st century, in England and Wales, there have been nine acute deaths due to measles. Five of these cases occurred in individuals who rely solely on herd immunity for protection as they had underlying immunological problems and so would not have been able to be vaccinated themselves.</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13</a:t>
            </a:fld>
            <a:endParaRPr lang="en-US" dirty="0"/>
          </a:p>
        </p:txBody>
      </p:sp>
    </p:spTree>
    <p:extLst>
      <p:ext uri="{BB962C8B-B14F-4D97-AF65-F5344CB8AC3E}">
        <p14:creationId xmlns:p14="http://schemas.microsoft.com/office/powerpoint/2010/main" val="791077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Since the autumn of 2023, regional outbreaks and an overall national exceedance in measles cases led the UK Health Security Agency (UKHSA) to declare a national standard incident. Initially focussed on populations within the West Midlands, outbreaks have occurred in other regions (such as London). Outbreaks and sporadic cases across the country have resulted in the highest number of measles cases in England since 2012 with 63% of cases in children aged 10 years old and under. </a:t>
            </a:r>
          </a:p>
          <a:p>
            <a:r>
              <a:rPr lang="en-GB" sz="12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More information available at: </a:t>
            </a:r>
            <a:r>
              <a:rPr lang="en-GB" sz="1200" dirty="0">
                <a:hlinkClick r:id="rId3"/>
              </a:rPr>
              <a:t>What is measles and why is it so important we’re all up to date with our MMR vaccine? – UK Health Security Agency</a:t>
            </a:r>
            <a:r>
              <a:rPr lang="en-GB" sz="1200" dirty="0"/>
              <a:t> and </a:t>
            </a:r>
            <a:r>
              <a:rPr lang="en-GB" dirty="0">
                <a:hlinkClick r:id="rId4"/>
              </a:rPr>
              <a:t>Measles | UKHSA data dashboard</a:t>
            </a:r>
            <a:endParaRPr lang="en-GB" sz="1200"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317445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dirty="0"/>
          </a:p>
        </p:txBody>
      </p:sp>
    </p:spTree>
    <p:extLst>
      <p:ext uri="{BB962C8B-B14F-4D97-AF65-F5344CB8AC3E}">
        <p14:creationId xmlns:p14="http://schemas.microsoft.com/office/powerpoint/2010/main" val="20391245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ea typeface="ヒラギノ角ゴ Pro W3"/>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2187120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dirty="0"/>
          </a:p>
        </p:txBody>
      </p:sp>
    </p:spTree>
    <p:extLst>
      <p:ext uri="{BB962C8B-B14F-4D97-AF65-F5344CB8AC3E}">
        <p14:creationId xmlns:p14="http://schemas.microsoft.com/office/powerpoint/2010/main" val="40661988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dirty="0"/>
          </a:p>
        </p:txBody>
      </p:sp>
    </p:spTree>
    <p:extLst>
      <p:ext uri="{BB962C8B-B14F-4D97-AF65-F5344CB8AC3E}">
        <p14:creationId xmlns:p14="http://schemas.microsoft.com/office/powerpoint/2010/main" val="796941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2013560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ea typeface="ヒラギノ角ゴ Pro W3"/>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2208961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1332875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3238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dirty="0"/>
          </a:p>
        </p:txBody>
      </p:sp>
    </p:spTree>
    <p:extLst>
      <p:ext uri="{BB962C8B-B14F-4D97-AF65-F5344CB8AC3E}">
        <p14:creationId xmlns:p14="http://schemas.microsoft.com/office/powerpoint/2010/main" val="15749526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23</a:t>
            </a:fld>
            <a:endParaRPr lang="en-US" dirty="0"/>
          </a:p>
        </p:txBody>
      </p:sp>
    </p:spTree>
    <p:extLst>
      <p:ext uri="{BB962C8B-B14F-4D97-AF65-F5344CB8AC3E}">
        <p14:creationId xmlns:p14="http://schemas.microsoft.com/office/powerpoint/2010/main" val="2735971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ea typeface="ヒラギノ角ゴ Pro W3"/>
              </a:rPr>
              <a:t> </a:t>
            </a: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dirty="0"/>
          </a:p>
        </p:txBody>
      </p:sp>
    </p:spTree>
    <p:extLst>
      <p:ext uri="{BB962C8B-B14F-4D97-AF65-F5344CB8AC3E}">
        <p14:creationId xmlns:p14="http://schemas.microsoft.com/office/powerpoint/2010/main" val="321012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dirty="0"/>
          </a:p>
        </p:txBody>
      </p:sp>
    </p:spTree>
    <p:extLst>
      <p:ext uri="{BB962C8B-B14F-4D97-AF65-F5344CB8AC3E}">
        <p14:creationId xmlns:p14="http://schemas.microsoft.com/office/powerpoint/2010/main" val="15277970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dirty="0"/>
          </a:p>
        </p:txBody>
      </p:sp>
    </p:spTree>
    <p:extLst>
      <p:ext uri="{BB962C8B-B14F-4D97-AF65-F5344CB8AC3E}">
        <p14:creationId xmlns:p14="http://schemas.microsoft.com/office/powerpoint/2010/main" val="2879197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95289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29</a:t>
            </a:fld>
            <a:endParaRPr lang="en-US" dirty="0"/>
          </a:p>
        </p:txBody>
      </p:sp>
    </p:spTree>
    <p:extLst>
      <p:ext uri="{BB962C8B-B14F-4D97-AF65-F5344CB8AC3E}">
        <p14:creationId xmlns:p14="http://schemas.microsoft.com/office/powerpoint/2010/main" val="29504137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rgbClr val="000000"/>
                </a:solidFill>
              </a:rPr>
              <a:t>This graph demonstrates that i</a:t>
            </a:r>
            <a:r>
              <a:rPr lang="en-GB" sz="1200" b="0" i="0" dirty="0">
                <a:solidFill>
                  <a:srgbClr val="000000"/>
                </a:solidFill>
                <a:effectLst/>
                <a:latin typeface="Arial" panose="020B0604020202020204" pitchFamily="34" charset="0"/>
              </a:rPr>
              <a:t>n the USA, after introducing a 2-dose schedule, the under 1year age group who are not eligible for vaccination have also seen reduced incidence because of reduced community transmission.</a:t>
            </a:r>
          </a:p>
          <a:p>
            <a:r>
              <a:rPr lang="en-GB" sz="1200" b="0" i="0" dirty="0">
                <a:solidFill>
                  <a:srgbClr val="000000"/>
                </a:solidFill>
                <a:effectLst/>
                <a:latin typeface="Arial" panose="020B0604020202020204" pitchFamily="34" charset="0"/>
              </a:rPr>
              <a:t>It also shows that </a:t>
            </a:r>
            <a:r>
              <a:rPr lang="en-GB" sz="1200" dirty="0">
                <a:solidFill>
                  <a:srgbClr val="000000"/>
                </a:solidFill>
              </a:rPr>
              <a:t>t</a:t>
            </a:r>
            <a:r>
              <a:rPr lang="en-GB" sz="1200" b="0" i="0" dirty="0">
                <a:solidFill>
                  <a:srgbClr val="000000"/>
                </a:solidFill>
                <a:effectLst/>
                <a:latin typeface="Arial" panose="020B0604020202020204" pitchFamily="34" charset="0"/>
              </a:rPr>
              <a:t>here is no evidence of increased rates of infection among those not eligible for vaccination (in the older age groups) following introduction of a varicella vaccination programme</a:t>
            </a: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31</a:t>
            </a:fld>
            <a:endParaRPr lang="en-US" dirty="0"/>
          </a:p>
        </p:txBody>
      </p:sp>
    </p:spTree>
    <p:extLst>
      <p:ext uri="{BB962C8B-B14F-4D97-AF65-F5344CB8AC3E}">
        <p14:creationId xmlns:p14="http://schemas.microsoft.com/office/powerpoint/2010/main" val="259763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32</a:t>
            </a:fld>
            <a:endParaRPr lang="en-US" dirty="0"/>
          </a:p>
        </p:txBody>
      </p:sp>
    </p:spTree>
    <p:extLst>
      <p:ext uri="{BB962C8B-B14F-4D97-AF65-F5344CB8AC3E}">
        <p14:creationId xmlns:p14="http://schemas.microsoft.com/office/powerpoint/2010/main" val="29629567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highlight>
                <a:srgbClr val="00FFFF"/>
              </a:highlight>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dirty="0"/>
          </a:p>
        </p:txBody>
      </p:sp>
    </p:spTree>
    <p:extLst>
      <p:ext uri="{BB962C8B-B14F-4D97-AF65-F5344CB8AC3E}">
        <p14:creationId xmlns:p14="http://schemas.microsoft.com/office/powerpoint/2010/main" val="3512571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0614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right hand column shows what a child who has been completely vaccinated for age according to the previous and current routine vaccine schedules will have/will receive. If they have missed a dose of MMR, there is no need to give this now – they should be offered MMRV instead so that they receive at least 2 doses of MMR-containing vaccine. </a:t>
            </a:r>
          </a:p>
          <a:p>
            <a:r>
              <a:rPr lang="en-GB" dirty="0"/>
              <a:t>It does not matter that some children will receive 3 MMR-containing vaccines. If they have already made antibodies to measles, mumps or rubella following a previous dose, these antibodies will neutralise the vaccine virus in subsequent doses.</a:t>
            </a:r>
          </a:p>
        </p:txBody>
      </p:sp>
      <p:sp>
        <p:nvSpPr>
          <p:cNvPr id="4" name="Slide Number Placeholder 3"/>
          <p:cNvSpPr>
            <a:spLocks noGrp="1"/>
          </p:cNvSpPr>
          <p:nvPr>
            <p:ph type="sldNum" sz="quarter" idx="5"/>
          </p:nvPr>
        </p:nvSpPr>
        <p:spPr/>
        <p:txBody>
          <a:bodyPr/>
          <a:lstStyle/>
          <a:p>
            <a:fld id="{0C9349AD-43E2-A142-9B61-FBB06C64E86F}" type="slidenum">
              <a:rPr lang="en-US" smtClean="0"/>
              <a:t>35</a:t>
            </a:fld>
            <a:endParaRPr lang="en-US" dirty="0"/>
          </a:p>
        </p:txBody>
      </p:sp>
    </p:spTree>
    <p:extLst>
      <p:ext uri="{BB962C8B-B14F-4D97-AF65-F5344CB8AC3E}">
        <p14:creationId xmlns:p14="http://schemas.microsoft.com/office/powerpoint/2010/main" val="19396857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24381207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dirty="0"/>
          </a:p>
        </p:txBody>
      </p:sp>
    </p:spTree>
    <p:extLst>
      <p:ext uri="{BB962C8B-B14F-4D97-AF65-F5344CB8AC3E}">
        <p14:creationId xmlns:p14="http://schemas.microsoft.com/office/powerpoint/2010/main" val="41961504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75806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4786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45</a:t>
            </a:fld>
            <a:endParaRPr lang="en-US" dirty="0"/>
          </a:p>
        </p:txBody>
      </p:sp>
    </p:spTree>
    <p:extLst>
      <p:ext uri="{BB962C8B-B14F-4D97-AF65-F5344CB8AC3E}">
        <p14:creationId xmlns:p14="http://schemas.microsoft.com/office/powerpoint/2010/main" val="26044239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46</a:t>
            </a:fld>
            <a:endParaRPr lang="en-US" dirty="0"/>
          </a:p>
        </p:txBody>
      </p:sp>
    </p:spTree>
    <p:extLst>
      <p:ext uri="{BB962C8B-B14F-4D97-AF65-F5344CB8AC3E}">
        <p14:creationId xmlns:p14="http://schemas.microsoft.com/office/powerpoint/2010/main" val="28775439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48</a:t>
            </a:fld>
            <a:endParaRPr lang="en-US" dirty="0"/>
          </a:p>
        </p:txBody>
      </p:sp>
    </p:spTree>
    <p:extLst>
      <p:ext uri="{BB962C8B-B14F-4D97-AF65-F5344CB8AC3E}">
        <p14:creationId xmlns:p14="http://schemas.microsoft.com/office/powerpoint/2010/main" val="30630996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49</a:t>
            </a:fld>
            <a:endParaRPr lang="en-US" dirty="0"/>
          </a:p>
        </p:txBody>
      </p:sp>
    </p:spTree>
    <p:extLst>
      <p:ext uri="{BB962C8B-B14F-4D97-AF65-F5344CB8AC3E}">
        <p14:creationId xmlns:p14="http://schemas.microsoft.com/office/powerpoint/2010/main" val="14780265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There are very few individuals who cannot receive MMRV vaccine. When there is doubt, appropriate advice should be sought from a consultant paediatrician, the local screening and immunisation team, or consultant in public health rather than withholding the vaccine</a:t>
            </a:r>
            <a:endParaRPr lang="en-GB" sz="1200" dirty="0">
              <a:solidFill>
                <a:srgbClr val="007C91"/>
              </a:solidFill>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50</a:t>
            </a:fld>
            <a:endParaRPr lang="en-US" dirty="0"/>
          </a:p>
        </p:txBody>
      </p:sp>
    </p:spTree>
    <p:extLst>
      <p:ext uri="{BB962C8B-B14F-4D97-AF65-F5344CB8AC3E}">
        <p14:creationId xmlns:p14="http://schemas.microsoft.com/office/powerpoint/2010/main" val="3145474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6683911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51</a:t>
            </a:fld>
            <a:endParaRPr lang="en-US" dirty="0"/>
          </a:p>
        </p:txBody>
      </p:sp>
    </p:spTree>
    <p:extLst>
      <p:ext uri="{BB962C8B-B14F-4D97-AF65-F5344CB8AC3E}">
        <p14:creationId xmlns:p14="http://schemas.microsoft.com/office/powerpoint/2010/main" val="37659796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000000"/>
                </a:solidFill>
                <a:latin typeface="Frutiger LT Pro 45 Light"/>
              </a:rPr>
              <a:t>Full guidance can be found at: </a:t>
            </a:r>
            <a:r>
              <a:rPr lang="en-GB" sz="1800" b="0" i="0" u="sng" strike="noStrike" baseline="0" dirty="0">
                <a:solidFill>
                  <a:srgbClr val="1F5C9E"/>
                </a:solidFill>
                <a:latin typeface="Frutiger LT Pro 45 Light"/>
              </a:rPr>
              <a:t>www.gov.uk/government/publications/post-exposure-prophylaxis-for-chickenpox-and-shingles </a:t>
            </a:r>
          </a:p>
          <a:p>
            <a:endParaRPr lang="en-GB" sz="1800" b="0" i="0" u="sng" strike="noStrike" baseline="0" dirty="0">
              <a:solidFill>
                <a:srgbClr val="1F5C9E"/>
              </a:solidFill>
              <a:latin typeface="Frutiger LT Pro 45 Light"/>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52</a:t>
            </a:fld>
            <a:endParaRPr lang="en-US" dirty="0"/>
          </a:p>
        </p:txBody>
      </p:sp>
    </p:spTree>
    <p:extLst>
      <p:ext uri="{BB962C8B-B14F-4D97-AF65-F5344CB8AC3E}">
        <p14:creationId xmlns:p14="http://schemas.microsoft.com/office/powerpoint/2010/main" val="21149712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54</a:t>
            </a:fld>
            <a:endParaRPr lang="en-US" dirty="0"/>
          </a:p>
        </p:txBody>
      </p:sp>
    </p:spTree>
    <p:extLst>
      <p:ext uri="{BB962C8B-B14F-4D97-AF65-F5344CB8AC3E}">
        <p14:creationId xmlns:p14="http://schemas.microsoft.com/office/powerpoint/2010/main" val="19367398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56</a:t>
            </a:fld>
            <a:endParaRPr lang="en-US" dirty="0"/>
          </a:p>
        </p:txBody>
      </p:sp>
    </p:spTree>
    <p:extLst>
      <p:ext uri="{BB962C8B-B14F-4D97-AF65-F5344CB8AC3E}">
        <p14:creationId xmlns:p14="http://schemas.microsoft.com/office/powerpoint/2010/main" val="25187041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58</a:t>
            </a:fld>
            <a:endParaRPr lang="en-US" dirty="0"/>
          </a:p>
        </p:txBody>
      </p:sp>
    </p:spTree>
    <p:extLst>
      <p:ext uri="{BB962C8B-B14F-4D97-AF65-F5344CB8AC3E}">
        <p14:creationId xmlns:p14="http://schemas.microsoft.com/office/powerpoint/2010/main" val="162427239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59</a:t>
            </a:fld>
            <a:endParaRPr lang="en-US" dirty="0"/>
          </a:p>
        </p:txBody>
      </p:sp>
    </p:spTree>
    <p:extLst>
      <p:ext uri="{BB962C8B-B14F-4D97-AF65-F5344CB8AC3E}">
        <p14:creationId xmlns:p14="http://schemas.microsoft.com/office/powerpoint/2010/main" val="413735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1747840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dirty="0"/>
          </a:p>
        </p:txBody>
      </p:sp>
    </p:spTree>
    <p:extLst>
      <p:ext uri="{BB962C8B-B14F-4D97-AF65-F5344CB8AC3E}">
        <p14:creationId xmlns:p14="http://schemas.microsoft.com/office/powerpoint/2010/main" val="4133401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7</a:t>
            </a:fld>
            <a:endParaRPr lang="en-US" dirty="0"/>
          </a:p>
        </p:txBody>
      </p:sp>
    </p:spTree>
    <p:extLst>
      <p:ext uri="{BB962C8B-B14F-4D97-AF65-F5344CB8AC3E}">
        <p14:creationId xmlns:p14="http://schemas.microsoft.com/office/powerpoint/2010/main" val="2484354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GB" sz="1800" dirty="0">
                <a:effectLst/>
                <a:latin typeface="Arial" panose="020B0604020202020204" pitchFamily="34" charset="0"/>
                <a:ea typeface="Times New Roman" panose="02020603050405020304" pitchFamily="18" charset="0"/>
                <a:cs typeface="Times New Roman" panose="02020603050405020304" pitchFamily="18" charset="0"/>
              </a:rPr>
              <a:t>There is more information at the following links:</a:t>
            </a:r>
            <a:endParaRPr lang="en-GB" sz="2800" u="sng" dirty="0">
              <a:solidFill>
                <a:srgbClr val="231F20"/>
              </a:solidFill>
              <a:ea typeface="Calibri" panose="020F0502020204030204" pitchFamily="34" charset="0"/>
              <a:hlinkClick r:id="rId3"/>
            </a:endParaRPr>
          </a:p>
          <a:p>
            <a:pPr lvl="2"/>
            <a:r>
              <a:rPr lang="en-GB" sz="1600" u="sng" dirty="0">
                <a:solidFill>
                  <a:srgbClr val="231F20"/>
                </a:solidFill>
                <a:effectLst/>
                <a:latin typeface="Arial" panose="020B0604020202020204" pitchFamily="34" charset="0"/>
                <a:ea typeface="Calibri" panose="020F0502020204030204" pitchFamily="34" charset="0"/>
                <a:cs typeface="Arial" panose="020B0604020202020204" pitchFamily="34" charset="0"/>
                <a:hlinkClick r:id="rId3"/>
              </a:rPr>
              <a:t>JCVI statement on a childhood varicella (chickenpox) vaccination programme - GOV.UK (www.gov.uk)</a:t>
            </a:r>
            <a:endParaRPr lang="en-GB" sz="1600" u="sng"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lvl="2"/>
            <a:r>
              <a:rPr lang="en-GB" sz="1600" dirty="0">
                <a:solidFill>
                  <a:srgbClr val="231F20"/>
                </a:solidFill>
                <a:effectLst/>
                <a:latin typeface="Arial" panose="020B0604020202020204" pitchFamily="34" charset="0"/>
                <a:ea typeface="Calibri" panose="020F0502020204030204" pitchFamily="34" charset="0"/>
                <a:cs typeface="Arial" panose="020B0604020202020204" pitchFamily="34" charset="0"/>
                <a:hlinkClick r:id="rId4"/>
              </a:rPr>
              <a:t>JCVI Minutes of the meeting held on 04 October 2023</a:t>
            </a:r>
            <a:endParaRPr lang="en-GB" sz="16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lvl="2"/>
            <a:r>
              <a:rPr lang="en-GB" sz="1600" u="sng" dirty="0">
                <a:solidFill>
                  <a:srgbClr val="231F20"/>
                </a:solidFill>
                <a:effectLst/>
                <a:latin typeface="Arial" panose="020B0604020202020204" pitchFamily="34" charset="0"/>
                <a:ea typeface="Calibri" panose="020F0502020204030204" pitchFamily="34" charset="0"/>
                <a:cs typeface="Arial" panose="020B0604020202020204" pitchFamily="34" charset="0"/>
                <a:hlinkClick r:id="rId5"/>
              </a:rPr>
              <a:t>JCVI Minutes of the meeting held on 07 February 2024</a:t>
            </a:r>
            <a:endParaRPr lang="en-GB" sz="16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lvl="2"/>
            <a:r>
              <a:rPr lang="en-GB" sz="1600" u="sng" dirty="0">
                <a:solidFill>
                  <a:srgbClr val="231F20"/>
                </a:solidFill>
                <a:effectLst/>
                <a:latin typeface="Arial" panose="020B0604020202020204" pitchFamily="34" charset="0"/>
                <a:ea typeface="Calibri" panose="020F0502020204030204" pitchFamily="34" charset="0"/>
                <a:cs typeface="Arial" panose="020B0604020202020204" pitchFamily="34" charset="0"/>
                <a:hlinkClick r:id="rId6"/>
              </a:rPr>
              <a:t>JCVI Minutes of the meeting held on 04 June 2025</a:t>
            </a:r>
            <a:r>
              <a:rPr lang="en-GB" sz="1600" dirty="0">
                <a:solidFill>
                  <a:srgbClr val="231F20"/>
                </a:solidFill>
                <a:effectLst/>
                <a:latin typeface="Arial" panose="020B0604020202020204" pitchFamily="34" charset="0"/>
                <a:ea typeface="Calibri" panose="020F0502020204030204" pitchFamily="34" charset="0"/>
                <a:cs typeface="Arial" panose="020B0604020202020204" pitchFamily="34" charset="0"/>
              </a:rPr>
              <a:t> </a:t>
            </a:r>
            <a:endParaRPr lang="en-GB" sz="30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dirty="0"/>
          </a:p>
        </p:txBody>
      </p:sp>
    </p:spTree>
    <p:extLst>
      <p:ext uri="{BB962C8B-B14F-4D97-AF65-F5344CB8AC3E}">
        <p14:creationId xmlns:p14="http://schemas.microsoft.com/office/powerpoint/2010/main" val="4076257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dirty="0"/>
          </a:p>
        </p:txBody>
      </p:sp>
    </p:spTree>
    <p:extLst>
      <p:ext uri="{BB962C8B-B14F-4D97-AF65-F5344CB8AC3E}">
        <p14:creationId xmlns:p14="http://schemas.microsoft.com/office/powerpoint/2010/main" val="27776830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045510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4210531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85938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581530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3222484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Introduction of MMRV vaccine into routine childhood vaccination schedule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GB" dirty="0"/>
              <a:t>Introduction of MMRV vaccine into routine childhood vaccination schedule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842184912"/>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nhs.uk/conditions/chickenpox/"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www.medicines.org.uk/emc/product/101321/smpc" TargetMode="External"/><Relationship Id="rId2" Type="http://schemas.openxmlformats.org/officeDocument/2006/relationships/hyperlink" Target="https://www.medicines.org.uk/emc/product/101444/smpc"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gov.uk/government/collections/immunisation-patient-group-direction-pgd"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gov.uk/government/publications/contraindications-and-special-considerations-the-green-book-chapter-6"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gov.uk/government/publications/post-exposure-prophylaxis-for-chickenpox-and-shingles"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mhra.gov.uk/yellowcard"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hyperlink" Target="https://www.gov.uk/government/publications/surveillance-and-monitoring-for-vaccine-safety-the-green-book-chapter-9"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gov.uk/government/publications/introduction-of-a-routine-varicella-mmrv-vaccination-programme" TargetMode="External"/><Relationship Id="rId7" Type="http://schemas.openxmlformats.org/officeDocument/2006/relationships/hyperlink" Target="https://www.gov.uk/government/collections/measles-mumps-rubella-and-varicella-mmrv-vaccination-programme"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6" Type="http://schemas.openxmlformats.org/officeDocument/2006/relationships/hyperlink" Target="https://find-public-health-resources.service.gov.uk/" TargetMode="External"/><Relationship Id="rId5" Type="http://schemas.openxmlformats.org/officeDocument/2006/relationships/hyperlink" Target="https://www.gov.uk/government/collections/immunisation" TargetMode="External"/><Relationship Id="rId4" Type="http://schemas.openxmlformats.org/officeDocument/2006/relationships/hyperlink" Target="https://www.gov.uk/government/publications/childhood-varicella-vaccination-programme-jcvi-advice-14-november-2023/jcvi-statement-on-a-childhood-varicella-chickenpox-vaccination-programm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publications/childhood-varicella-vaccination-programme-jcvi-advice-14-november-2023/jcvi-statement-on-a-childhood-varicella-chickenpox-vaccination-programm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dirty="0"/>
              <a:t>Introduction of the Measles, Mumps, Rubella and Varicella (MMRV) vaccine into the routine childhood vaccination schedule</a:t>
            </a:r>
            <a:br>
              <a:rPr lang="en-GB" dirty="0"/>
            </a:br>
            <a:br>
              <a:rPr lang="en-GB" dirty="0"/>
            </a:br>
            <a:br>
              <a:rPr lang="en-GB" dirty="0"/>
            </a:br>
            <a:r>
              <a:rPr lang="en-GB" sz="2700" dirty="0"/>
              <a:t>Training slides for healthcare practitioners</a:t>
            </a:r>
            <a:br>
              <a:rPr lang="en-GB" sz="2700" dirty="0"/>
            </a:br>
            <a:br>
              <a:rPr lang="en-GB" sz="2700"/>
            </a:br>
            <a:r>
              <a:rPr lang="en-GB" sz="2700"/>
              <a:t>November </a:t>
            </a:r>
            <a:r>
              <a:rPr lang="en-GB" sz="2700" dirty="0"/>
              <a:t>2025</a:t>
            </a:r>
            <a:br>
              <a:rPr lang="en-GB" sz="2700" dirty="0"/>
            </a:br>
            <a:endParaRPr lang="en-GB" sz="2700" strike="sngStrike" dirty="0">
              <a:solidFill>
                <a:srgbClr val="FF0000"/>
              </a:solidFil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C56F-75CF-DB4E-C9B7-FCADC3E226F2}"/>
              </a:ext>
            </a:extLst>
          </p:cNvPr>
          <p:cNvSpPr>
            <a:spLocks noGrp="1"/>
          </p:cNvSpPr>
          <p:nvPr>
            <p:ph type="title"/>
          </p:nvPr>
        </p:nvSpPr>
        <p:spPr/>
        <p:txBody>
          <a:bodyPr/>
          <a:lstStyle/>
          <a:p>
            <a:r>
              <a:rPr lang="en-GB" dirty="0"/>
              <a:t>Changes from 1</a:t>
            </a:r>
            <a:r>
              <a:rPr lang="en-GB" baseline="30000" dirty="0"/>
              <a:t>st</a:t>
            </a:r>
            <a:r>
              <a:rPr lang="en-GB" dirty="0"/>
              <a:t> January 2026</a:t>
            </a:r>
            <a:endParaRPr lang="en-US" dirty="0"/>
          </a:p>
        </p:txBody>
      </p:sp>
      <p:sp>
        <p:nvSpPr>
          <p:cNvPr id="3" name="Content Placeholder 2">
            <a:extLst>
              <a:ext uri="{FF2B5EF4-FFF2-40B4-BE49-F238E27FC236}">
                <a16:creationId xmlns:a16="http://schemas.microsoft.com/office/drawing/2014/main" id="{BE03E6D1-6233-E3B2-B8FA-D3E02069CC48}"/>
              </a:ext>
            </a:extLst>
          </p:cNvPr>
          <p:cNvSpPr>
            <a:spLocks noGrp="1"/>
          </p:cNvSpPr>
          <p:nvPr>
            <p:ph idx="1"/>
          </p:nvPr>
        </p:nvSpPr>
        <p:spPr>
          <a:xfrm>
            <a:off x="108306" y="1628775"/>
            <a:ext cx="11358538" cy="4666743"/>
          </a:xfrm>
        </p:spPr>
        <p:txBody>
          <a:bodyPr>
            <a:noAutofit/>
          </a:bodyPr>
          <a:lstStyle/>
          <a:p>
            <a:r>
              <a:rPr lang="en-US" sz="2000" dirty="0">
                <a:ea typeface="Times New Roman" panose="02020603050405020304" pitchFamily="18" charset="0"/>
                <a:cs typeface="Times New Roman" panose="02020603050405020304" pitchFamily="18" charset="0"/>
              </a:rPr>
              <a:t>f</a:t>
            </a:r>
            <a:r>
              <a:rPr lang="en-US" sz="2000" dirty="0">
                <a:effectLst/>
                <a:latin typeface="Arial" panose="020B0604020202020204" pitchFamily="34" charset="0"/>
                <a:ea typeface="Times New Roman" panose="02020603050405020304" pitchFamily="18" charset="0"/>
                <a:cs typeface="Times New Roman" panose="02020603050405020304" pitchFamily="18" charset="0"/>
              </a:rPr>
              <a:t>rom 1st January 2026, varicella vaccination will be introduced into the routine childhood immunisation schedule using the combined MMRV vaccine </a:t>
            </a:r>
          </a:p>
          <a:p>
            <a:r>
              <a:rPr lang="en-US" sz="2000" dirty="0">
                <a:ea typeface="Times New Roman" panose="02020603050405020304" pitchFamily="18" charset="0"/>
                <a:cs typeface="Times New Roman" panose="02020603050405020304" pitchFamily="18" charset="0"/>
              </a:rPr>
              <a:t>c</a:t>
            </a:r>
            <a:r>
              <a:rPr lang="en-US" sz="2000" dirty="0">
                <a:effectLst/>
                <a:latin typeface="Arial" panose="020B0604020202020204" pitchFamily="34" charset="0"/>
                <a:ea typeface="Times New Roman" panose="02020603050405020304" pitchFamily="18" charset="0"/>
                <a:cs typeface="Times New Roman" panose="02020603050405020304" pitchFamily="18" charset="0"/>
              </a:rPr>
              <a:t>hildren due their first or second MMR vaccine from 01 January 2026 should be offered a combined MMRV vaccine instead of MMR </a:t>
            </a:r>
          </a:p>
          <a:p>
            <a:r>
              <a:rPr lang="en-US" sz="2000" dirty="0">
                <a:effectLst/>
                <a:latin typeface="Arial" panose="020B0604020202020204" pitchFamily="34" charset="0"/>
                <a:ea typeface="Times New Roman" panose="02020603050405020304" pitchFamily="18" charset="0"/>
                <a:cs typeface="Times New Roman" panose="02020603050405020304" pitchFamily="18" charset="0"/>
              </a:rPr>
              <a:t>older children (born from 01/01/20) without a history of chickenpox will be offered a dose of MMRV in a catch-up programme </a:t>
            </a:r>
            <a:r>
              <a:rPr lang="en-GB" sz="2000" dirty="0">
                <a:effectLst/>
                <a:latin typeface="Arial" panose="020B0604020202020204" pitchFamily="34" charset="0"/>
                <a:ea typeface="Times New Roman" panose="02020603050405020304" pitchFamily="18" charset="0"/>
              </a:rPr>
              <a:t>to help accelerate control and further reduce transmission of chickenpox in the population</a:t>
            </a:r>
          </a:p>
          <a:p>
            <a:r>
              <a:rPr lang="en-GB" sz="2000" dirty="0">
                <a:ea typeface="Times New Roman" panose="02020603050405020304" pitchFamily="18" charset="0"/>
                <a:cs typeface="Times New Roman" panose="02020603050405020304" pitchFamily="18" charset="0"/>
              </a:rPr>
              <a:t>the </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one-dose MMRV selective catch-up programme will be delivered between 1 November 2026 to 31 March 2028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gn="ctr">
              <a:buNone/>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These changes are detailed in the UKHSA/NHSE letter available on gov.uk website:</a:t>
            </a:r>
          </a:p>
          <a:p>
            <a:pPr marL="0" indent="0" algn="ctr">
              <a:buNone/>
            </a:pPr>
            <a:r>
              <a:rPr lang="en-US" sz="20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2000" b="1" dirty="0">
                <a:effectLst/>
                <a:latin typeface="Arial" panose="020B0604020202020204" pitchFamily="34" charset="0"/>
                <a:ea typeface="Times New Roman" panose="02020603050405020304" pitchFamily="18" charset="0"/>
                <a:cs typeface="Times New Roman" panose="02020603050405020304" pitchFamily="18" charset="0"/>
              </a:rPr>
              <a:t>The introduction of a routine varicella (MMRV) vaccination programme for children aged one year and 18 months, with catch-up to age 6 years in England</a:t>
            </a:r>
            <a:r>
              <a:rPr lang="en-US" sz="20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US" sz="2000" strike="sngStrike" dirty="0">
              <a:solidFill>
                <a:srgbClr val="FF0000"/>
              </a:solidFill>
            </a:endParaRPr>
          </a:p>
        </p:txBody>
      </p:sp>
      <p:sp>
        <p:nvSpPr>
          <p:cNvPr id="4" name="Footer Placeholder 3">
            <a:extLst>
              <a:ext uri="{FF2B5EF4-FFF2-40B4-BE49-F238E27FC236}">
                <a16:creationId xmlns:a16="http://schemas.microsoft.com/office/drawing/2014/main" id="{EF3A80DB-72B2-5A08-74D0-9FE7F40032A1}"/>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971609F7-EB38-A963-3091-3048186E3966}"/>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455765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dirty="0"/>
              <a:t>Measles</a:t>
            </a:r>
          </a:p>
        </p:txBody>
      </p:sp>
    </p:spTree>
    <p:extLst>
      <p:ext uri="{BB962C8B-B14F-4D97-AF65-F5344CB8AC3E}">
        <p14:creationId xmlns:p14="http://schemas.microsoft.com/office/powerpoint/2010/main" val="538911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613A-AA6E-42FA-86DB-535BA157B14D}"/>
              </a:ext>
            </a:extLst>
          </p:cNvPr>
          <p:cNvSpPr>
            <a:spLocks noGrp="1"/>
          </p:cNvSpPr>
          <p:nvPr>
            <p:ph type="title"/>
          </p:nvPr>
        </p:nvSpPr>
        <p:spPr/>
        <p:txBody>
          <a:bodyPr>
            <a:normAutofit fontScale="90000"/>
          </a:bodyPr>
          <a:lstStyle/>
          <a:p>
            <a:r>
              <a:rPr lang="en-GB" dirty="0"/>
              <a:t>Measles: carriage, transmission, infectivity and incubation</a:t>
            </a:r>
            <a:endParaRPr lang="en-GB" dirty="0">
              <a:solidFill>
                <a:srgbClr val="FF0000"/>
              </a:solidFill>
            </a:endParaRPr>
          </a:p>
        </p:txBody>
      </p:sp>
      <p:sp>
        <p:nvSpPr>
          <p:cNvPr id="7" name="Content Placeholder 6">
            <a:extLst>
              <a:ext uri="{FF2B5EF4-FFF2-40B4-BE49-F238E27FC236}">
                <a16:creationId xmlns:a16="http://schemas.microsoft.com/office/drawing/2014/main" id="{07328D65-3570-02A8-87E7-23F928A08ECC}"/>
              </a:ext>
            </a:extLst>
          </p:cNvPr>
          <p:cNvSpPr>
            <a:spLocks noGrp="1"/>
          </p:cNvSpPr>
          <p:nvPr>
            <p:ph idx="1"/>
          </p:nvPr>
        </p:nvSpPr>
        <p:spPr>
          <a:xfrm>
            <a:off x="330207" y="1491797"/>
            <a:ext cx="8394694" cy="4658631"/>
          </a:xfrm>
        </p:spPr>
        <p:txBody>
          <a:bodyPr>
            <a:normAutofit/>
          </a:bodyPr>
          <a:lstStyle/>
          <a:p>
            <a:r>
              <a:rPr lang="en-US" sz="2200" dirty="0"/>
              <a:t>measles is an acute viral illness caused by a morbillivirus of the paramyxovirus family </a:t>
            </a:r>
          </a:p>
          <a:p>
            <a:r>
              <a:rPr lang="en-US" sz="2200" dirty="0"/>
              <a:t>measles is one of the most highly infectious diseases in the world: one person with measles can infect 9 out of 10 people around them if they are not immune </a:t>
            </a:r>
          </a:p>
          <a:p>
            <a:r>
              <a:rPr lang="en-US" sz="2200" dirty="0"/>
              <a:t>measles is spread very easily from person to person by respiratory droplets which may persist in the air for several hours</a:t>
            </a:r>
          </a:p>
          <a:p>
            <a:r>
              <a:rPr lang="en-US" sz="2200" dirty="0"/>
              <a:t>individuals are infectious from when the first symptom appears to 4 days after the appearance of the rash. The risk assessment for exposure includes 4 days prior to rash onset. </a:t>
            </a:r>
          </a:p>
          <a:p>
            <a:r>
              <a:rPr lang="en-US" sz="2200" dirty="0"/>
              <a:t>the incubation period is about 10 days (ranging between 7 and 18 days) with a further 2 to 4 days before the rash appears</a:t>
            </a:r>
          </a:p>
        </p:txBody>
      </p:sp>
      <p:pic>
        <p:nvPicPr>
          <p:cNvPr id="3" name="Picture 2">
            <a:extLst>
              <a:ext uri="{FF2B5EF4-FFF2-40B4-BE49-F238E27FC236}">
                <a16:creationId xmlns:a16="http://schemas.microsoft.com/office/drawing/2014/main" id="{BEC0CBCA-EB4D-CFCA-253A-35EC2E26FC5E}"/>
              </a:ext>
            </a:extLst>
          </p:cNvPr>
          <p:cNvPicPr>
            <a:picLocks noChangeAspect="1"/>
          </p:cNvPicPr>
          <p:nvPr/>
        </p:nvPicPr>
        <p:blipFill>
          <a:blip r:embed="rId3"/>
          <a:stretch>
            <a:fillRect/>
          </a:stretch>
        </p:blipFill>
        <p:spPr>
          <a:xfrm>
            <a:off x="9286531" y="1766782"/>
            <a:ext cx="2381398" cy="2391561"/>
          </a:xfrm>
          <a:prstGeom prst="rect">
            <a:avLst/>
          </a:prstGeom>
        </p:spPr>
      </p:pic>
      <p:sp>
        <p:nvSpPr>
          <p:cNvPr id="4" name="TextBox 3">
            <a:extLst>
              <a:ext uri="{FF2B5EF4-FFF2-40B4-BE49-F238E27FC236}">
                <a16:creationId xmlns:a16="http://schemas.microsoft.com/office/drawing/2014/main" id="{1A850B55-CDBA-D6E9-5CEC-76A93440473E}"/>
              </a:ext>
            </a:extLst>
          </p:cNvPr>
          <p:cNvSpPr txBox="1"/>
          <p:nvPr/>
        </p:nvSpPr>
        <p:spPr>
          <a:xfrm>
            <a:off x="9286531" y="4158343"/>
            <a:ext cx="2381398" cy="507831"/>
          </a:xfrm>
          <a:prstGeom prst="rect">
            <a:avLst/>
          </a:prstGeom>
          <a:noFill/>
        </p:spPr>
        <p:txBody>
          <a:bodyPr wrap="square" rtlCol="0">
            <a:spAutoFit/>
          </a:bodyPr>
          <a:lstStyle/>
          <a:p>
            <a:r>
              <a:rPr lang="en-US" sz="900" dirty="0"/>
              <a:t>Electron micrograph of measles virus. Image courtesy of CDC/ Cynthia S. Goldsmith; William Bellini</a:t>
            </a:r>
            <a:endParaRPr lang="en-GB" sz="900" dirty="0"/>
          </a:p>
        </p:txBody>
      </p:sp>
      <p:sp>
        <p:nvSpPr>
          <p:cNvPr id="5" name="Footer Placeholder 4">
            <a:extLst>
              <a:ext uri="{FF2B5EF4-FFF2-40B4-BE49-F238E27FC236}">
                <a16:creationId xmlns:a16="http://schemas.microsoft.com/office/drawing/2014/main" id="{B73F74F0-8582-2E34-8F22-E6A4462378CD}"/>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6" name="Slide Number Placeholder 5">
            <a:extLst>
              <a:ext uri="{FF2B5EF4-FFF2-40B4-BE49-F238E27FC236}">
                <a16:creationId xmlns:a16="http://schemas.microsoft.com/office/drawing/2014/main" id="{036A1621-6B0B-4D12-5A1A-17A5635E1DA4}"/>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3856706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19C5D-B08D-4CED-9E0E-0CC25202602F}"/>
              </a:ext>
            </a:extLst>
          </p:cNvPr>
          <p:cNvSpPr>
            <a:spLocks noGrp="1"/>
          </p:cNvSpPr>
          <p:nvPr>
            <p:ph type="title"/>
          </p:nvPr>
        </p:nvSpPr>
        <p:spPr/>
        <p:txBody>
          <a:bodyPr>
            <a:normAutofit fontScale="90000"/>
          </a:bodyPr>
          <a:lstStyle/>
          <a:p>
            <a:r>
              <a:rPr lang="en-GB" sz="4000" dirty="0"/>
              <a:t>Measles: clinical presentation</a:t>
            </a:r>
            <a:br>
              <a:rPr lang="en-GB" sz="4000" dirty="0"/>
            </a:br>
            <a:endParaRPr lang="en-GB" dirty="0"/>
          </a:p>
        </p:txBody>
      </p:sp>
      <p:sp>
        <p:nvSpPr>
          <p:cNvPr id="7" name="Content Placeholder 6">
            <a:extLst>
              <a:ext uri="{FF2B5EF4-FFF2-40B4-BE49-F238E27FC236}">
                <a16:creationId xmlns:a16="http://schemas.microsoft.com/office/drawing/2014/main" id="{A71B1841-2FC4-5C57-5C43-EA735919578D}"/>
              </a:ext>
            </a:extLst>
          </p:cNvPr>
          <p:cNvSpPr>
            <a:spLocks noGrp="1"/>
          </p:cNvSpPr>
          <p:nvPr>
            <p:ph idx="1"/>
          </p:nvPr>
        </p:nvSpPr>
        <p:spPr>
          <a:xfrm>
            <a:off x="221349" y="1535339"/>
            <a:ext cx="7065276" cy="4745717"/>
          </a:xfrm>
        </p:spPr>
        <p:txBody>
          <a:bodyPr>
            <a:normAutofit fontScale="40000" lnSpcReduction="20000"/>
          </a:bodyPr>
          <a:lstStyle/>
          <a:p>
            <a:pPr marL="230400">
              <a:lnSpc>
                <a:spcPct val="120000"/>
              </a:lnSpc>
              <a:spcBef>
                <a:spcPts val="600"/>
              </a:spcBef>
            </a:pPr>
            <a:r>
              <a:rPr lang="en-GB" sz="4500" dirty="0">
                <a:solidFill>
                  <a:srgbClr val="333333"/>
                </a:solidFill>
                <a:latin typeface="+mn-lt"/>
                <a:ea typeface="Times New Roman" panose="02020603050405020304" pitchFamily="18" charset="0"/>
              </a:rPr>
              <a:t>t</a:t>
            </a:r>
            <a:r>
              <a:rPr lang="en-GB" sz="4500" dirty="0">
                <a:solidFill>
                  <a:srgbClr val="333333"/>
                </a:solidFill>
                <a:effectLst/>
                <a:latin typeface="+mn-lt"/>
                <a:ea typeface="Times New Roman" panose="02020603050405020304" pitchFamily="18" charset="0"/>
              </a:rPr>
              <a:t>he first symptoms to appear (prodromal stage) are fever, malaise, coryza, conjunctivitis and cough</a:t>
            </a:r>
          </a:p>
          <a:p>
            <a:pPr marL="230400">
              <a:lnSpc>
                <a:spcPct val="120000"/>
              </a:lnSpc>
              <a:spcBef>
                <a:spcPts val="600"/>
              </a:spcBef>
            </a:pPr>
            <a:r>
              <a:rPr lang="en-GB" sz="4500" dirty="0">
                <a:solidFill>
                  <a:srgbClr val="333333"/>
                </a:solidFill>
                <a:effectLst/>
                <a:latin typeface="+mn-lt"/>
                <a:ea typeface="Times New Roman" panose="02020603050405020304" pitchFamily="18" charset="0"/>
              </a:rPr>
              <a:t>a few days later, a red maculopapular rash appears, starting at the head and spreading to the trunk and limbs over 3 to 4 days </a:t>
            </a:r>
          </a:p>
          <a:p>
            <a:pPr marL="230400">
              <a:lnSpc>
                <a:spcPct val="120000"/>
              </a:lnSpc>
              <a:spcBef>
                <a:spcPts val="600"/>
              </a:spcBef>
            </a:pPr>
            <a:r>
              <a:rPr lang="en-GB" sz="4500" dirty="0">
                <a:solidFill>
                  <a:srgbClr val="333333"/>
                </a:solidFill>
                <a:latin typeface="+mn-lt"/>
                <a:ea typeface="Times New Roman" panose="02020603050405020304" pitchFamily="18" charset="0"/>
              </a:rPr>
              <a:t>m</a:t>
            </a:r>
            <a:r>
              <a:rPr lang="en-GB" sz="4500" dirty="0">
                <a:solidFill>
                  <a:srgbClr val="333333"/>
                </a:solidFill>
                <a:effectLst/>
                <a:latin typeface="+mn-lt"/>
                <a:ea typeface="Times New Roman" panose="02020603050405020304" pitchFamily="18" charset="0"/>
              </a:rPr>
              <a:t>ost people will feel better after 7 to 10 days, however measles can lead to complications such as ear and chest infections, fits and diarrhoea and dehydration in younger children</a:t>
            </a:r>
          </a:p>
          <a:p>
            <a:pPr>
              <a:lnSpc>
                <a:spcPct val="120000"/>
              </a:lnSpc>
              <a:spcBef>
                <a:spcPts val="600"/>
              </a:spcBef>
            </a:pPr>
            <a:r>
              <a:rPr lang="en-GB" sz="4500" dirty="0">
                <a:effectLst/>
                <a:latin typeface="+mn-lt"/>
                <a:ea typeface="Times New Roman" panose="02020603050405020304" pitchFamily="18" charset="0"/>
                <a:cs typeface="Arial" panose="020B0604020202020204" pitchFamily="34" charset="0"/>
              </a:rPr>
              <a:t>around one in every 15 children with measles will develop more serious complications which may include:</a:t>
            </a:r>
            <a:endParaRPr lang="en-US" sz="4500" dirty="0">
              <a:latin typeface="+mn-lt"/>
            </a:endParaRPr>
          </a:p>
          <a:p>
            <a:pPr marL="687600" lvl="1">
              <a:lnSpc>
                <a:spcPct val="120000"/>
              </a:lnSpc>
              <a:spcBef>
                <a:spcPts val="600"/>
              </a:spcBef>
            </a:pPr>
            <a:r>
              <a:rPr lang="en-GB" sz="4000" dirty="0">
                <a:effectLst/>
                <a:latin typeface="+mn-lt"/>
                <a:ea typeface="Times New Roman" panose="02020603050405020304" pitchFamily="18" charset="0"/>
              </a:rPr>
              <a:t>Otitis media (7 to 9 in 100)</a:t>
            </a:r>
          </a:p>
          <a:p>
            <a:pPr marL="687600" lvl="1">
              <a:lnSpc>
                <a:spcPct val="120000"/>
              </a:lnSpc>
              <a:spcBef>
                <a:spcPts val="600"/>
              </a:spcBef>
            </a:pPr>
            <a:r>
              <a:rPr lang="en-GB" sz="4000" dirty="0">
                <a:effectLst/>
                <a:latin typeface="+mn-lt"/>
                <a:ea typeface="Times New Roman" panose="02020603050405020304" pitchFamily="18" charset="0"/>
              </a:rPr>
              <a:t>Convulsions (1 in 200)</a:t>
            </a:r>
          </a:p>
          <a:p>
            <a:pPr marL="687600" lvl="1">
              <a:lnSpc>
                <a:spcPct val="120000"/>
              </a:lnSpc>
              <a:spcBef>
                <a:spcPts val="600"/>
              </a:spcBef>
            </a:pPr>
            <a:r>
              <a:rPr lang="en-GB" sz="4000" dirty="0">
                <a:effectLst/>
                <a:latin typeface="+mn-lt"/>
                <a:ea typeface="Times New Roman" panose="02020603050405020304" pitchFamily="18" charset="0"/>
              </a:rPr>
              <a:t>Pneumonia (1-6 in 100)</a:t>
            </a:r>
          </a:p>
          <a:p>
            <a:pPr marL="687600" lvl="1">
              <a:lnSpc>
                <a:spcPct val="120000"/>
              </a:lnSpc>
              <a:spcBef>
                <a:spcPts val="600"/>
              </a:spcBef>
            </a:pPr>
            <a:r>
              <a:rPr lang="en-GB" sz="4000" dirty="0">
                <a:effectLst/>
                <a:latin typeface="+mn-lt"/>
                <a:ea typeface="Times New Roman" panose="02020603050405020304" pitchFamily="18" charset="0"/>
              </a:rPr>
              <a:t>Encephalitis (1 in 1000)</a:t>
            </a:r>
          </a:p>
          <a:p>
            <a:pPr marL="687600" lvl="1">
              <a:lnSpc>
                <a:spcPct val="120000"/>
              </a:lnSpc>
              <a:spcBef>
                <a:spcPts val="600"/>
              </a:spcBef>
            </a:pPr>
            <a:r>
              <a:rPr lang="en-GB" sz="4000" dirty="0">
                <a:effectLst/>
                <a:latin typeface="+mn-lt"/>
                <a:ea typeface="Times New Roman" panose="02020603050405020304" pitchFamily="18" charset="0"/>
              </a:rPr>
              <a:t>Sub-acute sclerosing panencephalitis (SSPE) (1 in 25,000)</a:t>
            </a:r>
          </a:p>
          <a:p>
            <a:pPr marL="687600" lvl="1">
              <a:lnSpc>
                <a:spcPct val="120000"/>
              </a:lnSpc>
              <a:spcBef>
                <a:spcPts val="600"/>
              </a:spcBef>
            </a:pPr>
            <a:r>
              <a:rPr lang="en-GB" sz="4000" dirty="0">
                <a:effectLst/>
                <a:latin typeface="+mn-lt"/>
                <a:ea typeface="Times New Roman" panose="02020603050405020304" pitchFamily="18" charset="0"/>
              </a:rPr>
              <a:t>Death (1 in 1000-5000)</a:t>
            </a:r>
          </a:p>
          <a:p>
            <a:pPr marL="230400">
              <a:lnSpc>
                <a:spcPct val="110000"/>
              </a:lnSpc>
            </a:pPr>
            <a:endParaRPr lang="en-GB" sz="2900" dirty="0">
              <a:effectLst/>
              <a:latin typeface="+mn-lt"/>
              <a:ea typeface="Times New Roman" panose="02020603050405020304" pitchFamily="18" charset="0"/>
            </a:endParaRPr>
          </a:p>
          <a:p>
            <a:pPr fontAlgn="base">
              <a:lnSpc>
                <a:spcPts val="1680"/>
              </a:lnSpc>
              <a:spcAft>
                <a:spcPts val="1200"/>
              </a:spcAft>
            </a:pPr>
            <a:endParaRPr lang="en-GB" sz="1600" dirty="0">
              <a:effectLst/>
              <a:latin typeface="+mn-lt"/>
              <a:ea typeface="Calibri" panose="020F0502020204030204" pitchFamily="34" charset="0"/>
              <a:cs typeface="Arial" panose="020B0604020202020204" pitchFamily="34" charset="0"/>
            </a:endParaRPr>
          </a:p>
          <a:p>
            <a:pPr fontAlgn="base">
              <a:lnSpc>
                <a:spcPts val="1680"/>
              </a:lnSpc>
              <a:spcAft>
                <a:spcPts val="1200"/>
              </a:spcAft>
            </a:pPr>
            <a:endParaRPr lang="en-GB" sz="1600" dirty="0">
              <a:effectLst/>
              <a:latin typeface="+mn-lt"/>
              <a:ea typeface="Times New Roman" panose="02020603050405020304" pitchFamily="18" charset="0"/>
              <a:cs typeface="Arial" panose="020B0604020202020204" pitchFamily="34" charset="0"/>
            </a:endParaRPr>
          </a:p>
        </p:txBody>
      </p:sp>
      <p:pic>
        <p:nvPicPr>
          <p:cNvPr id="3" name="Picture 2">
            <a:extLst>
              <a:ext uri="{FF2B5EF4-FFF2-40B4-BE49-F238E27FC236}">
                <a16:creationId xmlns:a16="http://schemas.microsoft.com/office/drawing/2014/main" id="{A5C6F7C6-FD74-ED73-62A0-0BF7A288A18F}"/>
              </a:ext>
            </a:extLst>
          </p:cNvPr>
          <p:cNvPicPr>
            <a:picLocks noChangeAspect="1"/>
          </p:cNvPicPr>
          <p:nvPr/>
        </p:nvPicPr>
        <p:blipFill>
          <a:blip r:embed="rId3"/>
          <a:stretch>
            <a:fillRect/>
          </a:stretch>
        </p:blipFill>
        <p:spPr>
          <a:xfrm>
            <a:off x="7626406" y="1464808"/>
            <a:ext cx="3246396" cy="2165804"/>
          </a:xfrm>
          <a:prstGeom prst="rect">
            <a:avLst/>
          </a:prstGeom>
        </p:spPr>
      </p:pic>
      <p:sp>
        <p:nvSpPr>
          <p:cNvPr id="4" name="TextBox 3">
            <a:extLst>
              <a:ext uri="{FF2B5EF4-FFF2-40B4-BE49-F238E27FC236}">
                <a16:creationId xmlns:a16="http://schemas.microsoft.com/office/drawing/2014/main" id="{4E31D5BC-6BB3-3A6D-6C48-E31A78864589}"/>
              </a:ext>
            </a:extLst>
          </p:cNvPr>
          <p:cNvSpPr txBox="1"/>
          <p:nvPr/>
        </p:nvSpPr>
        <p:spPr>
          <a:xfrm>
            <a:off x="7527254" y="3564604"/>
            <a:ext cx="3667469" cy="230832"/>
          </a:xfrm>
          <a:prstGeom prst="rect">
            <a:avLst/>
          </a:prstGeom>
          <a:noFill/>
        </p:spPr>
        <p:txBody>
          <a:bodyPr wrap="square" rtlCol="0">
            <a:spAutoFit/>
          </a:bodyPr>
          <a:lstStyle/>
          <a:p>
            <a:r>
              <a:rPr lang="en-GB" sz="900" dirty="0"/>
              <a:t>Measles rash. Image courtesy of CDC/ Heinz F Eichenwald, MD</a:t>
            </a:r>
          </a:p>
        </p:txBody>
      </p:sp>
      <p:sp>
        <p:nvSpPr>
          <p:cNvPr id="8" name="Footer Placeholder 7">
            <a:extLst>
              <a:ext uri="{FF2B5EF4-FFF2-40B4-BE49-F238E27FC236}">
                <a16:creationId xmlns:a16="http://schemas.microsoft.com/office/drawing/2014/main" id="{A3EDE322-77BD-E8A4-0C09-0EE77F65AA43}"/>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9" name="Slide Number Placeholder 8">
            <a:extLst>
              <a:ext uri="{FF2B5EF4-FFF2-40B4-BE49-F238E27FC236}">
                <a16:creationId xmlns:a16="http://schemas.microsoft.com/office/drawing/2014/main" id="{F70B62DA-2FD3-B253-B96A-5861807D18C0}"/>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pic>
        <p:nvPicPr>
          <p:cNvPr id="5" name="Picture 4">
            <a:extLst>
              <a:ext uri="{FF2B5EF4-FFF2-40B4-BE49-F238E27FC236}">
                <a16:creationId xmlns:a16="http://schemas.microsoft.com/office/drawing/2014/main" id="{5493AE92-EE9B-DF6F-3CE0-B16560580C1E}"/>
              </a:ext>
            </a:extLst>
          </p:cNvPr>
          <p:cNvPicPr>
            <a:picLocks noChangeAspect="1"/>
          </p:cNvPicPr>
          <p:nvPr/>
        </p:nvPicPr>
        <p:blipFill>
          <a:blip r:embed="rId4"/>
          <a:stretch>
            <a:fillRect/>
          </a:stretch>
        </p:blipFill>
        <p:spPr>
          <a:xfrm>
            <a:off x="7626406" y="3788406"/>
            <a:ext cx="3219400" cy="2169103"/>
          </a:xfrm>
          <a:prstGeom prst="rect">
            <a:avLst/>
          </a:prstGeom>
        </p:spPr>
      </p:pic>
      <p:sp>
        <p:nvSpPr>
          <p:cNvPr id="6" name="TextBox 5">
            <a:extLst>
              <a:ext uri="{FF2B5EF4-FFF2-40B4-BE49-F238E27FC236}">
                <a16:creationId xmlns:a16="http://schemas.microsoft.com/office/drawing/2014/main" id="{C0E96ED4-CD51-93E9-2438-8DB4966CD9AE}"/>
              </a:ext>
            </a:extLst>
          </p:cNvPr>
          <p:cNvSpPr txBox="1"/>
          <p:nvPr/>
        </p:nvSpPr>
        <p:spPr>
          <a:xfrm>
            <a:off x="7527254" y="5967347"/>
            <a:ext cx="3667469" cy="369332"/>
          </a:xfrm>
          <a:prstGeom prst="rect">
            <a:avLst/>
          </a:prstGeom>
          <a:noFill/>
        </p:spPr>
        <p:txBody>
          <a:bodyPr wrap="square" rtlCol="0">
            <a:spAutoFit/>
          </a:bodyPr>
          <a:lstStyle/>
          <a:p>
            <a:r>
              <a:rPr lang="en-GB" sz="900" dirty="0"/>
              <a:t>Measles rash and conjunctivitis. Image courtesy of CDC/ Barbara Rice</a:t>
            </a:r>
          </a:p>
        </p:txBody>
      </p:sp>
    </p:spTree>
    <p:extLst>
      <p:ext uri="{BB962C8B-B14F-4D97-AF65-F5344CB8AC3E}">
        <p14:creationId xmlns:p14="http://schemas.microsoft.com/office/powerpoint/2010/main" val="2244249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1F6C9-AF15-6FB2-5DEA-A6D49DF911B1}"/>
              </a:ext>
            </a:extLst>
          </p:cNvPr>
          <p:cNvSpPr>
            <a:spLocks noGrp="1"/>
          </p:cNvSpPr>
          <p:nvPr>
            <p:ph type="title"/>
          </p:nvPr>
        </p:nvSpPr>
        <p:spPr/>
        <p:txBody>
          <a:bodyPr/>
          <a:lstStyle/>
          <a:p>
            <a:r>
              <a:rPr lang="en-GB" dirty="0"/>
              <a:t>Measles epidemiology</a:t>
            </a:r>
          </a:p>
        </p:txBody>
      </p:sp>
      <p:sp>
        <p:nvSpPr>
          <p:cNvPr id="3" name="Content Placeholder 2">
            <a:extLst>
              <a:ext uri="{FF2B5EF4-FFF2-40B4-BE49-F238E27FC236}">
                <a16:creationId xmlns:a16="http://schemas.microsoft.com/office/drawing/2014/main" id="{82848A76-90E4-BC49-09DF-F4812FB789EF}"/>
              </a:ext>
            </a:extLst>
          </p:cNvPr>
          <p:cNvSpPr>
            <a:spLocks noGrp="1"/>
          </p:cNvSpPr>
          <p:nvPr>
            <p:ph idx="1"/>
          </p:nvPr>
        </p:nvSpPr>
        <p:spPr>
          <a:xfrm>
            <a:off x="330205" y="1774825"/>
            <a:ext cx="11123857" cy="4540249"/>
          </a:xfrm>
        </p:spPr>
        <p:txBody>
          <a:bodyPr>
            <a:normAutofit lnSpcReduction="10000"/>
          </a:bodyPr>
          <a:lstStyle/>
          <a:p>
            <a:r>
              <a:rPr lang="en-GB" sz="2000" dirty="0">
                <a:solidFill>
                  <a:srgbClr val="0B0C0C"/>
                </a:solidFill>
                <a:latin typeface="+mn-lt"/>
              </a:rPr>
              <a:t>s</a:t>
            </a:r>
            <a:r>
              <a:rPr lang="en-GB" sz="2000" b="0" i="0" dirty="0">
                <a:solidFill>
                  <a:srgbClr val="0B0C0C"/>
                </a:solidFill>
                <a:effectLst/>
                <a:latin typeface="+mn-lt"/>
              </a:rPr>
              <a:t>ince the introduction of the measles vaccine in 1968, more than 20 million measles cases and 4,500 deaths have been prevented in the UK </a:t>
            </a:r>
          </a:p>
          <a:p>
            <a:r>
              <a:rPr lang="en-GB" sz="2000" dirty="0">
                <a:solidFill>
                  <a:srgbClr val="0B0C0C"/>
                </a:solidFill>
                <a:latin typeface="+mn-lt"/>
              </a:rPr>
              <a:t>h</a:t>
            </a:r>
            <a:r>
              <a:rPr lang="en-GB" sz="2000" b="0" i="0" dirty="0">
                <a:solidFill>
                  <a:srgbClr val="0B0C0C"/>
                </a:solidFill>
                <a:effectLst/>
                <a:latin typeface="+mn-lt"/>
              </a:rPr>
              <a:t>owever, uptake of the routine childhood vaccinations including MMR has declined in England over the last decade and is well below the 95% target set by the World Health </a:t>
            </a:r>
            <a:r>
              <a:rPr lang="en-GB" sz="2000" dirty="0">
                <a:solidFill>
                  <a:srgbClr val="0B0C0C"/>
                </a:solidFill>
                <a:latin typeface="+mn-lt"/>
              </a:rPr>
              <a:t>O</a:t>
            </a:r>
            <a:r>
              <a:rPr lang="en-GB" sz="2000" b="0" i="0" dirty="0">
                <a:solidFill>
                  <a:srgbClr val="0B0C0C"/>
                </a:solidFill>
                <a:effectLst/>
                <a:latin typeface="+mn-lt"/>
              </a:rPr>
              <a:t>rganization (WHO) in order to prevent outbreaks and achieve elimination </a:t>
            </a:r>
          </a:p>
          <a:p>
            <a:r>
              <a:rPr lang="en-GB" sz="2000" dirty="0">
                <a:solidFill>
                  <a:srgbClr val="0B0C0C"/>
                </a:solidFill>
                <a:latin typeface="+mn-lt"/>
              </a:rPr>
              <a:t>d</a:t>
            </a:r>
            <a:r>
              <a:rPr lang="en-GB" sz="2000" b="0" i="0" dirty="0">
                <a:solidFill>
                  <a:srgbClr val="0B0C0C"/>
                </a:solidFill>
                <a:effectLst/>
                <a:latin typeface="+mn-lt"/>
              </a:rPr>
              <a:t>ue to this sub-optimal uptake, since 2023 there has b</a:t>
            </a:r>
            <a:r>
              <a:rPr lang="en-GB" sz="2000" dirty="0">
                <a:solidFill>
                  <a:srgbClr val="0B0C0C"/>
                </a:solidFill>
                <a:latin typeface="+mn-lt"/>
              </a:rPr>
              <a:t>een a resurgence of measles in the UK</a:t>
            </a:r>
          </a:p>
          <a:p>
            <a:r>
              <a:rPr lang="en-GB" sz="2000" b="0" i="0" dirty="0">
                <a:solidFill>
                  <a:srgbClr val="0B0C0C"/>
                </a:solidFill>
                <a:effectLst/>
                <a:latin typeface="+mn-lt"/>
              </a:rPr>
              <a:t>in 2024 alone there were </a:t>
            </a:r>
            <a:r>
              <a:rPr lang="en-GB" sz="2000" b="0" i="0" dirty="0">
                <a:effectLst/>
                <a:latin typeface="+mn-lt"/>
              </a:rPr>
              <a:t>around 3000 laboratory confirmed measles cases in England, </a:t>
            </a:r>
            <a:r>
              <a:rPr lang="en-GB" sz="2000" b="0" i="0" dirty="0">
                <a:solidFill>
                  <a:srgbClr val="0B0C0C"/>
                </a:solidFill>
                <a:effectLst/>
                <a:latin typeface="+mn-lt"/>
              </a:rPr>
              <a:t>the highest number recorded annually since 2012</a:t>
            </a:r>
          </a:p>
          <a:p>
            <a:r>
              <a:rPr lang="en-GB" sz="2000" dirty="0">
                <a:solidFill>
                  <a:srgbClr val="000000"/>
                </a:solidFill>
                <a:latin typeface="+mn-lt"/>
              </a:rPr>
              <a:t>the vast majority of cases in this resurgence have been </a:t>
            </a:r>
            <a:r>
              <a:rPr lang="en-GB" sz="2000" b="0" i="0" u="none" strike="noStrike" baseline="0" dirty="0">
                <a:solidFill>
                  <a:srgbClr val="000000"/>
                </a:solidFill>
                <a:latin typeface="+mn-lt"/>
              </a:rPr>
              <a:t>in unvaccinated children under the age of 10 years with many outbreaks linked to nurseries and schools</a:t>
            </a:r>
          </a:p>
          <a:p>
            <a:r>
              <a:rPr lang="en-GB" sz="2000" b="0" i="0" dirty="0">
                <a:solidFill>
                  <a:srgbClr val="0B0C0C"/>
                </a:solidFill>
                <a:effectLst/>
                <a:latin typeface="+mn-lt"/>
              </a:rPr>
              <a:t>more than </a:t>
            </a:r>
            <a:r>
              <a:rPr lang="en-GB" sz="2000" b="0" i="0" dirty="0">
                <a:effectLst/>
                <a:latin typeface="+mn-lt"/>
              </a:rPr>
              <a:t>1 in 10 eligible children under the age of 5 in England haven’t had MMR vaccine </a:t>
            </a:r>
            <a:r>
              <a:rPr lang="en-GB" sz="2000" b="0" i="0" dirty="0">
                <a:solidFill>
                  <a:srgbClr val="0B0C0C"/>
                </a:solidFill>
                <a:effectLst/>
                <a:latin typeface="+mn-lt"/>
              </a:rPr>
              <a:t>or are only partially vaccinated</a:t>
            </a:r>
            <a:endParaRPr lang="en-GB" sz="2000" b="0" i="0" u="none" strike="noStrike" baseline="0" dirty="0">
              <a:solidFill>
                <a:srgbClr val="000000"/>
              </a:solidFill>
              <a:latin typeface="+mn-lt"/>
            </a:endParaRPr>
          </a:p>
          <a:p>
            <a:r>
              <a:rPr lang="en-GB" sz="2000" b="0" i="0" u="none" strike="noStrike" baseline="0" dirty="0">
                <a:solidFill>
                  <a:srgbClr val="000000"/>
                </a:solidFill>
                <a:latin typeface="+mn-lt"/>
              </a:rPr>
              <a:t>ensuring children receive MMR-containing vaccine is a priority in order to prevent further measles cases and outbreaks	</a:t>
            </a:r>
          </a:p>
        </p:txBody>
      </p:sp>
      <p:sp>
        <p:nvSpPr>
          <p:cNvPr id="4" name="Footer Placeholder 3">
            <a:extLst>
              <a:ext uri="{FF2B5EF4-FFF2-40B4-BE49-F238E27FC236}">
                <a16:creationId xmlns:a16="http://schemas.microsoft.com/office/drawing/2014/main" id="{03616A43-410B-29DA-2D50-F1C150993F80}"/>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14301C76-FBE9-321C-6A1E-6A854A77D4AB}"/>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2089511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dirty="0"/>
              <a:t>Mumps</a:t>
            </a:r>
          </a:p>
        </p:txBody>
      </p:sp>
    </p:spTree>
    <p:extLst>
      <p:ext uri="{BB962C8B-B14F-4D97-AF65-F5344CB8AC3E}">
        <p14:creationId xmlns:p14="http://schemas.microsoft.com/office/powerpoint/2010/main" val="3715848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613A-AA6E-42FA-86DB-535BA157B14D}"/>
              </a:ext>
            </a:extLst>
          </p:cNvPr>
          <p:cNvSpPr>
            <a:spLocks noGrp="1"/>
          </p:cNvSpPr>
          <p:nvPr>
            <p:ph type="title"/>
          </p:nvPr>
        </p:nvSpPr>
        <p:spPr/>
        <p:txBody>
          <a:bodyPr>
            <a:normAutofit fontScale="90000"/>
          </a:bodyPr>
          <a:lstStyle/>
          <a:p>
            <a:r>
              <a:rPr lang="en-GB" dirty="0"/>
              <a:t>Mumps: carriage, transmission, infectivity and incubation</a:t>
            </a:r>
            <a:endParaRPr lang="en-GB" dirty="0">
              <a:solidFill>
                <a:srgbClr val="FF0000"/>
              </a:solidFill>
            </a:endParaRPr>
          </a:p>
        </p:txBody>
      </p:sp>
      <p:sp>
        <p:nvSpPr>
          <p:cNvPr id="5" name="Slide Number Placeholder 4">
            <a:extLst>
              <a:ext uri="{FF2B5EF4-FFF2-40B4-BE49-F238E27FC236}">
                <a16:creationId xmlns:a16="http://schemas.microsoft.com/office/drawing/2014/main" id="{5549A527-B58C-4C41-AD08-49134EB4E247}"/>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
        <p:nvSpPr>
          <p:cNvPr id="7" name="Content Placeholder 6">
            <a:extLst>
              <a:ext uri="{FF2B5EF4-FFF2-40B4-BE49-F238E27FC236}">
                <a16:creationId xmlns:a16="http://schemas.microsoft.com/office/drawing/2014/main" id="{07328D65-3570-02A8-87E7-23F928A08ECC}"/>
              </a:ext>
            </a:extLst>
          </p:cNvPr>
          <p:cNvSpPr>
            <a:spLocks noGrp="1"/>
          </p:cNvSpPr>
          <p:nvPr>
            <p:ph idx="1"/>
          </p:nvPr>
        </p:nvSpPr>
        <p:spPr>
          <a:xfrm>
            <a:off x="330206" y="1513568"/>
            <a:ext cx="8117109" cy="4745717"/>
          </a:xfrm>
        </p:spPr>
        <p:txBody>
          <a:bodyPr>
            <a:normAutofit lnSpcReduction="10000"/>
          </a:bodyPr>
          <a:lstStyle/>
          <a:p>
            <a:r>
              <a:rPr lang="en-US" dirty="0"/>
              <a:t>mumps is an acute viral illness caused by a paramyxovirus </a:t>
            </a:r>
          </a:p>
          <a:p>
            <a:pPr marL="0" indent="0">
              <a:buNone/>
            </a:pPr>
            <a:endParaRPr lang="en-US" dirty="0"/>
          </a:p>
          <a:p>
            <a:r>
              <a:rPr lang="en-US" dirty="0"/>
              <a:t>it is spread through respiratory droplets and close contact </a:t>
            </a:r>
          </a:p>
          <a:p>
            <a:endParaRPr lang="en-US" dirty="0"/>
          </a:p>
          <a:p>
            <a:r>
              <a:rPr lang="en-US" dirty="0"/>
              <a:t>the incubation period is around 16 to 18 days (range: 14 to 25 days)</a:t>
            </a:r>
          </a:p>
          <a:p>
            <a:endParaRPr lang="en-US" dirty="0"/>
          </a:p>
          <a:p>
            <a:r>
              <a:rPr lang="en-US" dirty="0"/>
              <a:t>individuals with mumps are infectious from about a week before the onset of parotid swelling to several days after it appears</a:t>
            </a:r>
            <a:endParaRPr lang="en-GB" dirty="0"/>
          </a:p>
        </p:txBody>
      </p:sp>
      <p:pic>
        <p:nvPicPr>
          <p:cNvPr id="3" name="Picture 2">
            <a:extLst>
              <a:ext uri="{FF2B5EF4-FFF2-40B4-BE49-F238E27FC236}">
                <a16:creationId xmlns:a16="http://schemas.microsoft.com/office/drawing/2014/main" id="{3B57AFCA-2BD9-66CE-328D-AD5E2CAC479A}"/>
              </a:ext>
            </a:extLst>
          </p:cNvPr>
          <p:cNvPicPr>
            <a:picLocks noChangeAspect="1"/>
          </p:cNvPicPr>
          <p:nvPr/>
        </p:nvPicPr>
        <p:blipFill>
          <a:blip r:embed="rId3"/>
          <a:stretch>
            <a:fillRect/>
          </a:stretch>
        </p:blipFill>
        <p:spPr>
          <a:xfrm>
            <a:off x="8823062" y="1513568"/>
            <a:ext cx="2474752" cy="2597962"/>
          </a:xfrm>
          <a:prstGeom prst="rect">
            <a:avLst/>
          </a:prstGeom>
        </p:spPr>
      </p:pic>
      <p:sp>
        <p:nvSpPr>
          <p:cNvPr id="4" name="TextBox 3">
            <a:extLst>
              <a:ext uri="{FF2B5EF4-FFF2-40B4-BE49-F238E27FC236}">
                <a16:creationId xmlns:a16="http://schemas.microsoft.com/office/drawing/2014/main" id="{0D1AB3D2-E78A-A986-90D3-36F8EB664D5F}"/>
              </a:ext>
            </a:extLst>
          </p:cNvPr>
          <p:cNvSpPr txBox="1"/>
          <p:nvPr/>
        </p:nvSpPr>
        <p:spPr>
          <a:xfrm>
            <a:off x="9039225" y="4111530"/>
            <a:ext cx="2181225" cy="369332"/>
          </a:xfrm>
          <a:prstGeom prst="rect">
            <a:avLst/>
          </a:prstGeom>
          <a:noFill/>
        </p:spPr>
        <p:txBody>
          <a:bodyPr wrap="square" rtlCol="0">
            <a:spAutoFit/>
          </a:bodyPr>
          <a:lstStyle/>
          <a:p>
            <a:r>
              <a:rPr lang="en-US" sz="900" dirty="0"/>
              <a:t>Electron micrograph of mumps virus. </a:t>
            </a:r>
          </a:p>
          <a:p>
            <a:r>
              <a:rPr lang="en-US" sz="900" dirty="0"/>
              <a:t>Image courtesy of CDC/ Dr FA Murphy</a:t>
            </a:r>
            <a:endParaRPr lang="en-GB" sz="900" dirty="0"/>
          </a:p>
        </p:txBody>
      </p:sp>
      <p:sp>
        <p:nvSpPr>
          <p:cNvPr id="6" name="Footer Placeholder 5">
            <a:extLst>
              <a:ext uri="{FF2B5EF4-FFF2-40B4-BE49-F238E27FC236}">
                <a16:creationId xmlns:a16="http://schemas.microsoft.com/office/drawing/2014/main" id="{7D9CE197-296E-FBDD-D556-74AF92D10089}"/>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Tree>
    <p:extLst>
      <p:ext uri="{BB962C8B-B14F-4D97-AF65-F5344CB8AC3E}">
        <p14:creationId xmlns:p14="http://schemas.microsoft.com/office/powerpoint/2010/main" val="930520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19C5D-B08D-4CED-9E0E-0CC25202602F}"/>
              </a:ext>
            </a:extLst>
          </p:cNvPr>
          <p:cNvSpPr>
            <a:spLocks noGrp="1"/>
          </p:cNvSpPr>
          <p:nvPr>
            <p:ph type="title"/>
          </p:nvPr>
        </p:nvSpPr>
        <p:spPr/>
        <p:txBody>
          <a:bodyPr>
            <a:normAutofit fontScale="90000"/>
          </a:bodyPr>
          <a:lstStyle/>
          <a:p>
            <a:r>
              <a:rPr lang="en-GB" sz="4000" dirty="0"/>
              <a:t>Clinical presentation of mumps </a:t>
            </a:r>
            <a:br>
              <a:rPr lang="en-GB" sz="4000" dirty="0"/>
            </a:br>
            <a:endParaRPr lang="en-GB" dirty="0"/>
          </a:p>
        </p:txBody>
      </p:sp>
      <p:sp>
        <p:nvSpPr>
          <p:cNvPr id="7" name="Content Placeholder 6">
            <a:extLst>
              <a:ext uri="{FF2B5EF4-FFF2-40B4-BE49-F238E27FC236}">
                <a16:creationId xmlns:a16="http://schemas.microsoft.com/office/drawing/2014/main" id="{A71B1841-2FC4-5C57-5C43-EA735919578D}"/>
              </a:ext>
            </a:extLst>
          </p:cNvPr>
          <p:cNvSpPr>
            <a:spLocks noGrp="1"/>
          </p:cNvSpPr>
          <p:nvPr>
            <p:ph idx="1"/>
          </p:nvPr>
        </p:nvSpPr>
        <p:spPr>
          <a:xfrm>
            <a:off x="330205" y="1447799"/>
            <a:ext cx="7956545" cy="5050971"/>
          </a:xfrm>
        </p:spPr>
        <p:txBody>
          <a:bodyPr>
            <a:noAutofit/>
          </a:bodyPr>
          <a:lstStyle/>
          <a:p>
            <a:r>
              <a:rPr lang="en-US" sz="1500" dirty="0"/>
              <a:t>before MMR vaccine was introduced in 1988, mumps caused around 1200 hospital admissions each year in England and Wales and it was the most common cause of both viral meningitis and acquired deafness in children</a:t>
            </a:r>
          </a:p>
          <a:p>
            <a:r>
              <a:rPr lang="en-US" sz="1500" dirty="0"/>
              <a:t>asymptomatic mumps infection is common (20 to 40% of cases), particularly in children. In individuals who do develop symptoms, these may include:</a:t>
            </a:r>
          </a:p>
          <a:p>
            <a:pPr lvl="1"/>
            <a:r>
              <a:rPr lang="en-US" sz="1400" dirty="0"/>
              <a:t>bilateral or unilateral swelling of the parotid glands at the side of the face just under ears</a:t>
            </a:r>
          </a:p>
          <a:p>
            <a:pPr lvl="1"/>
            <a:r>
              <a:rPr lang="en-US" sz="1400" dirty="0"/>
              <a:t>fever</a:t>
            </a:r>
          </a:p>
          <a:p>
            <a:pPr lvl="1"/>
            <a:r>
              <a:rPr lang="en-US" sz="1400" dirty="0"/>
              <a:t>headache</a:t>
            </a:r>
          </a:p>
          <a:p>
            <a:pPr lvl="1"/>
            <a:r>
              <a:rPr lang="en-US" sz="1400" dirty="0"/>
              <a:t>malaise</a:t>
            </a:r>
          </a:p>
          <a:p>
            <a:pPr lvl="1"/>
            <a:r>
              <a:rPr lang="en-US" sz="1400" dirty="0"/>
              <a:t>myalgia</a:t>
            </a:r>
          </a:p>
          <a:p>
            <a:pPr lvl="1"/>
            <a:r>
              <a:rPr lang="en-US" sz="1400" dirty="0"/>
              <a:t>anorexia</a:t>
            </a:r>
          </a:p>
          <a:p>
            <a:r>
              <a:rPr lang="en-US" sz="1500" dirty="0"/>
              <a:t>mumps can lead to a wide range of complications, including:</a:t>
            </a:r>
          </a:p>
          <a:p>
            <a:pPr lvl="1"/>
            <a:r>
              <a:rPr lang="en-US" sz="1400" dirty="0"/>
              <a:t>meningitis: 5 in 100</a:t>
            </a:r>
          </a:p>
          <a:p>
            <a:pPr lvl="1"/>
            <a:r>
              <a:rPr lang="en-US" sz="1400" dirty="0"/>
              <a:t>encephalitis: 1 in 1000</a:t>
            </a:r>
          </a:p>
          <a:p>
            <a:pPr lvl="1"/>
            <a:r>
              <a:rPr lang="en-US" sz="1400" dirty="0"/>
              <a:t>epididymo-orchitis 15 to 30 in 100</a:t>
            </a:r>
          </a:p>
          <a:p>
            <a:pPr lvl="1"/>
            <a:r>
              <a:rPr lang="en-US" sz="1400" dirty="0"/>
              <a:t>transient hearing loss: 4 per 100 </a:t>
            </a:r>
          </a:p>
          <a:p>
            <a:pPr lvl="1"/>
            <a:r>
              <a:rPr lang="en-US" sz="1400" dirty="0"/>
              <a:t>oophoritis (inflammation of the ovaries): 5 per 100</a:t>
            </a:r>
          </a:p>
          <a:p>
            <a:pPr lvl="1"/>
            <a:r>
              <a:rPr lang="en-US" sz="1400" dirty="0"/>
              <a:t>pancreatitis: 4 per 100</a:t>
            </a:r>
          </a:p>
          <a:p>
            <a:pPr lvl="1"/>
            <a:r>
              <a:rPr lang="en-US" sz="1400" dirty="0"/>
              <a:t>death: 5 per year in pre-vaccine era (mainly due to encephalitis)</a:t>
            </a:r>
          </a:p>
        </p:txBody>
      </p:sp>
      <p:pic>
        <p:nvPicPr>
          <p:cNvPr id="3" name="Picture 2">
            <a:extLst>
              <a:ext uri="{FF2B5EF4-FFF2-40B4-BE49-F238E27FC236}">
                <a16:creationId xmlns:a16="http://schemas.microsoft.com/office/drawing/2014/main" id="{B304D435-850B-C849-F25D-6A057F42C1CE}"/>
              </a:ext>
            </a:extLst>
          </p:cNvPr>
          <p:cNvPicPr>
            <a:picLocks noChangeAspect="1"/>
          </p:cNvPicPr>
          <p:nvPr/>
        </p:nvPicPr>
        <p:blipFill>
          <a:blip r:embed="rId3"/>
          <a:stretch>
            <a:fillRect/>
          </a:stretch>
        </p:blipFill>
        <p:spPr>
          <a:xfrm>
            <a:off x="8486326" y="1447799"/>
            <a:ext cx="3108036" cy="2493480"/>
          </a:xfrm>
          <a:prstGeom prst="rect">
            <a:avLst/>
          </a:prstGeom>
        </p:spPr>
      </p:pic>
      <p:sp>
        <p:nvSpPr>
          <p:cNvPr id="4" name="TextBox 3">
            <a:extLst>
              <a:ext uri="{FF2B5EF4-FFF2-40B4-BE49-F238E27FC236}">
                <a16:creationId xmlns:a16="http://schemas.microsoft.com/office/drawing/2014/main" id="{72A90108-AF18-5CB9-1B68-DEAE25EF649F}"/>
              </a:ext>
            </a:extLst>
          </p:cNvPr>
          <p:cNvSpPr txBox="1"/>
          <p:nvPr/>
        </p:nvSpPr>
        <p:spPr>
          <a:xfrm>
            <a:off x="8696325" y="6024588"/>
            <a:ext cx="2828925" cy="369332"/>
          </a:xfrm>
          <a:prstGeom prst="rect">
            <a:avLst/>
          </a:prstGeom>
          <a:noFill/>
        </p:spPr>
        <p:txBody>
          <a:bodyPr wrap="square" rtlCol="0">
            <a:spAutoFit/>
          </a:bodyPr>
          <a:lstStyle/>
          <a:p>
            <a:r>
              <a:rPr lang="en-US" sz="900" dirty="0"/>
              <a:t>Swelling of the salivary glands in child with mumps.</a:t>
            </a:r>
          </a:p>
          <a:p>
            <a:r>
              <a:rPr lang="en-US" sz="900" dirty="0"/>
              <a:t>Images courtesy of CDC/Dr. Charles N. Farmer</a:t>
            </a:r>
            <a:endParaRPr lang="en-GB" sz="900" dirty="0"/>
          </a:p>
        </p:txBody>
      </p:sp>
      <p:sp>
        <p:nvSpPr>
          <p:cNvPr id="5" name="Footer Placeholder 4">
            <a:extLst>
              <a:ext uri="{FF2B5EF4-FFF2-40B4-BE49-F238E27FC236}">
                <a16:creationId xmlns:a16="http://schemas.microsoft.com/office/drawing/2014/main" id="{B35EE011-E688-F85E-CB2A-2E508E9C64CA}"/>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6" name="Slide Number Placeholder 5">
            <a:extLst>
              <a:ext uri="{FF2B5EF4-FFF2-40B4-BE49-F238E27FC236}">
                <a16:creationId xmlns:a16="http://schemas.microsoft.com/office/drawing/2014/main" id="{3F5F8AA7-41C1-E598-0FC3-455FCAB2AAF2}"/>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pic>
        <p:nvPicPr>
          <p:cNvPr id="8" name="Picture 7">
            <a:extLst>
              <a:ext uri="{FF2B5EF4-FFF2-40B4-BE49-F238E27FC236}">
                <a16:creationId xmlns:a16="http://schemas.microsoft.com/office/drawing/2014/main" id="{E6A9B479-6BA6-2600-F555-7A8514869398}"/>
              </a:ext>
            </a:extLst>
          </p:cNvPr>
          <p:cNvPicPr>
            <a:picLocks noChangeAspect="1"/>
          </p:cNvPicPr>
          <p:nvPr/>
        </p:nvPicPr>
        <p:blipFill>
          <a:blip r:embed="rId4"/>
          <a:stretch>
            <a:fillRect/>
          </a:stretch>
        </p:blipFill>
        <p:spPr>
          <a:xfrm>
            <a:off x="8486326" y="3973284"/>
            <a:ext cx="3108036" cy="2051304"/>
          </a:xfrm>
          <a:prstGeom prst="rect">
            <a:avLst/>
          </a:prstGeom>
        </p:spPr>
      </p:pic>
    </p:spTree>
    <p:extLst>
      <p:ext uri="{BB962C8B-B14F-4D97-AF65-F5344CB8AC3E}">
        <p14:creationId xmlns:p14="http://schemas.microsoft.com/office/powerpoint/2010/main" val="1548997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7557-106A-4D79-ACCF-069683CB8734}"/>
              </a:ext>
            </a:extLst>
          </p:cNvPr>
          <p:cNvSpPr>
            <a:spLocks noGrp="1"/>
          </p:cNvSpPr>
          <p:nvPr>
            <p:ph type="title"/>
          </p:nvPr>
        </p:nvSpPr>
        <p:spPr/>
        <p:txBody>
          <a:bodyPr/>
          <a:lstStyle/>
          <a:p>
            <a:r>
              <a:rPr lang="en-GB" dirty="0"/>
              <a:t>Mumps epidemiology</a:t>
            </a:r>
          </a:p>
        </p:txBody>
      </p:sp>
      <p:sp>
        <p:nvSpPr>
          <p:cNvPr id="3" name="Content Placeholder 2">
            <a:extLst>
              <a:ext uri="{FF2B5EF4-FFF2-40B4-BE49-F238E27FC236}">
                <a16:creationId xmlns:a16="http://schemas.microsoft.com/office/drawing/2014/main" id="{9353827F-7D88-410D-A8CA-8FBEF83593BA}"/>
              </a:ext>
            </a:extLst>
          </p:cNvPr>
          <p:cNvSpPr>
            <a:spLocks noGrp="1"/>
          </p:cNvSpPr>
          <p:nvPr>
            <p:ph idx="1"/>
          </p:nvPr>
        </p:nvSpPr>
        <p:spPr>
          <a:xfrm>
            <a:off x="130629" y="1713544"/>
            <a:ext cx="10667329" cy="4725306"/>
          </a:xfrm>
        </p:spPr>
        <p:txBody>
          <a:bodyPr>
            <a:normAutofit/>
          </a:bodyPr>
          <a:lstStyle/>
          <a:p>
            <a:r>
              <a:rPr lang="en-GB" sz="1800" dirty="0">
                <a:solidFill>
                  <a:srgbClr val="333333"/>
                </a:solidFill>
                <a:ea typeface="Calibri" panose="020F0502020204030204" pitchFamily="34" charset="0"/>
              </a:rPr>
              <a:t>b</a:t>
            </a:r>
            <a:r>
              <a:rPr lang="en-GB" sz="1800" dirty="0">
                <a:solidFill>
                  <a:srgbClr val="333333"/>
                </a:solidFill>
                <a:effectLst/>
                <a:latin typeface="Arial" panose="020B0604020202020204" pitchFamily="34" charset="0"/>
                <a:ea typeface="Calibri" panose="020F0502020204030204" pitchFamily="34" charset="0"/>
              </a:rPr>
              <a:t>efore the MMR vaccine was introduced in 1988, about 80% of the population in the UK developed mumps</a:t>
            </a:r>
          </a:p>
          <a:p>
            <a:r>
              <a:rPr lang="en-GB" sz="1800" dirty="0">
                <a:solidFill>
                  <a:srgbClr val="333333"/>
                </a:solidFill>
                <a:ea typeface="Calibri" panose="020F0502020204030204" pitchFamily="34" charset="0"/>
              </a:rPr>
              <a:t>h</a:t>
            </a:r>
            <a:r>
              <a:rPr lang="en-GB" sz="1800" dirty="0">
                <a:solidFill>
                  <a:srgbClr val="333333"/>
                </a:solidFill>
                <a:effectLst/>
                <a:latin typeface="Arial" panose="020B0604020202020204" pitchFamily="34" charset="0"/>
                <a:ea typeface="Calibri" panose="020F0502020204030204" pitchFamily="34" charset="0"/>
              </a:rPr>
              <a:t>igh coverage of MMR vaccine resulted in a substantial reduction in mumps transmission in the UK </a:t>
            </a:r>
          </a:p>
          <a:p>
            <a:r>
              <a:rPr lang="en-GB" sz="1800" dirty="0">
                <a:solidFill>
                  <a:srgbClr val="333333"/>
                </a:solidFill>
                <a:effectLst/>
                <a:latin typeface="Arial" panose="020B0604020202020204" pitchFamily="34" charset="0"/>
                <a:ea typeface="Calibri" panose="020F0502020204030204" pitchFamily="34" charset="0"/>
              </a:rPr>
              <a:t>from 1989, mumps cases dramatically declined in all age groups</a:t>
            </a:r>
          </a:p>
          <a:p>
            <a:r>
              <a:rPr lang="en-GB" sz="1800" dirty="0">
                <a:solidFill>
                  <a:srgbClr val="333333"/>
                </a:solidFill>
              </a:rPr>
              <a:t>since then, there have been several large outbreaks of mumps over the years, with the largest seen in 2005 (with over 43 000 notifications) and more recently in 2019 (with 5042 notifications)</a:t>
            </a:r>
          </a:p>
          <a:p>
            <a:r>
              <a:rPr lang="en-GB" sz="1800" dirty="0">
                <a:solidFill>
                  <a:srgbClr val="333333"/>
                </a:solidFill>
              </a:rPr>
              <a:t>many of these cases were seen in young adults who missed out on the MMR vaccine when they were children </a:t>
            </a:r>
            <a:r>
              <a:rPr lang="en-US" sz="1800" dirty="0">
                <a:solidFill>
                  <a:srgbClr val="333333"/>
                </a:solidFill>
              </a:rPr>
              <a:t>due to unfounded concerns about the vaccine or because they didn't have the vaccine as part of the catch-up campaigns or only had one dose</a:t>
            </a:r>
          </a:p>
          <a:p>
            <a:r>
              <a:rPr lang="en-US" sz="1800" dirty="0"/>
              <a:t>in comparison with years prior to 2020, there have been very few cases of mumps in the past 5 years</a:t>
            </a:r>
            <a:endParaRPr lang="en-GB" dirty="0"/>
          </a:p>
        </p:txBody>
      </p:sp>
      <p:sp>
        <p:nvSpPr>
          <p:cNvPr id="4" name="Footer Placeholder 3">
            <a:extLst>
              <a:ext uri="{FF2B5EF4-FFF2-40B4-BE49-F238E27FC236}">
                <a16:creationId xmlns:a16="http://schemas.microsoft.com/office/drawing/2014/main" id="{A9BFB63B-608B-6756-E794-7C548AF0E8AD}"/>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459992E9-70DD-6431-3F4A-6916DAA6DEF4}"/>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1128988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dirty="0"/>
              <a:t>Rubella </a:t>
            </a:r>
          </a:p>
        </p:txBody>
      </p:sp>
    </p:spTree>
    <p:extLst>
      <p:ext uri="{BB962C8B-B14F-4D97-AF65-F5344CB8AC3E}">
        <p14:creationId xmlns:p14="http://schemas.microsoft.com/office/powerpoint/2010/main" val="4000477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49A22-A1B6-4395-857E-2F7778599FC3}"/>
              </a:ext>
            </a:extLst>
          </p:cNvPr>
          <p:cNvSpPr>
            <a:spLocks noGrp="1"/>
          </p:cNvSpPr>
          <p:nvPr>
            <p:ph type="title"/>
          </p:nvPr>
        </p:nvSpPr>
        <p:spPr/>
        <p:txBody>
          <a:bodyPr/>
          <a:lstStyle/>
          <a:p>
            <a:r>
              <a:rPr lang="en-GB" dirty="0"/>
              <a:t>Notes for users</a:t>
            </a:r>
            <a:endParaRPr lang="en-GB" strike="sngStrike" dirty="0"/>
          </a:p>
        </p:txBody>
      </p:sp>
      <p:sp>
        <p:nvSpPr>
          <p:cNvPr id="3" name="Content Placeholder 2">
            <a:extLst>
              <a:ext uri="{FF2B5EF4-FFF2-40B4-BE49-F238E27FC236}">
                <a16:creationId xmlns:a16="http://schemas.microsoft.com/office/drawing/2014/main" id="{82C469DF-45B4-4612-A89A-3E1D6BFB7F60}"/>
              </a:ext>
            </a:extLst>
          </p:cNvPr>
          <p:cNvSpPr>
            <a:spLocks noGrp="1"/>
          </p:cNvSpPr>
          <p:nvPr>
            <p:ph idx="1"/>
          </p:nvPr>
        </p:nvSpPr>
        <p:spPr>
          <a:xfrm>
            <a:off x="428795" y="1377539"/>
            <a:ext cx="10007606" cy="5061312"/>
          </a:xfrm>
        </p:spPr>
        <p:txBody>
          <a:bodyPr>
            <a:noAutofit/>
          </a:bodyPr>
          <a:lstStyle/>
          <a:p>
            <a:pPr>
              <a:lnSpc>
                <a:spcPct val="100000"/>
              </a:lnSpc>
              <a:spcBef>
                <a:spcPts val="600"/>
              </a:spcBef>
            </a:pPr>
            <a:r>
              <a:rPr lang="en-GB" sz="1800" dirty="0"/>
              <a:t>this slide set contains a collection of core slides for both individual use and for use or adaptation during the delivery of MMRV vaccination training</a:t>
            </a:r>
          </a:p>
          <a:p>
            <a:pPr marL="0" indent="0">
              <a:lnSpc>
                <a:spcPct val="100000"/>
              </a:lnSpc>
              <a:spcBef>
                <a:spcPts val="600"/>
              </a:spcBef>
              <a:buNone/>
            </a:pPr>
            <a:endParaRPr lang="en-GB" sz="1800" dirty="0"/>
          </a:p>
          <a:p>
            <a:pPr>
              <a:lnSpc>
                <a:spcPct val="100000"/>
              </a:lnSpc>
              <a:spcBef>
                <a:spcPts val="600"/>
              </a:spcBef>
            </a:pPr>
            <a:r>
              <a:rPr lang="en-GB" sz="1800" dirty="0"/>
              <a:t>trainers should select the slides required depending on the background and experience of the healthcare practitioners they are training and according to the role they will have in delivering the MMRV vaccine programme</a:t>
            </a:r>
          </a:p>
          <a:p>
            <a:pPr marL="0" indent="0">
              <a:lnSpc>
                <a:spcPct val="100000"/>
              </a:lnSpc>
              <a:spcBef>
                <a:spcPts val="600"/>
              </a:spcBef>
              <a:buNone/>
            </a:pPr>
            <a:endParaRPr lang="en-GB" sz="1200" dirty="0"/>
          </a:p>
          <a:p>
            <a:pPr>
              <a:lnSpc>
                <a:spcPct val="100000"/>
              </a:lnSpc>
              <a:spcBef>
                <a:spcPts val="600"/>
              </a:spcBef>
            </a:pPr>
            <a:r>
              <a:rPr lang="en-GB" sz="1800" dirty="0"/>
              <a:t>the information in this slide set was correct at time of publication</a:t>
            </a:r>
          </a:p>
          <a:p>
            <a:pPr lvl="1">
              <a:lnSpc>
                <a:spcPct val="100000"/>
              </a:lnSpc>
              <a:spcBef>
                <a:spcPts val="600"/>
              </a:spcBef>
            </a:pPr>
            <a:r>
              <a:rPr lang="en-GB" sz="1800" dirty="0"/>
              <a:t>updates to the slide set may be required in the future, for example in response to changing epidemiology or vaccination recommendations - please check online to ensure you are using the latest version of these slides</a:t>
            </a:r>
          </a:p>
          <a:p>
            <a:pPr marL="457200" lvl="1" indent="0">
              <a:lnSpc>
                <a:spcPct val="100000"/>
              </a:lnSpc>
              <a:spcBef>
                <a:spcPts val="600"/>
              </a:spcBef>
              <a:buNone/>
            </a:pPr>
            <a:endParaRPr lang="en-GB" sz="1200" dirty="0"/>
          </a:p>
          <a:p>
            <a:pPr>
              <a:lnSpc>
                <a:spcPct val="100000"/>
              </a:lnSpc>
              <a:spcBef>
                <a:spcPts val="600"/>
              </a:spcBef>
            </a:pPr>
            <a:r>
              <a:rPr lang="en-GB" sz="1800" dirty="0"/>
              <a:t>the next slide contains information about the contents, which can be used to select which section(s) you require </a:t>
            </a:r>
          </a:p>
        </p:txBody>
      </p:sp>
      <p:sp>
        <p:nvSpPr>
          <p:cNvPr id="5" name="Slide Number Placeholder 4">
            <a:extLst>
              <a:ext uri="{FF2B5EF4-FFF2-40B4-BE49-F238E27FC236}">
                <a16:creationId xmlns:a16="http://schemas.microsoft.com/office/drawing/2014/main" id="{C2969276-0280-407F-AF1C-151FCACCAC71}"/>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
        <p:nvSpPr>
          <p:cNvPr id="4" name="Footer Placeholder 3">
            <a:extLst>
              <a:ext uri="{FF2B5EF4-FFF2-40B4-BE49-F238E27FC236}">
                <a16:creationId xmlns:a16="http://schemas.microsoft.com/office/drawing/2014/main" id="{DF19FCC5-500B-5434-E33F-2533AEE447E0}"/>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Tree>
    <p:extLst>
      <p:ext uri="{BB962C8B-B14F-4D97-AF65-F5344CB8AC3E}">
        <p14:creationId xmlns:p14="http://schemas.microsoft.com/office/powerpoint/2010/main" val="424254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613A-AA6E-42FA-86DB-535BA157B14D}"/>
              </a:ext>
            </a:extLst>
          </p:cNvPr>
          <p:cNvSpPr>
            <a:spLocks noGrp="1"/>
          </p:cNvSpPr>
          <p:nvPr>
            <p:ph type="title"/>
          </p:nvPr>
        </p:nvSpPr>
        <p:spPr/>
        <p:txBody>
          <a:bodyPr>
            <a:normAutofit fontScale="90000"/>
          </a:bodyPr>
          <a:lstStyle/>
          <a:p>
            <a:r>
              <a:rPr lang="en-GB" dirty="0"/>
              <a:t>Rubella: carriage, transmission, infectivity and incubation</a:t>
            </a:r>
            <a:endParaRPr lang="en-GB" dirty="0">
              <a:solidFill>
                <a:srgbClr val="FF0000"/>
              </a:solidFill>
            </a:endParaRPr>
          </a:p>
        </p:txBody>
      </p:sp>
      <p:sp>
        <p:nvSpPr>
          <p:cNvPr id="7" name="Content Placeholder 6">
            <a:extLst>
              <a:ext uri="{FF2B5EF4-FFF2-40B4-BE49-F238E27FC236}">
                <a16:creationId xmlns:a16="http://schemas.microsoft.com/office/drawing/2014/main" id="{07328D65-3570-02A8-87E7-23F928A08ECC}"/>
              </a:ext>
            </a:extLst>
          </p:cNvPr>
          <p:cNvSpPr>
            <a:spLocks noGrp="1"/>
          </p:cNvSpPr>
          <p:nvPr>
            <p:ph idx="1"/>
          </p:nvPr>
        </p:nvSpPr>
        <p:spPr>
          <a:xfrm>
            <a:off x="330205" y="1774826"/>
            <a:ext cx="6919681" cy="4351338"/>
          </a:xfrm>
        </p:spPr>
        <p:txBody>
          <a:bodyPr/>
          <a:lstStyle/>
          <a:p>
            <a:r>
              <a:rPr lang="en-US" dirty="0"/>
              <a:t>rubella is caused by a virus in the Togavirus family </a:t>
            </a:r>
          </a:p>
          <a:p>
            <a:r>
              <a:rPr lang="en-US" dirty="0"/>
              <a:t>transmission of rubella is by direct contact or droplet spread</a:t>
            </a:r>
          </a:p>
          <a:p>
            <a:r>
              <a:rPr lang="en-US" dirty="0"/>
              <a:t>incubation period is 14 to 21 days, with the majority of individuals developing a rash 14 to 17 days after exposure</a:t>
            </a:r>
          </a:p>
          <a:p>
            <a:r>
              <a:rPr lang="en-US" dirty="0"/>
              <a:t>infectious period is a week before to a week after onset of the rash</a:t>
            </a:r>
          </a:p>
          <a:p>
            <a:endParaRPr lang="en-GB" dirty="0"/>
          </a:p>
        </p:txBody>
      </p:sp>
      <p:pic>
        <p:nvPicPr>
          <p:cNvPr id="3" name="Picture 2">
            <a:extLst>
              <a:ext uri="{FF2B5EF4-FFF2-40B4-BE49-F238E27FC236}">
                <a16:creationId xmlns:a16="http://schemas.microsoft.com/office/drawing/2014/main" id="{BFFC37B4-28A9-8A2D-E8CE-F24DEB5FF855}"/>
              </a:ext>
            </a:extLst>
          </p:cNvPr>
          <p:cNvPicPr>
            <a:picLocks noChangeAspect="1"/>
          </p:cNvPicPr>
          <p:nvPr/>
        </p:nvPicPr>
        <p:blipFill>
          <a:blip r:embed="rId3"/>
          <a:stretch>
            <a:fillRect/>
          </a:stretch>
        </p:blipFill>
        <p:spPr>
          <a:xfrm>
            <a:off x="7861042" y="1774826"/>
            <a:ext cx="3666930" cy="2566330"/>
          </a:xfrm>
          <a:prstGeom prst="rect">
            <a:avLst/>
          </a:prstGeom>
        </p:spPr>
      </p:pic>
      <p:sp>
        <p:nvSpPr>
          <p:cNvPr id="4" name="TextBox 3">
            <a:extLst>
              <a:ext uri="{FF2B5EF4-FFF2-40B4-BE49-F238E27FC236}">
                <a16:creationId xmlns:a16="http://schemas.microsoft.com/office/drawing/2014/main" id="{AF84F6AE-1BFE-D448-C714-CE5809EDBC3A}"/>
              </a:ext>
            </a:extLst>
          </p:cNvPr>
          <p:cNvSpPr txBox="1"/>
          <p:nvPr/>
        </p:nvSpPr>
        <p:spPr>
          <a:xfrm>
            <a:off x="8410575" y="4341156"/>
            <a:ext cx="2435231" cy="369332"/>
          </a:xfrm>
          <a:prstGeom prst="rect">
            <a:avLst/>
          </a:prstGeom>
          <a:noFill/>
        </p:spPr>
        <p:txBody>
          <a:bodyPr wrap="square" rtlCol="0">
            <a:spAutoFit/>
          </a:bodyPr>
          <a:lstStyle/>
          <a:p>
            <a:r>
              <a:rPr lang="en-GB" sz="900" dirty="0"/>
              <a:t>Electron micrograph of rubella virus. </a:t>
            </a:r>
          </a:p>
          <a:p>
            <a:r>
              <a:rPr lang="en-GB" sz="900" dirty="0"/>
              <a:t>Image courtesy of CDC/ Dr Erskine Palmer</a:t>
            </a:r>
          </a:p>
        </p:txBody>
      </p:sp>
      <p:sp>
        <p:nvSpPr>
          <p:cNvPr id="5" name="Footer Placeholder 4">
            <a:extLst>
              <a:ext uri="{FF2B5EF4-FFF2-40B4-BE49-F238E27FC236}">
                <a16:creationId xmlns:a16="http://schemas.microsoft.com/office/drawing/2014/main" id="{667E9DB6-753E-3958-8DEB-2C4B8A31C5A4}"/>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6" name="Slide Number Placeholder 5">
            <a:extLst>
              <a:ext uri="{FF2B5EF4-FFF2-40B4-BE49-F238E27FC236}">
                <a16:creationId xmlns:a16="http://schemas.microsoft.com/office/drawing/2014/main" id="{C7B59E4C-6548-2133-3EF7-F66CB0EA3F82}"/>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Tree>
    <p:extLst>
      <p:ext uri="{BB962C8B-B14F-4D97-AF65-F5344CB8AC3E}">
        <p14:creationId xmlns:p14="http://schemas.microsoft.com/office/powerpoint/2010/main" val="708990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19C5D-B08D-4CED-9E0E-0CC25202602F}"/>
              </a:ext>
            </a:extLst>
          </p:cNvPr>
          <p:cNvSpPr>
            <a:spLocks noGrp="1"/>
          </p:cNvSpPr>
          <p:nvPr>
            <p:ph type="title"/>
          </p:nvPr>
        </p:nvSpPr>
        <p:spPr/>
        <p:txBody>
          <a:bodyPr>
            <a:normAutofit fontScale="90000"/>
          </a:bodyPr>
          <a:lstStyle/>
          <a:p>
            <a:r>
              <a:rPr lang="en-GB" sz="4000" dirty="0"/>
              <a:t>Clinical presentation of rubella</a:t>
            </a:r>
            <a:br>
              <a:rPr lang="en-GB" sz="4000" dirty="0"/>
            </a:br>
            <a:endParaRPr lang="en-GB" dirty="0"/>
          </a:p>
        </p:txBody>
      </p:sp>
      <p:sp>
        <p:nvSpPr>
          <p:cNvPr id="7" name="Content Placeholder 6">
            <a:extLst>
              <a:ext uri="{FF2B5EF4-FFF2-40B4-BE49-F238E27FC236}">
                <a16:creationId xmlns:a16="http://schemas.microsoft.com/office/drawing/2014/main" id="{A71B1841-2FC4-5C57-5C43-EA735919578D}"/>
              </a:ext>
            </a:extLst>
          </p:cNvPr>
          <p:cNvSpPr>
            <a:spLocks noGrp="1"/>
          </p:cNvSpPr>
          <p:nvPr>
            <p:ph idx="1"/>
          </p:nvPr>
        </p:nvSpPr>
        <p:spPr>
          <a:xfrm>
            <a:off x="330206" y="1619766"/>
            <a:ext cx="8280395" cy="4742934"/>
          </a:xfrm>
        </p:spPr>
        <p:txBody>
          <a:bodyPr>
            <a:normAutofit fontScale="70000" lnSpcReduction="20000"/>
          </a:bodyPr>
          <a:lstStyle/>
          <a:p>
            <a:pPr>
              <a:lnSpc>
                <a:spcPct val="120000"/>
              </a:lnSpc>
              <a:spcBef>
                <a:spcPts val="0"/>
              </a:spcBef>
            </a:pPr>
            <a:r>
              <a:rPr lang="en-US" sz="2100" dirty="0"/>
              <a:t>rubella is often asymptomatic with no more than a fleeting rash. If symptomatic, it is usually mild. Symptoms can include:</a:t>
            </a:r>
          </a:p>
          <a:p>
            <a:pPr lvl="1">
              <a:lnSpc>
                <a:spcPct val="120000"/>
              </a:lnSpc>
              <a:spcBef>
                <a:spcPts val="0"/>
              </a:spcBef>
            </a:pPr>
            <a:r>
              <a:rPr lang="en-US" sz="2000" dirty="0"/>
              <a:t>mild fever</a:t>
            </a:r>
          </a:p>
          <a:p>
            <a:pPr lvl="1">
              <a:lnSpc>
                <a:spcPct val="120000"/>
              </a:lnSpc>
              <a:spcBef>
                <a:spcPts val="0"/>
              </a:spcBef>
            </a:pPr>
            <a:r>
              <a:rPr lang="en-US" sz="2000" dirty="0"/>
              <a:t>cold-like symptoms</a:t>
            </a:r>
          </a:p>
          <a:p>
            <a:pPr lvl="1">
              <a:lnSpc>
                <a:spcPct val="120000"/>
              </a:lnSpc>
              <a:spcBef>
                <a:spcPts val="0"/>
              </a:spcBef>
            </a:pPr>
            <a:r>
              <a:rPr lang="en-US" sz="2000" dirty="0"/>
              <a:t>feeling generally unwell</a:t>
            </a:r>
          </a:p>
          <a:p>
            <a:pPr lvl="1">
              <a:lnSpc>
                <a:spcPct val="120000"/>
              </a:lnSpc>
              <a:spcBef>
                <a:spcPts val="0"/>
              </a:spcBef>
            </a:pPr>
            <a:r>
              <a:rPr lang="en-US" sz="2000" dirty="0"/>
              <a:t>conjunctivitis</a:t>
            </a:r>
          </a:p>
          <a:p>
            <a:pPr lvl="1">
              <a:lnSpc>
                <a:spcPct val="120000"/>
              </a:lnSpc>
              <a:spcBef>
                <a:spcPts val="0"/>
              </a:spcBef>
            </a:pPr>
            <a:r>
              <a:rPr lang="en-US" sz="2000" dirty="0"/>
              <a:t>an erythematous rash, mostly seen on the face and neck</a:t>
            </a:r>
          </a:p>
          <a:p>
            <a:pPr>
              <a:lnSpc>
                <a:spcPct val="120000"/>
              </a:lnSpc>
              <a:spcBef>
                <a:spcPts val="0"/>
              </a:spcBef>
            </a:pPr>
            <a:r>
              <a:rPr lang="en-US" sz="2100" dirty="0"/>
              <a:t>transient arthralgia or arthritis sometimes occurs in adults and adolescents, especially in women and girls</a:t>
            </a:r>
          </a:p>
          <a:p>
            <a:pPr>
              <a:lnSpc>
                <a:spcPct val="120000"/>
              </a:lnSpc>
              <a:spcBef>
                <a:spcPts val="0"/>
              </a:spcBef>
            </a:pPr>
            <a:r>
              <a:rPr lang="en-US" sz="2100" dirty="0"/>
              <a:t>rare complications include idiopathic thrombocytopenic purpura (low platelets) and encephalitis </a:t>
            </a:r>
          </a:p>
          <a:p>
            <a:pPr>
              <a:lnSpc>
                <a:spcPct val="120000"/>
              </a:lnSpc>
              <a:spcBef>
                <a:spcPts val="0"/>
              </a:spcBef>
            </a:pPr>
            <a:r>
              <a:rPr lang="en-US" sz="2100" dirty="0"/>
              <a:t>if a pregnant woman contracts rubella, the </a:t>
            </a:r>
            <a:r>
              <a:rPr lang="en-US" sz="2100" dirty="0" err="1"/>
              <a:t>foetus</a:t>
            </a:r>
            <a:r>
              <a:rPr lang="en-US" sz="2100" dirty="0"/>
              <a:t> can be severely damaged resulting in congenital rubella syndrome (CRS) which can present with one or more of the following: </a:t>
            </a:r>
          </a:p>
          <a:p>
            <a:pPr lvl="1">
              <a:lnSpc>
                <a:spcPct val="120000"/>
              </a:lnSpc>
              <a:spcBef>
                <a:spcPts val="0"/>
              </a:spcBef>
            </a:pPr>
            <a:r>
              <a:rPr lang="en-GB" sz="2000" dirty="0"/>
              <a:t>cataracts and other eye defects </a:t>
            </a:r>
          </a:p>
          <a:p>
            <a:pPr lvl="1">
              <a:lnSpc>
                <a:spcPct val="120000"/>
              </a:lnSpc>
              <a:spcBef>
                <a:spcPts val="0"/>
              </a:spcBef>
            </a:pPr>
            <a:r>
              <a:rPr lang="en-GB" sz="2000" dirty="0"/>
              <a:t>deafness </a:t>
            </a:r>
          </a:p>
          <a:p>
            <a:pPr lvl="1">
              <a:lnSpc>
                <a:spcPct val="120000"/>
              </a:lnSpc>
              <a:spcBef>
                <a:spcPts val="0"/>
              </a:spcBef>
            </a:pPr>
            <a:r>
              <a:rPr lang="en-GB" sz="2000" dirty="0"/>
              <a:t>cardiac abnormalities </a:t>
            </a:r>
          </a:p>
          <a:p>
            <a:pPr lvl="1">
              <a:lnSpc>
                <a:spcPct val="120000"/>
              </a:lnSpc>
              <a:spcBef>
                <a:spcPts val="0"/>
              </a:spcBef>
            </a:pPr>
            <a:r>
              <a:rPr lang="en-GB" sz="2000" dirty="0"/>
              <a:t>microcephaly </a:t>
            </a:r>
          </a:p>
          <a:p>
            <a:pPr lvl="1">
              <a:lnSpc>
                <a:spcPct val="120000"/>
              </a:lnSpc>
              <a:spcBef>
                <a:spcPts val="0"/>
              </a:spcBef>
            </a:pPr>
            <a:r>
              <a:rPr lang="en-GB" sz="2000" dirty="0"/>
              <a:t>intra-uterine growth retardation </a:t>
            </a:r>
          </a:p>
          <a:p>
            <a:pPr lvl="1">
              <a:lnSpc>
                <a:spcPct val="120000"/>
              </a:lnSpc>
              <a:spcBef>
                <a:spcPts val="0"/>
              </a:spcBef>
            </a:pPr>
            <a:r>
              <a:rPr lang="en-GB" sz="2000" dirty="0"/>
              <a:t>inflammatory lesions of brain, liver, lungs and bone marrow</a:t>
            </a:r>
          </a:p>
          <a:p>
            <a:pPr>
              <a:lnSpc>
                <a:spcPct val="120000"/>
              </a:lnSpc>
              <a:spcBef>
                <a:spcPts val="0"/>
              </a:spcBef>
            </a:pPr>
            <a:r>
              <a:rPr lang="en-GB" sz="2100" dirty="0"/>
              <a:t>infection in the first 10 weeks of pregnancy is associated with a 90% risk of damage to the developing foetus</a:t>
            </a:r>
            <a:endParaRPr lang="en-US" sz="2100" dirty="0"/>
          </a:p>
        </p:txBody>
      </p:sp>
      <p:pic>
        <p:nvPicPr>
          <p:cNvPr id="3" name="Picture 2">
            <a:extLst>
              <a:ext uri="{FF2B5EF4-FFF2-40B4-BE49-F238E27FC236}">
                <a16:creationId xmlns:a16="http://schemas.microsoft.com/office/drawing/2014/main" id="{51DC241B-2B9B-A279-CE55-8ACB9726E602}"/>
              </a:ext>
            </a:extLst>
          </p:cNvPr>
          <p:cNvPicPr>
            <a:picLocks noChangeAspect="1"/>
          </p:cNvPicPr>
          <p:nvPr/>
        </p:nvPicPr>
        <p:blipFill>
          <a:blip r:embed="rId3"/>
          <a:stretch>
            <a:fillRect/>
          </a:stretch>
        </p:blipFill>
        <p:spPr>
          <a:xfrm>
            <a:off x="8802935" y="1855235"/>
            <a:ext cx="2859272" cy="2908044"/>
          </a:xfrm>
          <a:prstGeom prst="rect">
            <a:avLst/>
          </a:prstGeom>
        </p:spPr>
      </p:pic>
      <p:sp>
        <p:nvSpPr>
          <p:cNvPr id="4" name="TextBox 3">
            <a:extLst>
              <a:ext uri="{FF2B5EF4-FFF2-40B4-BE49-F238E27FC236}">
                <a16:creationId xmlns:a16="http://schemas.microsoft.com/office/drawing/2014/main" id="{4E539592-1AEE-62D0-A60C-B80817DC36D4}"/>
              </a:ext>
            </a:extLst>
          </p:cNvPr>
          <p:cNvSpPr txBox="1"/>
          <p:nvPr/>
        </p:nvSpPr>
        <p:spPr>
          <a:xfrm>
            <a:off x="9079160" y="4763279"/>
            <a:ext cx="2227015" cy="369332"/>
          </a:xfrm>
          <a:prstGeom prst="rect">
            <a:avLst/>
          </a:prstGeom>
          <a:noFill/>
        </p:spPr>
        <p:txBody>
          <a:bodyPr wrap="square" rtlCol="0">
            <a:spAutoFit/>
          </a:bodyPr>
          <a:lstStyle/>
          <a:p>
            <a:r>
              <a:rPr lang="en-US" sz="900" dirty="0"/>
              <a:t>Rubella rash. </a:t>
            </a:r>
          </a:p>
          <a:p>
            <a:r>
              <a:rPr lang="en-US" sz="900" dirty="0"/>
              <a:t>Image courtesy of CDC</a:t>
            </a:r>
            <a:endParaRPr lang="en-GB" sz="900" dirty="0"/>
          </a:p>
        </p:txBody>
      </p:sp>
      <p:sp>
        <p:nvSpPr>
          <p:cNvPr id="5" name="Footer Placeholder 4">
            <a:extLst>
              <a:ext uri="{FF2B5EF4-FFF2-40B4-BE49-F238E27FC236}">
                <a16:creationId xmlns:a16="http://schemas.microsoft.com/office/drawing/2014/main" id="{2A7C6DD7-6461-F39E-8EAA-FCE153339E0B}"/>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6" name="Slide Number Placeholder 5">
            <a:extLst>
              <a:ext uri="{FF2B5EF4-FFF2-40B4-BE49-F238E27FC236}">
                <a16:creationId xmlns:a16="http://schemas.microsoft.com/office/drawing/2014/main" id="{EA125C18-B2ED-8C71-AAB4-F54D6AC1145E}"/>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1094601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7557-106A-4D79-ACCF-069683CB8734}"/>
              </a:ext>
            </a:extLst>
          </p:cNvPr>
          <p:cNvSpPr>
            <a:spLocks noGrp="1"/>
          </p:cNvSpPr>
          <p:nvPr>
            <p:ph type="title"/>
          </p:nvPr>
        </p:nvSpPr>
        <p:spPr/>
        <p:txBody>
          <a:bodyPr/>
          <a:lstStyle/>
          <a:p>
            <a:r>
              <a:rPr lang="en-GB" dirty="0"/>
              <a:t>Rubella epidemiology and overview</a:t>
            </a:r>
          </a:p>
        </p:txBody>
      </p:sp>
      <p:sp>
        <p:nvSpPr>
          <p:cNvPr id="3" name="Content Placeholder 2">
            <a:extLst>
              <a:ext uri="{FF2B5EF4-FFF2-40B4-BE49-F238E27FC236}">
                <a16:creationId xmlns:a16="http://schemas.microsoft.com/office/drawing/2014/main" id="{9353827F-7D88-410D-A8CA-8FBEF83593BA}"/>
              </a:ext>
            </a:extLst>
          </p:cNvPr>
          <p:cNvSpPr>
            <a:spLocks noGrp="1"/>
          </p:cNvSpPr>
          <p:nvPr>
            <p:ph idx="1"/>
          </p:nvPr>
        </p:nvSpPr>
        <p:spPr>
          <a:xfrm>
            <a:off x="134263" y="1491797"/>
            <a:ext cx="11785594" cy="4734832"/>
          </a:xfrm>
        </p:spPr>
        <p:txBody>
          <a:bodyPr>
            <a:normAutofit/>
          </a:bodyPr>
          <a:lstStyle/>
          <a:p>
            <a:r>
              <a:rPr lang="en-US" sz="1800" dirty="0"/>
              <a:t>before the introduction of rubella immunisation, rubella occurred commonly in children, and more than 80% of adults had evidence of previous rubella infection</a:t>
            </a:r>
          </a:p>
          <a:p>
            <a:r>
              <a:rPr lang="en-GB" sz="1800" dirty="0">
                <a:ea typeface="Times New Roman" panose="02020603050405020304" pitchFamily="18" charset="0"/>
              </a:rPr>
              <a:t>r</a:t>
            </a:r>
            <a:r>
              <a:rPr lang="en-GB" sz="1800" dirty="0">
                <a:effectLst/>
                <a:latin typeface="Arial" panose="020B0604020202020204" pitchFamily="34" charset="0"/>
                <a:ea typeface="Times New Roman" panose="02020603050405020304" pitchFamily="18" charset="0"/>
              </a:rPr>
              <a:t>ubella immunisation was introduced in the UK in 1970 for pre-pubertal girls and non-immune women of childbearing age to prevent rubella infection in pregnancy and congenital rubella </a:t>
            </a:r>
            <a:r>
              <a:rPr lang="en-GB" sz="1800" dirty="0">
                <a:ea typeface="Times New Roman" panose="02020603050405020304" pitchFamily="18" charset="0"/>
              </a:rPr>
              <a:t>syndrome (CRS) in their babies</a:t>
            </a:r>
          </a:p>
          <a:p>
            <a:r>
              <a:rPr lang="en-GB" sz="1800" dirty="0">
                <a:effectLst/>
                <a:latin typeface="Arial" panose="020B0604020202020204" pitchFamily="34" charset="0"/>
                <a:ea typeface="Times New Roman" panose="02020603050405020304" pitchFamily="18" charset="0"/>
              </a:rPr>
              <a:t>universal immunisation against rubella using the MMR vaccine was introduced in 1988 with the aim of interrupting circulation of rubella among young children, thereby protecting susceptible adult women from exposure</a:t>
            </a:r>
          </a:p>
          <a:p>
            <a:r>
              <a:rPr lang="en-GB" sz="1800" dirty="0">
                <a:effectLst/>
                <a:latin typeface="Arial" panose="020B0604020202020204" pitchFamily="34" charset="0"/>
                <a:ea typeface="Times New Roman" panose="02020603050405020304" pitchFamily="18" charset="0"/>
              </a:rPr>
              <a:t>the introduction of MMR brought a considerable decline in rubella in young children, with a concomitant fall in rubella infections in pregnant women: from 167 in 1987 to 1 in 2003</a:t>
            </a:r>
          </a:p>
          <a:p>
            <a:r>
              <a:rPr lang="en-GB" sz="1800" dirty="0">
                <a:ea typeface="Times New Roman" panose="02020603050405020304" pitchFamily="18" charset="0"/>
              </a:rPr>
              <a:t>f</a:t>
            </a:r>
            <a:r>
              <a:rPr lang="en-GB" sz="1800" dirty="0">
                <a:effectLst/>
                <a:latin typeface="Arial" panose="020B0604020202020204" pitchFamily="34" charset="0"/>
                <a:ea typeface="Times New Roman" panose="02020603050405020304" pitchFamily="18" charset="0"/>
              </a:rPr>
              <a:t>rom 1970 to 2017 it is estimated that rubella vaccination has averted 1,300 CRS births and 25,000 terminations.</a:t>
            </a:r>
          </a:p>
          <a:p>
            <a:r>
              <a:rPr lang="en-GB" sz="1800" dirty="0">
                <a:ea typeface="Times New Roman" panose="02020603050405020304" pitchFamily="18" charset="0"/>
              </a:rPr>
              <a:t>t</a:t>
            </a:r>
            <a:r>
              <a:rPr lang="en-GB" sz="1800" dirty="0">
                <a:effectLst/>
                <a:latin typeface="Arial" panose="020B0604020202020204" pitchFamily="34" charset="0"/>
                <a:ea typeface="Times New Roman" panose="02020603050405020304" pitchFamily="18" charset="0"/>
              </a:rPr>
              <a:t>he childhood rubella vaccination programme alone is estimated to have averted 1.4 million cases of rubella in the UK</a:t>
            </a:r>
          </a:p>
          <a:p>
            <a:pPr fontAlgn="base">
              <a:lnSpc>
                <a:spcPts val="1680"/>
              </a:lnSpc>
            </a:pPr>
            <a:r>
              <a:rPr lang="en-GB" sz="1800" dirty="0">
                <a:latin typeface="+mn-lt"/>
                <a:ea typeface="Times New Roman" panose="02020603050405020304" pitchFamily="18" charset="0"/>
              </a:rPr>
              <a:t>the WHO confirmed that the UK achieved r</a:t>
            </a:r>
            <a:r>
              <a:rPr lang="en-GB" sz="1800" dirty="0">
                <a:effectLst/>
                <a:latin typeface="+mn-lt"/>
                <a:ea typeface="Times New Roman" panose="02020603050405020304" pitchFamily="18" charset="0"/>
              </a:rPr>
              <a:t>ubella elimination in 2016 and there are now very few confirmed cases of rubella in the UK</a:t>
            </a:r>
            <a:endParaRPr lang="en-GB" sz="1800" dirty="0">
              <a:effectLst/>
              <a:latin typeface="Times New Roman" panose="02020603050405020304" pitchFamily="18" charset="0"/>
              <a:ea typeface="Times New Roman" panose="02020603050405020304" pitchFamily="18" charset="0"/>
            </a:endParaRPr>
          </a:p>
          <a:p>
            <a:endParaRPr lang="en-GB" sz="1800" dirty="0">
              <a:effectLst/>
              <a:latin typeface="Times New Roman" panose="02020603050405020304" pitchFamily="18" charset="0"/>
              <a:ea typeface="Times New Roman" panose="02020603050405020304" pitchFamily="18" charset="0"/>
            </a:endParaRPr>
          </a:p>
          <a:p>
            <a:endParaRPr lang="en-GB" sz="1800" dirty="0">
              <a:effectLst/>
              <a:latin typeface="Times New Roman" panose="02020603050405020304" pitchFamily="18" charset="0"/>
              <a:ea typeface="Times New Roman" panose="02020603050405020304" pitchFamily="18" charset="0"/>
            </a:endParaRPr>
          </a:p>
          <a:p>
            <a:endParaRPr lang="en-GB" dirty="0"/>
          </a:p>
        </p:txBody>
      </p:sp>
      <p:sp>
        <p:nvSpPr>
          <p:cNvPr id="4" name="Footer Placeholder 3">
            <a:extLst>
              <a:ext uri="{FF2B5EF4-FFF2-40B4-BE49-F238E27FC236}">
                <a16:creationId xmlns:a16="http://schemas.microsoft.com/office/drawing/2014/main" id="{34DFDA53-02E0-BDC3-A1B8-F5286CAA6024}"/>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6316F1BA-05F3-B0EE-0E6E-724732DA5F08}"/>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33077315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D6C681C-D9C1-043D-6C98-CFD47232FA66}"/>
              </a:ext>
            </a:extLst>
          </p:cNvPr>
          <p:cNvSpPr>
            <a:spLocks noGrp="1"/>
          </p:cNvSpPr>
          <p:nvPr>
            <p:ph type="ctrTitle"/>
          </p:nvPr>
        </p:nvSpPr>
        <p:spPr/>
        <p:txBody>
          <a:bodyPr/>
          <a:lstStyle/>
          <a:p>
            <a:r>
              <a:rPr lang="en-GB" dirty="0"/>
              <a:t>Varicella (chickenpox)</a:t>
            </a:r>
          </a:p>
        </p:txBody>
      </p:sp>
    </p:spTree>
    <p:extLst>
      <p:ext uri="{BB962C8B-B14F-4D97-AF65-F5344CB8AC3E}">
        <p14:creationId xmlns:p14="http://schemas.microsoft.com/office/powerpoint/2010/main" val="2969405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613A-AA6E-42FA-86DB-535BA157B14D}"/>
              </a:ext>
            </a:extLst>
          </p:cNvPr>
          <p:cNvSpPr>
            <a:spLocks noGrp="1"/>
          </p:cNvSpPr>
          <p:nvPr>
            <p:ph type="title"/>
          </p:nvPr>
        </p:nvSpPr>
        <p:spPr/>
        <p:txBody>
          <a:bodyPr>
            <a:normAutofit fontScale="90000"/>
          </a:bodyPr>
          <a:lstStyle/>
          <a:p>
            <a:r>
              <a:rPr lang="en-GB" dirty="0"/>
              <a:t>Chickenpox: transmission, infectivity and incubation</a:t>
            </a:r>
            <a:endParaRPr lang="en-GB" dirty="0">
              <a:solidFill>
                <a:srgbClr val="FF0000"/>
              </a:solidFill>
            </a:endParaRPr>
          </a:p>
        </p:txBody>
      </p:sp>
      <p:sp>
        <p:nvSpPr>
          <p:cNvPr id="7" name="Content Placeholder 6">
            <a:extLst>
              <a:ext uri="{FF2B5EF4-FFF2-40B4-BE49-F238E27FC236}">
                <a16:creationId xmlns:a16="http://schemas.microsoft.com/office/drawing/2014/main" id="{07328D65-3570-02A8-87E7-23F928A08ECC}"/>
              </a:ext>
            </a:extLst>
          </p:cNvPr>
          <p:cNvSpPr>
            <a:spLocks noGrp="1"/>
          </p:cNvSpPr>
          <p:nvPr>
            <p:ph idx="1"/>
          </p:nvPr>
        </p:nvSpPr>
        <p:spPr>
          <a:xfrm>
            <a:off x="330206" y="1513569"/>
            <a:ext cx="7680319" cy="4767488"/>
          </a:xfrm>
        </p:spPr>
        <p:txBody>
          <a:bodyPr>
            <a:normAutofit/>
          </a:bodyPr>
          <a:lstStyle/>
          <a:p>
            <a:r>
              <a:rPr lang="en-US" dirty="0"/>
              <a:t>chickenpox is a highly infectious disease caused by the varicella zoster virus </a:t>
            </a:r>
          </a:p>
          <a:p>
            <a:r>
              <a:rPr lang="en-US" dirty="0"/>
              <a:t>the virus is spread by direct contact with the fluid-filled vesicles or inhalation of aerosols generated from vesicular fluid</a:t>
            </a:r>
          </a:p>
          <a:p>
            <a:r>
              <a:rPr lang="en-US" dirty="0"/>
              <a:t>the incubation period for chickenpox is 14 to 16 days (range 10 to 21 days)</a:t>
            </a:r>
          </a:p>
          <a:p>
            <a:r>
              <a:rPr lang="en-US" dirty="0"/>
              <a:t>individuals with chickenpox are infectious from up to 24 hours before the rash appears until spots have scabbed over</a:t>
            </a:r>
          </a:p>
          <a:p>
            <a:r>
              <a:rPr lang="en-US" dirty="0"/>
              <a:t>the secondary infection rate from household contact with chickenpox is approximately 71%</a:t>
            </a:r>
          </a:p>
          <a:p>
            <a:pPr marL="0" indent="0">
              <a:buNone/>
            </a:pPr>
            <a:endParaRPr lang="en-GB" dirty="0"/>
          </a:p>
        </p:txBody>
      </p:sp>
      <p:pic>
        <p:nvPicPr>
          <p:cNvPr id="3" name="Picture 2">
            <a:extLst>
              <a:ext uri="{FF2B5EF4-FFF2-40B4-BE49-F238E27FC236}">
                <a16:creationId xmlns:a16="http://schemas.microsoft.com/office/drawing/2014/main" id="{943AF290-C0F6-3E94-6119-81A3A5A28AA5}"/>
              </a:ext>
            </a:extLst>
          </p:cNvPr>
          <p:cNvPicPr>
            <a:picLocks noChangeAspect="1"/>
          </p:cNvPicPr>
          <p:nvPr/>
        </p:nvPicPr>
        <p:blipFill>
          <a:blip r:embed="rId3"/>
          <a:stretch>
            <a:fillRect/>
          </a:stretch>
        </p:blipFill>
        <p:spPr>
          <a:xfrm>
            <a:off x="8301255" y="1513569"/>
            <a:ext cx="2667361" cy="3229781"/>
          </a:xfrm>
          <a:prstGeom prst="rect">
            <a:avLst/>
          </a:prstGeom>
        </p:spPr>
      </p:pic>
      <p:sp>
        <p:nvSpPr>
          <p:cNvPr id="4" name="TextBox 3">
            <a:extLst>
              <a:ext uri="{FF2B5EF4-FFF2-40B4-BE49-F238E27FC236}">
                <a16:creationId xmlns:a16="http://schemas.microsoft.com/office/drawing/2014/main" id="{B1157DAE-33CC-B379-A661-5C4BCD1B5C36}"/>
              </a:ext>
            </a:extLst>
          </p:cNvPr>
          <p:cNvSpPr txBox="1"/>
          <p:nvPr/>
        </p:nvSpPr>
        <p:spPr>
          <a:xfrm>
            <a:off x="8639175" y="4743350"/>
            <a:ext cx="3222619" cy="369332"/>
          </a:xfrm>
          <a:prstGeom prst="rect">
            <a:avLst/>
          </a:prstGeom>
          <a:noFill/>
        </p:spPr>
        <p:txBody>
          <a:bodyPr wrap="square" rtlCol="0">
            <a:spAutoFit/>
          </a:bodyPr>
          <a:lstStyle/>
          <a:p>
            <a:r>
              <a:rPr lang="en-US" sz="900" dirty="0"/>
              <a:t>Electron micrograph of the chickenpox virus</a:t>
            </a:r>
          </a:p>
          <a:p>
            <a:r>
              <a:rPr lang="en-US" sz="900" dirty="0"/>
              <a:t>Image courtesy of CDC/Dr. Erskine Palmer; B.G. Partin. </a:t>
            </a:r>
          </a:p>
        </p:txBody>
      </p:sp>
      <p:sp>
        <p:nvSpPr>
          <p:cNvPr id="5" name="Footer Placeholder 4">
            <a:extLst>
              <a:ext uri="{FF2B5EF4-FFF2-40B4-BE49-F238E27FC236}">
                <a16:creationId xmlns:a16="http://schemas.microsoft.com/office/drawing/2014/main" id="{13CDEF37-CA7B-A04D-1E34-0CB45E547F4B}"/>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6" name="Slide Number Placeholder 5">
            <a:extLst>
              <a:ext uri="{FF2B5EF4-FFF2-40B4-BE49-F238E27FC236}">
                <a16:creationId xmlns:a16="http://schemas.microsoft.com/office/drawing/2014/main" id="{209ECBCB-95C7-09BF-2D4D-8F0829E3C4B9}"/>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Tree>
    <p:extLst>
      <p:ext uri="{BB962C8B-B14F-4D97-AF65-F5344CB8AC3E}">
        <p14:creationId xmlns:p14="http://schemas.microsoft.com/office/powerpoint/2010/main" val="530505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19C5D-B08D-4CED-9E0E-0CC25202602F}"/>
              </a:ext>
            </a:extLst>
          </p:cNvPr>
          <p:cNvSpPr>
            <a:spLocks noGrp="1"/>
          </p:cNvSpPr>
          <p:nvPr>
            <p:ph type="title"/>
          </p:nvPr>
        </p:nvSpPr>
        <p:spPr/>
        <p:txBody>
          <a:bodyPr>
            <a:normAutofit fontScale="90000"/>
          </a:bodyPr>
          <a:lstStyle/>
          <a:p>
            <a:r>
              <a:rPr lang="en-GB" sz="4000" dirty="0"/>
              <a:t>Clinical presentation of chickenpox</a:t>
            </a:r>
            <a:br>
              <a:rPr lang="en-GB" sz="4000" dirty="0"/>
            </a:br>
            <a:endParaRPr lang="en-GB" dirty="0"/>
          </a:p>
        </p:txBody>
      </p:sp>
      <p:sp>
        <p:nvSpPr>
          <p:cNvPr id="7" name="Content Placeholder 6">
            <a:extLst>
              <a:ext uri="{FF2B5EF4-FFF2-40B4-BE49-F238E27FC236}">
                <a16:creationId xmlns:a16="http://schemas.microsoft.com/office/drawing/2014/main" id="{A71B1841-2FC4-5C57-5C43-EA735919578D}"/>
              </a:ext>
            </a:extLst>
          </p:cNvPr>
          <p:cNvSpPr>
            <a:spLocks noGrp="1"/>
          </p:cNvSpPr>
          <p:nvPr>
            <p:ph idx="1"/>
          </p:nvPr>
        </p:nvSpPr>
        <p:spPr>
          <a:xfrm>
            <a:off x="330204" y="1638300"/>
            <a:ext cx="7975595" cy="4800550"/>
          </a:xfrm>
        </p:spPr>
        <p:txBody>
          <a:bodyPr>
            <a:normAutofit fontScale="85000" lnSpcReduction="10000"/>
          </a:bodyPr>
          <a:lstStyle/>
          <a:p>
            <a:pPr>
              <a:lnSpc>
                <a:spcPct val="110000"/>
              </a:lnSpc>
            </a:pPr>
            <a:r>
              <a:rPr lang="en-US" sz="1800" dirty="0"/>
              <a:t>infection is characterised by an itchy rash with fluid-filled spots which starts on the face and spreads to the trunk before starting to scab over after 3 to 4 days </a:t>
            </a:r>
          </a:p>
          <a:p>
            <a:pPr>
              <a:lnSpc>
                <a:spcPct val="110000"/>
              </a:lnSpc>
            </a:pPr>
            <a:r>
              <a:rPr lang="en-US" sz="1800" dirty="0"/>
              <a:t>there may be a prodrome of fever and malaise 1-2 days prior to rash onset</a:t>
            </a:r>
          </a:p>
          <a:p>
            <a:pPr>
              <a:lnSpc>
                <a:spcPct val="110000"/>
              </a:lnSpc>
            </a:pPr>
            <a:r>
              <a:rPr lang="en-US" sz="1800" dirty="0"/>
              <a:t>in most children the disease is unpleasant but has no lasting effects other than scarring at the site of the vesicles, especially if they have been scratched</a:t>
            </a:r>
          </a:p>
          <a:p>
            <a:pPr>
              <a:lnSpc>
                <a:spcPct val="110000"/>
              </a:lnSpc>
            </a:pPr>
            <a:r>
              <a:rPr lang="en-US" sz="1800" dirty="0"/>
              <a:t>some individuals have very few spots whilst others have so many they merge together</a:t>
            </a:r>
          </a:p>
          <a:p>
            <a:pPr>
              <a:lnSpc>
                <a:spcPct val="110000"/>
              </a:lnSpc>
            </a:pPr>
            <a:r>
              <a:rPr lang="en-US" sz="1800" dirty="0"/>
              <a:t>potential complications of varicella infection include:</a:t>
            </a:r>
          </a:p>
          <a:p>
            <a:pPr lvl="1">
              <a:lnSpc>
                <a:spcPct val="110000"/>
              </a:lnSpc>
            </a:pPr>
            <a:r>
              <a:rPr lang="en-US" sz="1600" dirty="0"/>
              <a:t>pneumonia</a:t>
            </a:r>
          </a:p>
          <a:p>
            <a:pPr lvl="1">
              <a:lnSpc>
                <a:spcPct val="110000"/>
              </a:lnSpc>
            </a:pPr>
            <a:r>
              <a:rPr lang="en-US" sz="1600" dirty="0"/>
              <a:t>secondary bacterial infection of the skin with Group A Streptococcus or Staphylococcus aureus; either of these can lead to septicaemia </a:t>
            </a:r>
          </a:p>
          <a:p>
            <a:pPr lvl="1">
              <a:lnSpc>
                <a:spcPct val="110000"/>
              </a:lnSpc>
            </a:pPr>
            <a:r>
              <a:rPr lang="en-US" sz="1600" dirty="0"/>
              <a:t>encephalitis and ataxia</a:t>
            </a:r>
          </a:p>
          <a:p>
            <a:pPr>
              <a:lnSpc>
                <a:spcPct val="110000"/>
              </a:lnSpc>
            </a:pPr>
            <a:r>
              <a:rPr lang="en-US" sz="1800" dirty="0"/>
              <a:t>if a pregnant woman is infected, depending on gestational stage, the baby may develop congenital varicella syndrome (CVS)</a:t>
            </a:r>
          </a:p>
          <a:p>
            <a:pPr>
              <a:lnSpc>
                <a:spcPct val="110000"/>
              </a:lnSpc>
            </a:pPr>
            <a:r>
              <a:rPr lang="en-US" sz="1800" dirty="0"/>
              <a:t>CVS can include limb hypoplasia, microcephaly, cataracts, growth retardation and skin scarring or the baby may develop severe varicella; either could result in death</a:t>
            </a:r>
            <a:endParaRPr lang="en-US" dirty="0"/>
          </a:p>
        </p:txBody>
      </p:sp>
      <p:sp>
        <p:nvSpPr>
          <p:cNvPr id="5" name="TextBox 4">
            <a:extLst>
              <a:ext uri="{FF2B5EF4-FFF2-40B4-BE49-F238E27FC236}">
                <a16:creationId xmlns:a16="http://schemas.microsoft.com/office/drawing/2014/main" id="{E8E66957-AB7B-901D-91C9-4485F45CB092}"/>
              </a:ext>
            </a:extLst>
          </p:cNvPr>
          <p:cNvSpPr txBox="1"/>
          <p:nvPr/>
        </p:nvSpPr>
        <p:spPr>
          <a:xfrm>
            <a:off x="9599117" y="3367718"/>
            <a:ext cx="1894925" cy="369332"/>
          </a:xfrm>
          <a:prstGeom prst="rect">
            <a:avLst/>
          </a:prstGeom>
          <a:noFill/>
        </p:spPr>
        <p:txBody>
          <a:bodyPr wrap="square" rtlCol="0">
            <a:spAutoFit/>
          </a:bodyPr>
          <a:lstStyle/>
          <a:p>
            <a:r>
              <a:rPr lang="en-US" sz="900" dirty="0"/>
              <a:t>Chickenpox rash on the trunk</a:t>
            </a:r>
          </a:p>
          <a:p>
            <a:r>
              <a:rPr lang="en-US" sz="900" dirty="0"/>
              <a:t>Image credit: </a:t>
            </a:r>
            <a:r>
              <a:rPr lang="en-GB" sz="900" dirty="0">
                <a:effectLst/>
                <a:latin typeface="Calibri" panose="020F0502020204030204" pitchFamily="34" charset="0"/>
                <a:ea typeface="Aptos" panose="020B0004020202020204" pitchFamily="34" charset="0"/>
                <a:hlinkClick r:id="rId3"/>
              </a:rPr>
              <a:t>NHS digital UK </a:t>
            </a:r>
            <a:endParaRPr lang="en-GB" sz="900" dirty="0"/>
          </a:p>
        </p:txBody>
      </p:sp>
      <p:sp>
        <p:nvSpPr>
          <p:cNvPr id="3" name="Footer Placeholder 2">
            <a:extLst>
              <a:ext uri="{FF2B5EF4-FFF2-40B4-BE49-F238E27FC236}">
                <a16:creationId xmlns:a16="http://schemas.microsoft.com/office/drawing/2014/main" id="{348E407F-8EA8-819B-9DEA-F4403392EDBA}"/>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6" name="Slide Number Placeholder 5">
            <a:extLst>
              <a:ext uri="{FF2B5EF4-FFF2-40B4-BE49-F238E27FC236}">
                <a16:creationId xmlns:a16="http://schemas.microsoft.com/office/drawing/2014/main" id="{0BF96113-9A4C-CBEA-2AD5-EA68A796AE8D}"/>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pic>
        <p:nvPicPr>
          <p:cNvPr id="8" name="Picture 7">
            <a:extLst>
              <a:ext uri="{FF2B5EF4-FFF2-40B4-BE49-F238E27FC236}">
                <a16:creationId xmlns:a16="http://schemas.microsoft.com/office/drawing/2014/main" id="{15EF5262-0DE1-3E27-41BD-D35475D27994}"/>
              </a:ext>
            </a:extLst>
          </p:cNvPr>
          <p:cNvPicPr>
            <a:picLocks noChangeAspect="1"/>
          </p:cNvPicPr>
          <p:nvPr/>
        </p:nvPicPr>
        <p:blipFill>
          <a:blip r:embed="rId4"/>
          <a:stretch>
            <a:fillRect/>
          </a:stretch>
        </p:blipFill>
        <p:spPr>
          <a:xfrm>
            <a:off x="9492327" y="3794417"/>
            <a:ext cx="1688203" cy="2195661"/>
          </a:xfrm>
          <a:prstGeom prst="rect">
            <a:avLst/>
          </a:prstGeom>
        </p:spPr>
      </p:pic>
      <p:sp>
        <p:nvSpPr>
          <p:cNvPr id="9" name="TextBox 8">
            <a:extLst>
              <a:ext uri="{FF2B5EF4-FFF2-40B4-BE49-F238E27FC236}">
                <a16:creationId xmlns:a16="http://schemas.microsoft.com/office/drawing/2014/main" id="{436FEF61-4506-F843-4FD3-1767DC8AC056}"/>
              </a:ext>
            </a:extLst>
          </p:cNvPr>
          <p:cNvSpPr txBox="1"/>
          <p:nvPr/>
        </p:nvSpPr>
        <p:spPr>
          <a:xfrm>
            <a:off x="9158695" y="6029798"/>
            <a:ext cx="2775767" cy="369332"/>
          </a:xfrm>
          <a:prstGeom prst="rect">
            <a:avLst/>
          </a:prstGeom>
          <a:noFill/>
        </p:spPr>
        <p:txBody>
          <a:bodyPr wrap="square" rtlCol="0">
            <a:spAutoFit/>
          </a:bodyPr>
          <a:lstStyle/>
          <a:p>
            <a:r>
              <a:rPr lang="en-US" sz="900" dirty="0"/>
              <a:t>Chickenpox rash to back, head and shoulders</a:t>
            </a:r>
          </a:p>
          <a:p>
            <a:r>
              <a:rPr lang="en-US" sz="900" dirty="0"/>
              <a:t>Image courtesy of CDC/John Noble</a:t>
            </a:r>
            <a:endParaRPr lang="en-GB" sz="900" dirty="0"/>
          </a:p>
        </p:txBody>
      </p:sp>
      <p:pic>
        <p:nvPicPr>
          <p:cNvPr id="1026" name="Picture 2" descr="Stage 2 of chickenpox on dark-brown skin with raised blisters. A long description is available next.">
            <a:extLst>
              <a:ext uri="{FF2B5EF4-FFF2-40B4-BE49-F238E27FC236}">
                <a16:creationId xmlns:a16="http://schemas.microsoft.com/office/drawing/2014/main" id="{DA9823BC-8260-88C6-C47D-62CEE9D71C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94037" y="1482351"/>
            <a:ext cx="2884784" cy="1923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66549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F7557-106A-4D79-ACCF-069683CB8734}"/>
              </a:ext>
            </a:extLst>
          </p:cNvPr>
          <p:cNvSpPr>
            <a:spLocks noGrp="1"/>
          </p:cNvSpPr>
          <p:nvPr>
            <p:ph type="title"/>
          </p:nvPr>
        </p:nvSpPr>
        <p:spPr/>
        <p:txBody>
          <a:bodyPr/>
          <a:lstStyle/>
          <a:p>
            <a:r>
              <a:rPr lang="en-GB" dirty="0"/>
              <a:t>Chickenpox overview</a:t>
            </a:r>
          </a:p>
        </p:txBody>
      </p:sp>
      <p:sp>
        <p:nvSpPr>
          <p:cNvPr id="3" name="Content Placeholder 2">
            <a:extLst>
              <a:ext uri="{FF2B5EF4-FFF2-40B4-BE49-F238E27FC236}">
                <a16:creationId xmlns:a16="http://schemas.microsoft.com/office/drawing/2014/main" id="{9353827F-7D88-410D-A8CA-8FBEF83593BA}"/>
              </a:ext>
            </a:extLst>
          </p:cNvPr>
          <p:cNvSpPr>
            <a:spLocks noGrp="1"/>
          </p:cNvSpPr>
          <p:nvPr>
            <p:ph idx="1"/>
          </p:nvPr>
        </p:nvSpPr>
        <p:spPr>
          <a:xfrm>
            <a:off x="292106" y="1606047"/>
            <a:ext cx="11099794" cy="4832803"/>
          </a:xfrm>
        </p:spPr>
        <p:txBody>
          <a:bodyPr>
            <a:normAutofit/>
          </a:bodyPr>
          <a:lstStyle/>
          <a:p>
            <a:r>
              <a:rPr lang="en-GB" sz="2000" dirty="0">
                <a:effectLst/>
                <a:latin typeface="Arial" panose="020B0604020202020204" pitchFamily="34" charset="0"/>
                <a:ea typeface="Times New Roman" panose="02020603050405020304" pitchFamily="18" charset="0"/>
                <a:cs typeface="Times New Roman" panose="02020603050405020304" pitchFamily="18" charset="0"/>
              </a:rPr>
              <a:t>chickenpo</a:t>
            </a:r>
            <a:r>
              <a:rPr lang="en-GB" sz="2000" dirty="0">
                <a:ea typeface="Times New Roman" panose="02020603050405020304" pitchFamily="18" charset="0"/>
                <a:cs typeface="Times New Roman" panose="02020603050405020304" pitchFamily="18" charset="0"/>
              </a:rPr>
              <a:t>x</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 is very common and affects most children during childhood, although it can be caught for the first time at any age</a:t>
            </a:r>
          </a:p>
          <a:p>
            <a:r>
              <a:rPr lang="en-US" sz="2000" dirty="0">
                <a:effectLst/>
                <a:latin typeface="Arial" panose="020B0604020202020204" pitchFamily="34" charset="0"/>
                <a:ea typeface="Times New Roman" panose="02020603050405020304" pitchFamily="18" charset="0"/>
                <a:cs typeface="Times New Roman" panose="02020603050405020304" pitchFamily="18" charset="0"/>
              </a:rPr>
              <a:t>the incidence of chickenpox is seasonal and classically reaches a peak from March to May</a:t>
            </a:r>
            <a:endParaRPr lang="en-US" sz="2000" dirty="0">
              <a:ea typeface="Times New Roman" panose="02020603050405020304" pitchFamily="18" charset="0"/>
              <a:cs typeface="Times New Roman" panose="02020603050405020304" pitchFamily="18" charset="0"/>
            </a:endParaRPr>
          </a:p>
          <a:p>
            <a:r>
              <a:rPr lang="en-US" sz="2000" dirty="0">
                <a:effectLst/>
                <a:latin typeface="Arial" panose="020B0604020202020204" pitchFamily="34" charset="0"/>
                <a:ea typeface="Times New Roman" panose="02020603050405020304" pitchFamily="18" charset="0"/>
                <a:cs typeface="Times New Roman" panose="02020603050405020304" pitchFamily="18" charset="0"/>
              </a:rPr>
              <a:t>90% of individuals raised in the UK are immune by the age of 15 years</a:t>
            </a:r>
          </a:p>
          <a:p>
            <a:r>
              <a:rPr lang="en-US" sz="2000" dirty="0">
                <a:ea typeface="Times New Roman" panose="02020603050405020304" pitchFamily="18" charset="0"/>
                <a:cs typeface="Times New Roman" panose="02020603050405020304" pitchFamily="18" charset="0"/>
              </a:rPr>
              <a:t>most chickenpox cases in children are relatively mild and self-limiting</a:t>
            </a:r>
          </a:p>
          <a:p>
            <a:r>
              <a:rPr lang="en-US" sz="2000" dirty="0">
                <a:ea typeface="Times New Roman" panose="02020603050405020304" pitchFamily="18" charset="0"/>
                <a:cs typeface="Times New Roman" panose="02020603050405020304" pitchFamily="18" charset="0"/>
              </a:rPr>
              <a:t>some children develop complications from varicella which can result in hospitalisation and very rarely may result in death</a:t>
            </a:r>
          </a:p>
          <a:p>
            <a:r>
              <a:rPr lang="en-US" sz="2000" dirty="0">
                <a:ea typeface="Times New Roman" panose="02020603050405020304" pitchFamily="18" charset="0"/>
                <a:cs typeface="Times New Roman" panose="02020603050405020304" pitchFamily="18" charset="0"/>
              </a:rPr>
              <a:t>Varicella zoster virus can reactivate later in life, causing herpes zoster (shingles)</a:t>
            </a:r>
          </a:p>
          <a:p>
            <a:endParaRPr lang="en-US" sz="1800" dirty="0">
              <a:ea typeface="Times New Roman" panose="02020603050405020304" pitchFamily="18" charset="0"/>
              <a:cs typeface="Times New Roman" panose="02020603050405020304" pitchFamily="18" charset="0"/>
            </a:endParaRPr>
          </a:p>
          <a:p>
            <a:pPr marL="0" indent="0">
              <a:buNone/>
            </a:pPr>
            <a:endParaRPr lang="en-GB" dirty="0"/>
          </a:p>
        </p:txBody>
      </p:sp>
      <p:sp>
        <p:nvSpPr>
          <p:cNvPr id="4" name="Footer Placeholder 3">
            <a:extLst>
              <a:ext uri="{FF2B5EF4-FFF2-40B4-BE49-F238E27FC236}">
                <a16:creationId xmlns:a16="http://schemas.microsoft.com/office/drawing/2014/main" id="{509D6D21-B160-20BA-92D1-1D7492B0D4E1}"/>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971DA65B-524E-0B28-7473-B36801FE64F0}"/>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2483337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377DBE-4758-868E-B3B2-6EA54DF978B6}"/>
              </a:ext>
            </a:extLst>
          </p:cNvPr>
          <p:cNvSpPr>
            <a:spLocks noGrp="1"/>
          </p:cNvSpPr>
          <p:nvPr>
            <p:ph type="ctrTitle"/>
          </p:nvPr>
        </p:nvSpPr>
        <p:spPr/>
        <p:txBody>
          <a:bodyPr/>
          <a:lstStyle/>
          <a:p>
            <a:r>
              <a:rPr lang="en-GB" dirty="0"/>
              <a:t>MMRV vaccination programme</a:t>
            </a:r>
          </a:p>
        </p:txBody>
      </p:sp>
    </p:spTree>
    <p:extLst>
      <p:ext uri="{BB962C8B-B14F-4D97-AF65-F5344CB8AC3E}">
        <p14:creationId xmlns:p14="http://schemas.microsoft.com/office/powerpoint/2010/main" val="4168882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E8D34-80D2-4826-B14E-6D22DDC831C0}"/>
              </a:ext>
            </a:extLst>
          </p:cNvPr>
          <p:cNvSpPr>
            <a:spLocks noGrp="1"/>
          </p:cNvSpPr>
          <p:nvPr>
            <p:ph type="title"/>
          </p:nvPr>
        </p:nvSpPr>
        <p:spPr/>
        <p:txBody>
          <a:bodyPr>
            <a:normAutofit/>
          </a:bodyPr>
          <a:lstStyle/>
          <a:p>
            <a:r>
              <a:rPr lang="en-GB" sz="4000" dirty="0"/>
              <a:t>Aim of the MMRV vaccination programme</a:t>
            </a:r>
            <a:endParaRPr lang="en-GB" dirty="0">
              <a:solidFill>
                <a:srgbClr val="FF0000"/>
              </a:solidFill>
            </a:endParaRPr>
          </a:p>
        </p:txBody>
      </p:sp>
      <p:sp>
        <p:nvSpPr>
          <p:cNvPr id="3" name="Content Placeholder 2">
            <a:extLst>
              <a:ext uri="{FF2B5EF4-FFF2-40B4-BE49-F238E27FC236}">
                <a16:creationId xmlns:a16="http://schemas.microsoft.com/office/drawing/2014/main" id="{20DBC109-A6D5-40BB-A3A9-39602CD0E0EE}"/>
              </a:ext>
            </a:extLst>
          </p:cNvPr>
          <p:cNvSpPr>
            <a:spLocks noGrp="1"/>
          </p:cNvSpPr>
          <p:nvPr>
            <p:ph idx="1"/>
          </p:nvPr>
        </p:nvSpPr>
        <p:spPr>
          <a:xfrm>
            <a:off x="177806" y="1695450"/>
            <a:ext cx="11023594" cy="4335236"/>
          </a:xfrm>
        </p:spPr>
        <p:txBody>
          <a:bodyPr>
            <a:normAutofit/>
          </a:bodyPr>
          <a:lstStyle/>
          <a:p>
            <a:r>
              <a:rPr lang="en-US" dirty="0"/>
              <a:t>the aim of the MMRV vaccination programme is to continue to protect children from, and reduce the incidence and severity of, measles, mumps, rubella and varicella infections </a:t>
            </a:r>
          </a:p>
          <a:p>
            <a:r>
              <a:rPr lang="en-US" dirty="0"/>
              <a:t>the programme adds varicella protection to existing protection against MMR</a:t>
            </a:r>
          </a:p>
          <a:p>
            <a:r>
              <a:rPr lang="en-US" dirty="0"/>
              <a:t>as has been shown in other countries which include varicella in their routine vaccination schedule, the 2-dose schedule for younger children is predicted to rapidly and dramatically decrease the number of cases of varicella seen in childhood</a:t>
            </a:r>
          </a:p>
          <a:p>
            <a:r>
              <a:rPr lang="en-US" dirty="0"/>
              <a:t>the programme will prevent severe cases of varicella, and other serious complications from the infection, which while rare, may result in hospitalisation or other serious outcomes</a:t>
            </a:r>
          </a:p>
          <a:p>
            <a:pPr marL="0" indent="0">
              <a:buNone/>
            </a:pPr>
            <a:endParaRPr lang="en-US" dirty="0"/>
          </a:p>
        </p:txBody>
      </p:sp>
      <p:sp>
        <p:nvSpPr>
          <p:cNvPr id="4" name="Footer Placeholder 3">
            <a:extLst>
              <a:ext uri="{FF2B5EF4-FFF2-40B4-BE49-F238E27FC236}">
                <a16:creationId xmlns:a16="http://schemas.microsoft.com/office/drawing/2014/main" id="{A2465BE9-1887-19D9-873D-1419A04F9EF9}"/>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4F295714-425B-4C7C-1689-21F703C5C913}"/>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20172166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59CA8-2140-6E7D-09BD-07394E8F6BF2}"/>
              </a:ext>
            </a:extLst>
          </p:cNvPr>
          <p:cNvSpPr>
            <a:spLocks noGrp="1"/>
          </p:cNvSpPr>
          <p:nvPr>
            <p:ph type="title"/>
          </p:nvPr>
        </p:nvSpPr>
        <p:spPr/>
        <p:txBody>
          <a:bodyPr>
            <a:normAutofit fontScale="90000"/>
          </a:bodyPr>
          <a:lstStyle/>
          <a:p>
            <a:r>
              <a:rPr lang="en-GB" dirty="0"/>
              <a:t>Experience of varicella vaccination in other countries </a:t>
            </a:r>
          </a:p>
        </p:txBody>
      </p:sp>
      <p:sp>
        <p:nvSpPr>
          <p:cNvPr id="7" name="Content Placeholder 6">
            <a:extLst>
              <a:ext uri="{FF2B5EF4-FFF2-40B4-BE49-F238E27FC236}">
                <a16:creationId xmlns:a16="http://schemas.microsoft.com/office/drawing/2014/main" id="{4C115791-832B-6076-C031-1C5714FF4553}"/>
              </a:ext>
            </a:extLst>
          </p:cNvPr>
          <p:cNvSpPr>
            <a:spLocks noGrp="1"/>
          </p:cNvSpPr>
          <p:nvPr>
            <p:ph idx="1"/>
          </p:nvPr>
        </p:nvSpPr>
        <p:spPr>
          <a:xfrm>
            <a:off x="330205" y="1571624"/>
            <a:ext cx="11123857" cy="4554539"/>
          </a:xfrm>
        </p:spPr>
        <p:txBody>
          <a:bodyPr>
            <a:normAutofit/>
          </a:bodyPr>
          <a:lstStyle/>
          <a:p>
            <a:r>
              <a:rPr lang="en-GB" sz="2000" dirty="0">
                <a:ea typeface="Times New Roman" panose="02020603050405020304" pitchFamily="18" charset="0"/>
                <a:cs typeface="Times New Roman" panose="02020603050405020304" pitchFamily="18" charset="0"/>
              </a:rPr>
              <a:t>v</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aricella vaccination is included in the routine vaccine schedules of several countries, either as a 2-dose or single-dose strategy, including the USA, Canada, Australia and Germany. </a:t>
            </a:r>
          </a:p>
          <a:p>
            <a:r>
              <a:rPr lang="en-GB" sz="2000" dirty="0">
                <a:effectLst/>
                <a:latin typeface="Arial" panose="020B0604020202020204" pitchFamily="34" charset="0"/>
                <a:ea typeface="Times New Roman" panose="02020603050405020304" pitchFamily="18" charset="0"/>
                <a:cs typeface="Times New Roman" panose="02020603050405020304" pitchFamily="18" charset="0"/>
              </a:rPr>
              <a:t>countries that have introduced varicella vaccine programmes have observed significant impact on cases of varicella and resulting hospitalisations </a:t>
            </a:r>
            <a:endParaRPr lang="en-US" sz="20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US" sz="2000" dirty="0">
                <a:ea typeface="Times New Roman" panose="02020603050405020304" pitchFamily="18" charset="0"/>
                <a:cs typeface="Times New Roman" panose="02020603050405020304" pitchFamily="18" charset="0"/>
              </a:rPr>
              <a:t>s</a:t>
            </a:r>
            <a:r>
              <a:rPr lang="en-US" sz="2000" dirty="0">
                <a:effectLst/>
                <a:latin typeface="Arial" panose="020B0604020202020204" pitchFamily="34" charset="0"/>
                <a:ea typeface="Times New Roman" panose="02020603050405020304" pitchFamily="18" charset="0"/>
                <a:cs typeface="Times New Roman" panose="02020603050405020304" pitchFamily="18" charset="0"/>
              </a:rPr>
              <a:t>ince the varicella vaccination programme was introduced in the USA in 1995, it is estimated that more than 91 million varicella cases, 238 000 hospitalisations, and almost 2000 deaths have been averted</a:t>
            </a:r>
          </a:p>
          <a:p>
            <a:r>
              <a:rPr lang="en-GB" sz="2000" dirty="0">
                <a:solidFill>
                  <a:srgbClr val="000000"/>
                </a:solidFill>
              </a:rPr>
              <a:t>i</a:t>
            </a:r>
            <a:r>
              <a:rPr lang="en-GB" sz="2000" b="0" i="0" dirty="0">
                <a:solidFill>
                  <a:srgbClr val="000000"/>
                </a:solidFill>
                <a:effectLst/>
                <a:latin typeface="Arial" panose="020B0604020202020204" pitchFamily="34" charset="0"/>
              </a:rPr>
              <a:t>n countries introducing a 2-dose schedule, younger cohorts not eligible for vaccination have also seen reduced incidence because of reduced community transmission </a:t>
            </a:r>
          </a:p>
          <a:p>
            <a:r>
              <a:rPr lang="en-GB" sz="2000" dirty="0">
                <a:solidFill>
                  <a:srgbClr val="000000"/>
                </a:solidFill>
              </a:rPr>
              <a:t>t</a:t>
            </a:r>
            <a:r>
              <a:rPr lang="en-GB" sz="2000" b="0" i="0" dirty="0">
                <a:solidFill>
                  <a:srgbClr val="000000"/>
                </a:solidFill>
                <a:effectLst/>
                <a:latin typeface="Arial" panose="020B0604020202020204" pitchFamily="34" charset="0"/>
              </a:rPr>
              <a:t>here is no evidence of increased rates of infection among those ineligible for vaccination due to their age following introduction of a vaccination programme</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highlight>
                <a:srgbClr val="FFFF00"/>
              </a:highlight>
            </a:endParaRPr>
          </a:p>
        </p:txBody>
      </p:sp>
      <p:sp>
        <p:nvSpPr>
          <p:cNvPr id="3" name="Footer Placeholder 2">
            <a:extLst>
              <a:ext uri="{FF2B5EF4-FFF2-40B4-BE49-F238E27FC236}">
                <a16:creationId xmlns:a16="http://schemas.microsoft.com/office/drawing/2014/main" id="{4756E479-9AAE-9ACD-002E-8E0AB50E61F3}"/>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4" name="Slide Number Placeholder 3">
            <a:extLst>
              <a:ext uri="{FF2B5EF4-FFF2-40B4-BE49-F238E27FC236}">
                <a16:creationId xmlns:a16="http://schemas.microsoft.com/office/drawing/2014/main" id="{DE84DABE-222D-AD13-3000-FCD16B7F205B}"/>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1195960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AF28-5E9A-4182-828C-D132BAA72E26}"/>
              </a:ext>
            </a:extLst>
          </p:cNvPr>
          <p:cNvSpPr>
            <a:spLocks noGrp="1"/>
          </p:cNvSpPr>
          <p:nvPr>
            <p:ph type="title"/>
          </p:nvPr>
        </p:nvSpPr>
        <p:spPr/>
        <p:txBody>
          <a:bodyPr/>
          <a:lstStyle/>
          <a:p>
            <a:r>
              <a:rPr lang="en-GB" sz="3600" dirty="0"/>
              <a:t>Contents </a:t>
            </a:r>
            <a:endParaRPr lang="en-GB" dirty="0"/>
          </a:p>
        </p:txBody>
      </p:sp>
      <p:sp>
        <p:nvSpPr>
          <p:cNvPr id="3" name="Content Placeholder 2">
            <a:extLst>
              <a:ext uri="{FF2B5EF4-FFF2-40B4-BE49-F238E27FC236}">
                <a16:creationId xmlns:a16="http://schemas.microsoft.com/office/drawing/2014/main" id="{80ACF7ED-99F8-497C-BEE1-90E70F4F76DD}"/>
              </a:ext>
            </a:extLst>
          </p:cNvPr>
          <p:cNvSpPr>
            <a:spLocks noGrp="1"/>
          </p:cNvSpPr>
          <p:nvPr>
            <p:ph idx="1"/>
          </p:nvPr>
        </p:nvSpPr>
        <p:spPr>
          <a:xfrm>
            <a:off x="330205" y="1604211"/>
            <a:ext cx="11123857" cy="4521953"/>
          </a:xfrm>
        </p:spPr>
        <p:txBody>
          <a:bodyPr>
            <a:normAutofit fontScale="92500" lnSpcReduction="20000"/>
          </a:bodyPr>
          <a:lstStyle/>
          <a:p>
            <a:pPr>
              <a:lnSpc>
                <a:spcPct val="120000"/>
              </a:lnSpc>
              <a:spcBef>
                <a:spcPts val="0"/>
              </a:spcBef>
            </a:pPr>
            <a:r>
              <a:rPr lang="en-GB" sz="2800" dirty="0">
                <a:latin typeface="Arial"/>
                <a:cs typeface="Arial"/>
              </a:rPr>
              <a:t>background and outline of the MMRV vaccination programme </a:t>
            </a:r>
          </a:p>
          <a:p>
            <a:pPr>
              <a:lnSpc>
                <a:spcPct val="150000"/>
              </a:lnSpc>
              <a:spcBef>
                <a:spcPts val="600"/>
              </a:spcBef>
            </a:pPr>
            <a:r>
              <a:rPr lang="en-GB" sz="2800" dirty="0">
                <a:latin typeface="Arial"/>
                <a:cs typeface="Arial"/>
              </a:rPr>
              <a:t>information about measles, mumps, rubella and varicella infections </a:t>
            </a:r>
            <a:endParaRPr lang="en-GB" sz="2800" dirty="0"/>
          </a:p>
          <a:p>
            <a:pPr>
              <a:lnSpc>
                <a:spcPct val="120000"/>
              </a:lnSpc>
              <a:spcBef>
                <a:spcPts val="0"/>
              </a:spcBef>
            </a:pPr>
            <a:r>
              <a:rPr lang="en-GB" sz="2800" dirty="0">
                <a:latin typeface="Arial"/>
                <a:cs typeface="Arial"/>
              </a:rPr>
              <a:t>aim, experience and effectiveness of MMRV vaccination </a:t>
            </a:r>
          </a:p>
          <a:p>
            <a:pPr>
              <a:lnSpc>
                <a:spcPct val="150000"/>
              </a:lnSpc>
              <a:spcBef>
                <a:spcPts val="0"/>
              </a:spcBef>
            </a:pPr>
            <a:r>
              <a:rPr lang="en-GB" sz="2800" dirty="0">
                <a:latin typeface="Arial"/>
                <a:cs typeface="Arial"/>
              </a:rPr>
              <a:t>eligibility and scheduling information</a:t>
            </a:r>
          </a:p>
          <a:p>
            <a:pPr>
              <a:lnSpc>
                <a:spcPct val="150000"/>
              </a:lnSpc>
              <a:spcBef>
                <a:spcPts val="0"/>
              </a:spcBef>
            </a:pPr>
            <a:r>
              <a:rPr lang="en-GB" sz="2800" dirty="0">
                <a:latin typeface="Arial"/>
                <a:cs typeface="Arial"/>
              </a:rPr>
              <a:t>information about the MMRV vaccines</a:t>
            </a:r>
          </a:p>
          <a:p>
            <a:pPr>
              <a:lnSpc>
                <a:spcPct val="150000"/>
              </a:lnSpc>
              <a:spcBef>
                <a:spcPts val="0"/>
              </a:spcBef>
            </a:pPr>
            <a:r>
              <a:rPr lang="en-GB" sz="2800" dirty="0">
                <a:latin typeface="Arial"/>
                <a:cs typeface="Arial"/>
              </a:rPr>
              <a:t>MMRV vaccine administration</a:t>
            </a:r>
          </a:p>
          <a:p>
            <a:pPr>
              <a:lnSpc>
                <a:spcPct val="150000"/>
              </a:lnSpc>
              <a:spcBef>
                <a:spcPts val="0"/>
              </a:spcBef>
            </a:pPr>
            <a:r>
              <a:rPr lang="en-GB" sz="2800" dirty="0">
                <a:latin typeface="Arial"/>
                <a:cs typeface="Arial"/>
              </a:rPr>
              <a:t>contraindications and possible adverse reactions</a:t>
            </a:r>
          </a:p>
          <a:p>
            <a:pPr>
              <a:lnSpc>
                <a:spcPct val="150000"/>
              </a:lnSpc>
              <a:spcBef>
                <a:spcPts val="0"/>
              </a:spcBef>
            </a:pPr>
            <a:r>
              <a:rPr lang="en-GB" sz="2800" dirty="0">
                <a:latin typeface="Arial"/>
                <a:cs typeface="Arial"/>
              </a:rPr>
              <a:t>summary and additional sources of information</a:t>
            </a:r>
            <a:endParaRPr lang="en-GB" dirty="0"/>
          </a:p>
          <a:p>
            <a:pPr marL="0" indent="0">
              <a:buNone/>
            </a:pPr>
            <a:r>
              <a:rPr lang="en-GB" dirty="0"/>
              <a:t>				</a:t>
            </a:r>
          </a:p>
          <a:p>
            <a:pPr marL="0" indent="0">
              <a:buNone/>
            </a:pPr>
            <a:endParaRPr lang="en-GB" sz="2400" b="1" dirty="0"/>
          </a:p>
          <a:p>
            <a:pPr marL="0" indent="0">
              <a:buNone/>
            </a:pPr>
            <a:endParaRPr lang="en-GB" b="1" dirty="0"/>
          </a:p>
          <a:p>
            <a:pPr marL="0" indent="0">
              <a:buNone/>
            </a:pPr>
            <a:endParaRPr lang="en-GB" b="1" dirty="0"/>
          </a:p>
        </p:txBody>
      </p:sp>
      <p:sp>
        <p:nvSpPr>
          <p:cNvPr id="5" name="Slide Number Placeholder 4">
            <a:extLst>
              <a:ext uri="{FF2B5EF4-FFF2-40B4-BE49-F238E27FC236}">
                <a16:creationId xmlns:a16="http://schemas.microsoft.com/office/drawing/2014/main" id="{3F1DFFF0-BF33-484F-BEB2-C20A5EB4CC4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Footer Placeholder 3">
            <a:extLst>
              <a:ext uri="{FF2B5EF4-FFF2-40B4-BE49-F238E27FC236}">
                <a16:creationId xmlns:a16="http://schemas.microsoft.com/office/drawing/2014/main" id="{67F55B1C-7F47-4380-D3AD-97BDAB145313}"/>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Tree>
    <p:extLst>
      <p:ext uri="{BB962C8B-B14F-4D97-AF65-F5344CB8AC3E}">
        <p14:creationId xmlns:p14="http://schemas.microsoft.com/office/powerpoint/2010/main" val="29069026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D0230-C6ED-B765-E37F-71C281A6D6FB}"/>
              </a:ext>
            </a:extLst>
          </p:cNvPr>
          <p:cNvSpPr>
            <a:spLocks noGrp="1"/>
          </p:cNvSpPr>
          <p:nvPr>
            <p:ph type="title"/>
          </p:nvPr>
        </p:nvSpPr>
        <p:spPr/>
        <p:txBody>
          <a:bodyPr>
            <a:normAutofit fontScale="90000"/>
          </a:bodyPr>
          <a:lstStyle/>
          <a:p>
            <a:r>
              <a:rPr lang="en-GB" dirty="0"/>
              <a:t>Decline in varicella cases in the USA since varicella vaccination programme introduced</a:t>
            </a:r>
          </a:p>
        </p:txBody>
      </p:sp>
      <p:sp>
        <p:nvSpPr>
          <p:cNvPr id="4" name="Footer Placeholder 3">
            <a:extLst>
              <a:ext uri="{FF2B5EF4-FFF2-40B4-BE49-F238E27FC236}">
                <a16:creationId xmlns:a16="http://schemas.microsoft.com/office/drawing/2014/main" id="{4D14CEBF-800C-1741-2869-B8FB95F83F3B}"/>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EDA39E8E-814F-C09E-72D0-F5BAF3094FCD}"/>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pic>
        <p:nvPicPr>
          <p:cNvPr id="2050" name="Picture 2">
            <a:extLst>
              <a:ext uri="{FF2B5EF4-FFF2-40B4-BE49-F238E27FC236}">
                <a16:creationId xmlns:a16="http://schemas.microsoft.com/office/drawing/2014/main" id="{E0C31E9F-6C2F-D6AC-9785-7DAC4F94127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0629" y="1393207"/>
            <a:ext cx="7647279" cy="49575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20424F-3630-B4EF-5A73-BD2173DF366A}"/>
              </a:ext>
            </a:extLst>
          </p:cNvPr>
          <p:cNvSpPr txBox="1"/>
          <p:nvPr/>
        </p:nvSpPr>
        <p:spPr>
          <a:xfrm>
            <a:off x="8196549" y="2721368"/>
            <a:ext cx="3995451" cy="1677382"/>
          </a:xfrm>
          <a:prstGeom prst="rect">
            <a:avLst/>
          </a:prstGeom>
          <a:noFill/>
        </p:spPr>
        <p:txBody>
          <a:bodyPr wrap="square" rtlCol="0">
            <a:spAutoFit/>
          </a:bodyPr>
          <a:lstStyle/>
          <a:p>
            <a:r>
              <a:rPr lang="en-GB" sz="2000" b="0" i="0" dirty="0">
                <a:solidFill>
                  <a:srgbClr val="2A2A2A"/>
                </a:solidFill>
                <a:effectLst/>
              </a:rPr>
              <a:t>Varicella incidence in 4 US states </a:t>
            </a:r>
          </a:p>
          <a:p>
            <a:r>
              <a:rPr lang="en-GB" sz="2000" b="0" i="0" dirty="0">
                <a:solidFill>
                  <a:srgbClr val="2A2A2A"/>
                </a:solidFill>
                <a:effectLst/>
              </a:rPr>
              <a:t>1990 to 2019</a:t>
            </a:r>
          </a:p>
          <a:p>
            <a:endParaRPr lang="en-GB" sz="1050" dirty="0">
              <a:solidFill>
                <a:srgbClr val="2A2A2A"/>
              </a:solidFill>
            </a:endParaRPr>
          </a:p>
          <a:p>
            <a:r>
              <a:rPr lang="en-GB" sz="1050" b="0" i="0" dirty="0">
                <a:solidFill>
                  <a:srgbClr val="2A2A2A"/>
                </a:solidFill>
                <a:effectLst/>
              </a:rPr>
              <a:t>From: Marin et al. Monitoring Varicella Vaccine Impact on Varicella Incidence in the United States: Surveillance Challenges and Changing Epidemiology, 1995–201.The Journal of Infectious Diseases, Volume 226, Issue Supplement_4, 1 November 2022, Pages S392–S39</a:t>
            </a:r>
            <a:endParaRPr lang="en-GB" sz="1050" dirty="0"/>
          </a:p>
        </p:txBody>
      </p:sp>
    </p:spTree>
    <p:extLst>
      <p:ext uri="{BB962C8B-B14F-4D97-AF65-F5344CB8AC3E}">
        <p14:creationId xmlns:p14="http://schemas.microsoft.com/office/powerpoint/2010/main" val="30415454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952C0-7773-6118-A4A4-D422226029D4}"/>
              </a:ext>
            </a:extLst>
          </p:cNvPr>
          <p:cNvSpPr>
            <a:spLocks noGrp="1"/>
          </p:cNvSpPr>
          <p:nvPr>
            <p:ph type="title"/>
          </p:nvPr>
        </p:nvSpPr>
        <p:spPr/>
        <p:txBody>
          <a:bodyPr>
            <a:normAutofit fontScale="90000"/>
          </a:bodyPr>
          <a:lstStyle/>
          <a:p>
            <a:r>
              <a:rPr lang="en-GB" dirty="0"/>
              <a:t>Decline in varicella cases in the USA since 2 dose vaccination programme introduced</a:t>
            </a:r>
          </a:p>
        </p:txBody>
      </p:sp>
      <p:sp>
        <p:nvSpPr>
          <p:cNvPr id="4" name="Footer Placeholder 3">
            <a:extLst>
              <a:ext uri="{FF2B5EF4-FFF2-40B4-BE49-F238E27FC236}">
                <a16:creationId xmlns:a16="http://schemas.microsoft.com/office/drawing/2014/main" id="{98A7C932-8040-3A35-5725-9C024A5CFB9C}"/>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09F51DE7-537F-09B9-6132-3BA9F7D7A9E4}"/>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pic>
        <p:nvPicPr>
          <p:cNvPr id="1026" name="Picture 2">
            <a:extLst>
              <a:ext uri="{FF2B5EF4-FFF2-40B4-BE49-F238E27FC236}">
                <a16:creationId xmlns:a16="http://schemas.microsoft.com/office/drawing/2014/main" id="{7FC57567-816E-D086-D48D-A99E53F5124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0206" y="1465339"/>
            <a:ext cx="10631577" cy="392732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C319F2F-268E-789D-C670-C0DAB3B918F0}"/>
              </a:ext>
            </a:extLst>
          </p:cNvPr>
          <p:cNvSpPr txBox="1"/>
          <p:nvPr/>
        </p:nvSpPr>
        <p:spPr>
          <a:xfrm>
            <a:off x="130629" y="5392660"/>
            <a:ext cx="11436371" cy="969496"/>
          </a:xfrm>
          <a:prstGeom prst="rect">
            <a:avLst/>
          </a:prstGeom>
          <a:noFill/>
        </p:spPr>
        <p:txBody>
          <a:bodyPr wrap="square" rtlCol="0">
            <a:spAutoFit/>
          </a:bodyPr>
          <a:lstStyle/>
          <a:p>
            <a:r>
              <a:rPr lang="en-GB" b="0" i="0" dirty="0">
                <a:solidFill>
                  <a:srgbClr val="2A2A2A"/>
                </a:solidFill>
                <a:effectLst/>
                <a:latin typeface="Source Sans Pro" panose="020B0503030403020204" pitchFamily="34" charset="0"/>
              </a:rPr>
              <a:t>Reported varicella incidence, by age group—United States, National Notifiable Diseases Surveillance System data, 2018–2019 compared with 2005–2006  </a:t>
            </a:r>
          </a:p>
          <a:p>
            <a:r>
              <a:rPr lang="en-GB" sz="1050" b="0" i="0" dirty="0">
                <a:solidFill>
                  <a:srgbClr val="2A2A2A"/>
                </a:solidFill>
                <a:effectLst/>
              </a:rPr>
              <a:t>Marin et al. Monitoring Varicella Vaccine Impact on Varicella Incidence in the United States: Surveillance Challenges and Changing Epidemiology, 1995–201.The Journal of Infectious Diseases, Volume 226, Issue Supplement_4, 1 November 2022, Pages S392–S39</a:t>
            </a:r>
            <a:endParaRPr lang="en-GB" sz="1050" dirty="0"/>
          </a:p>
        </p:txBody>
      </p:sp>
    </p:spTree>
    <p:extLst>
      <p:ext uri="{BB962C8B-B14F-4D97-AF65-F5344CB8AC3E}">
        <p14:creationId xmlns:p14="http://schemas.microsoft.com/office/powerpoint/2010/main" val="124739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02DE4-CDC7-775A-8650-C7445718E72D}"/>
              </a:ext>
            </a:extLst>
          </p:cNvPr>
          <p:cNvSpPr>
            <a:spLocks noGrp="1"/>
          </p:cNvSpPr>
          <p:nvPr>
            <p:ph type="title"/>
          </p:nvPr>
        </p:nvSpPr>
        <p:spPr/>
        <p:txBody>
          <a:bodyPr/>
          <a:lstStyle/>
          <a:p>
            <a:r>
              <a:rPr lang="en-GB" dirty="0"/>
              <a:t>Vaccine effectiveness</a:t>
            </a:r>
          </a:p>
        </p:txBody>
      </p:sp>
      <p:sp>
        <p:nvSpPr>
          <p:cNvPr id="3" name="Content Placeholder 2">
            <a:extLst>
              <a:ext uri="{FF2B5EF4-FFF2-40B4-BE49-F238E27FC236}">
                <a16:creationId xmlns:a16="http://schemas.microsoft.com/office/drawing/2014/main" id="{6B3682AF-C53F-A9D6-7556-B4CE2F32C1B4}"/>
              </a:ext>
            </a:extLst>
          </p:cNvPr>
          <p:cNvSpPr>
            <a:spLocks noGrp="1"/>
          </p:cNvSpPr>
          <p:nvPr>
            <p:ph idx="1"/>
          </p:nvPr>
        </p:nvSpPr>
        <p:spPr>
          <a:xfrm>
            <a:off x="330205" y="1531345"/>
            <a:ext cx="11123857" cy="4594819"/>
          </a:xfrm>
        </p:spPr>
        <p:txBody>
          <a:bodyPr>
            <a:normAutofit fontScale="55000" lnSpcReduction="20000"/>
          </a:bodyPr>
          <a:lstStyle/>
          <a:p>
            <a:pPr marL="0" indent="0">
              <a:lnSpc>
                <a:spcPct val="120000"/>
              </a:lnSpc>
              <a:buNone/>
            </a:pPr>
            <a:r>
              <a:rPr lang="en-GB" sz="2500" b="1" dirty="0"/>
              <a:t>Effectiveness against varicella</a:t>
            </a:r>
          </a:p>
          <a:p>
            <a:pPr>
              <a:lnSpc>
                <a:spcPct val="120000"/>
              </a:lnSpc>
            </a:pPr>
            <a:r>
              <a:rPr lang="en-GB" sz="2500" dirty="0"/>
              <a:t>Varicella vaccines are estimated to have effectiveness of 93% after dose 1 and 97% after dose 2</a:t>
            </a:r>
          </a:p>
          <a:p>
            <a:pPr>
              <a:lnSpc>
                <a:spcPct val="120000"/>
              </a:lnSpc>
            </a:pPr>
            <a:r>
              <a:rPr lang="en-GB" sz="2500" dirty="0"/>
              <a:t>protection is long-lasting: </a:t>
            </a:r>
          </a:p>
          <a:p>
            <a:pPr lvl="1">
              <a:lnSpc>
                <a:spcPct val="120000"/>
              </a:lnSpc>
            </a:pPr>
            <a:r>
              <a:rPr lang="en-GB" sz="2500" dirty="0"/>
              <a:t>a review of studies found vaccine effectiveness against varicella after 2 doses of MMRV or MMR + V in children aged 11 to 22 months was 95% in a 10 year follow-up </a:t>
            </a:r>
          </a:p>
          <a:p>
            <a:pPr lvl="1">
              <a:lnSpc>
                <a:spcPct val="120000"/>
              </a:lnSpc>
            </a:pPr>
            <a:r>
              <a:rPr lang="en-GB" sz="2500" dirty="0"/>
              <a:t>25 years of surveillance in the US has shown no decrease in vaccine effectiveness over time when using a 2 dose schedule</a:t>
            </a:r>
          </a:p>
          <a:p>
            <a:pPr>
              <a:lnSpc>
                <a:spcPct val="120000"/>
              </a:lnSpc>
            </a:pPr>
            <a:r>
              <a:rPr lang="en-GB" sz="2500" dirty="0"/>
              <a:t>although breakthrough infection can occur, varicella disease is milder in vaccinated children, with fewer lesions and less fever</a:t>
            </a:r>
          </a:p>
          <a:p>
            <a:pPr>
              <a:lnSpc>
                <a:spcPct val="120000"/>
              </a:lnSpc>
            </a:pPr>
            <a:r>
              <a:rPr lang="en-GB" sz="2500" dirty="0"/>
              <a:t>1 dose of varicella vaccine is extremely effective in protecting against severe varicella disease</a:t>
            </a:r>
          </a:p>
          <a:p>
            <a:pPr>
              <a:lnSpc>
                <a:spcPct val="120000"/>
              </a:lnSpc>
            </a:pPr>
            <a:r>
              <a:rPr lang="en-GB" sz="2500" dirty="0"/>
              <a:t>since a varicella vaccination programme was introduced in the USA, it is estimated more than 91 million varicella cases, 238 000 hospitalisations and almost 2000 deaths have been averted </a:t>
            </a:r>
          </a:p>
          <a:p>
            <a:pPr marL="0" indent="0">
              <a:lnSpc>
                <a:spcPct val="120000"/>
              </a:lnSpc>
              <a:buNone/>
            </a:pPr>
            <a:endParaRPr lang="en-GB" sz="2500" b="1" dirty="0"/>
          </a:p>
          <a:p>
            <a:pPr marL="0" indent="0">
              <a:lnSpc>
                <a:spcPct val="120000"/>
              </a:lnSpc>
              <a:buNone/>
            </a:pPr>
            <a:r>
              <a:rPr lang="en-GB" sz="2500" b="1" dirty="0"/>
              <a:t>Combination with MMR</a:t>
            </a:r>
          </a:p>
          <a:p>
            <a:pPr>
              <a:lnSpc>
                <a:spcPct val="120000"/>
              </a:lnSpc>
            </a:pPr>
            <a:r>
              <a:rPr lang="en-GB" sz="2500" dirty="0"/>
              <a:t>MMR vaccine is highly effective at preventing measles, mumps and rubella - one dose is 95% effective in preventing measles and this increases further with 2 doses </a:t>
            </a:r>
          </a:p>
          <a:p>
            <a:pPr>
              <a:lnSpc>
                <a:spcPct val="120000"/>
              </a:lnSpc>
            </a:pPr>
            <a:r>
              <a:rPr lang="en-GB" sz="2500" dirty="0"/>
              <a:t>combination vaccines are carefully studied to ensure safety and effectiveness of all the components is not affected by combining them</a:t>
            </a:r>
          </a:p>
          <a:p>
            <a:endParaRPr lang="en-GB" dirty="0"/>
          </a:p>
        </p:txBody>
      </p:sp>
      <p:sp>
        <p:nvSpPr>
          <p:cNvPr id="4" name="Footer Placeholder 3">
            <a:extLst>
              <a:ext uri="{FF2B5EF4-FFF2-40B4-BE49-F238E27FC236}">
                <a16:creationId xmlns:a16="http://schemas.microsoft.com/office/drawing/2014/main" id="{0277DF8D-A740-69B0-F2D5-A678D9DFAFCF}"/>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19DEFC57-EE78-978E-ED85-3A74374F24F1}"/>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24727917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915DA-D6EF-4711-BD07-E9F63BF9819E}"/>
              </a:ext>
            </a:extLst>
          </p:cNvPr>
          <p:cNvSpPr>
            <a:spLocks noGrp="1"/>
          </p:cNvSpPr>
          <p:nvPr>
            <p:ph type="title"/>
          </p:nvPr>
        </p:nvSpPr>
        <p:spPr>
          <a:xfrm>
            <a:off x="185523" y="150841"/>
            <a:ext cx="10406278" cy="972607"/>
          </a:xfrm>
        </p:spPr>
        <p:txBody>
          <a:bodyPr>
            <a:normAutofit fontScale="90000"/>
          </a:bodyPr>
          <a:lstStyle/>
          <a:p>
            <a:r>
              <a:rPr lang="en-GB" dirty="0"/>
              <a:t>Scheduling of </a:t>
            </a:r>
            <a:r>
              <a:rPr lang="en-GB" b="1" u="sng" dirty="0"/>
              <a:t>routine</a:t>
            </a:r>
            <a:r>
              <a:rPr lang="en-GB" dirty="0"/>
              <a:t> MMRV programme from </a:t>
            </a:r>
            <a:br>
              <a:rPr lang="en-GB" dirty="0"/>
            </a:br>
            <a:r>
              <a:rPr lang="en-GB" dirty="0"/>
              <a:t>01 January 2026 </a:t>
            </a:r>
          </a:p>
        </p:txBody>
      </p:sp>
      <p:sp>
        <p:nvSpPr>
          <p:cNvPr id="5" name="Slide Number Placeholder 4">
            <a:extLst>
              <a:ext uri="{FF2B5EF4-FFF2-40B4-BE49-F238E27FC236}">
                <a16:creationId xmlns:a16="http://schemas.microsoft.com/office/drawing/2014/main" id="{25340428-892E-4222-B00C-55E5278D9BE5}"/>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sp>
        <p:nvSpPr>
          <p:cNvPr id="7" name="Content Placeholder 6">
            <a:extLst>
              <a:ext uri="{FF2B5EF4-FFF2-40B4-BE49-F238E27FC236}">
                <a16:creationId xmlns:a16="http://schemas.microsoft.com/office/drawing/2014/main" id="{C73C3CBE-0682-A1A3-4E4E-08C77ACBD012}"/>
              </a:ext>
            </a:extLst>
          </p:cNvPr>
          <p:cNvSpPr>
            <a:spLocks noGrp="1"/>
          </p:cNvSpPr>
          <p:nvPr>
            <p:ph idx="1"/>
          </p:nvPr>
        </p:nvSpPr>
        <p:spPr>
          <a:xfrm>
            <a:off x="130629" y="1491796"/>
            <a:ext cx="11123857" cy="4947053"/>
          </a:xfrm>
        </p:spPr>
        <p:txBody>
          <a:bodyPr>
            <a:normAutofit lnSpcReduction="10000"/>
          </a:bodyPr>
          <a:lstStyle/>
          <a:p>
            <a:pPr algn="just">
              <a:lnSpc>
                <a:spcPct val="150000"/>
              </a:lnSpc>
              <a:spcAft>
                <a:spcPts val="1200"/>
              </a:spcAft>
              <a:tabLst>
                <a:tab pos="190500" algn="l"/>
              </a:tabLst>
            </a:pPr>
            <a:r>
              <a:rPr lang="en-GB" sz="1800" b="1" dirty="0">
                <a:solidFill>
                  <a:srgbClr val="231F20"/>
                </a:solidFill>
                <a:ea typeface="Calibri" panose="020F0502020204030204" pitchFamily="34" charset="0"/>
              </a:rPr>
              <a:t>t</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wo doses of MMRV offered to children aged under one year old on </a:t>
            </a:r>
            <a:r>
              <a:rPr lang="en-GB" sz="1800" b="1" dirty="0">
                <a:solidFill>
                  <a:srgbClr val="231F20"/>
                </a:solidFill>
                <a:ea typeface="Calibri" panose="020F0502020204030204" pitchFamily="34" charset="0"/>
              </a:rPr>
              <a:t>3</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1 December 2025</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 (DOB </a:t>
            </a:r>
            <a:r>
              <a:rPr lang="en-GB" sz="18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on or after 01 January 2025</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a:t>
            </a:r>
            <a:r>
              <a:rPr lang="en-GB" sz="1800" dirty="0">
                <a:solidFill>
                  <a:srgbClr val="231F20"/>
                </a:solidFill>
                <a:ea typeface="Calibri" panose="020F0502020204030204" pitchFamily="34" charset="0"/>
              </a:rPr>
              <a:t>:</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 dose 1 at one year, and dose 2 at the new 18-month appointment</a:t>
            </a:r>
          </a:p>
          <a:p>
            <a:pPr algn="just">
              <a:lnSpc>
                <a:spcPct val="150000"/>
              </a:lnSpc>
              <a:spcBef>
                <a:spcPts val="1200"/>
              </a:spcBef>
              <a:tabLst>
                <a:tab pos="190500" algn="l"/>
              </a:tabLst>
            </a:pPr>
            <a:r>
              <a:rPr lang="en-GB" sz="1800" b="1" dirty="0">
                <a:solidFill>
                  <a:srgbClr val="231F20"/>
                </a:solidFill>
                <a:ea typeface="Calibri" panose="020F0502020204030204" pitchFamily="34" charset="0"/>
              </a:rPr>
              <a:t>t</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wo doses of MMRV offered to children aged from one year up to 18 months on 31 December 2025 </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(DOB on or after 01 July 2024 to 31 December 2024) at the new 18 month appointment and at the 3 year 4 month routine appointment. These children should have already received dose 1 of MMR at one year</a:t>
            </a:r>
          </a:p>
          <a:p>
            <a:pPr algn="just">
              <a:lnSpc>
                <a:spcPct val="150000"/>
              </a:lnSpc>
              <a:tabLst>
                <a:tab pos="190500" algn="l"/>
              </a:tabLst>
            </a:pPr>
            <a:r>
              <a:rPr lang="en-GB" sz="1800" b="1" dirty="0">
                <a:solidFill>
                  <a:srgbClr val="231F20"/>
                </a:solidFill>
                <a:ea typeface="Calibri" panose="020F0502020204030204" pitchFamily="34" charset="0"/>
              </a:rPr>
              <a:t>o</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ne dose of MMRV offered to children aged from 18 months up to 3 years 4 months on 31 December 2025</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 (DOB on or after 01 September 2022 to 30 June 2024) at their 3 year 4 month routine appointment (instead of MMR). These children should have already received dose 1 of MMR at one year </a:t>
            </a:r>
          </a:p>
          <a:p>
            <a:pPr algn="just">
              <a:lnSpc>
                <a:spcPct val="150000"/>
              </a:lnSpc>
              <a:tabLst>
                <a:tab pos="190500" algn="l"/>
              </a:tabLst>
            </a:pPr>
            <a:r>
              <a:rPr lang="en-GB" sz="1800" dirty="0">
                <a:solidFill>
                  <a:srgbClr val="231F20"/>
                </a:solidFill>
                <a:ea typeface="Calibri" panose="020F0502020204030204" pitchFamily="34" charset="0"/>
              </a:rPr>
              <a:t>a</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ny child with an incomplete immunisation history for their age should be managed according to the UKHSA uncertain or incomplete immunisation algorithm and the information provided in the ‘MMRV information for healthcare practitioners’</a:t>
            </a:r>
            <a:endParaRPr lang="en-GB" dirty="0">
              <a:highlight>
                <a:srgbClr val="FFFF00"/>
              </a:highlight>
            </a:endParaRPr>
          </a:p>
        </p:txBody>
      </p:sp>
      <p:sp>
        <p:nvSpPr>
          <p:cNvPr id="3" name="Footer Placeholder 2">
            <a:extLst>
              <a:ext uri="{FF2B5EF4-FFF2-40B4-BE49-F238E27FC236}">
                <a16:creationId xmlns:a16="http://schemas.microsoft.com/office/drawing/2014/main" id="{7E199BCF-B79C-E1D4-B867-14D8CF21AA34}"/>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Tree>
    <p:extLst>
      <p:ext uri="{BB962C8B-B14F-4D97-AF65-F5344CB8AC3E}">
        <p14:creationId xmlns:p14="http://schemas.microsoft.com/office/powerpoint/2010/main" val="1803356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8431E-3244-FFDF-6E06-7C681588B112}"/>
              </a:ext>
            </a:extLst>
          </p:cNvPr>
          <p:cNvSpPr>
            <a:spLocks noGrp="1"/>
          </p:cNvSpPr>
          <p:nvPr>
            <p:ph type="title"/>
          </p:nvPr>
        </p:nvSpPr>
        <p:spPr/>
        <p:txBody>
          <a:bodyPr>
            <a:normAutofit/>
          </a:bodyPr>
          <a:lstStyle/>
          <a:p>
            <a:r>
              <a:rPr lang="en-GB" dirty="0"/>
              <a:t>Scheduling of </a:t>
            </a:r>
            <a:r>
              <a:rPr lang="en-GB" b="1" u="sng" dirty="0"/>
              <a:t>selective</a:t>
            </a:r>
            <a:r>
              <a:rPr lang="en-GB" dirty="0"/>
              <a:t> MMRV programme</a:t>
            </a:r>
          </a:p>
        </p:txBody>
      </p:sp>
      <p:sp>
        <p:nvSpPr>
          <p:cNvPr id="3" name="Content Placeholder 2">
            <a:extLst>
              <a:ext uri="{FF2B5EF4-FFF2-40B4-BE49-F238E27FC236}">
                <a16:creationId xmlns:a16="http://schemas.microsoft.com/office/drawing/2014/main" id="{13A15E65-A3F1-4284-F2B5-1C8BC9B0B45F}"/>
              </a:ext>
            </a:extLst>
          </p:cNvPr>
          <p:cNvSpPr>
            <a:spLocks noGrp="1"/>
          </p:cNvSpPr>
          <p:nvPr>
            <p:ph idx="1"/>
          </p:nvPr>
        </p:nvSpPr>
        <p:spPr>
          <a:xfrm>
            <a:off x="330205" y="1514475"/>
            <a:ext cx="11123857" cy="4848225"/>
          </a:xfrm>
        </p:spPr>
        <p:txBody>
          <a:bodyPr>
            <a:noAutofit/>
          </a:bodyPr>
          <a:lstStyle/>
          <a:p>
            <a:pPr marL="0" indent="0">
              <a:lnSpc>
                <a:spcPct val="150000"/>
              </a:lnSpc>
              <a:buNone/>
              <a:tabLst>
                <a:tab pos="190500" algn="l"/>
              </a:tabLst>
            </a:pP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A one-dose MMRV </a:t>
            </a:r>
            <a:r>
              <a:rPr lang="en-GB"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selective catch-up programme </a:t>
            </a: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will be delivered between 01 November 2026 to 31 March 2028: </a:t>
            </a:r>
            <a:endPar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1200"/>
              </a:spcBef>
              <a:tabLst>
                <a:tab pos="190500" algn="l"/>
              </a:tabLst>
            </a:pPr>
            <a:r>
              <a:rPr lang="en-GB" sz="1800" b="1" dirty="0">
                <a:solidFill>
                  <a:srgbClr val="000000"/>
                </a:solidFill>
                <a:ea typeface="Calibri" panose="020F0502020204030204" pitchFamily="34" charset="0"/>
              </a:rPr>
              <a:t>o</a:t>
            </a:r>
            <a:r>
              <a:rPr lang="en-GB" sz="18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ne dose </a:t>
            </a:r>
            <a:r>
              <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will be offered to any c</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hildren </a:t>
            </a:r>
            <a:r>
              <a:rPr lang="en-GB" sz="18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aged from 3 years 4 months to under 6 years </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on 31 </a:t>
            </a:r>
            <a:r>
              <a:rPr lang="en-GB" sz="1800" dirty="0">
                <a:solidFill>
                  <a:srgbClr val="231F20"/>
                </a:solidFill>
                <a:ea typeface="Calibri" panose="020F0502020204030204" pitchFamily="34" charset="0"/>
              </a:rPr>
              <a:t>December</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 2025 (DOB on or after 01 January 2020 to 31 August 2022) </a:t>
            </a:r>
            <a:r>
              <a:rPr lang="en-GB" sz="18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with no history of chickenpox disease or two doses of varicella vaccination</a:t>
            </a:r>
            <a:endPar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1200"/>
              </a:spcBef>
              <a:tabLst>
                <a:tab pos="190500" algn="l"/>
              </a:tabLst>
            </a:pPr>
            <a:r>
              <a:rPr lang="en-GB" sz="1800" dirty="0">
                <a:solidFill>
                  <a:srgbClr val="231F20"/>
                </a:solidFill>
                <a:ea typeface="Calibri" panose="020F0502020204030204" pitchFamily="34" charset="0"/>
              </a:rPr>
              <a:t>c</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hildren presenting for the selective catch-up do not require MMRV vaccine if parents volunteer that the child has had previous chickenpox infection or two prior varicella-containing vaccines</a:t>
            </a:r>
          </a:p>
          <a:p>
            <a:pPr algn="just">
              <a:lnSpc>
                <a:spcPct val="150000"/>
              </a:lnSpc>
              <a:spcBef>
                <a:spcPts val="1200"/>
              </a:spcBef>
              <a:tabLst>
                <a:tab pos="190500" algn="l"/>
              </a:tabLst>
            </a:pP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there is no requirement for practices to check the history for those who respond to the catch-up offer</a:t>
            </a:r>
          </a:p>
          <a:p>
            <a:pPr algn="just">
              <a:lnSpc>
                <a:spcPct val="150000"/>
              </a:lnSpc>
              <a:spcBef>
                <a:spcPts val="1200"/>
              </a:spcBef>
              <a:tabLst>
                <a:tab pos="190500" algn="l"/>
              </a:tabLst>
            </a:pPr>
            <a:r>
              <a:rPr lang="en-GB" sz="1800" dirty="0">
                <a:solidFill>
                  <a:srgbClr val="231F20"/>
                </a:solidFill>
                <a:ea typeface="Calibri" panose="020F0502020204030204" pitchFamily="34" charset="0"/>
              </a:rPr>
              <a:t>t</a:t>
            </a:r>
            <a:r>
              <a:rPr lang="en-GB" sz="1800" dirty="0">
                <a:solidFill>
                  <a:srgbClr val="231F20"/>
                </a:solidFill>
                <a:effectLst/>
                <a:latin typeface="Arial" panose="020B0604020202020204" pitchFamily="34" charset="0"/>
                <a:ea typeface="Calibri" panose="020F0502020204030204" pitchFamily="34" charset="0"/>
                <a:cs typeface="Arial" panose="020B0604020202020204" pitchFamily="34" charset="0"/>
              </a:rPr>
              <a:t>here are no safety concerns with giving the vaccine to a child who has already had chickenpox infection or previous varicella vaccination</a:t>
            </a:r>
          </a:p>
        </p:txBody>
      </p:sp>
      <p:sp>
        <p:nvSpPr>
          <p:cNvPr id="4" name="Footer Placeholder 3">
            <a:extLst>
              <a:ext uri="{FF2B5EF4-FFF2-40B4-BE49-F238E27FC236}">
                <a16:creationId xmlns:a16="http://schemas.microsoft.com/office/drawing/2014/main" id="{9F24A971-85EF-19B7-08A1-90E3A331A45E}"/>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880541EF-C008-B83E-D1D1-0727707F1527}"/>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16749306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FCB6E-36E7-971D-5877-DC1E31E5B16B}"/>
              </a:ext>
            </a:extLst>
          </p:cNvPr>
          <p:cNvSpPr>
            <a:spLocks noGrp="1"/>
          </p:cNvSpPr>
          <p:nvPr>
            <p:ph type="title"/>
          </p:nvPr>
        </p:nvSpPr>
        <p:spPr/>
        <p:txBody>
          <a:bodyPr>
            <a:normAutofit/>
          </a:bodyPr>
          <a:lstStyle/>
          <a:p>
            <a:r>
              <a:rPr lang="en-GB" sz="3400" dirty="0">
                <a:effectLst/>
                <a:latin typeface="Arial" panose="020B0604020202020204" pitchFamily="34" charset="0"/>
                <a:ea typeface="Calibri" panose="020F0502020204030204" pitchFamily="34" charset="0"/>
              </a:rPr>
              <a:t>MMRV vaccination eligibility by date of birth</a:t>
            </a:r>
            <a:endParaRPr lang="en-GB" sz="3400" dirty="0"/>
          </a:p>
        </p:txBody>
      </p:sp>
      <p:sp>
        <p:nvSpPr>
          <p:cNvPr id="4" name="Footer Placeholder 3">
            <a:extLst>
              <a:ext uri="{FF2B5EF4-FFF2-40B4-BE49-F238E27FC236}">
                <a16:creationId xmlns:a16="http://schemas.microsoft.com/office/drawing/2014/main" id="{2D96123E-80B4-B3A8-DE58-D53AD5E28E32}"/>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B1588D74-FE45-915F-507B-F18B51CCF4E5}"/>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graphicFrame>
        <p:nvGraphicFramePr>
          <p:cNvPr id="8" name="Content Placeholder 7">
            <a:extLst>
              <a:ext uri="{FF2B5EF4-FFF2-40B4-BE49-F238E27FC236}">
                <a16:creationId xmlns:a16="http://schemas.microsoft.com/office/drawing/2014/main" id="{ED27BD03-6937-7B65-E1CE-8376E4201970}"/>
              </a:ext>
            </a:extLst>
          </p:cNvPr>
          <p:cNvGraphicFramePr>
            <a:graphicFrameLocks noGrp="1"/>
          </p:cNvGraphicFramePr>
          <p:nvPr>
            <p:ph idx="1"/>
            <p:extLst>
              <p:ext uri="{D42A27DB-BD31-4B8C-83A1-F6EECF244321}">
                <p14:modId xmlns:p14="http://schemas.microsoft.com/office/powerpoint/2010/main" val="3123571298"/>
              </p:ext>
            </p:extLst>
          </p:nvPr>
        </p:nvGraphicFramePr>
        <p:xfrm>
          <a:off x="0" y="1039744"/>
          <a:ext cx="11222182" cy="5253422"/>
        </p:xfrm>
        <a:graphic>
          <a:graphicData uri="http://schemas.openxmlformats.org/drawingml/2006/table">
            <a:tbl>
              <a:tblPr firstRow="1" firstCol="1" bandRow="1">
                <a:tableStyleId>{5C22544A-7EE6-4342-B048-85BDC9FD1C3A}</a:tableStyleId>
              </a:tblPr>
              <a:tblGrid>
                <a:gridCol w="1744170">
                  <a:extLst>
                    <a:ext uri="{9D8B030D-6E8A-4147-A177-3AD203B41FA5}">
                      <a16:colId xmlns:a16="http://schemas.microsoft.com/office/drawing/2014/main" val="303613811"/>
                    </a:ext>
                  </a:extLst>
                </a:gridCol>
                <a:gridCol w="1957122">
                  <a:extLst>
                    <a:ext uri="{9D8B030D-6E8A-4147-A177-3AD203B41FA5}">
                      <a16:colId xmlns:a16="http://schemas.microsoft.com/office/drawing/2014/main" val="1228418327"/>
                    </a:ext>
                  </a:extLst>
                </a:gridCol>
                <a:gridCol w="4765813">
                  <a:extLst>
                    <a:ext uri="{9D8B030D-6E8A-4147-A177-3AD203B41FA5}">
                      <a16:colId xmlns:a16="http://schemas.microsoft.com/office/drawing/2014/main" val="4185217498"/>
                    </a:ext>
                  </a:extLst>
                </a:gridCol>
                <a:gridCol w="2755077">
                  <a:extLst>
                    <a:ext uri="{9D8B030D-6E8A-4147-A177-3AD203B41FA5}">
                      <a16:colId xmlns:a16="http://schemas.microsoft.com/office/drawing/2014/main" val="1692784027"/>
                    </a:ext>
                  </a:extLst>
                </a:gridCol>
              </a:tblGrid>
              <a:tr h="700105">
                <a:tc>
                  <a:txBody>
                    <a:bodyPr/>
                    <a:lstStyle/>
                    <a:p>
                      <a:pPr algn="l"/>
                      <a:r>
                        <a:rPr lang="en-GB" sz="1600" dirty="0">
                          <a:effectLst/>
                        </a:rPr>
                        <a:t>Date of Birth</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Age on 31 December 2025</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New Programme from 01 January 2026</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Child’s full schedule for MMR/MMRV</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215811548"/>
                  </a:ext>
                </a:extLst>
              </a:tr>
              <a:tr h="700105">
                <a:tc>
                  <a:txBody>
                    <a:bodyPr/>
                    <a:lstStyle/>
                    <a:p>
                      <a:pPr algn="l"/>
                      <a:r>
                        <a:rPr lang="en-GB" sz="1600" dirty="0">
                          <a:effectLst/>
                        </a:rPr>
                        <a:t>01/01/2025 or later</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Under 1 year</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Two doses of MMRV at 12m and 18m</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12m – MMRV</a:t>
                      </a:r>
                    </a:p>
                    <a:p>
                      <a:pPr algn="l"/>
                      <a:r>
                        <a:rPr lang="en-GB" sz="1600" dirty="0">
                          <a:effectLst/>
                        </a:rPr>
                        <a:t>18m – MMRV</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2014083412"/>
                  </a:ext>
                </a:extLst>
              </a:tr>
              <a:tr h="1017079">
                <a:tc>
                  <a:txBody>
                    <a:bodyPr/>
                    <a:lstStyle/>
                    <a:p>
                      <a:pPr algn="l"/>
                      <a:r>
                        <a:rPr lang="en-GB" sz="1600" dirty="0">
                          <a:effectLst/>
                        </a:rPr>
                        <a:t>01/07/2024 to 31/12/2024</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 year to under 18m</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Two doses of MMRV at 18m and 3y4m</a:t>
                      </a:r>
                    </a:p>
                    <a:p>
                      <a:pPr algn="l"/>
                      <a:r>
                        <a:rPr lang="en-GB" sz="1600" dirty="0">
                          <a:effectLst/>
                        </a:rPr>
                        <a:t> </a:t>
                      </a:r>
                    </a:p>
                    <a:p>
                      <a:pPr algn="l"/>
                      <a:r>
                        <a:rPr lang="en-GB" sz="1200" kern="1200" dirty="0">
                          <a:solidFill>
                            <a:schemeClr val="dk1"/>
                          </a:solidFill>
                          <a:effectLst/>
                          <a:latin typeface="+mn-lt"/>
                          <a:ea typeface="+mn-ea"/>
                          <a:cs typeface="+mn-cs"/>
                        </a:rPr>
                        <a:t>This cohort was eligible to receive dose 1 of MMR at 12m</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12m – MMR</a:t>
                      </a:r>
                    </a:p>
                    <a:p>
                      <a:pPr algn="l"/>
                      <a:r>
                        <a:rPr lang="en-GB" sz="1600" dirty="0">
                          <a:effectLst/>
                        </a:rPr>
                        <a:t>18m – MMRV</a:t>
                      </a:r>
                    </a:p>
                    <a:p>
                      <a:pPr algn="l"/>
                      <a:r>
                        <a:rPr lang="en-GB" sz="1600" dirty="0">
                          <a:effectLst/>
                        </a:rPr>
                        <a:t>3y4m – MMRV</a:t>
                      </a:r>
                    </a:p>
                    <a:p>
                      <a:pPr algn="l"/>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4190187167"/>
                  </a:ext>
                </a:extLst>
              </a:tr>
              <a:tr h="700105">
                <a:tc>
                  <a:txBody>
                    <a:bodyPr/>
                    <a:lstStyle/>
                    <a:p>
                      <a:pPr algn="l"/>
                      <a:r>
                        <a:rPr lang="en-GB" sz="1600" dirty="0">
                          <a:effectLst/>
                        </a:rPr>
                        <a:t>01/09/2022 to 30/06/2024</a:t>
                      </a:r>
                    </a:p>
                  </a:txBody>
                  <a:tcPr marL="59336" marR="59336" marT="0" marB="0"/>
                </a:tc>
                <a:tc>
                  <a:txBody>
                    <a:bodyPr/>
                    <a:lstStyle/>
                    <a:p>
                      <a:pPr algn="l"/>
                      <a:r>
                        <a:rPr lang="en-GB" sz="1600" dirty="0">
                          <a:effectLst/>
                        </a:rPr>
                        <a:t>18m to under 3y4m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One dose of MMRV at 3y4m</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12m – MMR</a:t>
                      </a:r>
                    </a:p>
                    <a:p>
                      <a:pPr algn="l"/>
                      <a:r>
                        <a:rPr lang="en-GB" sz="1600" dirty="0">
                          <a:effectLst/>
                        </a:rPr>
                        <a:t>3y4m – MMRV</a:t>
                      </a:r>
                    </a:p>
                    <a:p>
                      <a:pPr algn="l"/>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1642306542"/>
                  </a:ext>
                </a:extLst>
              </a:tr>
              <a:tr h="1342696">
                <a:tc>
                  <a:txBody>
                    <a:bodyPr/>
                    <a:lstStyle/>
                    <a:p>
                      <a:pPr algn="l"/>
                      <a:r>
                        <a:rPr lang="en-GB" sz="1600" dirty="0">
                          <a:effectLst/>
                        </a:rPr>
                        <a:t>01/01/2020 to 31/08/2022</a:t>
                      </a:r>
                    </a:p>
                    <a:p>
                      <a:pPr algn="l"/>
                      <a:r>
                        <a:rPr lang="en-GB" sz="1600" dirty="0">
                          <a:effectLst/>
                        </a:rPr>
                        <a:t> </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3y4m to under 6y</a:t>
                      </a:r>
                    </a:p>
                    <a:p>
                      <a:pPr algn="l"/>
                      <a:r>
                        <a:rPr lang="en-GB" sz="1600" dirty="0">
                          <a:effectLst/>
                        </a:rPr>
                        <a:t> </a:t>
                      </a:r>
                    </a:p>
                    <a:p>
                      <a:pPr algn="l"/>
                      <a:r>
                        <a:rPr lang="en-GB" sz="1600" dirty="0">
                          <a:effectLst/>
                        </a:rPr>
                        <a:t>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Selective catch-up from 01 Nov 2026 to 31 Mar 2028 for those who have </a:t>
                      </a:r>
                      <a:r>
                        <a:rPr lang="en-GB" sz="1600" u="sng" dirty="0">
                          <a:effectLst/>
                        </a:rPr>
                        <a:t>not</a:t>
                      </a:r>
                      <a:r>
                        <a:rPr lang="en-GB" sz="1600" dirty="0">
                          <a:effectLst/>
                        </a:rPr>
                        <a:t> yet had chickenpox infection or two doses of varicella vaccination</a:t>
                      </a:r>
                    </a:p>
                    <a:p>
                      <a:pPr algn="l"/>
                      <a:endParaRPr lang="en-GB" sz="1600" dirty="0">
                        <a:effectLst/>
                      </a:endParaRPr>
                    </a:p>
                    <a:p>
                      <a:pPr algn="l"/>
                      <a:r>
                        <a:rPr lang="en-GB" sz="1200" dirty="0">
                          <a:effectLst/>
                        </a:rPr>
                        <a:t>There is no requirement for practices to check the history for those who respond to the offer</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12m – MMR</a:t>
                      </a:r>
                    </a:p>
                    <a:p>
                      <a:pPr algn="l"/>
                      <a:r>
                        <a:rPr lang="en-GB" sz="1600" dirty="0">
                          <a:effectLst/>
                        </a:rPr>
                        <a:t>3y4m – MMR</a:t>
                      </a:r>
                    </a:p>
                    <a:p>
                      <a:pPr algn="l"/>
                      <a:r>
                        <a:rPr lang="en-GB" sz="1600" dirty="0">
                          <a:effectLst/>
                        </a:rPr>
                        <a:t>MMRV catch-up offer</a:t>
                      </a:r>
                    </a:p>
                  </a:txBody>
                  <a:tcPr marL="0" marR="0" marT="0" marB="0"/>
                </a:tc>
                <a:extLst>
                  <a:ext uri="{0D108BD9-81ED-4DB2-BD59-A6C34878D82A}">
                    <a16:rowId xmlns:a16="http://schemas.microsoft.com/office/drawing/2014/main" val="3495739351"/>
                  </a:ext>
                </a:extLst>
              </a:tr>
              <a:tr h="699087">
                <a:tc>
                  <a:txBody>
                    <a:bodyPr/>
                    <a:lstStyle/>
                    <a:p>
                      <a:pPr algn="l"/>
                      <a:r>
                        <a:rPr lang="en-GB" sz="1600" dirty="0">
                          <a:effectLst/>
                        </a:rPr>
                        <a:t>31/12/2019 or before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6y and older </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59336" marR="59336" marT="0" marB="0"/>
                </a:tc>
                <a:tc>
                  <a:txBody>
                    <a:bodyPr/>
                    <a:lstStyle/>
                    <a:p>
                      <a:pPr algn="l"/>
                      <a:r>
                        <a:rPr lang="en-GB" sz="1600" dirty="0">
                          <a:effectLst/>
                        </a:rPr>
                        <a:t>Not eligible</a:t>
                      </a:r>
                    </a:p>
                  </a:txBody>
                  <a:tcPr marL="59336" marR="59336" marT="0" marB="0"/>
                </a:tc>
                <a:tc>
                  <a:txBody>
                    <a:bodyPr/>
                    <a:lstStyle/>
                    <a:p>
                      <a:pPr algn="l"/>
                      <a:r>
                        <a:rPr lang="en-GB" sz="1600" dirty="0">
                          <a:effectLst/>
                        </a:rPr>
                        <a:t>12m – MMR</a:t>
                      </a:r>
                    </a:p>
                    <a:p>
                      <a:pPr algn="l"/>
                      <a:r>
                        <a:rPr lang="en-GB" sz="1600" dirty="0">
                          <a:effectLst/>
                        </a:rPr>
                        <a:t>3y4m – MMR</a:t>
                      </a:r>
                      <a:endParaRPr lang="en-GB" sz="1600" dirty="0">
                        <a:effectLst/>
                        <a:latin typeface="Aptos" panose="020B0004020202020204" pitchFamily="34" charset="0"/>
                        <a:ea typeface="Aptos" panose="020B0004020202020204" pitchFamily="34" charset="0"/>
                        <a:cs typeface="Aptos" panose="020B0004020202020204" pitchFamily="34" charset="0"/>
                      </a:endParaRPr>
                    </a:p>
                  </a:txBody>
                  <a:tcPr marL="0" marR="0" marT="0" marB="0"/>
                </a:tc>
                <a:extLst>
                  <a:ext uri="{0D108BD9-81ED-4DB2-BD59-A6C34878D82A}">
                    <a16:rowId xmlns:a16="http://schemas.microsoft.com/office/drawing/2014/main" val="3990666518"/>
                  </a:ext>
                </a:extLst>
              </a:tr>
            </a:tbl>
          </a:graphicData>
        </a:graphic>
      </p:graphicFrame>
    </p:spTree>
    <p:extLst>
      <p:ext uri="{BB962C8B-B14F-4D97-AF65-F5344CB8AC3E}">
        <p14:creationId xmlns:p14="http://schemas.microsoft.com/office/powerpoint/2010/main" val="3298141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3B6B-3E0D-410F-B7F7-15DD5F4B59E4}"/>
              </a:ext>
            </a:extLst>
          </p:cNvPr>
          <p:cNvSpPr>
            <a:spLocks noGrp="1"/>
          </p:cNvSpPr>
          <p:nvPr>
            <p:ph type="title"/>
          </p:nvPr>
        </p:nvSpPr>
        <p:spPr/>
        <p:txBody>
          <a:bodyPr/>
          <a:lstStyle/>
          <a:p>
            <a:r>
              <a:rPr lang="en-GB" dirty="0"/>
              <a:t>Older children and adults</a:t>
            </a:r>
          </a:p>
        </p:txBody>
      </p:sp>
      <p:sp>
        <p:nvSpPr>
          <p:cNvPr id="3" name="Content Placeholder 2">
            <a:extLst>
              <a:ext uri="{FF2B5EF4-FFF2-40B4-BE49-F238E27FC236}">
                <a16:creationId xmlns:a16="http://schemas.microsoft.com/office/drawing/2014/main" id="{190C8E45-73CF-4D2E-B4F7-806983289779}"/>
              </a:ext>
            </a:extLst>
          </p:cNvPr>
          <p:cNvSpPr>
            <a:spLocks noGrp="1"/>
          </p:cNvSpPr>
          <p:nvPr>
            <p:ph idx="1"/>
          </p:nvPr>
        </p:nvSpPr>
        <p:spPr>
          <a:xfrm>
            <a:off x="330205" y="1622323"/>
            <a:ext cx="11123857" cy="4640825"/>
          </a:xfrm>
        </p:spPr>
        <p:txBody>
          <a:bodyPr>
            <a:normAutofit fontScale="92500" lnSpcReduction="10000"/>
          </a:bodyPr>
          <a:lstStyle/>
          <a:p>
            <a:pPr>
              <a:lnSpc>
                <a:spcPct val="110000"/>
              </a:lnSpc>
              <a:spcBef>
                <a:spcPts val="600"/>
              </a:spcBef>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MMR vaccine will no longer be available for the NHS routine childhood programme from 01 January 2026</a:t>
            </a:r>
          </a:p>
          <a:p>
            <a:pPr>
              <a:lnSpc>
                <a:spcPct val="110000"/>
              </a:lnSpc>
              <a:spcBef>
                <a:spcPts val="600"/>
              </a:spcBef>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MMR vaccine will be available for administration outside of the routine childhood programme e.g. for catching up older individuals (DOB on or before 31 December 2019) who have not received two doses of MMR and are not eligible for MMRV</a:t>
            </a:r>
          </a:p>
          <a:p>
            <a:pPr>
              <a:lnSpc>
                <a:spcPct val="110000"/>
              </a:lnSpc>
              <a:spcBef>
                <a:spcPts val="600"/>
              </a:spcBef>
            </a:pPr>
            <a:r>
              <a:rPr lang="en-GB" sz="2000" dirty="0">
                <a:ea typeface="Times New Roman" panose="02020603050405020304" pitchFamily="18" charset="0"/>
                <a:cs typeface="Times New Roman" panose="02020603050405020304" pitchFamily="18" charset="0"/>
              </a:rPr>
              <a:t>c</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hildren aged 6 years and above at the start of the programme (DOB on or before 31 December 2019) are not eligible for MMRV vaccination via the routine NHS MMRV programme: if not fully vaccinated, they should be offered MMR vaccine </a:t>
            </a:r>
          </a:p>
          <a:p>
            <a:pPr>
              <a:lnSpc>
                <a:spcPct val="110000"/>
              </a:lnSpc>
              <a:spcBef>
                <a:spcPts val="600"/>
              </a:spcBef>
            </a:pPr>
            <a:r>
              <a:rPr lang="en-GB" sz="2000" dirty="0">
                <a:solidFill>
                  <a:srgbClr val="000000"/>
                </a:solidFill>
              </a:rPr>
              <a:t>s</a:t>
            </a:r>
            <a:r>
              <a:rPr lang="en-GB" sz="2000" b="0" i="0" dirty="0">
                <a:solidFill>
                  <a:srgbClr val="000000"/>
                </a:solidFill>
                <a:effectLst/>
                <a:latin typeface="Arial" panose="020B0604020202020204" pitchFamily="34" charset="0"/>
              </a:rPr>
              <a:t>ome older children and/or adults may be eligible for varicella-only vaccine outside of the national schedule (those who are non-immune healthy susceptible close household contacts of immunocompromised individuals or non-immune healthcare workers)</a:t>
            </a:r>
          </a:p>
          <a:p>
            <a:pPr>
              <a:lnSpc>
                <a:spcPct val="110000"/>
              </a:lnSpc>
              <a:spcBef>
                <a:spcPts val="600"/>
              </a:spcBef>
            </a:pPr>
            <a:r>
              <a:rPr lang="en-GB" sz="2000" b="0" i="0" dirty="0">
                <a:solidFill>
                  <a:srgbClr val="000000"/>
                </a:solidFill>
                <a:effectLst/>
                <a:latin typeface="Arial" panose="020B0604020202020204" pitchFamily="34" charset="0"/>
              </a:rPr>
              <a:t>if MMRV is the only vaccine available at the time an unimmunised individual born on/before 31 December 2019 presents, MMRV should be given if it is felt that the individual would not return if asked to wait until MMR vaccine was available or if immediate protection is required</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19E3AED-D5BA-3520-556F-D61EF3A30304}"/>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7CF17492-6A77-731B-A6D3-9FCCF06D28A4}"/>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11338165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3F9C4E-928D-FEA8-5F46-C9EE79796D2C}"/>
              </a:ext>
            </a:extLst>
          </p:cNvPr>
          <p:cNvSpPr>
            <a:spLocks noGrp="1"/>
          </p:cNvSpPr>
          <p:nvPr>
            <p:ph type="ctrTitle"/>
          </p:nvPr>
        </p:nvSpPr>
        <p:spPr/>
        <p:txBody>
          <a:bodyPr/>
          <a:lstStyle/>
          <a:p>
            <a:r>
              <a:rPr lang="en-GB" dirty="0"/>
              <a:t>MMRV vaccines</a:t>
            </a:r>
          </a:p>
        </p:txBody>
      </p:sp>
    </p:spTree>
    <p:extLst>
      <p:ext uri="{BB962C8B-B14F-4D97-AF65-F5344CB8AC3E}">
        <p14:creationId xmlns:p14="http://schemas.microsoft.com/office/powerpoint/2010/main" val="6007579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66E0C-B75F-BBBF-3664-78A53960E794}"/>
              </a:ext>
            </a:extLst>
          </p:cNvPr>
          <p:cNvSpPr>
            <a:spLocks noGrp="1"/>
          </p:cNvSpPr>
          <p:nvPr>
            <p:ph type="title"/>
          </p:nvPr>
        </p:nvSpPr>
        <p:spPr/>
        <p:txBody>
          <a:bodyPr/>
          <a:lstStyle/>
          <a:p>
            <a:r>
              <a:rPr lang="en-GB" dirty="0"/>
              <a:t>MMRV vaccines</a:t>
            </a:r>
          </a:p>
        </p:txBody>
      </p:sp>
      <p:sp>
        <p:nvSpPr>
          <p:cNvPr id="3" name="Content Placeholder 2">
            <a:extLst>
              <a:ext uri="{FF2B5EF4-FFF2-40B4-BE49-F238E27FC236}">
                <a16:creationId xmlns:a16="http://schemas.microsoft.com/office/drawing/2014/main" id="{5CA77210-89C8-D178-57EF-DABD4B1C128A}"/>
              </a:ext>
            </a:extLst>
          </p:cNvPr>
          <p:cNvSpPr>
            <a:spLocks noGrp="1"/>
          </p:cNvSpPr>
          <p:nvPr>
            <p:ph idx="1"/>
          </p:nvPr>
        </p:nvSpPr>
        <p:spPr/>
        <p:txBody>
          <a:bodyPr>
            <a:normAutofit/>
          </a:bodyPr>
          <a:lstStyle/>
          <a:p>
            <a:r>
              <a:rPr lang="en-GB" sz="1800" dirty="0"/>
              <a:t>two MMRV vaccines will be available for the routine immunisation programme: </a:t>
            </a:r>
            <a:r>
              <a:rPr lang="en-GB" sz="1800" dirty="0">
                <a:hlinkClick r:id="rId2"/>
              </a:rPr>
              <a:t>ProQuad (MSD) </a:t>
            </a:r>
            <a:r>
              <a:rPr lang="en-GB" sz="1800" dirty="0"/>
              <a:t>and </a:t>
            </a:r>
            <a:r>
              <a:rPr lang="en-GB" sz="1800" dirty="0">
                <a:hlinkClick r:id="rId3"/>
              </a:rPr>
              <a:t>Priorix-Tetra (GSK)</a:t>
            </a:r>
            <a:endParaRPr lang="en-GB" sz="1800" dirty="0">
              <a:highlight>
                <a:srgbClr val="FFFF00"/>
              </a:highlight>
            </a:endParaRPr>
          </a:p>
          <a:p>
            <a:r>
              <a:rPr lang="en-GB" sz="1800" dirty="0">
                <a:effectLst/>
                <a:latin typeface="Arial" panose="020B0604020202020204" pitchFamily="34" charset="0"/>
                <a:ea typeface="Arial" panose="020B0604020202020204" pitchFamily="34" charset="0"/>
                <a:cs typeface="Times New Roman" panose="02020603050405020304" pitchFamily="18" charset="0"/>
              </a:rPr>
              <a:t>ProQuad and Priorix-Tetra are live attenuated vaccines which contain weakened forms of the viruses that cause measles, mumps, rubella, and varicella </a:t>
            </a:r>
            <a:endParaRPr lang="en-GB" sz="1800" dirty="0">
              <a:ea typeface="Arial" panose="020B0604020202020204" pitchFamily="34" charset="0"/>
              <a:cs typeface="Times New Roman" panose="02020603050405020304" pitchFamily="18" charset="0"/>
            </a:endParaRPr>
          </a:p>
          <a:p>
            <a:r>
              <a:rPr lang="en-GB" sz="1800" dirty="0">
                <a:ea typeface="Arial" panose="020B0604020202020204" pitchFamily="34" charset="0"/>
                <a:cs typeface="Times New Roman" panose="02020603050405020304" pitchFamily="18" charset="0"/>
              </a:rPr>
              <a:t>a</a:t>
            </a:r>
            <a:r>
              <a:rPr lang="en-GB" sz="1800" dirty="0">
                <a:effectLst/>
                <a:latin typeface="Arial" panose="020B0604020202020204" pitchFamily="34" charset="0"/>
                <a:ea typeface="Arial" panose="020B0604020202020204" pitchFamily="34" charset="0"/>
                <a:cs typeface="Times New Roman" panose="02020603050405020304" pitchFamily="18" charset="0"/>
              </a:rPr>
              <a:t>s the vaccine virus is ‘weakened’ it does not cause the disease itself, but it does cause the immune system to respond in the same way it does to natural infection, thereby promoting a full, long-lasting antibody response</a:t>
            </a:r>
          </a:p>
          <a:p>
            <a:r>
              <a:rPr lang="en-GB" sz="1800" dirty="0">
                <a:ea typeface="Times New Roman" panose="02020603050405020304" pitchFamily="18" charset="0"/>
                <a:cs typeface="Times New Roman" panose="02020603050405020304" pitchFamily="18" charset="0"/>
              </a:rPr>
              <a:t>b</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oth vaccines have been licensed for a number of years and are used in several other countries including Australia, Canada</a:t>
            </a:r>
            <a:r>
              <a:rPr lang="en-GB" sz="1800" dirty="0">
                <a:ea typeface="Times New Roman" panose="02020603050405020304" pitchFamily="18" charset="0"/>
                <a:cs typeface="Times New Roman" panose="02020603050405020304" pitchFamily="18" charset="0"/>
              </a:rPr>
              <a:t> and</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Germany </a:t>
            </a:r>
            <a:endParaRPr lang="en-GB" sz="1800" dirty="0">
              <a:ea typeface="Times New Roman" panose="02020603050405020304" pitchFamily="18" charset="0"/>
              <a:cs typeface="Times New Roman" panose="02020603050405020304" pitchFamily="18" charset="0"/>
            </a:endParaRPr>
          </a:p>
          <a:p>
            <a:r>
              <a:rPr lang="en-GB" sz="1800" dirty="0">
                <a:ea typeface="Calibri" panose="020F0502020204030204" pitchFamily="34" charset="0"/>
              </a:rPr>
              <a:t>t</a:t>
            </a:r>
            <a:r>
              <a:rPr lang="en-GB" sz="1800" dirty="0">
                <a:effectLst/>
                <a:latin typeface="Arial" panose="020B0604020202020204" pitchFamily="34" charset="0"/>
                <a:ea typeface="Calibri" panose="020F0502020204030204" pitchFamily="34" charset="0"/>
              </a:rPr>
              <a:t>he vaccines are considered clinically equivalent and interchangeable</a:t>
            </a:r>
          </a:p>
          <a:p>
            <a:r>
              <a:rPr lang="en-GB" sz="1800" dirty="0">
                <a:ea typeface="Calibri" panose="020F0502020204030204" pitchFamily="34" charset="0"/>
              </a:rPr>
              <a:t>t</a:t>
            </a:r>
            <a:r>
              <a:rPr lang="en-GB" sz="1800" dirty="0">
                <a:effectLst/>
                <a:latin typeface="Arial" panose="020B0604020202020204" pitchFamily="34" charset="0"/>
                <a:ea typeface="Calibri" panose="020F0502020204030204" pitchFamily="34" charset="0"/>
              </a:rPr>
              <a:t>he MMRV vaccine offers the same level of protection against measles, mumps and rubella as the MMR vaccine but will also protect against varicella</a:t>
            </a:r>
          </a:p>
          <a:p>
            <a:r>
              <a:rPr lang="en-GB" sz="1800" dirty="0">
                <a:ea typeface="Times New Roman" panose="02020603050405020304" pitchFamily="18" charset="0"/>
                <a:cs typeface="Times New Roman" panose="02020603050405020304" pitchFamily="18" charset="0"/>
              </a:rPr>
              <a:t>a</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‘varicella-only’ vaccine will not be offered in the NHS routine or selective catch-up programmes</a:t>
            </a:r>
          </a:p>
          <a:p>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highlight>
                <a:srgbClr val="FFFF00"/>
              </a:highlight>
            </a:endParaRPr>
          </a:p>
        </p:txBody>
      </p:sp>
      <p:sp>
        <p:nvSpPr>
          <p:cNvPr id="4" name="Footer Placeholder 3">
            <a:extLst>
              <a:ext uri="{FF2B5EF4-FFF2-40B4-BE49-F238E27FC236}">
                <a16:creationId xmlns:a16="http://schemas.microsoft.com/office/drawing/2014/main" id="{386654DE-DD7E-6B57-E869-1AEA962A9CCE}"/>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255D0C9F-2EA4-24D6-C230-036A9328A988}"/>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spTree>
    <p:extLst>
      <p:ext uri="{BB962C8B-B14F-4D97-AF65-F5344CB8AC3E}">
        <p14:creationId xmlns:p14="http://schemas.microsoft.com/office/powerpoint/2010/main" val="41684997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97E1-425B-4826-85FB-494D3C13DC2B}"/>
              </a:ext>
            </a:extLst>
          </p:cNvPr>
          <p:cNvSpPr>
            <a:spLocks noGrp="1"/>
          </p:cNvSpPr>
          <p:nvPr>
            <p:ph type="title"/>
          </p:nvPr>
        </p:nvSpPr>
        <p:spPr/>
        <p:txBody>
          <a:bodyPr/>
          <a:lstStyle/>
          <a:p>
            <a:r>
              <a:rPr lang="en-GB" dirty="0"/>
              <a:t>Priorix-Tetra</a:t>
            </a:r>
          </a:p>
        </p:txBody>
      </p:sp>
      <p:sp>
        <p:nvSpPr>
          <p:cNvPr id="3" name="Content Placeholder 2">
            <a:extLst>
              <a:ext uri="{FF2B5EF4-FFF2-40B4-BE49-F238E27FC236}">
                <a16:creationId xmlns:a16="http://schemas.microsoft.com/office/drawing/2014/main" id="{ABED4D1A-09CC-49D5-94F3-8019F5DC9D24}"/>
              </a:ext>
            </a:extLst>
          </p:cNvPr>
          <p:cNvSpPr>
            <a:spLocks noGrp="1"/>
          </p:cNvSpPr>
          <p:nvPr>
            <p:ph idx="1"/>
          </p:nvPr>
        </p:nvSpPr>
        <p:spPr/>
        <p:txBody>
          <a:bodyPr>
            <a:normAutofit lnSpcReduction="10000"/>
          </a:bodyPr>
          <a:lstStyle/>
          <a:p>
            <a:pPr>
              <a:defRPr/>
            </a:pPr>
            <a:r>
              <a:rPr lang="en-GB" dirty="0"/>
              <a:t>Priorix-Tetra will be provided in 10 dose packs: 10 x single dose powder in a vial and 10 x single dose diluent (solvent) in a pre-filled syringe </a:t>
            </a:r>
          </a:p>
          <a:p>
            <a:pPr>
              <a:defRPr/>
            </a:pPr>
            <a:r>
              <a:rPr lang="en-GB" dirty="0"/>
              <a:t>in addition to the live attenuated viruses, Priorix-Tetra also contains</a:t>
            </a:r>
          </a:p>
          <a:p>
            <a:pPr marL="800100" lvl="1" indent="-342900">
              <a:lnSpc>
                <a:spcPts val="1600"/>
              </a:lnSpc>
              <a:spcBef>
                <a:spcPts val="600"/>
              </a:spcBef>
              <a:buFont typeface="Symbol" panose="05050102010706020507" pitchFamily="18" charset="2"/>
              <a:buChar char=""/>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Amino acids (containing phenylalanine) </a:t>
            </a:r>
          </a:p>
          <a:p>
            <a:pPr marL="800100" lvl="1" indent="-342900">
              <a:lnSpc>
                <a:spcPts val="1600"/>
              </a:lnSpc>
              <a:buFont typeface="Symbol" panose="05050102010706020507" pitchFamily="18" charset="2"/>
              <a:buChar char=""/>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Lactose anhydrous </a:t>
            </a:r>
          </a:p>
          <a:p>
            <a:pPr marL="800100" lvl="1" indent="-342900">
              <a:lnSpc>
                <a:spcPts val="1600"/>
              </a:lnSpc>
              <a:buFont typeface="Symbol" panose="05050102010706020507" pitchFamily="18" charset="2"/>
              <a:buChar char=""/>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Mannitol (E 421) </a:t>
            </a:r>
          </a:p>
          <a:p>
            <a:pPr marL="800100" lvl="1" indent="-342900">
              <a:lnSpc>
                <a:spcPts val="1600"/>
              </a:lnSpc>
              <a:buFont typeface="Symbol" panose="05050102010706020507" pitchFamily="18" charset="2"/>
              <a:buChar char=""/>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Sorbitol (E 420) </a:t>
            </a:r>
          </a:p>
          <a:p>
            <a:pPr marL="800100" lvl="1" indent="-342900">
              <a:lnSpc>
                <a:spcPts val="1600"/>
              </a:lnSpc>
              <a:buFont typeface="Symbol" panose="05050102010706020507" pitchFamily="18" charset="2"/>
              <a:buChar char=""/>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Medium 199 (containing phenylalanine, para-aminobenzoic acid, sodium and potassium)</a:t>
            </a:r>
          </a:p>
          <a:p>
            <a:pPr marL="457200" lvl="1" indent="0">
              <a:lnSpc>
                <a:spcPts val="1600"/>
              </a:lnSpc>
              <a:buNone/>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This vaccine contains a trace amount of neomycin</a:t>
            </a:r>
          </a:p>
          <a:p>
            <a:pPr>
              <a:defRPr/>
            </a:pPr>
            <a:r>
              <a:rPr lang="en-GB" dirty="0"/>
              <a:t>the solvent is water for injections</a:t>
            </a:r>
          </a:p>
          <a:p>
            <a:pPr>
              <a:defRPr/>
            </a:pPr>
            <a:r>
              <a:rPr lang="en-GB"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Priorix-Tetra does not contain porcine gelatine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p>
          <a:p>
            <a:pPr>
              <a:defRPr/>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this MMRV vaccine should be offered to children whose parents/carers do not wish them to receive a vaccine containing porcine gelatine</a:t>
            </a: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defRPr/>
            </a:pPr>
            <a:endParaRPr lang="en-GB" dirty="0"/>
          </a:p>
          <a:p>
            <a:pPr marL="0" indent="0">
              <a:buNone/>
              <a:defRPr/>
            </a:pPr>
            <a:endParaRPr lang="en-GB" dirty="0"/>
          </a:p>
        </p:txBody>
      </p:sp>
      <p:sp>
        <p:nvSpPr>
          <p:cNvPr id="4" name="Footer Placeholder 3">
            <a:extLst>
              <a:ext uri="{FF2B5EF4-FFF2-40B4-BE49-F238E27FC236}">
                <a16:creationId xmlns:a16="http://schemas.microsoft.com/office/drawing/2014/main" id="{3B8DC393-2D45-FAE7-CEAC-C4E7560852F4}"/>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B4727BD4-B8FB-9B27-56E5-EA9E5C25580E}"/>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1397563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06045-5817-40EB-B785-4E4F4B2550E2}"/>
              </a:ext>
            </a:extLst>
          </p:cNvPr>
          <p:cNvSpPr>
            <a:spLocks noGrp="1"/>
          </p:cNvSpPr>
          <p:nvPr>
            <p:ph type="title"/>
          </p:nvPr>
        </p:nvSpPr>
        <p:spPr/>
        <p:txBody>
          <a:bodyPr/>
          <a:lstStyle/>
          <a:p>
            <a:r>
              <a:rPr lang="en-GB" dirty="0"/>
              <a:t>Aims of this resource</a:t>
            </a:r>
          </a:p>
        </p:txBody>
      </p:sp>
      <p:sp>
        <p:nvSpPr>
          <p:cNvPr id="3" name="Content Placeholder 2">
            <a:extLst>
              <a:ext uri="{FF2B5EF4-FFF2-40B4-BE49-F238E27FC236}">
                <a16:creationId xmlns:a16="http://schemas.microsoft.com/office/drawing/2014/main" id="{D5806508-A39D-4337-8E2F-E5E8B3B7CFB5}"/>
              </a:ext>
            </a:extLst>
          </p:cNvPr>
          <p:cNvSpPr>
            <a:spLocks noGrp="1"/>
          </p:cNvSpPr>
          <p:nvPr>
            <p:ph idx="1"/>
          </p:nvPr>
        </p:nvSpPr>
        <p:spPr>
          <a:xfrm>
            <a:off x="330205" y="1520042"/>
            <a:ext cx="11123857" cy="4579816"/>
          </a:xfrm>
        </p:spPr>
        <p:txBody>
          <a:bodyPr>
            <a:normAutofit/>
          </a:bodyPr>
          <a:lstStyle/>
          <a:p>
            <a:pPr>
              <a:lnSpc>
                <a:spcPct val="150000"/>
              </a:lnSpc>
            </a:pPr>
            <a:r>
              <a:rPr lang="en-GB" altLang="en-US" sz="2800" dirty="0">
                <a:ea typeface="ヒラギノ角ゴ Pro W3"/>
                <a:cs typeface="ヒラギノ角ゴ Pro W3"/>
              </a:rPr>
              <a:t>to revise knowledge about measles, mumps, rubella and varicella diseases</a:t>
            </a:r>
          </a:p>
          <a:p>
            <a:pPr>
              <a:lnSpc>
                <a:spcPct val="150000"/>
              </a:lnSpc>
            </a:pPr>
            <a:r>
              <a:rPr lang="en-GB" altLang="en-US" sz="2800" dirty="0">
                <a:ea typeface="ヒラギノ角ゴ Pro W3"/>
                <a:cs typeface="ヒラギノ角ゴ Pro W3"/>
              </a:rPr>
              <a:t>to inform healthcare practitioners about the MMRV vaccines and the new MMRV vaccine programme</a:t>
            </a:r>
          </a:p>
          <a:p>
            <a:pPr>
              <a:lnSpc>
                <a:spcPct val="110000"/>
              </a:lnSpc>
              <a:spcBef>
                <a:spcPts val="0"/>
              </a:spcBef>
            </a:pPr>
            <a:r>
              <a:rPr lang="en-GB" altLang="en-US" sz="2800" dirty="0">
                <a:ea typeface="ヒラギノ角ゴ Pro W3"/>
                <a:cs typeface="ヒラギノ角ゴ Pro W3"/>
              </a:rPr>
              <a:t>to support and educate healthcare practitioners involved in discussing immunisation against measles, mumps, rubella and varicella with parents or carers</a:t>
            </a:r>
          </a:p>
          <a:p>
            <a:pPr marL="0" indent="0">
              <a:buNone/>
            </a:pPr>
            <a:endParaRPr lang="en-GB" dirty="0"/>
          </a:p>
        </p:txBody>
      </p:sp>
      <p:sp>
        <p:nvSpPr>
          <p:cNvPr id="5" name="Slide Number Placeholder 4">
            <a:extLst>
              <a:ext uri="{FF2B5EF4-FFF2-40B4-BE49-F238E27FC236}">
                <a16:creationId xmlns:a16="http://schemas.microsoft.com/office/drawing/2014/main" id="{79438E42-3C86-4654-B495-66B8C566DEF5}"/>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
        <p:nvSpPr>
          <p:cNvPr id="4" name="Footer Placeholder 3">
            <a:extLst>
              <a:ext uri="{FF2B5EF4-FFF2-40B4-BE49-F238E27FC236}">
                <a16:creationId xmlns:a16="http://schemas.microsoft.com/office/drawing/2014/main" id="{24AE6B09-35E6-816C-D00B-3A78D824A0A1}"/>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Tree>
    <p:extLst>
      <p:ext uri="{BB962C8B-B14F-4D97-AF65-F5344CB8AC3E}">
        <p14:creationId xmlns:p14="http://schemas.microsoft.com/office/powerpoint/2010/main" val="31914470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D4C81-6095-E09B-17ED-7F40BF821180}"/>
              </a:ext>
            </a:extLst>
          </p:cNvPr>
          <p:cNvSpPr>
            <a:spLocks noGrp="1"/>
          </p:cNvSpPr>
          <p:nvPr>
            <p:ph type="title"/>
          </p:nvPr>
        </p:nvSpPr>
        <p:spPr/>
        <p:txBody>
          <a:bodyPr/>
          <a:lstStyle/>
          <a:p>
            <a:r>
              <a:rPr lang="en-GB" dirty="0"/>
              <a:t>Preparation and administration of Priorix-Tetra</a:t>
            </a:r>
          </a:p>
        </p:txBody>
      </p:sp>
      <p:sp>
        <p:nvSpPr>
          <p:cNvPr id="3" name="Content Placeholder 2">
            <a:extLst>
              <a:ext uri="{FF2B5EF4-FFF2-40B4-BE49-F238E27FC236}">
                <a16:creationId xmlns:a16="http://schemas.microsoft.com/office/drawing/2014/main" id="{B61A2483-0ED8-3CBD-A040-ACA8C88E94C8}"/>
              </a:ext>
            </a:extLst>
          </p:cNvPr>
          <p:cNvSpPr>
            <a:spLocks noGrp="1"/>
          </p:cNvSpPr>
          <p:nvPr>
            <p:ph idx="1"/>
          </p:nvPr>
        </p:nvSpPr>
        <p:spPr/>
        <p:txBody>
          <a:bodyPr>
            <a:normAutofit fontScale="92500" lnSpcReduction="10000"/>
          </a:bodyPr>
          <a:lstStyle/>
          <a:p>
            <a:pPr>
              <a:defRPr/>
            </a:pPr>
            <a:r>
              <a:rPr lang="en-GB" dirty="0"/>
              <a:t>Priorix-Tetra is presented as a powder in a vial with a solvent for solution in a pre-filled syringe</a:t>
            </a:r>
          </a:p>
          <a:p>
            <a:pPr>
              <a:defRPr/>
            </a:pPr>
            <a:r>
              <a:rPr lang="en-GB" dirty="0"/>
              <a:t>before reconstitution, the powder is a whitish to slightly pink coloured cake, a portion of which may be yellowish </a:t>
            </a:r>
          </a:p>
          <a:p>
            <a:pPr>
              <a:defRPr/>
            </a:pPr>
            <a:r>
              <a:rPr lang="en-GB" dirty="0"/>
              <a:t>the solvent is a clear colourless liquid</a:t>
            </a:r>
          </a:p>
          <a:p>
            <a:pPr>
              <a:defRPr/>
            </a:pPr>
            <a:r>
              <a:rPr lang="en-GB" dirty="0"/>
              <a:t>the vaccine is reconstituted by adding the entire contents of the pre-filled syringe of solvent to the vial containing the powder</a:t>
            </a:r>
          </a:p>
          <a:p>
            <a:pPr>
              <a:defRPr/>
            </a:pPr>
            <a:r>
              <a:rPr lang="en-GB" dirty="0"/>
              <a:t>the reconstituted vaccine should be visually inspected; its colour may vary from clear peach to fuchsia pink due to minor variations of its pH </a:t>
            </a:r>
          </a:p>
          <a:p>
            <a:pPr>
              <a:defRPr/>
            </a:pPr>
            <a:r>
              <a:rPr lang="en-GB" dirty="0"/>
              <a:t>it may contain translucent product-related particulates which is normal for this vaccine but if the vaccine presents with other colouration or contains other particulate matter do not administer </a:t>
            </a:r>
          </a:p>
          <a:p>
            <a:pPr>
              <a:defRPr/>
            </a:pPr>
            <a:r>
              <a:rPr lang="en-GB" dirty="0"/>
              <a:t>one reconstituted dose is 0.5mL</a:t>
            </a:r>
          </a:p>
        </p:txBody>
      </p:sp>
      <p:sp>
        <p:nvSpPr>
          <p:cNvPr id="4" name="Footer Placeholder 3">
            <a:extLst>
              <a:ext uri="{FF2B5EF4-FFF2-40B4-BE49-F238E27FC236}">
                <a16:creationId xmlns:a16="http://schemas.microsoft.com/office/drawing/2014/main" id="{4E96B9A8-9C16-8CB1-039F-1B51C69A8221}"/>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F884DFE3-42DF-8C57-70BE-59385C1D2397}"/>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35540271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E1922-1759-6722-7923-3C273E7C15FF}"/>
              </a:ext>
            </a:extLst>
          </p:cNvPr>
          <p:cNvSpPr>
            <a:spLocks noGrp="1"/>
          </p:cNvSpPr>
          <p:nvPr>
            <p:ph type="title"/>
          </p:nvPr>
        </p:nvSpPr>
        <p:spPr/>
        <p:txBody>
          <a:bodyPr/>
          <a:lstStyle/>
          <a:p>
            <a:r>
              <a:rPr lang="en-GB" dirty="0"/>
              <a:t>Priorix-Tetra</a:t>
            </a:r>
          </a:p>
        </p:txBody>
      </p:sp>
      <p:pic>
        <p:nvPicPr>
          <p:cNvPr id="7" name="Content Placeholder 6">
            <a:extLst>
              <a:ext uri="{FF2B5EF4-FFF2-40B4-BE49-F238E27FC236}">
                <a16:creationId xmlns:a16="http://schemas.microsoft.com/office/drawing/2014/main" id="{FFD995C2-5502-D578-DD51-10BE15DDC54D}"/>
              </a:ext>
            </a:extLst>
          </p:cNvPr>
          <p:cNvPicPr>
            <a:picLocks noGrp="1" noChangeAspect="1"/>
          </p:cNvPicPr>
          <p:nvPr>
            <p:ph idx="1"/>
          </p:nvPr>
        </p:nvPicPr>
        <p:blipFill>
          <a:blip r:embed="rId2"/>
          <a:stretch>
            <a:fillRect/>
          </a:stretch>
        </p:blipFill>
        <p:spPr>
          <a:xfrm>
            <a:off x="428794" y="1508124"/>
            <a:ext cx="6424587" cy="4837499"/>
          </a:xfrm>
        </p:spPr>
      </p:pic>
      <p:sp>
        <p:nvSpPr>
          <p:cNvPr id="4" name="Footer Placeholder 3">
            <a:extLst>
              <a:ext uri="{FF2B5EF4-FFF2-40B4-BE49-F238E27FC236}">
                <a16:creationId xmlns:a16="http://schemas.microsoft.com/office/drawing/2014/main" id="{AB45B603-E4CD-E7F7-56B1-1AD892ABC737}"/>
              </a:ext>
            </a:extLst>
          </p:cNvPr>
          <p:cNvSpPr>
            <a:spLocks noGrp="1"/>
          </p:cNvSpPr>
          <p:nvPr>
            <p:ph type="ftr" sz="quarter" idx="10"/>
          </p:nvPr>
        </p:nvSpPr>
        <p:spPr/>
        <p:txBody>
          <a:bodyPr/>
          <a:lstStyle/>
          <a:p>
            <a:r>
              <a:rPr lang="en-GB"/>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C59FA0A5-404F-76B2-E15E-5E158660603E}"/>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
        <p:nvSpPr>
          <p:cNvPr id="8" name="TextBox 7">
            <a:extLst>
              <a:ext uri="{FF2B5EF4-FFF2-40B4-BE49-F238E27FC236}">
                <a16:creationId xmlns:a16="http://schemas.microsoft.com/office/drawing/2014/main" id="{52F1E66B-6977-034D-4EE0-55BE8C1D39C1}"/>
              </a:ext>
            </a:extLst>
          </p:cNvPr>
          <p:cNvSpPr txBox="1"/>
          <p:nvPr/>
        </p:nvSpPr>
        <p:spPr>
          <a:xfrm>
            <a:off x="7980218" y="2514600"/>
            <a:ext cx="3119582" cy="2585323"/>
          </a:xfrm>
          <a:prstGeom prst="rect">
            <a:avLst/>
          </a:prstGeom>
          <a:noFill/>
        </p:spPr>
        <p:txBody>
          <a:bodyPr wrap="square" rtlCol="0">
            <a:spAutoFit/>
          </a:bodyPr>
          <a:lstStyle/>
          <a:p>
            <a:r>
              <a:rPr lang="en-GB" dirty="0"/>
              <a:t>Please note that whilst it states ‘1 dose 0.5ml’ in the bottom right corner of the box and on the side of the box, this refers to the volume of vaccine (0.5ml) which should be given per dose.</a:t>
            </a:r>
          </a:p>
          <a:p>
            <a:r>
              <a:rPr lang="en-GB" dirty="0"/>
              <a:t>The box itself contains 10 doses of MMRV vaccine</a:t>
            </a:r>
          </a:p>
        </p:txBody>
      </p:sp>
    </p:spTree>
    <p:extLst>
      <p:ext uri="{BB962C8B-B14F-4D97-AF65-F5344CB8AC3E}">
        <p14:creationId xmlns:p14="http://schemas.microsoft.com/office/powerpoint/2010/main" val="28067643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197E1-425B-4826-85FB-494D3C13DC2B}"/>
              </a:ext>
            </a:extLst>
          </p:cNvPr>
          <p:cNvSpPr>
            <a:spLocks noGrp="1"/>
          </p:cNvSpPr>
          <p:nvPr>
            <p:ph type="title"/>
          </p:nvPr>
        </p:nvSpPr>
        <p:spPr/>
        <p:txBody>
          <a:bodyPr/>
          <a:lstStyle/>
          <a:p>
            <a:r>
              <a:rPr lang="en-GB" dirty="0"/>
              <a:t>ProQuad</a:t>
            </a:r>
          </a:p>
        </p:txBody>
      </p:sp>
      <p:sp>
        <p:nvSpPr>
          <p:cNvPr id="3" name="Content Placeholder 2">
            <a:extLst>
              <a:ext uri="{FF2B5EF4-FFF2-40B4-BE49-F238E27FC236}">
                <a16:creationId xmlns:a16="http://schemas.microsoft.com/office/drawing/2014/main" id="{ABED4D1A-09CC-49D5-94F3-8019F5DC9D24}"/>
              </a:ext>
            </a:extLst>
          </p:cNvPr>
          <p:cNvSpPr>
            <a:spLocks noGrp="1"/>
          </p:cNvSpPr>
          <p:nvPr>
            <p:ph idx="1"/>
          </p:nvPr>
        </p:nvSpPr>
        <p:spPr>
          <a:xfrm>
            <a:off x="330206" y="1579477"/>
            <a:ext cx="11123857" cy="4854880"/>
          </a:xfrm>
        </p:spPr>
        <p:txBody>
          <a:bodyPr>
            <a:normAutofit fontScale="25000" lnSpcReduction="20000"/>
          </a:bodyPr>
          <a:lstStyle/>
          <a:p>
            <a:pPr>
              <a:defRPr/>
            </a:pPr>
            <a:r>
              <a:rPr lang="en-GB" sz="9600" dirty="0"/>
              <a:t>ProQuad will be provided in single dose packs: 1 x pre-filled syringe containing solvent + 1 vial of powder + 2 unattached needles </a:t>
            </a:r>
          </a:p>
          <a:p>
            <a:pPr>
              <a:defRPr/>
            </a:pPr>
            <a:r>
              <a:rPr lang="en-GB" sz="9600" dirty="0"/>
              <a:t>one reconstituted dose is 0.5mL</a:t>
            </a:r>
          </a:p>
          <a:p>
            <a:pPr>
              <a:defRPr/>
            </a:pPr>
            <a:r>
              <a:rPr lang="en-GB" sz="9600" dirty="0"/>
              <a:t>in addition to the live attenuated viruses, ProQuad also contains:</a:t>
            </a:r>
          </a:p>
          <a:p>
            <a:pPr lvl="1">
              <a:lnSpc>
                <a:spcPts val="1600"/>
              </a:lnSpc>
              <a:spcBef>
                <a:spcPts val="600"/>
              </a:spcBef>
            </a:pPr>
            <a:r>
              <a:rPr lang="en-GB" sz="6200" dirty="0">
                <a:effectLst/>
                <a:latin typeface="Arial" panose="020B0604020202020204" pitchFamily="34" charset="0"/>
                <a:ea typeface="Times New Roman" panose="02020603050405020304" pitchFamily="18" charset="0"/>
                <a:cs typeface="Times New Roman" panose="02020603050405020304" pitchFamily="18" charset="0"/>
              </a:rPr>
              <a:t>Sucrose </a:t>
            </a:r>
          </a:p>
          <a:p>
            <a:pPr lvl="1">
              <a:lnSpc>
                <a:spcPts val="1600"/>
              </a:lnSpc>
            </a:pPr>
            <a:r>
              <a:rPr lang="en-GB" sz="6200" dirty="0">
                <a:effectLst/>
                <a:latin typeface="Arial" panose="020B0604020202020204" pitchFamily="34" charset="0"/>
                <a:ea typeface="Times New Roman" panose="02020603050405020304" pitchFamily="18" charset="0"/>
                <a:cs typeface="Times New Roman" panose="02020603050405020304" pitchFamily="18" charset="0"/>
              </a:rPr>
              <a:t>Hydrolysed gelatin </a:t>
            </a:r>
          </a:p>
          <a:p>
            <a:pPr lvl="1">
              <a:lnSpc>
                <a:spcPts val="1600"/>
              </a:lnSpc>
            </a:pPr>
            <a:r>
              <a:rPr lang="en-GB" sz="6200" dirty="0">
                <a:effectLst/>
                <a:latin typeface="Arial" panose="020B0604020202020204" pitchFamily="34" charset="0"/>
                <a:ea typeface="Times New Roman" panose="02020603050405020304" pitchFamily="18" charset="0"/>
                <a:cs typeface="Times New Roman" panose="02020603050405020304" pitchFamily="18" charset="0"/>
              </a:rPr>
              <a:t>Sodium chloride </a:t>
            </a:r>
          </a:p>
          <a:p>
            <a:pPr lvl="1">
              <a:lnSpc>
                <a:spcPts val="1600"/>
              </a:lnSpc>
            </a:pPr>
            <a:r>
              <a:rPr lang="en-GB" sz="6200" dirty="0">
                <a:effectLst/>
                <a:latin typeface="Arial" panose="020B0604020202020204" pitchFamily="34" charset="0"/>
                <a:ea typeface="Times New Roman" panose="02020603050405020304" pitchFamily="18" charset="0"/>
                <a:cs typeface="Times New Roman" panose="02020603050405020304" pitchFamily="18" charset="0"/>
              </a:rPr>
              <a:t>Sorbitol (E 420) </a:t>
            </a:r>
          </a:p>
          <a:p>
            <a:pPr lvl="1">
              <a:lnSpc>
                <a:spcPts val="1600"/>
              </a:lnSpc>
            </a:pPr>
            <a:r>
              <a:rPr lang="en-GB" sz="6200" dirty="0">
                <a:effectLst/>
                <a:latin typeface="Arial" panose="020B0604020202020204" pitchFamily="34" charset="0"/>
                <a:ea typeface="Times New Roman" panose="02020603050405020304" pitchFamily="18" charset="0"/>
                <a:cs typeface="Times New Roman" panose="02020603050405020304" pitchFamily="18" charset="0"/>
              </a:rPr>
              <a:t>Monosodium glutamate </a:t>
            </a:r>
          </a:p>
          <a:p>
            <a:pPr lvl="1">
              <a:lnSpc>
                <a:spcPts val="1600"/>
              </a:lnSpc>
            </a:pPr>
            <a:r>
              <a:rPr lang="en-GB" sz="6200" dirty="0">
                <a:effectLst/>
                <a:latin typeface="Arial" panose="020B0604020202020204" pitchFamily="34" charset="0"/>
                <a:ea typeface="Times New Roman" panose="02020603050405020304" pitchFamily="18" charset="0"/>
                <a:cs typeface="Times New Roman" panose="02020603050405020304" pitchFamily="18" charset="0"/>
              </a:rPr>
              <a:t>Sodium phosphate </a:t>
            </a:r>
            <a:endParaRPr lang="en-GB" sz="56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lnSpc>
                <a:spcPts val="1600"/>
              </a:lnSpc>
              <a:buNone/>
            </a:pPr>
            <a:r>
              <a:rPr lang="en-GB" sz="5600" dirty="0">
                <a:effectLst/>
                <a:latin typeface="Arial" panose="020B0604020202020204" pitchFamily="34" charset="0"/>
                <a:ea typeface="Times New Roman" panose="02020603050405020304" pitchFamily="18" charset="0"/>
                <a:cs typeface="Times New Roman" panose="02020603050405020304" pitchFamily="18" charset="0"/>
              </a:rPr>
              <a:t>This vaccine may contain traces of recombinant human albumin (rHA)</a:t>
            </a:r>
          </a:p>
          <a:p>
            <a:pPr>
              <a:defRPr/>
            </a:pPr>
            <a:r>
              <a:rPr lang="en-GB" sz="9600" dirty="0"/>
              <a:t>the solvent is water for injections			</a:t>
            </a:r>
          </a:p>
          <a:p>
            <a:pPr>
              <a:defRPr/>
            </a:pPr>
            <a:r>
              <a:rPr lang="en-GB" sz="96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ProQuad contains porcine gelatine </a:t>
            </a:r>
          </a:p>
          <a:p>
            <a:pPr marL="0" indent="0">
              <a:buNone/>
              <a:defRPr/>
            </a:pPr>
            <a:r>
              <a:rPr lang="en-GB" sz="80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(Priorix-Tetra should be offered to children whose parents/carers do not wish them to receive a vaccine containing porcine gelatine)</a:t>
            </a:r>
            <a:endParaRPr lang="en-GB" sz="80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ACC96B5-860F-359F-43E4-B016F1419037}"/>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F12BDD54-0AFD-8F83-8CB8-54283F593F9D}"/>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
        <p:nvSpPr>
          <p:cNvPr id="6" name="TextBox 5">
            <a:extLst>
              <a:ext uri="{FF2B5EF4-FFF2-40B4-BE49-F238E27FC236}">
                <a16:creationId xmlns:a16="http://schemas.microsoft.com/office/drawing/2014/main" id="{DD6EB711-EE0D-06EE-BCBE-FFF844634B60}"/>
              </a:ext>
            </a:extLst>
          </p:cNvPr>
          <p:cNvSpPr txBox="1"/>
          <p:nvPr/>
        </p:nvSpPr>
        <p:spPr>
          <a:xfrm>
            <a:off x="3293700" y="2922004"/>
            <a:ext cx="8355375" cy="1964640"/>
          </a:xfrm>
          <a:prstGeom prst="rect">
            <a:avLst/>
          </a:prstGeom>
          <a:noFill/>
        </p:spPr>
        <p:txBody>
          <a:bodyPr wrap="square" numCol="2" rtlCol="0">
            <a:spAutoFit/>
          </a:bodyPr>
          <a:lstStyle/>
          <a:p>
            <a:pPr marL="685800" lvl="1" indent="-228600">
              <a:lnSpc>
                <a:spcPts val="1600"/>
              </a:lnSpc>
              <a:spcBef>
                <a:spcPts val="1000"/>
              </a:spcBef>
              <a:buClr>
                <a:srgbClr val="007C91"/>
              </a:buClr>
              <a:buFont typeface="Arial" panose="020B0604020202020204" pitchFamily="34" charset="0"/>
              <a:buChar char="•"/>
              <a:defRPr/>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Sodium bicarbonate </a:t>
            </a:r>
          </a:p>
          <a:p>
            <a:pPr marL="685800" lvl="1" indent="-228600">
              <a:lnSpc>
                <a:spcPts val="1600"/>
              </a:lnSpc>
              <a:spcBef>
                <a:spcPts val="1000"/>
              </a:spcBef>
              <a:buClr>
                <a:srgbClr val="007C91"/>
              </a:buClr>
              <a:buFont typeface="Arial" panose="020B0604020202020204" pitchFamily="34" charset="0"/>
              <a:buChar char="•"/>
              <a:defRPr/>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Potassium phosphate </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685800" lvl="1" indent="-228600">
              <a:lnSpc>
                <a:spcPts val="1600"/>
              </a:lnSpc>
              <a:spcBef>
                <a:spcPts val="1000"/>
              </a:spcBef>
              <a:buClr>
                <a:srgbClr val="007C91"/>
              </a:buClr>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Potassium chloride </a:t>
            </a:r>
          </a:p>
          <a:p>
            <a:pPr marL="685800" lvl="1" indent="-228600">
              <a:lnSpc>
                <a:spcPts val="1600"/>
              </a:lnSpc>
              <a:spcBef>
                <a:spcPts val="1000"/>
              </a:spcBef>
              <a:buClr>
                <a:srgbClr val="007C91"/>
              </a:buClr>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Medium 199 with Hanks’ Salts </a:t>
            </a:r>
          </a:p>
          <a:p>
            <a:pPr marL="685800" lvl="1" indent="-228600">
              <a:lnSpc>
                <a:spcPts val="1600"/>
              </a:lnSpc>
              <a:spcBef>
                <a:spcPts val="1000"/>
              </a:spcBef>
              <a:buClr>
                <a:srgbClr val="007C91"/>
              </a:buClr>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Minimum Essential Medium, Eagle</a:t>
            </a:r>
          </a:p>
          <a:p>
            <a:pPr lvl="1">
              <a:lnSpc>
                <a:spcPts val="1600"/>
              </a:lnSpc>
              <a:spcBef>
                <a:spcPts val="1000"/>
              </a:spcBef>
              <a:buClr>
                <a:srgbClr val="007C91"/>
              </a:buClr>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685800" lvl="1" indent="-228600">
              <a:lnSpc>
                <a:spcPts val="1600"/>
              </a:lnSpc>
              <a:spcBef>
                <a:spcPts val="1000"/>
              </a:spcBef>
              <a:buClr>
                <a:srgbClr val="007C91"/>
              </a:buClr>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Neomycin </a:t>
            </a:r>
          </a:p>
          <a:p>
            <a:pPr marL="685800" lvl="1" indent="-228600">
              <a:lnSpc>
                <a:spcPts val="1600"/>
              </a:lnSpc>
              <a:spcBef>
                <a:spcPts val="1000"/>
              </a:spcBef>
              <a:buClr>
                <a:srgbClr val="007C91"/>
              </a:buClr>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Phenol red </a:t>
            </a:r>
          </a:p>
          <a:p>
            <a:pPr marL="685800" lvl="1" indent="-228600">
              <a:lnSpc>
                <a:spcPts val="1600"/>
              </a:lnSpc>
              <a:spcBef>
                <a:spcPts val="1000"/>
              </a:spcBef>
              <a:buClr>
                <a:srgbClr val="007C91"/>
              </a:buClr>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Hydrochloric acid (to adjust pH) </a:t>
            </a:r>
          </a:p>
          <a:p>
            <a:pPr marL="685800" lvl="1" indent="-228600">
              <a:lnSpc>
                <a:spcPts val="1600"/>
              </a:lnSpc>
              <a:spcBef>
                <a:spcPts val="1000"/>
              </a:spcBef>
              <a:buClr>
                <a:srgbClr val="007C91"/>
              </a:buClr>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Sodium hydroxide (to adjust pH) </a:t>
            </a:r>
          </a:p>
          <a:p>
            <a:pPr marL="685800" lvl="1" indent="-228600">
              <a:lnSpc>
                <a:spcPts val="1600"/>
              </a:lnSpc>
              <a:spcBef>
                <a:spcPts val="1000"/>
              </a:spcBef>
              <a:buClr>
                <a:srgbClr val="007C91"/>
              </a:buClr>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Urea</a:t>
            </a:r>
          </a:p>
          <a:p>
            <a:pPr marL="228600" marR="0" lvl="0" indent="-228600" algn="l" defTabSz="914400" rtl="0" eaLnBrk="1" fontAlgn="auto" latinLnBrk="0" hangingPunct="1">
              <a:lnSpc>
                <a:spcPts val="1600"/>
              </a:lnSpc>
              <a:spcBef>
                <a:spcPts val="1000"/>
              </a:spcBef>
              <a:spcAft>
                <a:spcPts val="0"/>
              </a:spcAft>
              <a:buClr>
                <a:srgbClr val="007C91"/>
              </a:buClr>
              <a:buSzTx/>
              <a:buFont typeface="Arial" panose="020B0604020202020204"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47912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D4C81-6095-E09B-17ED-7F40BF821180}"/>
              </a:ext>
            </a:extLst>
          </p:cNvPr>
          <p:cNvSpPr>
            <a:spLocks noGrp="1"/>
          </p:cNvSpPr>
          <p:nvPr>
            <p:ph type="title"/>
          </p:nvPr>
        </p:nvSpPr>
        <p:spPr/>
        <p:txBody>
          <a:bodyPr/>
          <a:lstStyle/>
          <a:p>
            <a:r>
              <a:rPr lang="en-GB" dirty="0"/>
              <a:t>Preparation and administration of ProQuad</a:t>
            </a:r>
          </a:p>
        </p:txBody>
      </p:sp>
      <p:sp>
        <p:nvSpPr>
          <p:cNvPr id="3" name="Content Placeholder 2">
            <a:extLst>
              <a:ext uri="{FF2B5EF4-FFF2-40B4-BE49-F238E27FC236}">
                <a16:creationId xmlns:a16="http://schemas.microsoft.com/office/drawing/2014/main" id="{B61A2483-0ED8-3CBD-A040-ACA8C88E94C8}"/>
              </a:ext>
            </a:extLst>
          </p:cNvPr>
          <p:cNvSpPr>
            <a:spLocks noGrp="1"/>
          </p:cNvSpPr>
          <p:nvPr>
            <p:ph idx="1"/>
          </p:nvPr>
        </p:nvSpPr>
        <p:spPr>
          <a:xfrm>
            <a:off x="330205" y="1774826"/>
            <a:ext cx="11123857" cy="4532668"/>
          </a:xfrm>
        </p:spPr>
        <p:txBody>
          <a:bodyPr>
            <a:normAutofit fontScale="92500" lnSpcReduction="10000"/>
          </a:bodyPr>
          <a:lstStyle/>
          <a:p>
            <a:pPr>
              <a:defRPr/>
            </a:pPr>
            <a:r>
              <a:rPr lang="en-GB" dirty="0"/>
              <a:t>ProQuad is presented as a powder in a vial with a solvent for solution in a pre-filled syringe </a:t>
            </a:r>
          </a:p>
          <a:p>
            <a:pPr>
              <a:defRPr/>
            </a:pPr>
            <a:r>
              <a:rPr lang="en-GB" dirty="0"/>
              <a:t>before reconstitution, the powder is a white to pale yellow compact crystalline cake, a portion of which may be yellowish </a:t>
            </a:r>
          </a:p>
          <a:p>
            <a:pPr>
              <a:defRPr/>
            </a:pPr>
            <a:r>
              <a:rPr lang="en-GB" dirty="0"/>
              <a:t>the solvent is a clear colourless liquid</a:t>
            </a:r>
          </a:p>
          <a:p>
            <a:pPr>
              <a:defRPr/>
            </a:pPr>
            <a:r>
              <a:rPr lang="en-GB" dirty="0"/>
              <a:t>the vaccine is reconstituted by adding the entire contents of the pre-filled syringe of solvent to the vial containing the powder </a:t>
            </a:r>
          </a:p>
          <a:p>
            <a:pPr>
              <a:defRPr/>
            </a:pPr>
            <a:r>
              <a:rPr lang="en-GB" dirty="0"/>
              <a:t>gently agitate the vial to dissolve completely</a:t>
            </a:r>
          </a:p>
          <a:p>
            <a:pPr>
              <a:defRPr/>
            </a:pPr>
            <a:r>
              <a:rPr lang="en-GB" dirty="0"/>
              <a:t>when completely reconstituted, the vaccine is a clear pale yellow to light pink liquid</a:t>
            </a:r>
          </a:p>
          <a:p>
            <a:pPr>
              <a:defRPr/>
            </a:pPr>
            <a:r>
              <a:rPr lang="en-GB" dirty="0"/>
              <a:t>the reconstituted vaccine should be visually inspected for any foreign particulate matter and/or abnormal physical appearance prior to administration. In the event of either being observed, discard the vaccine </a:t>
            </a:r>
          </a:p>
          <a:p>
            <a:pPr>
              <a:defRPr/>
            </a:pPr>
            <a:r>
              <a:rPr lang="en-GB" dirty="0"/>
              <a:t>one reconstituted dose is 0.5mL</a:t>
            </a:r>
          </a:p>
        </p:txBody>
      </p:sp>
      <p:sp>
        <p:nvSpPr>
          <p:cNvPr id="4" name="Footer Placeholder 3">
            <a:extLst>
              <a:ext uri="{FF2B5EF4-FFF2-40B4-BE49-F238E27FC236}">
                <a16:creationId xmlns:a16="http://schemas.microsoft.com/office/drawing/2014/main" id="{4E96B9A8-9C16-8CB1-039F-1B51C69A8221}"/>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F884DFE3-42DF-8C57-70BE-59385C1D2397}"/>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Tree>
    <p:extLst>
      <p:ext uri="{BB962C8B-B14F-4D97-AF65-F5344CB8AC3E}">
        <p14:creationId xmlns:p14="http://schemas.microsoft.com/office/powerpoint/2010/main" val="34766197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03A3-B437-4310-ABD7-5D450D977161}"/>
              </a:ext>
            </a:extLst>
          </p:cNvPr>
          <p:cNvSpPr>
            <a:spLocks noGrp="1"/>
          </p:cNvSpPr>
          <p:nvPr>
            <p:ph type="title"/>
          </p:nvPr>
        </p:nvSpPr>
        <p:spPr/>
        <p:txBody>
          <a:bodyPr/>
          <a:lstStyle/>
          <a:p>
            <a:r>
              <a:rPr lang="en-GB" dirty="0"/>
              <a:t>ProQuad</a:t>
            </a:r>
          </a:p>
        </p:txBody>
      </p:sp>
      <p:pic>
        <p:nvPicPr>
          <p:cNvPr id="7" name="Content Placeholder 6">
            <a:extLst>
              <a:ext uri="{FF2B5EF4-FFF2-40B4-BE49-F238E27FC236}">
                <a16:creationId xmlns:a16="http://schemas.microsoft.com/office/drawing/2014/main" id="{FCA6534A-6DD9-8190-D48E-5020A4AFF6D5}"/>
              </a:ext>
            </a:extLst>
          </p:cNvPr>
          <p:cNvPicPr>
            <a:picLocks noGrp="1" noChangeAspect="1"/>
          </p:cNvPicPr>
          <p:nvPr>
            <p:ph idx="1"/>
          </p:nvPr>
        </p:nvPicPr>
        <p:blipFill>
          <a:blip r:embed="rId2"/>
          <a:stretch>
            <a:fillRect/>
          </a:stretch>
        </p:blipFill>
        <p:spPr>
          <a:xfrm>
            <a:off x="330200" y="1498600"/>
            <a:ext cx="11123613" cy="4618495"/>
          </a:xfrm>
        </p:spPr>
      </p:pic>
      <p:sp>
        <p:nvSpPr>
          <p:cNvPr id="4" name="Footer Placeholder 3">
            <a:extLst>
              <a:ext uri="{FF2B5EF4-FFF2-40B4-BE49-F238E27FC236}">
                <a16:creationId xmlns:a16="http://schemas.microsoft.com/office/drawing/2014/main" id="{26D7D5BC-EC95-732A-F57C-FDC88BB1E097}"/>
              </a:ext>
            </a:extLst>
          </p:cNvPr>
          <p:cNvSpPr>
            <a:spLocks noGrp="1"/>
          </p:cNvSpPr>
          <p:nvPr>
            <p:ph type="ftr" sz="quarter" idx="10"/>
          </p:nvPr>
        </p:nvSpPr>
        <p:spPr/>
        <p:txBody>
          <a:bodyPr/>
          <a:lstStyle/>
          <a:p>
            <a:r>
              <a:rPr lang="en-GB"/>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538EE8D9-1CD9-C8B1-00CC-F18B3FEA014E}"/>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spTree>
    <p:extLst>
      <p:ext uri="{BB962C8B-B14F-4D97-AF65-F5344CB8AC3E}">
        <p14:creationId xmlns:p14="http://schemas.microsoft.com/office/powerpoint/2010/main" val="41659068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3F9C4E-928D-FEA8-5F46-C9EE79796D2C}"/>
              </a:ext>
            </a:extLst>
          </p:cNvPr>
          <p:cNvSpPr>
            <a:spLocks noGrp="1"/>
          </p:cNvSpPr>
          <p:nvPr>
            <p:ph type="ctrTitle"/>
          </p:nvPr>
        </p:nvSpPr>
        <p:spPr/>
        <p:txBody>
          <a:bodyPr/>
          <a:lstStyle/>
          <a:p>
            <a:r>
              <a:rPr lang="en-GB" dirty="0"/>
              <a:t>MMRV vaccine administration</a:t>
            </a:r>
          </a:p>
        </p:txBody>
      </p:sp>
    </p:spTree>
    <p:extLst>
      <p:ext uri="{BB962C8B-B14F-4D97-AF65-F5344CB8AC3E}">
        <p14:creationId xmlns:p14="http://schemas.microsoft.com/office/powerpoint/2010/main" val="13856813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47E4FD-71AA-4062-AF53-FFEAD1E0BC36}"/>
              </a:ext>
            </a:extLst>
          </p:cNvPr>
          <p:cNvSpPr>
            <a:spLocks noGrp="1"/>
          </p:cNvSpPr>
          <p:nvPr>
            <p:ph type="title"/>
          </p:nvPr>
        </p:nvSpPr>
        <p:spPr/>
        <p:txBody>
          <a:bodyPr/>
          <a:lstStyle/>
          <a:p>
            <a:r>
              <a:rPr lang="en-GB" dirty="0"/>
              <a:t>Dose and scheduling</a:t>
            </a:r>
          </a:p>
        </p:txBody>
      </p:sp>
      <p:sp>
        <p:nvSpPr>
          <p:cNvPr id="7" name="Content Placeholder 6">
            <a:extLst>
              <a:ext uri="{FF2B5EF4-FFF2-40B4-BE49-F238E27FC236}">
                <a16:creationId xmlns:a16="http://schemas.microsoft.com/office/drawing/2014/main" id="{719B2A6D-99CA-F093-9498-8ABE4D451F8D}"/>
              </a:ext>
            </a:extLst>
          </p:cNvPr>
          <p:cNvSpPr>
            <a:spLocks noGrp="1"/>
          </p:cNvSpPr>
          <p:nvPr>
            <p:ph idx="1"/>
          </p:nvPr>
        </p:nvSpPr>
        <p:spPr/>
        <p:txBody>
          <a:bodyPr/>
          <a:lstStyle/>
          <a:p>
            <a:r>
              <a:rPr lang="en-GB" dirty="0"/>
              <a:t>both vaccines should be given as 0.5ml intramuscular injections</a:t>
            </a:r>
          </a:p>
          <a:p>
            <a:r>
              <a:rPr lang="en-GB" dirty="0"/>
              <a:t>the routine schedule is 2 doses (children in the selective catch-up programme will receive 1 dose)</a:t>
            </a:r>
          </a:p>
          <a:p>
            <a:r>
              <a:rPr lang="en-GB" dirty="0"/>
              <a:t>doses should be given as per the new routine schedule but where given to catch up a child behind schedule, they can be given a minimum of 4 weeks apart</a:t>
            </a:r>
          </a:p>
          <a:p>
            <a:r>
              <a:rPr lang="en-GB" dirty="0"/>
              <a:t>some children will be eligible to receive three MMR-containing vaccines; there are no safety concerns with this approach </a:t>
            </a:r>
          </a:p>
          <a:p>
            <a:r>
              <a:rPr lang="en-GB" dirty="0"/>
              <a:t>MMRV can be given at the same time as, or at any interval before or after, other live and inactivated vaccines (except for Yellow Fever vaccine where a 4 week interval is required)</a:t>
            </a:r>
          </a:p>
        </p:txBody>
      </p:sp>
      <p:sp>
        <p:nvSpPr>
          <p:cNvPr id="3" name="Footer Placeholder 2">
            <a:extLst>
              <a:ext uri="{FF2B5EF4-FFF2-40B4-BE49-F238E27FC236}">
                <a16:creationId xmlns:a16="http://schemas.microsoft.com/office/drawing/2014/main" id="{9FDE27A9-CB7B-1DE0-3292-796A036A2735}"/>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4" name="Slide Number Placeholder 3">
            <a:extLst>
              <a:ext uri="{FF2B5EF4-FFF2-40B4-BE49-F238E27FC236}">
                <a16:creationId xmlns:a16="http://schemas.microsoft.com/office/drawing/2014/main" id="{3D1E7614-6B2F-1C62-F103-9B922B76926F}"/>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Tree>
    <p:extLst>
      <p:ext uri="{BB962C8B-B14F-4D97-AF65-F5344CB8AC3E}">
        <p14:creationId xmlns:p14="http://schemas.microsoft.com/office/powerpoint/2010/main" val="23915381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7D443-D24A-FD07-55E8-C587A98801AD}"/>
              </a:ext>
            </a:extLst>
          </p:cNvPr>
          <p:cNvSpPr>
            <a:spLocks noGrp="1"/>
          </p:cNvSpPr>
          <p:nvPr>
            <p:ph type="title"/>
          </p:nvPr>
        </p:nvSpPr>
        <p:spPr/>
        <p:txBody>
          <a:bodyPr/>
          <a:lstStyle/>
          <a:p>
            <a:r>
              <a:rPr lang="en-GB" dirty="0"/>
              <a:t>MMRV vaccine storage and administration</a:t>
            </a:r>
          </a:p>
        </p:txBody>
      </p:sp>
      <p:sp>
        <p:nvSpPr>
          <p:cNvPr id="3" name="Content Placeholder 2">
            <a:extLst>
              <a:ext uri="{FF2B5EF4-FFF2-40B4-BE49-F238E27FC236}">
                <a16:creationId xmlns:a16="http://schemas.microsoft.com/office/drawing/2014/main" id="{68EB9D91-5AE9-1E6D-F229-622A7E82E221}"/>
              </a:ext>
            </a:extLst>
          </p:cNvPr>
          <p:cNvSpPr>
            <a:spLocks noGrp="1"/>
          </p:cNvSpPr>
          <p:nvPr>
            <p:ph idx="1"/>
          </p:nvPr>
        </p:nvSpPr>
        <p:spPr/>
        <p:txBody>
          <a:bodyPr>
            <a:normAutofit fontScale="85000" lnSpcReduction="20000"/>
          </a:bodyPr>
          <a:lstStyle/>
          <a:p>
            <a:pPr marL="0" indent="0">
              <a:lnSpc>
                <a:spcPct val="110000"/>
              </a:lnSpc>
              <a:spcBef>
                <a:spcPts val="600"/>
              </a:spcBef>
              <a:buNone/>
            </a:pPr>
            <a:r>
              <a:rPr lang="en-GB" dirty="0">
                <a:effectLst/>
                <a:latin typeface="Arial" panose="020B0604020202020204" pitchFamily="34" charset="0"/>
                <a:ea typeface="Times New Roman" panose="02020603050405020304" pitchFamily="18" charset="0"/>
                <a:cs typeface="Times New Roman" panose="02020603050405020304" pitchFamily="18" charset="0"/>
              </a:rPr>
              <a:t>Storage</a:t>
            </a:r>
          </a:p>
          <a:p>
            <a:pPr>
              <a:lnSpc>
                <a:spcPct val="110000"/>
              </a:lnSpc>
            </a:pPr>
            <a:r>
              <a:rPr lang="en-GB" sz="2000" dirty="0">
                <a:ea typeface="Times New Roman" panose="02020603050405020304" pitchFamily="18" charset="0"/>
                <a:cs typeface="Times New Roman" panose="02020603050405020304" pitchFamily="18" charset="0"/>
              </a:rPr>
              <a:t>b</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oth ProQuad and Priorix-Tetra should be stored in a vaccine refrigerator between +2°C and +8°C </a:t>
            </a:r>
          </a:p>
          <a:p>
            <a:pPr>
              <a:lnSpc>
                <a:spcPct val="110000"/>
              </a:lnSpc>
            </a:pPr>
            <a:r>
              <a:rPr lang="en-GB" sz="2000" dirty="0">
                <a:ea typeface="Times New Roman" panose="02020603050405020304" pitchFamily="18" charset="0"/>
                <a:cs typeface="Times New Roman" panose="02020603050405020304" pitchFamily="18" charset="0"/>
              </a:rPr>
              <a:t>t</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hey should be stored in their original packaging to </a:t>
            </a:r>
          </a:p>
          <a:p>
            <a:pPr lvl="1">
              <a:lnSpc>
                <a:spcPct val="110000"/>
              </a:lnSpc>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protect them from light</a:t>
            </a:r>
          </a:p>
          <a:p>
            <a:pPr lvl="1">
              <a:lnSpc>
                <a:spcPct val="110000"/>
              </a:lnSpc>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ensure that the component parts are kept together </a:t>
            </a:r>
          </a:p>
          <a:p>
            <a:pPr lvl="1">
              <a:lnSpc>
                <a:spcPct val="110000"/>
              </a:lnSpc>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retain the batch number and expiry date for the entire product which is printed on the outer vaccine carton</a:t>
            </a:r>
          </a:p>
          <a:p>
            <a:pPr marL="0" indent="0">
              <a:lnSpc>
                <a:spcPct val="110000"/>
              </a:lnSpc>
              <a:buNone/>
            </a:pPr>
            <a:endParaRPr lang="en-GB" sz="2000" dirty="0">
              <a:cs typeface="Times New Roman" panose="02020603050405020304" pitchFamily="18" charset="0"/>
            </a:endParaRPr>
          </a:p>
          <a:p>
            <a:pPr marL="0" indent="0">
              <a:lnSpc>
                <a:spcPct val="110000"/>
              </a:lnSpc>
              <a:buNone/>
            </a:pPr>
            <a:r>
              <a:rPr lang="en-GB" dirty="0"/>
              <a:t>Administration</a:t>
            </a:r>
          </a:p>
          <a:p>
            <a:pPr marL="228600" marR="0" lvl="0" indent="-228600" algn="l" defTabSz="914400" rtl="0" eaLnBrk="1" fontAlgn="auto" latinLnBrk="0" hangingPunct="1">
              <a:lnSpc>
                <a:spcPct val="110000"/>
              </a:lnSpc>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once reconstituted, ProQuad and Priorix-Tetra should be administered immediately</a:t>
            </a:r>
            <a:endPar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228600" marR="0" lvl="0" indent="-228600" algn="l" defTabSz="914400" rtl="0" eaLnBrk="1" fontAlgn="auto" latinLnBrk="0" hangingPunct="1">
              <a:lnSpc>
                <a:spcPct val="110000"/>
              </a:lnSpc>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although ProQuad and Priorix-Tetra can be administered via the intramuscular route (IM) or subcutaneously (SC), for the national immunisation programme, it is recommended they are administered IM </a:t>
            </a:r>
          </a:p>
          <a:p>
            <a:pPr marL="228600" marR="0" lvl="0" indent="-228600" algn="l" defTabSz="914400" rtl="0" eaLnBrk="1" fontAlgn="auto" latinLnBrk="0" hangingPunct="1">
              <a:lnSpc>
                <a:spcPct val="110000"/>
              </a:lnSpc>
              <a:spcAft>
                <a:spcPts val="0"/>
              </a:spcAft>
              <a:buClr>
                <a:srgbClr val="007C91"/>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MMRV vacc</a:t>
            </a:r>
            <a:r>
              <a:rPr lang="en-GB" sz="2000" dirty="0">
                <a:solidFill>
                  <a:srgbClr val="000000"/>
                </a:solidFill>
                <a:ea typeface="Arial" panose="020B0604020202020204" pitchFamily="34" charset="0"/>
              </a:rPr>
              <a:t>ine can be administered into the deltoid area of the upper arm or the anterolateral aspect of the thigh </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p>
            <a:pPr marL="0" indent="0">
              <a:buNone/>
            </a:pPr>
            <a:endParaRPr lang="en-GB" sz="2000" dirty="0"/>
          </a:p>
        </p:txBody>
      </p:sp>
      <p:sp>
        <p:nvSpPr>
          <p:cNvPr id="4" name="Footer Placeholder 3">
            <a:extLst>
              <a:ext uri="{FF2B5EF4-FFF2-40B4-BE49-F238E27FC236}">
                <a16:creationId xmlns:a16="http://schemas.microsoft.com/office/drawing/2014/main" id="{D27193B5-D720-EF84-EB62-FF3E86E7FB7B}"/>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DCFF31FB-070E-9AE5-2475-68FFFFD3391E}"/>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spTree>
    <p:extLst>
      <p:ext uri="{BB962C8B-B14F-4D97-AF65-F5344CB8AC3E}">
        <p14:creationId xmlns:p14="http://schemas.microsoft.com/office/powerpoint/2010/main" val="2000532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09931-7070-4B7A-B85C-B4D6C1AC15A1}"/>
              </a:ext>
            </a:extLst>
          </p:cNvPr>
          <p:cNvSpPr>
            <a:spLocks noGrp="1"/>
          </p:cNvSpPr>
          <p:nvPr>
            <p:ph type="title"/>
          </p:nvPr>
        </p:nvSpPr>
        <p:spPr/>
        <p:txBody>
          <a:bodyPr>
            <a:normAutofit/>
          </a:bodyPr>
          <a:lstStyle/>
          <a:p>
            <a:r>
              <a:rPr lang="en-GB" sz="4000" dirty="0"/>
              <a:t>Legal authorisation</a:t>
            </a:r>
            <a:endParaRPr lang="en-GB" strike="sngStrike" baseline="30000" dirty="0"/>
          </a:p>
        </p:txBody>
      </p:sp>
      <p:sp>
        <p:nvSpPr>
          <p:cNvPr id="3" name="Content Placeholder 2">
            <a:extLst>
              <a:ext uri="{FF2B5EF4-FFF2-40B4-BE49-F238E27FC236}">
                <a16:creationId xmlns:a16="http://schemas.microsoft.com/office/drawing/2014/main" id="{EDD28519-A72F-4725-A541-E197477DB0F2}"/>
              </a:ext>
            </a:extLst>
          </p:cNvPr>
          <p:cNvSpPr>
            <a:spLocks noGrp="1"/>
          </p:cNvSpPr>
          <p:nvPr>
            <p:ph idx="1"/>
          </p:nvPr>
        </p:nvSpPr>
        <p:spPr>
          <a:xfrm>
            <a:off x="330206" y="1510249"/>
            <a:ext cx="11123857" cy="4533499"/>
          </a:xfrm>
        </p:spPr>
        <p:txBody>
          <a:bodyPr>
            <a:noAutofit/>
          </a:bodyPr>
          <a:lstStyle/>
          <a:p>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all vaccines are classified as prescription only medicines (POMs)</a:t>
            </a:r>
          </a:p>
          <a:p>
            <a:r>
              <a:rPr lang="en-GB" sz="2000" dirty="0">
                <a:solidFill>
                  <a:srgbClr val="000000"/>
                </a:solidFill>
                <a:ea typeface="Arial" panose="020B0604020202020204" pitchFamily="34" charset="0"/>
              </a:rPr>
              <a:t>t</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his means that they are subject to legal restrictions and there needs to be an appropriate legal framework in place before they can be supplied and or administered</a:t>
            </a:r>
          </a:p>
          <a:p>
            <a:r>
              <a:rPr lang="en-GB" sz="2000" dirty="0">
                <a:solidFill>
                  <a:srgbClr val="000000"/>
                </a:solidFill>
                <a:ea typeface="Arial" panose="020B0604020202020204" pitchFamily="34" charset="0"/>
              </a:rPr>
              <a:t>a</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ny person who supplies and administers a vaccine must have a legal authority to do so</a:t>
            </a:r>
          </a:p>
          <a:p>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this legal authority may be in the form of a written patient specific prescription, a Patient Specific Direction (PSD) or a Patient Group Direction (PGD)</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2000" dirty="0">
                <a:solidFill>
                  <a:srgbClr val="000000"/>
                </a:solidFill>
                <a:ea typeface="Arial" panose="020B0604020202020204" pitchFamily="34" charset="0"/>
              </a:rPr>
              <a:t>t</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he UK Health Security Agency (UKHSA) has developed and published an MMRV PGD which will be available to download from the </a:t>
            </a:r>
            <a:r>
              <a:rPr lang="en-GB" sz="2000" u="sng" dirty="0">
                <a:solidFill>
                  <a:srgbClr val="365F91"/>
                </a:solidFill>
                <a:effectLst/>
                <a:latin typeface="Arial" panose="020B0604020202020204" pitchFamily="34" charset="0"/>
                <a:ea typeface="Arial" panose="020B0604020202020204" pitchFamily="34" charset="0"/>
                <a:cs typeface="Arial" panose="020B0604020202020204" pitchFamily="34" charset="0"/>
                <a:hlinkClick r:id="rId3"/>
              </a:rPr>
              <a:t>Immunisation PGD templates</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 collection webpage </a:t>
            </a:r>
          </a:p>
          <a:p>
            <a:r>
              <a:rPr lang="en-GB" sz="2000" dirty="0">
                <a:solidFill>
                  <a:srgbClr val="000000"/>
                </a:solidFill>
                <a:ea typeface="Arial" panose="020B0604020202020204" pitchFamily="34" charset="0"/>
              </a:rPr>
              <a:t>t</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he UKHSA immunisation PGD templates require further authorisation in Section 2 of the PGD document before they can be used</a:t>
            </a:r>
            <a:r>
              <a:rPr lang="en-GB" sz="2000" dirty="0">
                <a:solidFill>
                  <a:srgbClr val="000000"/>
                </a:solidFill>
                <a:ea typeface="Arial" panose="020B0604020202020204" pitchFamily="34" charset="0"/>
              </a:rPr>
              <a:t> as t</a:t>
            </a:r>
            <a:r>
              <a:rPr lang="en-GB" sz="2000" dirty="0">
                <a:solidFill>
                  <a:srgbClr val="000000"/>
                </a:solidFill>
                <a:effectLst/>
                <a:latin typeface="Arial" panose="020B0604020202020204" pitchFamily="34" charset="0"/>
                <a:ea typeface="Arial" panose="020B0604020202020204" pitchFamily="34" charset="0"/>
                <a:cs typeface="Arial" panose="020B0604020202020204" pitchFamily="34" charset="0"/>
              </a:rPr>
              <a:t>he PGD is not legal or valid without signed authorisation</a:t>
            </a:r>
            <a:endParaRPr lang="en-GB" sz="20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GB" sz="1800" dirty="0">
                <a:latin typeface="+mn-lt"/>
              </a:rPr>
              <a:t>	</a:t>
            </a:r>
          </a:p>
        </p:txBody>
      </p:sp>
      <p:sp>
        <p:nvSpPr>
          <p:cNvPr id="4" name="Footer Placeholder 3">
            <a:extLst>
              <a:ext uri="{FF2B5EF4-FFF2-40B4-BE49-F238E27FC236}">
                <a16:creationId xmlns:a16="http://schemas.microsoft.com/office/drawing/2014/main" id="{5B0C22ED-DF22-361B-1B25-AEF6B3AC3523}"/>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34A5D7FE-FF2E-558D-4B4E-C5DB7B6E18F6}"/>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spTree>
    <p:extLst>
      <p:ext uri="{BB962C8B-B14F-4D97-AF65-F5344CB8AC3E}">
        <p14:creationId xmlns:p14="http://schemas.microsoft.com/office/powerpoint/2010/main" val="6357595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A3F9C4E-928D-FEA8-5F46-C9EE79796D2C}"/>
              </a:ext>
            </a:extLst>
          </p:cNvPr>
          <p:cNvSpPr>
            <a:spLocks noGrp="1"/>
          </p:cNvSpPr>
          <p:nvPr>
            <p:ph type="ctrTitle"/>
          </p:nvPr>
        </p:nvSpPr>
        <p:spPr/>
        <p:txBody>
          <a:bodyPr/>
          <a:lstStyle/>
          <a:p>
            <a:r>
              <a:rPr lang="en-GB" dirty="0"/>
              <a:t>Contraindications and possible adverse reactions</a:t>
            </a:r>
          </a:p>
        </p:txBody>
      </p:sp>
    </p:spTree>
    <p:extLst>
      <p:ext uri="{BB962C8B-B14F-4D97-AF65-F5344CB8AC3E}">
        <p14:creationId xmlns:p14="http://schemas.microsoft.com/office/powerpoint/2010/main" val="896353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179AB-F8C2-48FF-97C7-E5845668087E}"/>
              </a:ext>
            </a:extLst>
          </p:cNvPr>
          <p:cNvSpPr>
            <a:spLocks noGrp="1"/>
          </p:cNvSpPr>
          <p:nvPr>
            <p:ph type="title"/>
          </p:nvPr>
        </p:nvSpPr>
        <p:spPr/>
        <p:txBody>
          <a:bodyPr/>
          <a:lstStyle/>
          <a:p>
            <a:r>
              <a:rPr lang="en-GB" sz="3600" dirty="0"/>
              <a:t>Learning outcomes</a:t>
            </a:r>
            <a:endParaRPr lang="en-GB" dirty="0"/>
          </a:p>
        </p:txBody>
      </p:sp>
      <p:sp>
        <p:nvSpPr>
          <p:cNvPr id="3" name="Content Placeholder 2">
            <a:extLst>
              <a:ext uri="{FF2B5EF4-FFF2-40B4-BE49-F238E27FC236}">
                <a16:creationId xmlns:a16="http://schemas.microsoft.com/office/drawing/2014/main" id="{A271ECBA-D3C8-4347-A1EC-CB16A3E2A621}"/>
              </a:ext>
            </a:extLst>
          </p:cNvPr>
          <p:cNvSpPr>
            <a:spLocks noGrp="1"/>
          </p:cNvSpPr>
          <p:nvPr>
            <p:ph idx="1"/>
          </p:nvPr>
        </p:nvSpPr>
        <p:spPr/>
        <p:txBody>
          <a:bodyPr>
            <a:normAutofit/>
          </a:bodyPr>
          <a:lstStyle/>
          <a:p>
            <a:pPr marL="0" indent="0">
              <a:lnSpc>
                <a:spcPct val="110000"/>
              </a:lnSpc>
              <a:buFont typeface="Arial" pitchFamily="84" charset="0"/>
              <a:buNone/>
              <a:defRPr/>
            </a:pPr>
            <a:r>
              <a:rPr lang="en-GB" sz="2800" dirty="0"/>
              <a:t>After completing this training, healthcare practitioners will be able to: </a:t>
            </a:r>
          </a:p>
          <a:p>
            <a:pPr>
              <a:lnSpc>
                <a:spcPct val="110000"/>
              </a:lnSpc>
              <a:defRPr/>
            </a:pPr>
            <a:r>
              <a:rPr lang="en-GB" sz="2800" b="1" dirty="0"/>
              <a:t>describe</a:t>
            </a:r>
            <a:r>
              <a:rPr lang="en-GB" sz="2800" dirty="0"/>
              <a:t> the aetiology and epidemiology of measles, mumps, rubella and varicella disease with specific reference to the UK</a:t>
            </a:r>
          </a:p>
          <a:p>
            <a:pPr>
              <a:lnSpc>
                <a:spcPct val="110000"/>
              </a:lnSpc>
              <a:defRPr/>
            </a:pPr>
            <a:r>
              <a:rPr lang="en-GB" sz="2800" b="1" dirty="0"/>
              <a:t>advise</a:t>
            </a:r>
            <a:r>
              <a:rPr lang="en-GB" sz="2800" dirty="0"/>
              <a:t> and inform parents/carers of those children who are eligible about the MMRV vaccine programme and the importance of receiving this vaccine </a:t>
            </a:r>
          </a:p>
          <a:p>
            <a:pPr>
              <a:lnSpc>
                <a:spcPct val="110000"/>
              </a:lnSpc>
              <a:defRPr/>
            </a:pPr>
            <a:r>
              <a:rPr lang="en-GB" sz="2800" b="1" dirty="0"/>
              <a:t>identify </a:t>
            </a:r>
            <a:r>
              <a:rPr lang="en-GB" sz="2800" dirty="0"/>
              <a:t>sources of additional information and resources </a:t>
            </a:r>
            <a:endParaRPr lang="en-GB" sz="2800" dirty="0">
              <a:latin typeface="Verdana" pitchFamily="34" charset="0"/>
            </a:endParaRPr>
          </a:p>
          <a:p>
            <a:endParaRPr lang="en-GB" dirty="0"/>
          </a:p>
        </p:txBody>
      </p:sp>
      <p:sp>
        <p:nvSpPr>
          <p:cNvPr id="4" name="Footer Placeholder 3">
            <a:extLst>
              <a:ext uri="{FF2B5EF4-FFF2-40B4-BE49-F238E27FC236}">
                <a16:creationId xmlns:a16="http://schemas.microsoft.com/office/drawing/2014/main" id="{79D46C52-C844-480F-A4AA-83E6375E4B82}"/>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B718CECF-359A-45B4-80C8-05EDDEDB7318}"/>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38698545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34B73-D303-4805-AC08-2DCBB0679392}"/>
              </a:ext>
            </a:extLst>
          </p:cNvPr>
          <p:cNvSpPr>
            <a:spLocks noGrp="1"/>
          </p:cNvSpPr>
          <p:nvPr>
            <p:ph type="title"/>
          </p:nvPr>
        </p:nvSpPr>
        <p:spPr/>
        <p:txBody>
          <a:bodyPr/>
          <a:lstStyle/>
          <a:p>
            <a:r>
              <a:rPr lang="en-GB" dirty="0"/>
              <a:t>Contraindications and precautions</a:t>
            </a:r>
          </a:p>
        </p:txBody>
      </p:sp>
      <p:sp>
        <p:nvSpPr>
          <p:cNvPr id="3" name="Content Placeholder 2">
            <a:extLst>
              <a:ext uri="{FF2B5EF4-FFF2-40B4-BE49-F238E27FC236}">
                <a16:creationId xmlns:a16="http://schemas.microsoft.com/office/drawing/2014/main" id="{E35D00D0-4C83-436B-AD2B-0A6D72B7D53A}"/>
              </a:ext>
            </a:extLst>
          </p:cNvPr>
          <p:cNvSpPr>
            <a:spLocks noGrp="1"/>
          </p:cNvSpPr>
          <p:nvPr>
            <p:ph idx="1"/>
          </p:nvPr>
        </p:nvSpPr>
        <p:spPr/>
        <p:txBody>
          <a:bodyPr>
            <a:normAutofit fontScale="62500" lnSpcReduction="20000"/>
          </a:bodyPr>
          <a:lstStyle/>
          <a:p>
            <a:pPr marL="230400" indent="-230400">
              <a:lnSpc>
                <a:spcPct val="120000"/>
              </a:lnSpc>
              <a:buNone/>
            </a:pPr>
            <a:r>
              <a:rPr lang="en-GB" sz="2600" dirty="0">
                <a:solidFill>
                  <a:srgbClr val="000000"/>
                </a:solidFill>
                <a:effectLst/>
                <a:latin typeface="+mn-lt"/>
                <a:ea typeface="Times New Roman" panose="02020603050405020304" pitchFamily="18" charset="0"/>
                <a:cs typeface="Arial" panose="020B0604020202020204" pitchFamily="34" charset="0"/>
              </a:rPr>
              <a:t>The MMRV vaccine should not be given to:</a:t>
            </a:r>
            <a:endParaRPr lang="en-GB" sz="2600" dirty="0">
              <a:solidFill>
                <a:srgbClr val="007C91"/>
              </a:solidFill>
              <a:effectLst/>
              <a:latin typeface="+mn-lt"/>
              <a:ea typeface="Times New Roman" panose="02020603050405020304" pitchFamily="18" charset="0"/>
              <a:cs typeface="Times New Roman" panose="02020603050405020304" pitchFamily="18" charset="0"/>
            </a:endParaRPr>
          </a:p>
          <a:p>
            <a:pPr marL="230400" marR="504190" lvl="0" indent="-230400">
              <a:lnSpc>
                <a:spcPct val="120000"/>
              </a:lnSpc>
              <a:spcAft>
                <a:spcPts val="0"/>
              </a:spcAft>
              <a:buFont typeface="Symbol" panose="05050102010706020507" pitchFamily="18" charset="2"/>
              <a:buChar char=""/>
            </a:pPr>
            <a:r>
              <a:rPr lang="en-GB" sz="2600" dirty="0">
                <a:effectLst/>
                <a:latin typeface="+mn-lt"/>
                <a:ea typeface="Arial" panose="020B0604020202020204" pitchFamily="34" charset="0"/>
                <a:cs typeface="Times New Roman" panose="02020603050405020304" pitchFamily="18" charset="0"/>
              </a:rPr>
              <a:t>those who are immunosuppressed (see the </a:t>
            </a:r>
            <a:r>
              <a:rPr lang="en-GB" sz="2600" u="sng" dirty="0">
                <a:solidFill>
                  <a:srgbClr val="365F91"/>
                </a:solidFill>
                <a:effectLst/>
                <a:latin typeface="+mn-lt"/>
                <a:ea typeface="Arial" panose="020B0604020202020204" pitchFamily="34" charset="0"/>
                <a:cs typeface="Times New Roman" panose="02020603050405020304" pitchFamily="18" charset="0"/>
                <a:hlinkClick r:id="rId3"/>
              </a:rPr>
              <a:t>Green Book</a:t>
            </a:r>
            <a:r>
              <a:rPr lang="en-GB" sz="2600" u="sng" dirty="0">
                <a:solidFill>
                  <a:srgbClr val="365F91"/>
                </a:solidFill>
                <a:effectLst/>
                <a:latin typeface="+mn-lt"/>
                <a:ea typeface="Times New Roman" panose="02020603050405020304" pitchFamily="18" charset="0"/>
                <a:cs typeface="Times New Roman" panose="02020603050405020304" pitchFamily="18" charset="0"/>
                <a:hlinkClick r:id="rId3"/>
              </a:rPr>
              <a:t> </a:t>
            </a:r>
            <a:r>
              <a:rPr lang="en-GB" sz="2600" u="sng" dirty="0">
                <a:solidFill>
                  <a:srgbClr val="365F91"/>
                </a:solidFill>
                <a:effectLst/>
                <a:latin typeface="+mn-lt"/>
                <a:ea typeface="Arial" panose="020B0604020202020204" pitchFamily="34" charset="0"/>
                <a:cs typeface="Times New Roman" panose="02020603050405020304" pitchFamily="18" charset="0"/>
                <a:hlinkClick r:id="rId3"/>
              </a:rPr>
              <a:t>Contraindications and special considerations chapter</a:t>
            </a:r>
            <a:r>
              <a:rPr lang="en-GB" sz="2600" u="sng" dirty="0">
                <a:solidFill>
                  <a:srgbClr val="365F91"/>
                </a:solidFill>
                <a:effectLst/>
                <a:latin typeface="+mn-lt"/>
                <a:ea typeface="Arial" panose="020B0604020202020204" pitchFamily="34" charset="0"/>
                <a:cs typeface="Times New Roman" panose="02020603050405020304" pitchFamily="18" charset="0"/>
              </a:rPr>
              <a:t> and Varicella chapter</a:t>
            </a:r>
            <a:r>
              <a:rPr lang="en-GB" sz="2600" dirty="0">
                <a:effectLst/>
                <a:latin typeface="+mn-lt"/>
                <a:ea typeface="Arial" panose="020B0604020202020204" pitchFamily="34" charset="0"/>
                <a:cs typeface="Times New Roman" panose="02020603050405020304" pitchFamily="18" charset="0"/>
              </a:rPr>
              <a:t> for more detail)</a:t>
            </a:r>
          </a:p>
          <a:p>
            <a:pPr marL="230400" marR="504190" lvl="0" indent="-230400">
              <a:lnSpc>
                <a:spcPct val="120000"/>
              </a:lnSpc>
              <a:spcAft>
                <a:spcPts val="0"/>
              </a:spcAft>
              <a:buFont typeface="Symbol" panose="05050102010706020507" pitchFamily="18" charset="2"/>
              <a:buChar char=""/>
            </a:pPr>
            <a:r>
              <a:rPr lang="en-GB" sz="2600" dirty="0">
                <a:latin typeface="+mn-lt"/>
                <a:ea typeface="Times New Roman" panose="02020603050405020304" pitchFamily="18" charset="0"/>
                <a:cs typeface="Times New Roman" panose="02020603050405020304" pitchFamily="18" charset="0"/>
              </a:rPr>
              <a:t>pregnant women (and pregnancy should be avoided for one month following the last dose of varicella vaccine)</a:t>
            </a:r>
            <a:endParaRPr lang="en-GB" sz="2600" dirty="0">
              <a:effectLst/>
              <a:latin typeface="+mn-lt"/>
              <a:ea typeface="Times New Roman" panose="02020603050405020304" pitchFamily="18" charset="0"/>
              <a:cs typeface="Times New Roman" panose="02020603050405020304" pitchFamily="18" charset="0"/>
            </a:endParaRPr>
          </a:p>
          <a:p>
            <a:pPr marL="230400" marR="504190" lvl="0" indent="-230400">
              <a:lnSpc>
                <a:spcPct val="120000"/>
              </a:lnSpc>
              <a:spcAft>
                <a:spcPts val="0"/>
              </a:spcAft>
              <a:buFont typeface="Symbol" panose="05050102010706020507" pitchFamily="18" charset="2"/>
              <a:buChar char=""/>
            </a:pPr>
            <a:r>
              <a:rPr lang="en-GB" sz="2600" dirty="0">
                <a:effectLst/>
                <a:latin typeface="+mn-lt"/>
                <a:ea typeface="Arial" panose="020B0604020202020204" pitchFamily="34" charset="0"/>
                <a:cs typeface="Times New Roman" panose="02020603050405020304" pitchFamily="18" charset="0"/>
              </a:rPr>
              <a:t>those who have had </a:t>
            </a:r>
          </a:p>
          <a:p>
            <a:pPr marL="687600" marR="504190" lvl="1" indent="-230400">
              <a:lnSpc>
                <a:spcPct val="120000"/>
              </a:lnSpc>
              <a:buFont typeface="Symbol" panose="05050102010706020507" pitchFamily="18" charset="2"/>
              <a:buChar char=""/>
            </a:pPr>
            <a:r>
              <a:rPr lang="en-GB" sz="2600" dirty="0">
                <a:effectLst/>
                <a:latin typeface="+mn-lt"/>
                <a:ea typeface="Arial" panose="020B0604020202020204" pitchFamily="34" charset="0"/>
                <a:cs typeface="Times New Roman" panose="02020603050405020304" pitchFamily="18" charset="0"/>
              </a:rPr>
              <a:t>a confirmed anaphylactic reaction to a previous dose of the vaccine </a:t>
            </a:r>
          </a:p>
          <a:p>
            <a:pPr marL="687600" marR="504190" lvl="1" indent="-230400">
              <a:lnSpc>
                <a:spcPct val="120000"/>
              </a:lnSpc>
              <a:buFont typeface="Symbol" panose="05050102010706020507" pitchFamily="18" charset="2"/>
              <a:buChar char=""/>
            </a:pPr>
            <a:r>
              <a:rPr lang="en-GB" sz="2600" b="0" i="0" dirty="0">
                <a:solidFill>
                  <a:srgbClr val="000000"/>
                </a:solidFill>
                <a:effectLst/>
                <a:latin typeface="+mn-lt"/>
              </a:rPr>
              <a:t>a confirmed anaphylactic reaction to any component of the vaccine, including neomycin or gelatine</a:t>
            </a:r>
            <a:r>
              <a:rPr lang="en-GB" sz="2600" b="0" i="0" dirty="0">
                <a:solidFill>
                  <a:srgbClr val="D13438"/>
                </a:solidFill>
                <a:effectLst/>
                <a:latin typeface="+mn-lt"/>
              </a:rPr>
              <a:t> </a:t>
            </a:r>
            <a:endParaRPr lang="en-GB" sz="2600" dirty="0">
              <a:effectLst/>
              <a:latin typeface="+mn-lt"/>
              <a:ea typeface="Arial" panose="020B0604020202020204" pitchFamily="34" charset="0"/>
              <a:cs typeface="Times New Roman" panose="02020603050405020304" pitchFamily="18" charset="0"/>
            </a:endParaRPr>
          </a:p>
          <a:p>
            <a:pPr marL="0" indent="0">
              <a:lnSpc>
                <a:spcPct val="120000"/>
              </a:lnSpc>
              <a:buNone/>
            </a:pPr>
            <a:endParaRPr lang="en-GB" dirty="0">
              <a:effectLst/>
              <a:latin typeface="Arial" panose="020B0604020202020204" pitchFamily="34" charset="0"/>
              <a:ea typeface="Arial" panose="020B0604020202020204" pitchFamily="34" charset="0"/>
              <a:cs typeface="Times New Roman" panose="02020603050405020304" pitchFamily="18" charset="0"/>
            </a:endParaRPr>
          </a:p>
          <a:p>
            <a:pPr marL="0" indent="0">
              <a:lnSpc>
                <a:spcPct val="120000"/>
              </a:lnSpc>
              <a:buNone/>
            </a:pPr>
            <a:r>
              <a:rPr lang="en-GB" dirty="0">
                <a:effectLst/>
                <a:latin typeface="Arial" panose="020B0604020202020204" pitchFamily="34" charset="0"/>
                <a:ea typeface="Arial" panose="020B0604020202020204" pitchFamily="34" charset="0"/>
                <a:cs typeface="Times New Roman" panose="02020603050405020304" pitchFamily="18" charset="0"/>
              </a:rPr>
              <a:t>Varicella-containing vaccines are not recommended for infants aged under 9 months</a:t>
            </a:r>
          </a:p>
          <a:p>
            <a:pPr marL="0" indent="0">
              <a:lnSpc>
                <a:spcPct val="120000"/>
              </a:lnSpc>
              <a:buNone/>
            </a:pPr>
            <a:r>
              <a:rPr lang="en-GB" dirty="0">
                <a:effectLst/>
                <a:latin typeface="Arial" panose="020B0604020202020204" pitchFamily="34" charset="0"/>
                <a:ea typeface="Arial" panose="020B0604020202020204" pitchFamily="34" charset="0"/>
                <a:cs typeface="Times New Roman" panose="02020603050405020304" pitchFamily="18" charset="0"/>
              </a:rPr>
              <a:t>I</a:t>
            </a:r>
            <a:r>
              <a:rPr lang="en-GB" sz="2400" dirty="0">
                <a:effectLst/>
                <a:latin typeface="Arial" panose="020B0604020202020204" pitchFamily="34" charset="0"/>
                <a:ea typeface="Arial" panose="020B0604020202020204" pitchFamily="34" charset="0"/>
                <a:cs typeface="Times New Roman" panose="02020603050405020304" pitchFamily="18" charset="0"/>
              </a:rPr>
              <a:t>mmunisation of individuals who are acutely unwell with a fever should be postponed until they have recovered fully</a:t>
            </a:r>
          </a:p>
          <a:p>
            <a:pPr>
              <a:lnSpc>
                <a:spcPct val="120000"/>
              </a:lnSpc>
            </a:pPr>
            <a:r>
              <a:rPr lang="en-GB" sz="2400" dirty="0">
                <a:ea typeface="Arial" panose="020B0604020202020204" pitchFamily="34" charset="0"/>
                <a:cs typeface="Times New Roman" panose="02020603050405020304" pitchFamily="18" charset="0"/>
              </a:rPr>
              <a:t>t</a:t>
            </a:r>
            <a:r>
              <a:rPr lang="en-GB" sz="2400" dirty="0">
                <a:effectLst/>
                <a:latin typeface="Arial" panose="020B0604020202020204" pitchFamily="34" charset="0"/>
                <a:ea typeface="Arial" panose="020B0604020202020204" pitchFamily="34" charset="0"/>
                <a:cs typeface="Times New Roman" panose="02020603050405020304" pitchFamily="18" charset="0"/>
              </a:rPr>
              <a:t>his is to avoid confusing the diagnosis of any acute illness by wrongly attributing any sign or symptoms to the adverse effects of the vaccine</a:t>
            </a:r>
          </a:p>
          <a:p>
            <a:pPr>
              <a:lnSpc>
                <a:spcPct val="120000"/>
              </a:lnSpc>
            </a:pPr>
            <a:r>
              <a:rPr lang="en-GB" sz="2400" dirty="0">
                <a:ea typeface="Arial" panose="020B0604020202020204" pitchFamily="34" charset="0"/>
                <a:cs typeface="Times New Roman" panose="02020603050405020304" pitchFamily="18" charset="0"/>
              </a:rPr>
              <a:t>t</a:t>
            </a:r>
            <a:r>
              <a:rPr lang="en-GB" sz="2400" dirty="0">
                <a:effectLst/>
                <a:latin typeface="Arial" panose="020B0604020202020204" pitchFamily="34" charset="0"/>
                <a:ea typeface="Arial" panose="020B0604020202020204" pitchFamily="34" charset="0"/>
                <a:cs typeface="Times New Roman" panose="02020603050405020304" pitchFamily="18" charset="0"/>
              </a:rPr>
              <a:t>he presence of a minor illness, such as the common cold, is </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not a contraindication to immunisation</a:t>
            </a:r>
            <a:endParaRPr lang="en-GB"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0" marR="504190" lvl="0" indent="0">
              <a:spcAft>
                <a:spcPts val="0"/>
              </a:spcAft>
              <a:buNone/>
            </a:pP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GB" sz="2000" dirty="0"/>
          </a:p>
        </p:txBody>
      </p:sp>
      <p:sp>
        <p:nvSpPr>
          <p:cNvPr id="4" name="Footer Placeholder 3">
            <a:extLst>
              <a:ext uri="{FF2B5EF4-FFF2-40B4-BE49-F238E27FC236}">
                <a16:creationId xmlns:a16="http://schemas.microsoft.com/office/drawing/2014/main" id="{6C32BF67-932A-47AB-81DE-C40F7413B5AB}"/>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85BA9297-9B19-4900-8A57-B0ABB8650999}"/>
              </a:ext>
            </a:extLst>
          </p:cNvPr>
          <p:cNvSpPr>
            <a:spLocks noGrp="1"/>
          </p:cNvSpPr>
          <p:nvPr>
            <p:ph type="sldNum" sz="quarter" idx="11"/>
          </p:nvPr>
        </p:nvSpPr>
        <p:spPr/>
        <p:txBody>
          <a:bodyPr/>
          <a:lstStyle/>
          <a:p>
            <a:fld id="{344369E4-5DE7-46E5-874E-4FD437973785}" type="slidenum">
              <a:rPr lang="en-GB" smtClean="0"/>
              <a:pPr/>
              <a:t>50</a:t>
            </a:fld>
            <a:endParaRPr lang="en-GB" sz="1400" dirty="0"/>
          </a:p>
        </p:txBody>
      </p:sp>
    </p:spTree>
    <p:extLst>
      <p:ext uri="{BB962C8B-B14F-4D97-AF65-F5344CB8AC3E}">
        <p14:creationId xmlns:p14="http://schemas.microsoft.com/office/powerpoint/2010/main" val="3693852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D6914-073B-74D8-EDF9-E69265DDE81B}"/>
              </a:ext>
            </a:extLst>
          </p:cNvPr>
          <p:cNvSpPr>
            <a:spLocks noGrp="1"/>
          </p:cNvSpPr>
          <p:nvPr>
            <p:ph type="title"/>
          </p:nvPr>
        </p:nvSpPr>
        <p:spPr/>
        <p:txBody>
          <a:bodyPr>
            <a:normAutofit fontScale="90000"/>
          </a:bodyPr>
          <a:lstStyle/>
          <a:p>
            <a:r>
              <a:rPr lang="en-GB" dirty="0"/>
              <a:t>Possible adverse reactions</a:t>
            </a:r>
            <a:br>
              <a:rPr lang="en-GB" sz="4000" kern="100" dirty="0">
                <a:solidFill>
                  <a:srgbClr val="FF0000"/>
                </a:solidFill>
                <a:ea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2D7218A5-4C09-098F-AAA8-7BA496DD270E}"/>
              </a:ext>
            </a:extLst>
          </p:cNvPr>
          <p:cNvSpPr>
            <a:spLocks noGrp="1"/>
          </p:cNvSpPr>
          <p:nvPr>
            <p:ph idx="1"/>
          </p:nvPr>
        </p:nvSpPr>
        <p:spPr>
          <a:xfrm>
            <a:off x="330205" y="1563757"/>
            <a:ext cx="11123857" cy="4779893"/>
          </a:xfrm>
        </p:spPr>
        <p:txBody>
          <a:bodyPr>
            <a:normAutofit fontScale="77500" lnSpcReduction="20000"/>
          </a:bodyPr>
          <a:lstStyle/>
          <a:p>
            <a:pPr>
              <a:lnSpc>
                <a:spcPct val="120000"/>
              </a:lnSpc>
              <a:spcBef>
                <a:spcPts val="600"/>
              </a:spcBef>
              <a:spcAft>
                <a:spcPts val="800"/>
              </a:spcAft>
            </a:pPr>
            <a:r>
              <a:rPr lang="en-GB" dirty="0">
                <a:ea typeface="Times New Roman" panose="02020603050405020304" pitchFamily="18" charset="0"/>
                <a:cs typeface="Times New Roman" panose="02020603050405020304" pitchFamily="18" charset="0"/>
              </a:rPr>
              <a:t>s</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tudies conducted worldwide have found varicella-containing vaccines to be well tolerated and rarely associated with serious adverse events</a:t>
            </a:r>
          </a:p>
          <a:p>
            <a:pPr>
              <a:lnSpc>
                <a:spcPct val="120000"/>
              </a:lnSpc>
              <a:spcBef>
                <a:spcPts val="600"/>
              </a:spcBef>
              <a:spcAft>
                <a:spcPts val="800"/>
              </a:spcAft>
            </a:pPr>
            <a:r>
              <a:rPr lang="en-GB" dirty="0">
                <a:ea typeface="Times New Roman" panose="02020603050405020304" pitchFamily="18" charset="0"/>
                <a:cs typeface="Times New Roman" panose="02020603050405020304" pitchFamily="18" charset="0"/>
              </a:rPr>
              <a:t>a</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dverse events following MMRV vaccines (except allergic reactions) are typically due to effective replication of the vaccine viruses which can cause subsequent mild illness. Events typically occur:</a:t>
            </a:r>
          </a:p>
          <a:p>
            <a:pPr marL="684000" lvl="2">
              <a:lnSpc>
                <a:spcPct val="120000"/>
              </a:lnSpc>
              <a:spcBef>
                <a:spcPts val="0"/>
              </a:spcBef>
            </a:pPr>
            <a:r>
              <a:rPr lang="en-GB" dirty="0">
                <a:effectLst/>
                <a:latin typeface="Arial" panose="020B0604020202020204" pitchFamily="34" charset="0"/>
                <a:ea typeface="Times New Roman" panose="02020603050405020304" pitchFamily="18" charset="0"/>
                <a:cs typeface="Times New Roman" panose="02020603050405020304" pitchFamily="18" charset="0"/>
              </a:rPr>
              <a:t>six to 11 days </a:t>
            </a:r>
            <a:r>
              <a:rPr lang="en-GB" dirty="0">
                <a:ea typeface="Times New Roman" panose="02020603050405020304" pitchFamily="18" charset="0"/>
                <a:cs typeface="Times New Roman" panose="02020603050405020304" pitchFamily="18" charset="0"/>
              </a:rPr>
              <a:t>post-</a:t>
            </a:r>
            <a:r>
              <a:rPr lang="en-GB" dirty="0">
                <a:effectLst/>
                <a:latin typeface="Arial" panose="020B0604020202020204" pitchFamily="34" charset="0"/>
                <a:ea typeface="Times New Roman" panose="02020603050405020304" pitchFamily="18" charset="0"/>
                <a:cs typeface="Times New Roman" panose="02020603050405020304" pitchFamily="18" charset="0"/>
              </a:rPr>
              <a:t>vaccination (due </a:t>
            </a:r>
            <a:r>
              <a:rPr lang="en-GB" dirty="0">
                <a:ea typeface="Times New Roman" panose="02020603050405020304" pitchFamily="18" charset="0"/>
                <a:cs typeface="Times New Roman" panose="02020603050405020304" pitchFamily="18" charset="0"/>
              </a:rPr>
              <a:t>to </a:t>
            </a:r>
            <a:r>
              <a:rPr lang="en-GB" dirty="0">
                <a:effectLst/>
                <a:latin typeface="Arial" panose="020B0604020202020204" pitchFamily="34" charset="0"/>
                <a:ea typeface="Times New Roman" panose="02020603050405020304" pitchFamily="18" charset="0"/>
                <a:cs typeface="Times New Roman" panose="02020603050405020304" pitchFamily="18" charset="0"/>
              </a:rPr>
              <a:t>measles component) </a:t>
            </a:r>
          </a:p>
          <a:p>
            <a:pPr marL="684000" lvl="2">
              <a:lnSpc>
                <a:spcPct val="120000"/>
              </a:lnSpc>
              <a:spcBef>
                <a:spcPts val="0"/>
              </a:spcBef>
            </a:pPr>
            <a:r>
              <a:rPr lang="en-GB" dirty="0">
                <a:effectLst/>
                <a:latin typeface="Arial" panose="020B0604020202020204" pitchFamily="34" charset="0"/>
                <a:ea typeface="Times New Roman" panose="02020603050405020304" pitchFamily="18" charset="0"/>
                <a:cs typeface="Times New Roman" panose="02020603050405020304" pitchFamily="18" charset="0"/>
              </a:rPr>
              <a:t>two to three weeks post-vaccination (mumps and rubella components) </a:t>
            </a:r>
          </a:p>
          <a:p>
            <a:pPr marL="684000" lvl="2">
              <a:lnSpc>
                <a:spcPct val="120000"/>
              </a:lnSpc>
              <a:spcBef>
                <a:spcPts val="0"/>
              </a:spcBef>
            </a:pPr>
            <a:r>
              <a:rPr lang="en-GB" dirty="0">
                <a:effectLst/>
                <a:latin typeface="Arial" panose="020B0604020202020204" pitchFamily="34" charset="0"/>
                <a:ea typeface="Times New Roman" panose="02020603050405020304" pitchFamily="18" charset="0"/>
                <a:cs typeface="Times New Roman" panose="02020603050405020304" pitchFamily="18" charset="0"/>
              </a:rPr>
              <a:t>three to four weeks post-vaccination (varicella component) </a:t>
            </a:r>
          </a:p>
          <a:p>
            <a:pPr>
              <a:lnSpc>
                <a:spcPct val="120000"/>
              </a:lnSpc>
              <a:spcBef>
                <a:spcPts val="600"/>
              </a:spcBef>
              <a:spcAft>
                <a:spcPts val="800"/>
              </a:spcAft>
            </a:pPr>
            <a:r>
              <a:rPr lang="en-GB" dirty="0">
                <a:ea typeface="Times New Roman" panose="02020603050405020304" pitchFamily="18" charset="0"/>
                <a:cs typeface="Times New Roman" panose="02020603050405020304" pitchFamily="18" charset="0"/>
              </a:rPr>
              <a:t>i</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ndividuals with a varicella-like rash post-vaccination may be infectious to others but individuals with other vaccine-associated symptoms are not </a:t>
            </a:r>
          </a:p>
          <a:p>
            <a:pPr>
              <a:lnSpc>
                <a:spcPct val="120000"/>
              </a:lnSpc>
              <a:spcBef>
                <a:spcPts val="600"/>
              </a:spcBef>
              <a:spcAft>
                <a:spcPts val="800"/>
              </a:spcAft>
            </a:pPr>
            <a:r>
              <a:rPr lang="en-GB" dirty="0">
                <a:ea typeface="Times New Roman" panose="02020603050405020304" pitchFamily="18" charset="0"/>
                <a:cs typeface="Times New Roman" panose="02020603050405020304" pitchFamily="18" charset="0"/>
              </a:rPr>
              <a:t>o</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verall rates of adverse reactions after </a:t>
            </a:r>
            <a:r>
              <a:rPr lang="en-GB" dirty="0">
                <a:ea typeface="Times New Roman" panose="02020603050405020304" pitchFamily="18" charset="0"/>
                <a:cs typeface="Times New Roman" panose="02020603050405020304" pitchFamily="18" charset="0"/>
              </a:rPr>
              <a:t>MMRV</a:t>
            </a:r>
            <a:r>
              <a:rPr lang="en-GB" sz="2400" dirty="0">
                <a:effectLst/>
                <a:latin typeface="Arial" panose="020B0604020202020204" pitchFamily="34" charset="0"/>
                <a:ea typeface="Times New Roman" panose="02020603050405020304" pitchFamily="18" charset="0"/>
                <a:cs typeface="Times New Roman" panose="02020603050405020304" pitchFamily="18" charset="0"/>
              </a:rPr>
              <a:t>-containing vaccines are similar or lower in second and subsequent doses compared to first doses</a:t>
            </a:r>
          </a:p>
          <a:p>
            <a:pPr>
              <a:lnSpc>
                <a:spcPct val="120000"/>
              </a:lnSpc>
              <a:spcBef>
                <a:spcPts val="600"/>
              </a:spcBef>
              <a:spcAft>
                <a:spcPts val="800"/>
              </a:spcAft>
            </a:pPr>
            <a:r>
              <a:rPr lang="en-GB" sz="2400" kern="100" dirty="0">
                <a:effectLst/>
                <a:latin typeface="Arial" panose="020B0604020202020204" pitchFamily="34" charset="0"/>
                <a:ea typeface="Aptos" panose="020B0004020202020204" pitchFamily="34" charset="0"/>
                <a:cs typeface="Arial" panose="020B0604020202020204" pitchFamily="34" charset="0"/>
              </a:rPr>
              <a:t>the most common adverse reactions to MMRV include injection site reactions (such as pain/tenderness, redness</a:t>
            </a:r>
            <a:r>
              <a:rPr lang="en-GB" kern="100" dirty="0">
                <a:ea typeface="Aptos" panose="020B0004020202020204" pitchFamily="34" charset="0"/>
              </a:rPr>
              <a:t> and </a:t>
            </a:r>
            <a:r>
              <a:rPr lang="en-GB" sz="2400" kern="100" dirty="0">
                <a:effectLst/>
                <a:latin typeface="Arial" panose="020B0604020202020204" pitchFamily="34" charset="0"/>
                <a:ea typeface="Aptos" panose="020B0004020202020204" pitchFamily="34" charset="0"/>
                <a:cs typeface="Arial" panose="020B0604020202020204" pitchFamily="34" charset="0"/>
              </a:rPr>
              <a:t>swelling), and fever, irritability, and rash (including </a:t>
            </a:r>
            <a:r>
              <a:rPr lang="en-GB" sz="2400" dirty="0">
                <a:effectLst/>
                <a:latin typeface="Arial" panose="020B0604020202020204" pitchFamily="34" charset="0"/>
                <a:ea typeface="Aptos" panose="020B0004020202020204" pitchFamily="34" charset="0"/>
                <a:cs typeface="Arial" panose="020B0604020202020204" pitchFamily="34" charset="0"/>
              </a:rPr>
              <a:t>a </a:t>
            </a:r>
            <a:r>
              <a:rPr lang="en-GB" sz="2400" kern="100" dirty="0">
                <a:effectLst/>
                <a:latin typeface="Arial" panose="020B0604020202020204" pitchFamily="34" charset="0"/>
                <a:ea typeface="Aptos" panose="020B0004020202020204" pitchFamily="34" charset="0"/>
                <a:cs typeface="Arial" panose="020B0604020202020204" pitchFamily="34" charset="0"/>
              </a:rPr>
              <a:t>measles- or varicella-like rash)</a:t>
            </a:r>
            <a:r>
              <a:rPr lang="en-GB" sz="1200" kern="100" dirty="0">
                <a:effectLst/>
                <a:latin typeface="Arial" panose="020B0604020202020204" pitchFamily="34" charset="0"/>
                <a:ea typeface="Aptos" panose="020B0004020202020204" pitchFamily="34" charset="0"/>
                <a:cs typeface="Arial" panose="020B0604020202020204" pitchFamily="34" charset="0"/>
              </a:rPr>
              <a:t> </a:t>
            </a:r>
          </a:p>
        </p:txBody>
      </p:sp>
      <p:sp>
        <p:nvSpPr>
          <p:cNvPr id="4" name="Footer Placeholder 3">
            <a:extLst>
              <a:ext uri="{FF2B5EF4-FFF2-40B4-BE49-F238E27FC236}">
                <a16:creationId xmlns:a16="http://schemas.microsoft.com/office/drawing/2014/main" id="{FC9A1E0B-3E61-B2F2-C3D1-9C3E0CD833F2}"/>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11EE5DDF-F8A0-CB47-8591-A47BF5FF2B48}"/>
              </a:ext>
            </a:extLst>
          </p:cNvPr>
          <p:cNvSpPr>
            <a:spLocks noGrp="1"/>
          </p:cNvSpPr>
          <p:nvPr>
            <p:ph type="sldNum" sz="quarter" idx="11"/>
          </p:nvPr>
        </p:nvSpPr>
        <p:spPr/>
        <p:txBody>
          <a:bodyPr/>
          <a:lstStyle/>
          <a:p>
            <a:fld id="{344369E4-5DE7-46E5-874E-4FD437973785}" type="slidenum">
              <a:rPr lang="en-GB" smtClean="0"/>
              <a:pPr/>
              <a:t>51</a:t>
            </a:fld>
            <a:endParaRPr lang="en-GB" sz="1400" dirty="0"/>
          </a:p>
        </p:txBody>
      </p:sp>
    </p:spTree>
    <p:extLst>
      <p:ext uri="{BB962C8B-B14F-4D97-AF65-F5344CB8AC3E}">
        <p14:creationId xmlns:p14="http://schemas.microsoft.com/office/powerpoint/2010/main" val="35567654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6383B-E8C1-A752-A7AD-DA4F9415DDFF}"/>
              </a:ext>
            </a:extLst>
          </p:cNvPr>
          <p:cNvSpPr>
            <a:spLocks noGrp="1"/>
          </p:cNvSpPr>
          <p:nvPr>
            <p:ph type="title"/>
          </p:nvPr>
        </p:nvSpPr>
        <p:spPr/>
        <p:txBody>
          <a:bodyPr/>
          <a:lstStyle/>
          <a:p>
            <a:r>
              <a:rPr lang="en-GB" dirty="0"/>
              <a:t>Post-vaccination varicella rash</a:t>
            </a:r>
          </a:p>
        </p:txBody>
      </p:sp>
      <p:sp>
        <p:nvSpPr>
          <p:cNvPr id="3" name="Content Placeholder 2">
            <a:extLst>
              <a:ext uri="{FF2B5EF4-FFF2-40B4-BE49-F238E27FC236}">
                <a16:creationId xmlns:a16="http://schemas.microsoft.com/office/drawing/2014/main" id="{F73F8E8B-7E82-115F-38EA-A474904F0B17}"/>
              </a:ext>
            </a:extLst>
          </p:cNvPr>
          <p:cNvSpPr>
            <a:spLocks noGrp="1"/>
          </p:cNvSpPr>
          <p:nvPr>
            <p:ph idx="1"/>
          </p:nvPr>
        </p:nvSpPr>
        <p:spPr/>
        <p:txBody>
          <a:bodyPr>
            <a:normAutofit fontScale="92500" lnSpcReduction="10000"/>
          </a:bodyPr>
          <a:lstStyle/>
          <a:p>
            <a:r>
              <a:rPr lang="en-GB" sz="1800" dirty="0"/>
              <a:t>some individuals may develop a varicella vaccine-associated rash around the site of the injection</a:t>
            </a:r>
          </a:p>
          <a:p>
            <a:r>
              <a:rPr lang="en-GB" sz="1800" dirty="0"/>
              <a:t>children can attend childcare and educational settings but vesicles should be kept covered as a precaution  </a:t>
            </a:r>
          </a:p>
          <a:p>
            <a:r>
              <a:rPr lang="en-GB" sz="1800" dirty="0"/>
              <a:t>very rarely, children may develop a varicella-like rash either disseminated or localised away from the site of the injection within 1 month of vaccination</a:t>
            </a:r>
          </a:p>
          <a:p>
            <a:r>
              <a:rPr lang="en-GB" sz="1800" dirty="0"/>
              <a:t>a disseminated rash is more likely to be due to natural varicella infection than the vaccine virus; children should be reviewed by a clinician and recent exposure considered</a:t>
            </a:r>
          </a:p>
          <a:p>
            <a:pPr marL="0" indent="0">
              <a:buNone/>
            </a:pPr>
            <a:r>
              <a:rPr lang="en-GB" sz="1800" b="1" dirty="0"/>
              <a:t>Transmission</a:t>
            </a:r>
          </a:p>
          <a:p>
            <a:r>
              <a:rPr lang="en-GB" sz="1800" dirty="0"/>
              <a:t>transmission of varicella vaccine virus from immunocompetent vaccinees to susceptible close contacts is possible but the risk is very low</a:t>
            </a:r>
          </a:p>
          <a:p>
            <a:r>
              <a:rPr lang="en-GB" sz="1800" dirty="0"/>
              <a:t>transmission of vaccine virus in absence of a post-vaccination rash has not been documented </a:t>
            </a:r>
          </a:p>
          <a:p>
            <a:r>
              <a:rPr lang="en-GB" sz="1800" dirty="0"/>
              <a:t>if a localised vaccine-related rash develops away from the site of injection, lesions should be covered to further reduce the risk of transmission</a:t>
            </a:r>
          </a:p>
          <a:p>
            <a:r>
              <a:rPr lang="en-GB" sz="1800" dirty="0"/>
              <a:t>if rash is disseminated, the risk is higher, and immunosuppressed people with significant exposure to the vaccinated child should be offered post-exposure prophylaxis in line with </a:t>
            </a:r>
            <a:r>
              <a:rPr lang="en-GB" sz="1800" dirty="0">
                <a:hlinkClick r:id="rId3"/>
              </a:rPr>
              <a:t>guidance</a:t>
            </a:r>
            <a:endParaRPr lang="en-GB" sz="1800" dirty="0"/>
          </a:p>
          <a:p>
            <a:r>
              <a:rPr lang="en-GB" sz="1800" dirty="0"/>
              <a:t>immunocompetent pregnant contacts can be reassured that the risk of infection is very low</a:t>
            </a:r>
          </a:p>
        </p:txBody>
      </p:sp>
      <p:sp>
        <p:nvSpPr>
          <p:cNvPr id="4" name="Footer Placeholder 3">
            <a:extLst>
              <a:ext uri="{FF2B5EF4-FFF2-40B4-BE49-F238E27FC236}">
                <a16:creationId xmlns:a16="http://schemas.microsoft.com/office/drawing/2014/main" id="{696317BB-AD26-E787-05CE-F5766880AB81}"/>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7D8BA83B-A650-EE9E-3A8E-5E1E2D44991A}"/>
              </a:ext>
            </a:extLst>
          </p:cNvPr>
          <p:cNvSpPr>
            <a:spLocks noGrp="1"/>
          </p:cNvSpPr>
          <p:nvPr>
            <p:ph type="sldNum" sz="quarter" idx="11"/>
          </p:nvPr>
        </p:nvSpPr>
        <p:spPr/>
        <p:txBody>
          <a:bodyPr/>
          <a:lstStyle/>
          <a:p>
            <a:fld id="{344369E4-5DE7-46E5-874E-4FD437973785}" type="slidenum">
              <a:rPr lang="en-GB" smtClean="0"/>
              <a:pPr/>
              <a:t>52</a:t>
            </a:fld>
            <a:endParaRPr lang="en-GB" sz="1400" dirty="0"/>
          </a:p>
        </p:txBody>
      </p:sp>
    </p:spTree>
    <p:extLst>
      <p:ext uri="{BB962C8B-B14F-4D97-AF65-F5344CB8AC3E}">
        <p14:creationId xmlns:p14="http://schemas.microsoft.com/office/powerpoint/2010/main" val="5593413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B36A8-C6DC-26BD-41D7-010A799DC6EE}"/>
              </a:ext>
            </a:extLst>
          </p:cNvPr>
          <p:cNvSpPr>
            <a:spLocks noGrp="1"/>
          </p:cNvSpPr>
          <p:nvPr>
            <p:ph type="title"/>
          </p:nvPr>
        </p:nvSpPr>
        <p:spPr/>
        <p:txBody>
          <a:bodyPr/>
          <a:lstStyle/>
          <a:p>
            <a:r>
              <a:rPr lang="en-GB" dirty="0"/>
              <a:t>Febrile convulsions</a:t>
            </a:r>
          </a:p>
        </p:txBody>
      </p:sp>
      <p:sp>
        <p:nvSpPr>
          <p:cNvPr id="3" name="Content Placeholder 2">
            <a:extLst>
              <a:ext uri="{FF2B5EF4-FFF2-40B4-BE49-F238E27FC236}">
                <a16:creationId xmlns:a16="http://schemas.microsoft.com/office/drawing/2014/main" id="{36A56FD2-B1D1-0B5C-EED6-B4E82C63DE27}"/>
              </a:ext>
            </a:extLst>
          </p:cNvPr>
          <p:cNvSpPr>
            <a:spLocks noGrp="1"/>
          </p:cNvSpPr>
          <p:nvPr>
            <p:ph idx="1"/>
          </p:nvPr>
        </p:nvSpPr>
        <p:spPr>
          <a:xfrm>
            <a:off x="330205" y="1600200"/>
            <a:ext cx="11123857" cy="4705350"/>
          </a:xfrm>
        </p:spPr>
        <p:txBody>
          <a:bodyPr>
            <a:normAutofit fontScale="85000" lnSpcReduction="20000"/>
          </a:bodyPr>
          <a:lstStyle/>
          <a:p>
            <a:pPr marL="0" indent="0">
              <a:lnSpc>
                <a:spcPct val="110000"/>
              </a:lnSpc>
              <a:buNone/>
            </a:pPr>
            <a:r>
              <a:rPr lang="en-GB" sz="1800" b="1" kern="100" dirty="0">
                <a:effectLst/>
                <a:latin typeface="Arial" panose="020B0604020202020204" pitchFamily="34" charset="0"/>
                <a:ea typeface="Aptos" panose="020B0004020202020204" pitchFamily="34" charset="0"/>
              </a:rPr>
              <a:t>Febrile convulsions</a:t>
            </a:r>
            <a:r>
              <a:rPr lang="en-GB" sz="1800" kern="100" dirty="0">
                <a:effectLst/>
                <a:latin typeface="Arial" panose="020B0604020202020204" pitchFamily="34" charset="0"/>
                <a:ea typeface="Aptos" panose="020B0004020202020204" pitchFamily="34" charset="0"/>
              </a:rPr>
              <a:t> </a:t>
            </a:r>
          </a:p>
          <a:p>
            <a:pPr>
              <a:lnSpc>
                <a:spcPct val="110000"/>
              </a:lnSpc>
            </a:pPr>
            <a:r>
              <a:rPr lang="en-GB" sz="1800" kern="100" dirty="0">
                <a:effectLst/>
                <a:latin typeface="Arial" panose="020B0604020202020204" pitchFamily="34" charset="0"/>
                <a:ea typeface="Aptos" panose="020B0004020202020204" pitchFamily="34" charset="0"/>
              </a:rPr>
              <a:t>can occur </a:t>
            </a:r>
            <a:r>
              <a:rPr lang="en-GB" sz="1800" dirty="0">
                <a:effectLst/>
                <a:latin typeface="Arial" panose="020B0604020202020204" pitchFamily="34" charset="0"/>
                <a:ea typeface="Aptos" panose="020B0004020202020204" pitchFamily="34" charset="0"/>
              </a:rPr>
              <a:t>when a child develops a high temperature </a:t>
            </a:r>
            <a:r>
              <a:rPr lang="en-GB" sz="1800" kern="100" dirty="0">
                <a:effectLst/>
                <a:latin typeface="Arial" panose="020B0604020202020204" pitchFamily="34" charset="0"/>
                <a:ea typeface="Aptos" panose="020B0004020202020204" pitchFamily="34" charset="0"/>
              </a:rPr>
              <a:t>caused by any typical childhood illness; </a:t>
            </a:r>
          </a:p>
          <a:p>
            <a:pPr>
              <a:lnSpc>
                <a:spcPct val="110000"/>
              </a:lnSpc>
            </a:pPr>
            <a:r>
              <a:rPr lang="en-GB" sz="1800" dirty="0">
                <a:effectLst/>
                <a:latin typeface="Arial" panose="020B0604020202020204" pitchFamily="34" charset="0"/>
                <a:ea typeface="Aptos" panose="020B0004020202020204" pitchFamily="34" charset="0"/>
              </a:rPr>
              <a:t>are self-limiting with no long-term consequences</a:t>
            </a:r>
            <a:endParaRPr lang="en-GB" sz="1800" kern="100" dirty="0">
              <a:effectLst/>
              <a:latin typeface="Arial" panose="020B0604020202020204" pitchFamily="34" charset="0"/>
              <a:ea typeface="Aptos" panose="020B0004020202020204" pitchFamily="34" charset="0"/>
            </a:endParaRPr>
          </a:p>
          <a:p>
            <a:pPr>
              <a:lnSpc>
                <a:spcPct val="110000"/>
              </a:lnSpc>
            </a:pPr>
            <a:r>
              <a:rPr lang="en-GB" sz="1800" kern="100" dirty="0">
                <a:effectLst/>
                <a:latin typeface="Arial" panose="020B0604020202020204" pitchFamily="34" charset="0"/>
                <a:ea typeface="Aptos" panose="020B0004020202020204" pitchFamily="34" charset="0"/>
              </a:rPr>
              <a:t>most common </a:t>
            </a:r>
            <a:r>
              <a:rPr lang="en-GB" sz="1800" dirty="0">
                <a:effectLst/>
                <a:latin typeface="Arial" panose="020B0604020202020204" pitchFamily="34" charset="0"/>
                <a:ea typeface="Aptos" panose="020B0004020202020204" pitchFamily="34" charset="0"/>
              </a:rPr>
              <a:t>between 6 months to 6 years of age; </a:t>
            </a:r>
            <a:r>
              <a:rPr lang="en-GB" sz="1800" dirty="0">
                <a:effectLst/>
                <a:latin typeface="Arial" panose="020B0604020202020204" pitchFamily="34" charset="0"/>
                <a:ea typeface="Arial" panose="020B0604020202020204" pitchFamily="34" charset="0"/>
              </a:rPr>
              <a:t>2 to 5% of children will experience febrile convulsions before the age of 5</a:t>
            </a:r>
          </a:p>
          <a:p>
            <a:pPr marL="0" indent="0">
              <a:lnSpc>
                <a:spcPct val="110000"/>
              </a:lnSpc>
              <a:buNone/>
            </a:pPr>
            <a:endParaRPr lang="en-GB" sz="1200" dirty="0">
              <a:effectLst/>
              <a:latin typeface="Arial" panose="020B0604020202020204" pitchFamily="34" charset="0"/>
              <a:ea typeface="Arial" panose="020B0604020202020204" pitchFamily="34" charset="0"/>
            </a:endParaRPr>
          </a:p>
          <a:p>
            <a:pPr marL="0" indent="0">
              <a:lnSpc>
                <a:spcPct val="110000"/>
              </a:lnSpc>
              <a:buNone/>
            </a:pPr>
            <a:r>
              <a:rPr lang="en-GB" sz="1800" b="1" dirty="0">
                <a:effectLst/>
                <a:latin typeface="Arial" panose="020B0604020202020204" pitchFamily="34" charset="0"/>
                <a:ea typeface="Arial" panose="020B0604020202020204" pitchFamily="34" charset="0"/>
              </a:rPr>
              <a:t>Risk following MMRV</a:t>
            </a:r>
          </a:p>
          <a:p>
            <a:pPr>
              <a:lnSpc>
                <a:spcPct val="110000"/>
              </a:lnSpc>
              <a:spcBef>
                <a:spcPts val="600"/>
              </a:spcBef>
            </a:pPr>
            <a:r>
              <a:rPr lang="en-GB" sz="1800" dirty="0">
                <a:ea typeface="Arial" panose="020B0604020202020204" pitchFamily="34" charset="0"/>
              </a:rPr>
              <a:t>s</a:t>
            </a:r>
            <a:r>
              <a:rPr lang="en-GB" sz="1800" dirty="0">
                <a:effectLst/>
                <a:latin typeface="Arial" panose="020B0604020202020204" pitchFamily="34" charset="0"/>
                <a:ea typeface="Arial" panose="020B0604020202020204" pitchFamily="34" charset="0"/>
              </a:rPr>
              <a:t>mall increase in risk of febrile convulsions in the 5 to 10 days following </a:t>
            </a:r>
            <a:r>
              <a:rPr lang="en-GB" sz="1800" dirty="0">
                <a:ea typeface="Arial" panose="020B0604020202020204" pitchFamily="34" charset="0"/>
              </a:rPr>
              <a:t>1</a:t>
            </a:r>
            <a:r>
              <a:rPr lang="en-GB" sz="1800" baseline="30000" dirty="0">
                <a:ea typeface="Arial" panose="020B0604020202020204" pitchFamily="34" charset="0"/>
              </a:rPr>
              <a:t>st</a:t>
            </a:r>
            <a:r>
              <a:rPr lang="en-GB" sz="1800" dirty="0">
                <a:ea typeface="Arial" panose="020B0604020202020204" pitchFamily="34" charset="0"/>
              </a:rPr>
              <a:t> </a:t>
            </a:r>
            <a:r>
              <a:rPr lang="en-GB" sz="1800" dirty="0">
                <a:effectLst/>
                <a:latin typeface="Arial" panose="020B0604020202020204" pitchFamily="34" charset="0"/>
                <a:ea typeface="Arial" panose="020B0604020202020204" pitchFamily="34" charset="0"/>
              </a:rPr>
              <a:t>dose of MMRV </a:t>
            </a:r>
          </a:p>
          <a:p>
            <a:pPr>
              <a:lnSpc>
                <a:spcPct val="110000"/>
              </a:lnSpc>
              <a:spcBef>
                <a:spcPts val="600"/>
              </a:spcBef>
            </a:pPr>
            <a:r>
              <a:rPr lang="en-GB" sz="1800" dirty="0">
                <a:effectLst/>
                <a:latin typeface="Arial" panose="020B0604020202020204" pitchFamily="34" charset="0"/>
                <a:ea typeface="Arial" panose="020B0604020202020204" pitchFamily="34" charset="0"/>
              </a:rPr>
              <a:t>risk estimated to be approximately 1 per 1,000 doses in the 7 to 10 days following vaccination; this is slightly higher than following the first dose of MMR</a:t>
            </a:r>
            <a:endParaRPr lang="en-GB" sz="1800" dirty="0">
              <a:ea typeface="Arial" panose="020B0604020202020204" pitchFamily="34" charset="0"/>
              <a:cs typeface="Times New Roman" panose="02020603050405020304" pitchFamily="18" charset="0"/>
            </a:endParaRPr>
          </a:p>
          <a:p>
            <a:pPr>
              <a:lnSpc>
                <a:spcPct val="110000"/>
              </a:lnSpc>
              <a:spcBef>
                <a:spcPts val="600"/>
              </a:spcBef>
            </a:pPr>
            <a:r>
              <a:rPr lang="en-GB" sz="1800" dirty="0">
                <a:ea typeface="Times New Roman" panose="02020603050405020304" pitchFamily="18" charset="0"/>
                <a:cs typeface="Times New Roman" panose="02020603050405020304" pitchFamily="18" charset="0"/>
              </a:rPr>
              <a:t>r</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isk following vaccination is much lower than the risk following measles infection (1 </a:t>
            </a:r>
            <a:r>
              <a:rPr lang="en-GB" sz="1800" dirty="0">
                <a:ea typeface="Times New Roman" panose="02020603050405020304" pitchFamily="18" charset="0"/>
                <a:cs typeface="Times New Roman" panose="02020603050405020304" pitchFamily="18" charset="0"/>
              </a:rPr>
              <a:t>per</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 43 cases)</a:t>
            </a:r>
          </a:p>
          <a:p>
            <a:pPr>
              <a:lnSpc>
                <a:spcPct val="1100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parents should be advised of this low but </a:t>
            </a:r>
            <a:r>
              <a:rPr lang="en-GB" sz="1800" dirty="0">
                <a:ea typeface="Times New Roman" panose="02020603050405020304" pitchFamily="18" charset="0"/>
                <a:cs typeface="Times New Roman" panose="02020603050405020304" pitchFamily="18" charset="0"/>
              </a:rPr>
              <a:t>possible risk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and advised to seek medical attention if their child has a febrile convulsion </a:t>
            </a:r>
          </a:p>
          <a:p>
            <a:pPr>
              <a:lnSpc>
                <a:spcPct val="110000"/>
              </a:lnSpc>
              <a:spcBef>
                <a:spcPts val="600"/>
              </a:spcBef>
            </a:pPr>
            <a:r>
              <a:rPr lang="en-GB" sz="1800" dirty="0">
                <a:ea typeface="Times New Roman" panose="02020603050405020304" pitchFamily="18" charset="0"/>
                <a:cs typeface="Times New Roman" panose="02020603050405020304" pitchFamily="18" charset="0"/>
              </a:rPr>
              <a:t>a</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s fever following vaccination with MMRV vaccine may occur at any point within 2 weeks of vaccination, there is no need for the child to be offered prophylactic paracetamol prior to administration of the MMRV vaccine</a:t>
            </a:r>
          </a:p>
          <a:p>
            <a:pPr>
              <a:lnSpc>
                <a:spcPct val="1100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children can receive paracetamol if they develop any post-vaccine related symptoms </a:t>
            </a:r>
          </a:p>
          <a:p>
            <a:pPr>
              <a:lnSpc>
                <a:spcPct val="110000"/>
              </a:lnSpc>
              <a:spcBef>
                <a:spcPts val="600"/>
              </a:spcBef>
            </a:pPr>
            <a:r>
              <a:rPr lang="en-GB" sz="1800" dirty="0">
                <a:effectLst/>
                <a:latin typeface="Arial" panose="020B0604020202020204" pitchFamily="34" charset="0"/>
                <a:ea typeface="Arial" panose="020B0604020202020204" pitchFamily="34" charset="0"/>
              </a:rPr>
              <a:t>no increased risk of febrile convulsions associated with 2</a:t>
            </a:r>
            <a:r>
              <a:rPr lang="en-GB" sz="1800" baseline="30000" dirty="0">
                <a:effectLst/>
                <a:latin typeface="Arial" panose="020B0604020202020204" pitchFamily="34" charset="0"/>
                <a:ea typeface="Arial" panose="020B0604020202020204" pitchFamily="34" charset="0"/>
              </a:rPr>
              <a:t>nd</a:t>
            </a:r>
            <a:r>
              <a:rPr lang="en-GB" sz="1800" dirty="0">
                <a:effectLst/>
                <a:latin typeface="Arial" panose="020B0604020202020204" pitchFamily="34" charset="0"/>
                <a:ea typeface="Arial" panose="020B0604020202020204" pitchFamily="34" charset="0"/>
              </a:rPr>
              <a:t> dose</a:t>
            </a:r>
            <a:endParaRPr lang="en-GB" sz="1800" dirty="0">
              <a:effectLst/>
            </a:endParaRPr>
          </a:p>
        </p:txBody>
      </p:sp>
      <p:sp>
        <p:nvSpPr>
          <p:cNvPr id="4" name="Footer Placeholder 3">
            <a:extLst>
              <a:ext uri="{FF2B5EF4-FFF2-40B4-BE49-F238E27FC236}">
                <a16:creationId xmlns:a16="http://schemas.microsoft.com/office/drawing/2014/main" id="{89546B8D-EBD6-3DE7-1F79-AD1D8C788197}"/>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5E3F269D-0C9B-4ECC-50A0-2E11E3C1F3AA}"/>
              </a:ext>
            </a:extLst>
          </p:cNvPr>
          <p:cNvSpPr>
            <a:spLocks noGrp="1"/>
          </p:cNvSpPr>
          <p:nvPr>
            <p:ph type="sldNum" sz="quarter" idx="11"/>
          </p:nvPr>
        </p:nvSpPr>
        <p:spPr/>
        <p:txBody>
          <a:bodyPr/>
          <a:lstStyle/>
          <a:p>
            <a:fld id="{344369E4-5DE7-46E5-874E-4FD437973785}" type="slidenum">
              <a:rPr lang="en-GB" smtClean="0"/>
              <a:pPr/>
              <a:t>53</a:t>
            </a:fld>
            <a:endParaRPr lang="en-GB" sz="1400" dirty="0"/>
          </a:p>
        </p:txBody>
      </p:sp>
    </p:spTree>
    <p:extLst>
      <p:ext uri="{BB962C8B-B14F-4D97-AF65-F5344CB8AC3E}">
        <p14:creationId xmlns:p14="http://schemas.microsoft.com/office/powerpoint/2010/main" val="26782432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742E7-3EAA-872F-D640-E5703AF00103}"/>
              </a:ext>
            </a:extLst>
          </p:cNvPr>
          <p:cNvSpPr>
            <a:spLocks noGrp="1"/>
          </p:cNvSpPr>
          <p:nvPr>
            <p:ph type="title"/>
          </p:nvPr>
        </p:nvSpPr>
        <p:spPr/>
        <p:txBody>
          <a:bodyPr/>
          <a:lstStyle/>
          <a:p>
            <a:r>
              <a:rPr lang="en-GB" dirty="0"/>
              <a:t>Encephalitis</a:t>
            </a:r>
          </a:p>
        </p:txBody>
      </p:sp>
      <p:sp>
        <p:nvSpPr>
          <p:cNvPr id="3" name="Content Placeholder 2">
            <a:extLst>
              <a:ext uri="{FF2B5EF4-FFF2-40B4-BE49-F238E27FC236}">
                <a16:creationId xmlns:a16="http://schemas.microsoft.com/office/drawing/2014/main" id="{BF5C90E7-2A4F-D627-DA92-CB1AAA665B89}"/>
              </a:ext>
            </a:extLst>
          </p:cNvPr>
          <p:cNvSpPr>
            <a:spLocks noGrp="1"/>
          </p:cNvSpPr>
          <p:nvPr>
            <p:ph idx="1"/>
          </p:nvPr>
        </p:nvSpPr>
        <p:spPr/>
        <p:txBody>
          <a:bodyPr>
            <a:normAutofit fontScale="92500"/>
          </a:bodyPr>
          <a:lstStyle/>
          <a:p>
            <a:r>
              <a:rPr lang="en-GB" dirty="0"/>
              <a:t>encephalitis is a known complication of wild-type varicella and measles infections, associated with approximately 2 to 3 in 100,000 cases and 100 in 100,000 cases respectively</a:t>
            </a:r>
          </a:p>
          <a:p>
            <a:r>
              <a:rPr lang="en-GB" dirty="0"/>
              <a:t>post-marketing surveillance of varicella-containing vaccines has found a small number of cases of encephalitis which occurred after vaccination but an association has not been quantified   </a:t>
            </a:r>
          </a:p>
          <a:p>
            <a:pPr>
              <a:lnSpc>
                <a:spcPct val="110000"/>
              </a:lnSpc>
            </a:pPr>
            <a:r>
              <a:rPr lang="en-GB" dirty="0"/>
              <a:t>15 years of surveillance of adverse events following varicella vaccination in the USA recorded 22 cases of encephalitis following MMRV: 0.06 cases per 100,000 doses </a:t>
            </a:r>
          </a:p>
          <a:p>
            <a:pPr>
              <a:lnSpc>
                <a:spcPct val="110000"/>
              </a:lnSpc>
            </a:pPr>
            <a:r>
              <a:rPr lang="en-GB" dirty="0"/>
              <a:t>varicella zoster virus was detected in 1 of these cases, but was not strain-typed </a:t>
            </a:r>
          </a:p>
          <a:p>
            <a:r>
              <a:rPr lang="en-GB" dirty="0"/>
              <a:t>the risk of encephalitis associated with natural varicella and measles infections is far greater than the risk following vaccination </a:t>
            </a:r>
          </a:p>
        </p:txBody>
      </p:sp>
      <p:sp>
        <p:nvSpPr>
          <p:cNvPr id="4" name="Footer Placeholder 3">
            <a:extLst>
              <a:ext uri="{FF2B5EF4-FFF2-40B4-BE49-F238E27FC236}">
                <a16:creationId xmlns:a16="http://schemas.microsoft.com/office/drawing/2014/main" id="{846D3DD6-9641-6A0B-1E0E-770FEA662459}"/>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3955F64A-E5DF-A81A-18A2-59104E93224C}"/>
              </a:ext>
            </a:extLst>
          </p:cNvPr>
          <p:cNvSpPr>
            <a:spLocks noGrp="1"/>
          </p:cNvSpPr>
          <p:nvPr>
            <p:ph type="sldNum" sz="quarter" idx="11"/>
          </p:nvPr>
        </p:nvSpPr>
        <p:spPr/>
        <p:txBody>
          <a:bodyPr/>
          <a:lstStyle/>
          <a:p>
            <a:fld id="{344369E4-5DE7-46E5-874E-4FD437973785}" type="slidenum">
              <a:rPr lang="en-GB" smtClean="0"/>
              <a:pPr/>
              <a:t>54</a:t>
            </a:fld>
            <a:endParaRPr lang="en-GB" sz="1400" dirty="0"/>
          </a:p>
        </p:txBody>
      </p:sp>
    </p:spTree>
    <p:extLst>
      <p:ext uri="{BB962C8B-B14F-4D97-AF65-F5344CB8AC3E}">
        <p14:creationId xmlns:p14="http://schemas.microsoft.com/office/powerpoint/2010/main" val="26184427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A63B3-97A8-12E5-6021-06196CFDD936}"/>
              </a:ext>
            </a:extLst>
          </p:cNvPr>
          <p:cNvSpPr>
            <a:spLocks noGrp="1"/>
          </p:cNvSpPr>
          <p:nvPr>
            <p:ph type="title"/>
          </p:nvPr>
        </p:nvSpPr>
        <p:spPr/>
        <p:txBody>
          <a:bodyPr/>
          <a:lstStyle/>
          <a:p>
            <a:r>
              <a:rPr lang="en-GB" dirty="0"/>
              <a:t>Idiopathic thrombocytopenic purpura (ITP)</a:t>
            </a:r>
          </a:p>
        </p:txBody>
      </p:sp>
      <p:sp>
        <p:nvSpPr>
          <p:cNvPr id="3" name="Content Placeholder 2">
            <a:extLst>
              <a:ext uri="{FF2B5EF4-FFF2-40B4-BE49-F238E27FC236}">
                <a16:creationId xmlns:a16="http://schemas.microsoft.com/office/drawing/2014/main" id="{D82B93CB-85A7-6307-128C-6E155003022B}"/>
              </a:ext>
            </a:extLst>
          </p:cNvPr>
          <p:cNvSpPr>
            <a:spLocks noGrp="1"/>
          </p:cNvSpPr>
          <p:nvPr>
            <p:ph idx="1"/>
          </p:nvPr>
        </p:nvSpPr>
        <p:spPr>
          <a:xfrm>
            <a:off x="330205" y="1435100"/>
            <a:ext cx="11123857" cy="4889500"/>
          </a:xfrm>
        </p:spPr>
        <p:txBody>
          <a:bodyPr>
            <a:normAutofit fontScale="85000" lnSpcReduction="10000"/>
          </a:bodyPr>
          <a:lstStyle/>
          <a:p>
            <a:pPr>
              <a:lnSpc>
                <a:spcPct val="120000"/>
              </a:lnSpc>
            </a:pPr>
            <a:r>
              <a:rPr lang="en-GB" sz="1800" dirty="0"/>
              <a:t>ITP is a blood disorder when the immune system attacks and destroys platelets (which are required for blood clotting)</a:t>
            </a:r>
          </a:p>
          <a:p>
            <a:pPr>
              <a:lnSpc>
                <a:spcPct val="120000"/>
              </a:lnSpc>
            </a:pPr>
            <a:r>
              <a:rPr lang="en-GB" sz="1800" dirty="0"/>
              <a:t>ITP may occur following MMRV vaccination and is most likely due to the rubella component</a:t>
            </a:r>
          </a:p>
          <a:p>
            <a:pPr>
              <a:lnSpc>
                <a:spcPct val="120000"/>
              </a:lnSpc>
            </a:pPr>
            <a:r>
              <a:rPr lang="en-GB" sz="1800" dirty="0"/>
              <a:t>this usually occurs within six weeks and resolves spontaneously</a:t>
            </a:r>
          </a:p>
          <a:p>
            <a:pPr>
              <a:lnSpc>
                <a:spcPct val="120000"/>
              </a:lnSpc>
            </a:pPr>
            <a:r>
              <a:rPr lang="en-GB" sz="1800" dirty="0"/>
              <a:t>ITP occurs in about 1 in 22,300 children who are given a first dose of MMR in the second year of life and this is likely to be similar following MMRV</a:t>
            </a:r>
          </a:p>
          <a:p>
            <a:pPr>
              <a:lnSpc>
                <a:spcPct val="120000"/>
              </a:lnSpc>
            </a:pPr>
            <a:r>
              <a:rPr lang="en-GB" sz="1800" dirty="0"/>
              <a:t>the risk of developing ITP after MMRV vaccination is much less than the risk of developing it after infection with wild measles or rubella virus</a:t>
            </a:r>
          </a:p>
          <a:p>
            <a:pPr>
              <a:lnSpc>
                <a:spcPct val="120000"/>
              </a:lnSpc>
            </a:pPr>
            <a:r>
              <a:rPr lang="en-GB" sz="1800" dirty="0"/>
              <a:t>children with previously diagnosed ITP do not have an increased risk of ITP following MMR-containing vaccination</a:t>
            </a:r>
          </a:p>
          <a:p>
            <a:pPr>
              <a:lnSpc>
                <a:spcPct val="120000"/>
              </a:lnSpc>
            </a:pPr>
            <a:r>
              <a:rPr lang="en-GB" sz="1800" dirty="0"/>
              <a:t>there is no evidence of an association between ITP and the second MMR dose; there is insufficient data on outcomes following the second dose for children who experienced ITP following the first dose</a:t>
            </a:r>
          </a:p>
          <a:p>
            <a:pPr>
              <a:lnSpc>
                <a:spcPct val="120000"/>
              </a:lnSpc>
            </a:pPr>
            <a:r>
              <a:rPr lang="en-GB" sz="1800" dirty="0"/>
              <a:t>if ITP occurs following the first dose of MMRV then blood should be tested for measles antibodies before a second dose is given </a:t>
            </a:r>
          </a:p>
          <a:p>
            <a:pPr>
              <a:lnSpc>
                <a:spcPct val="120000"/>
              </a:lnSpc>
            </a:pPr>
            <a:r>
              <a:rPr lang="en-GB" sz="1800" dirty="0"/>
              <a:t>if the results suggest a lack of protection against measles, then a second dose of MMRV is recommended</a:t>
            </a:r>
          </a:p>
          <a:p>
            <a:pPr>
              <a:lnSpc>
                <a:spcPct val="120000"/>
              </a:lnSpc>
            </a:pPr>
            <a:r>
              <a:rPr lang="en-GB" sz="1800" dirty="0"/>
              <a:t>serological testing for the mumps, rubella, and varicella components is not recommended</a:t>
            </a:r>
          </a:p>
        </p:txBody>
      </p:sp>
      <p:sp>
        <p:nvSpPr>
          <p:cNvPr id="4" name="Footer Placeholder 3">
            <a:extLst>
              <a:ext uri="{FF2B5EF4-FFF2-40B4-BE49-F238E27FC236}">
                <a16:creationId xmlns:a16="http://schemas.microsoft.com/office/drawing/2014/main" id="{CBBA4C1E-134E-46E3-CB24-AD12FEA59CB6}"/>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23617C21-3239-A158-F15D-ED61C5AC39F0}"/>
              </a:ext>
            </a:extLst>
          </p:cNvPr>
          <p:cNvSpPr>
            <a:spLocks noGrp="1"/>
          </p:cNvSpPr>
          <p:nvPr>
            <p:ph type="sldNum" sz="quarter" idx="11"/>
          </p:nvPr>
        </p:nvSpPr>
        <p:spPr/>
        <p:txBody>
          <a:bodyPr/>
          <a:lstStyle/>
          <a:p>
            <a:fld id="{344369E4-5DE7-46E5-874E-4FD437973785}" type="slidenum">
              <a:rPr lang="en-GB" smtClean="0"/>
              <a:pPr/>
              <a:t>55</a:t>
            </a:fld>
            <a:endParaRPr lang="en-GB" sz="1400" dirty="0"/>
          </a:p>
        </p:txBody>
      </p:sp>
    </p:spTree>
    <p:extLst>
      <p:ext uri="{BB962C8B-B14F-4D97-AF65-F5344CB8AC3E}">
        <p14:creationId xmlns:p14="http://schemas.microsoft.com/office/powerpoint/2010/main" val="36025676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F42BC-D7FE-4843-BC4E-CCDCBBDE729F}"/>
              </a:ext>
            </a:extLst>
          </p:cNvPr>
          <p:cNvSpPr>
            <a:spLocks noGrp="1"/>
          </p:cNvSpPr>
          <p:nvPr>
            <p:ph type="title"/>
          </p:nvPr>
        </p:nvSpPr>
        <p:spPr/>
        <p:txBody>
          <a:bodyPr/>
          <a:lstStyle/>
          <a:p>
            <a:r>
              <a:rPr lang="en-GB" dirty="0"/>
              <a:t>Reporting suspected adverse reactions</a:t>
            </a:r>
          </a:p>
        </p:txBody>
      </p:sp>
      <p:sp>
        <p:nvSpPr>
          <p:cNvPr id="3" name="Content Placeholder 2">
            <a:extLst>
              <a:ext uri="{FF2B5EF4-FFF2-40B4-BE49-F238E27FC236}">
                <a16:creationId xmlns:a16="http://schemas.microsoft.com/office/drawing/2014/main" id="{0E833E54-5A35-4231-A871-CA18EA575AA4}"/>
              </a:ext>
            </a:extLst>
          </p:cNvPr>
          <p:cNvSpPr>
            <a:spLocks noGrp="1"/>
          </p:cNvSpPr>
          <p:nvPr>
            <p:ph idx="1"/>
          </p:nvPr>
        </p:nvSpPr>
        <p:spPr>
          <a:xfrm>
            <a:off x="158327" y="1459832"/>
            <a:ext cx="7718733" cy="4979017"/>
          </a:xfrm>
        </p:spPr>
        <p:txBody>
          <a:bodyPr>
            <a:normAutofit/>
          </a:bodyPr>
          <a:lstStyle/>
          <a:p>
            <a:pPr lvl="1"/>
            <a:r>
              <a:rPr lang="en-GB" altLang="en-US" dirty="0">
                <a:ea typeface="ヒラギノ角ゴ Pro W3"/>
                <a:cs typeface="ヒラギノ角ゴ Pro W3"/>
              </a:rPr>
              <a:t>all suspected adverse reactions in children to the MMRV vaccine should be reported to the Medicines and Healthcare product Regulatory Agency (MHRA) using </a:t>
            </a:r>
            <a:r>
              <a:rPr lang="en-GB" altLang="en-US" b="1" dirty="0">
                <a:ea typeface="ヒラギノ角ゴ Pro W3"/>
                <a:cs typeface="ヒラギノ角ゴ Pro W3"/>
              </a:rPr>
              <a:t>the Yellow Card scheme</a:t>
            </a:r>
            <a:r>
              <a:rPr lang="en-GB" altLang="en-US" dirty="0">
                <a:ea typeface="ヒラギノ角ゴ Pro W3"/>
                <a:cs typeface="ヒラギノ角ゴ Pro W3"/>
              </a:rPr>
              <a:t> </a:t>
            </a:r>
            <a:r>
              <a:rPr lang="en-GB" altLang="en-US" dirty="0">
                <a:ea typeface="ヒラギノ角ゴ Pro W3"/>
                <a:cs typeface="ヒラギノ角ゴ Pro W3"/>
                <a:hlinkClick r:id="rId3"/>
              </a:rPr>
              <a:t>http://mhra.gov.uk/yellowcard</a:t>
            </a:r>
            <a:r>
              <a:rPr lang="en-GB" altLang="en-US" dirty="0">
                <a:ea typeface="ヒラギノ角ゴ Pro W3"/>
                <a:cs typeface="ヒラギノ角ゴ Pro W3"/>
              </a:rPr>
              <a:t>  </a:t>
            </a:r>
          </a:p>
          <a:p>
            <a:pPr lvl="1"/>
            <a:r>
              <a:rPr lang="en-GB" altLang="en-US" dirty="0">
                <a:ea typeface="ヒラギノ角ゴ Pro W3"/>
                <a:cs typeface="ヒラギノ角ゴ Pro W3"/>
              </a:rPr>
              <a:t>the MHRA carefully monitor the safety of all vaccines</a:t>
            </a:r>
          </a:p>
          <a:p>
            <a:pPr lvl="1"/>
            <a:r>
              <a:rPr lang="en-GB" altLang="en-US" dirty="0">
                <a:ea typeface="ヒラギノ角ゴ Pro W3"/>
                <a:cs typeface="ヒラギノ角ゴ Pro W3"/>
              </a:rPr>
              <a:t>the success of the Yellow Card scheme depends on early, complete and accurate reporting </a:t>
            </a:r>
          </a:p>
          <a:p>
            <a:pPr lvl="1"/>
            <a:r>
              <a:rPr lang="en-GB" altLang="en-US" dirty="0">
                <a:ea typeface="ヒラギノ角ゴ Pro W3"/>
                <a:cs typeface="ヒラギノ角ゴ Pro W3"/>
              </a:rPr>
              <a:t>report even if uncertain about whether the vaccine caused the condition</a:t>
            </a:r>
            <a:endParaRPr lang="en-GB" dirty="0"/>
          </a:p>
          <a:p>
            <a:pPr lvl="1"/>
            <a:r>
              <a:rPr lang="en-GB" altLang="en-US" dirty="0">
                <a:ea typeface="ヒラギノ角ゴ Pro W3"/>
                <a:cs typeface="ヒラギノ角ゴ Pro W3"/>
              </a:rPr>
              <a:t>the Green Book </a:t>
            </a:r>
            <a:r>
              <a:rPr lang="en-GB" altLang="en-US" dirty="0">
                <a:ea typeface="ヒラギノ角ゴ Pro W3"/>
                <a:cs typeface="ヒラギノ角ゴ Pro W3"/>
                <a:hlinkClick r:id="rId4"/>
              </a:rPr>
              <a:t>Surveillance and monitoring for vaccine safety </a:t>
            </a:r>
            <a:r>
              <a:rPr lang="en-GB" altLang="en-US" dirty="0">
                <a:ea typeface="ヒラギノ角ゴ Pro W3"/>
                <a:cs typeface="ヒラギノ角ゴ Pro W3"/>
              </a:rPr>
              <a:t>chapter contains further details about adverse event reporting</a:t>
            </a:r>
          </a:p>
        </p:txBody>
      </p:sp>
      <p:sp>
        <p:nvSpPr>
          <p:cNvPr id="4" name="Footer Placeholder 3">
            <a:extLst>
              <a:ext uri="{FF2B5EF4-FFF2-40B4-BE49-F238E27FC236}">
                <a16:creationId xmlns:a16="http://schemas.microsoft.com/office/drawing/2014/main" id="{18EB8A50-FB3F-43BF-8763-0AD5A50F022F}"/>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F702EA27-02D7-465E-8C50-9D4F1DEFC940}"/>
              </a:ext>
            </a:extLst>
          </p:cNvPr>
          <p:cNvSpPr>
            <a:spLocks noGrp="1"/>
          </p:cNvSpPr>
          <p:nvPr>
            <p:ph type="sldNum" sz="quarter" idx="11"/>
          </p:nvPr>
        </p:nvSpPr>
        <p:spPr/>
        <p:txBody>
          <a:bodyPr/>
          <a:lstStyle/>
          <a:p>
            <a:fld id="{344369E4-5DE7-46E5-874E-4FD437973785}" type="slidenum">
              <a:rPr lang="en-GB" smtClean="0"/>
              <a:pPr/>
              <a:t>56</a:t>
            </a:fld>
            <a:endParaRPr lang="en-GB" sz="1400" dirty="0"/>
          </a:p>
        </p:txBody>
      </p:sp>
      <p:pic>
        <p:nvPicPr>
          <p:cNvPr id="6" name="Picture 5" descr="images.jpg">
            <a:extLst>
              <a:ext uri="{FF2B5EF4-FFF2-40B4-BE49-F238E27FC236}">
                <a16:creationId xmlns:a16="http://schemas.microsoft.com/office/drawing/2014/main" id="{5614FABE-A369-4015-B7CB-76CA53B241F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171094" y="4109292"/>
            <a:ext cx="3862579" cy="2187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79972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C7EB7D-75F4-E292-1908-A150A534A327}"/>
              </a:ext>
            </a:extLst>
          </p:cNvPr>
          <p:cNvSpPr>
            <a:spLocks noGrp="1"/>
          </p:cNvSpPr>
          <p:nvPr>
            <p:ph type="ctrTitle"/>
          </p:nvPr>
        </p:nvSpPr>
        <p:spPr/>
        <p:txBody>
          <a:bodyPr/>
          <a:lstStyle/>
          <a:p>
            <a:r>
              <a:rPr lang="en-GB" dirty="0"/>
              <a:t>Summary and resources</a:t>
            </a:r>
          </a:p>
        </p:txBody>
      </p:sp>
    </p:spTree>
    <p:extLst>
      <p:ext uri="{BB962C8B-B14F-4D97-AF65-F5344CB8AC3E}">
        <p14:creationId xmlns:p14="http://schemas.microsoft.com/office/powerpoint/2010/main" val="31180851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63B6B-3E0D-410F-B7F7-15DD5F4B59E4}"/>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190C8E45-73CF-4D2E-B4F7-806983289779}"/>
              </a:ext>
            </a:extLst>
          </p:cNvPr>
          <p:cNvSpPr>
            <a:spLocks noGrp="1"/>
          </p:cNvSpPr>
          <p:nvPr>
            <p:ph idx="1"/>
          </p:nvPr>
        </p:nvSpPr>
        <p:spPr>
          <a:xfrm>
            <a:off x="330205" y="1622323"/>
            <a:ext cx="11123857" cy="4640825"/>
          </a:xfrm>
        </p:spPr>
        <p:txBody>
          <a:bodyPr>
            <a:normAutofit/>
          </a:bodyPr>
          <a:lstStyle/>
          <a:p>
            <a:r>
              <a:rPr lang="en-US" sz="1800" dirty="0">
                <a:latin typeface="+mn-lt"/>
                <a:ea typeface="Times New Roman" panose="02020603050405020304" pitchFamily="18" charset="0"/>
                <a:cs typeface="Times New Roman" panose="02020603050405020304" pitchFamily="18" charset="0"/>
              </a:rPr>
              <a:t>f</a:t>
            </a:r>
            <a:r>
              <a:rPr lang="en-US" sz="1800" dirty="0">
                <a:effectLst/>
                <a:latin typeface="+mn-lt"/>
                <a:ea typeface="Times New Roman" panose="02020603050405020304" pitchFamily="18" charset="0"/>
                <a:cs typeface="Times New Roman" panose="02020603050405020304" pitchFamily="18" charset="0"/>
              </a:rPr>
              <a:t>rom 1 January 2026, varicella vaccination will be introduced into the routine childhood immunisation schedule using the combined MMRV vaccine </a:t>
            </a:r>
          </a:p>
          <a:p>
            <a:r>
              <a:rPr lang="en-US" sz="1800" dirty="0">
                <a:latin typeface="+mn-lt"/>
                <a:ea typeface="Times New Roman" panose="02020603050405020304" pitchFamily="18" charset="0"/>
                <a:cs typeface="Times New Roman" panose="02020603050405020304" pitchFamily="18" charset="0"/>
              </a:rPr>
              <a:t>c</a:t>
            </a:r>
            <a:r>
              <a:rPr lang="en-US" sz="1800" dirty="0">
                <a:effectLst/>
                <a:latin typeface="+mn-lt"/>
                <a:ea typeface="Times New Roman" panose="02020603050405020304" pitchFamily="18" charset="0"/>
                <a:cs typeface="Times New Roman" panose="02020603050405020304" pitchFamily="18" charset="0"/>
              </a:rPr>
              <a:t>hildren due their first or second MMR vaccine from 1 January 2026 should be offered a combined MMRV vaccine instead of MMR </a:t>
            </a:r>
          </a:p>
          <a:p>
            <a:r>
              <a:rPr lang="en-US" sz="1800" dirty="0">
                <a:effectLst/>
                <a:latin typeface="+mn-lt"/>
                <a:ea typeface="Times New Roman" panose="02020603050405020304" pitchFamily="18" charset="0"/>
                <a:cs typeface="Times New Roman" panose="02020603050405020304" pitchFamily="18" charset="0"/>
              </a:rPr>
              <a:t>older children (born from 1 January 2020) without a history of chickenpox or 2 doses of varicella-containing vaccine will be offered a dose of MMRV in a catch-up programme </a:t>
            </a:r>
            <a:r>
              <a:rPr lang="en-GB" sz="1800" dirty="0">
                <a:effectLst/>
                <a:latin typeface="+mn-lt"/>
                <a:ea typeface="Times New Roman" panose="02020603050405020304" pitchFamily="18" charset="0"/>
              </a:rPr>
              <a:t>to help accelerate control and further reduce transmission of chickenpox in the population</a:t>
            </a:r>
            <a:endParaRPr lang="en-GB" sz="1800" b="0" i="0" dirty="0">
              <a:solidFill>
                <a:srgbClr val="000000"/>
              </a:solidFill>
              <a:effectLst/>
              <a:latin typeface="+mn-lt"/>
            </a:endParaRPr>
          </a:p>
          <a:p>
            <a:r>
              <a:rPr lang="en-GB" sz="1800" b="0" i="0" u="sng" dirty="0">
                <a:solidFill>
                  <a:srgbClr val="000000"/>
                </a:solidFill>
                <a:effectLst/>
                <a:latin typeface="+mn-lt"/>
              </a:rPr>
              <a:t>children born after 1 January 2025 </a:t>
            </a:r>
            <a:r>
              <a:rPr lang="en-GB" sz="1800" b="0" i="0" dirty="0">
                <a:solidFill>
                  <a:srgbClr val="000000"/>
                </a:solidFill>
                <a:effectLst/>
                <a:latin typeface="+mn-lt"/>
              </a:rPr>
              <a:t>are eligible for two doses of MMRV at 12 and 18 months of age</a:t>
            </a:r>
          </a:p>
          <a:p>
            <a:r>
              <a:rPr lang="en-GB" sz="1800" u="sng" dirty="0">
                <a:solidFill>
                  <a:srgbClr val="000000"/>
                </a:solidFill>
                <a:latin typeface="+mn-lt"/>
              </a:rPr>
              <a:t>c</a:t>
            </a:r>
            <a:r>
              <a:rPr lang="en-GB" sz="1800" b="0" i="0" u="sng" dirty="0">
                <a:solidFill>
                  <a:srgbClr val="000000"/>
                </a:solidFill>
                <a:effectLst/>
                <a:latin typeface="+mn-lt"/>
              </a:rPr>
              <a:t>hildren born between 1 July 2024 and 31 December 2024 </a:t>
            </a:r>
            <a:r>
              <a:rPr lang="en-GB" sz="1800" b="0" i="0" dirty="0">
                <a:solidFill>
                  <a:srgbClr val="000000"/>
                </a:solidFill>
                <a:effectLst/>
                <a:latin typeface="+mn-lt"/>
              </a:rPr>
              <a:t>are eligible for two doses of MMRV at 18 months and 3 years 4 months of age</a:t>
            </a:r>
          </a:p>
          <a:p>
            <a:r>
              <a:rPr lang="en-GB" sz="1800" u="sng" dirty="0">
                <a:solidFill>
                  <a:srgbClr val="000000"/>
                </a:solidFill>
                <a:latin typeface="+mn-lt"/>
              </a:rPr>
              <a:t>c</a:t>
            </a:r>
            <a:r>
              <a:rPr lang="en-GB" sz="1800" b="0" i="0" u="sng" dirty="0">
                <a:solidFill>
                  <a:srgbClr val="000000"/>
                </a:solidFill>
                <a:effectLst/>
                <a:latin typeface="+mn-lt"/>
              </a:rPr>
              <a:t>hildren born between 1 September 2022 and 30 June 2024 </a:t>
            </a:r>
            <a:r>
              <a:rPr lang="en-GB" sz="1800" b="0" i="0" dirty="0">
                <a:solidFill>
                  <a:srgbClr val="000000"/>
                </a:solidFill>
                <a:effectLst/>
                <a:latin typeface="+mn-lt"/>
              </a:rPr>
              <a:t>are eligible for one dose of MMRV at 3 years 4 months</a:t>
            </a:r>
          </a:p>
          <a:p>
            <a:r>
              <a:rPr lang="en-GB" sz="1800" u="sng" dirty="0">
                <a:latin typeface="+mn-lt"/>
              </a:rPr>
              <a:t>children born between 1 January 2020 and 31 August 2022 </a:t>
            </a:r>
            <a:r>
              <a:rPr lang="en-GB" sz="1800" dirty="0">
                <a:latin typeface="+mn-lt"/>
              </a:rPr>
              <a:t>are eligible for a single dose (to be offered in a catch-up programme </a:t>
            </a:r>
            <a:r>
              <a:rPr lang="en-GB" sz="1800" dirty="0">
                <a:solidFill>
                  <a:srgbClr val="000000"/>
                </a:solidFill>
                <a:effectLst/>
                <a:latin typeface="+mn-lt"/>
                <a:ea typeface="Calibri" panose="020F0502020204030204" pitchFamily="34" charset="0"/>
                <a:cs typeface="Arial" panose="020B0604020202020204" pitchFamily="34" charset="0"/>
              </a:rPr>
              <a:t>between 01 November 2026 to 31 March 2028) </a:t>
            </a:r>
            <a:r>
              <a:rPr lang="en-GB" sz="1800" dirty="0">
                <a:latin typeface="+mn-lt"/>
              </a:rPr>
              <a:t> </a:t>
            </a:r>
          </a:p>
        </p:txBody>
      </p:sp>
      <p:sp>
        <p:nvSpPr>
          <p:cNvPr id="4" name="Footer Placeholder 3">
            <a:extLst>
              <a:ext uri="{FF2B5EF4-FFF2-40B4-BE49-F238E27FC236}">
                <a16:creationId xmlns:a16="http://schemas.microsoft.com/office/drawing/2014/main" id="{B19E3AED-D5BA-3520-556F-D61EF3A30304}"/>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7CF17492-6A77-731B-A6D3-9FCCF06D28A4}"/>
              </a:ext>
            </a:extLst>
          </p:cNvPr>
          <p:cNvSpPr>
            <a:spLocks noGrp="1"/>
          </p:cNvSpPr>
          <p:nvPr>
            <p:ph type="sldNum" sz="quarter" idx="11"/>
          </p:nvPr>
        </p:nvSpPr>
        <p:spPr/>
        <p:txBody>
          <a:bodyPr/>
          <a:lstStyle/>
          <a:p>
            <a:fld id="{344369E4-5DE7-46E5-874E-4FD437973785}" type="slidenum">
              <a:rPr lang="en-GB" smtClean="0"/>
              <a:pPr/>
              <a:t>58</a:t>
            </a:fld>
            <a:endParaRPr lang="en-GB" sz="1400" dirty="0"/>
          </a:p>
        </p:txBody>
      </p:sp>
    </p:spTree>
    <p:extLst>
      <p:ext uri="{BB962C8B-B14F-4D97-AF65-F5344CB8AC3E}">
        <p14:creationId xmlns:p14="http://schemas.microsoft.com/office/powerpoint/2010/main" val="21080857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E296A-73C1-1BC0-4EAF-A174F5D22489}"/>
              </a:ext>
            </a:extLst>
          </p:cNvPr>
          <p:cNvSpPr>
            <a:spLocks noGrp="1"/>
          </p:cNvSpPr>
          <p:nvPr>
            <p:ph type="title"/>
          </p:nvPr>
        </p:nvSpPr>
        <p:spPr/>
        <p:txBody>
          <a:bodyPr/>
          <a:lstStyle/>
          <a:p>
            <a:r>
              <a:rPr lang="en-GB" dirty="0"/>
              <a:t>Resources</a:t>
            </a:r>
            <a:endParaRPr lang="en-US" dirty="0"/>
          </a:p>
        </p:txBody>
      </p:sp>
      <p:sp>
        <p:nvSpPr>
          <p:cNvPr id="3" name="Content Placeholder 2">
            <a:extLst>
              <a:ext uri="{FF2B5EF4-FFF2-40B4-BE49-F238E27FC236}">
                <a16:creationId xmlns:a16="http://schemas.microsoft.com/office/drawing/2014/main" id="{8EE8726C-116D-0788-4972-B61256FC3A73}"/>
              </a:ext>
            </a:extLst>
          </p:cNvPr>
          <p:cNvSpPr>
            <a:spLocks noGrp="1"/>
          </p:cNvSpPr>
          <p:nvPr>
            <p:ph sz="half" idx="1"/>
          </p:nvPr>
        </p:nvSpPr>
        <p:spPr>
          <a:xfrm>
            <a:off x="330206" y="1485900"/>
            <a:ext cx="11208201" cy="4851400"/>
          </a:xfrm>
        </p:spPr>
        <p:txBody>
          <a:bodyPr>
            <a:normAutofit fontScale="92500"/>
          </a:bodyPr>
          <a:lstStyle/>
          <a:p>
            <a:r>
              <a:rPr lang="en-GB" dirty="0"/>
              <a:t>MMRV programme detailed in the UKHSA/NHSE letter: “</a:t>
            </a:r>
            <a:r>
              <a:rPr lang="en-GB" sz="2400" b="1" dirty="0">
                <a:effectLst/>
                <a:latin typeface="Arial" panose="020B0604020202020204" pitchFamily="34" charset="0"/>
                <a:ea typeface="Times New Roman" panose="02020603050405020304" pitchFamily="18" charset="0"/>
                <a:cs typeface="Times New Roman" panose="02020603050405020304" pitchFamily="18" charset="0"/>
                <a:hlinkClick r:id="rId3"/>
              </a:rPr>
              <a:t>The introduction of a routine varicella (MMRV) vaccination programme for children aged one year and 18 months, with catch-up to age 6 years in England</a:t>
            </a:r>
            <a:r>
              <a:rPr lang="en-GB" b="1" dirty="0"/>
              <a:t>” </a:t>
            </a:r>
            <a:r>
              <a:rPr lang="en-GB" dirty="0"/>
              <a:t>(31 October 2025)</a:t>
            </a:r>
          </a:p>
          <a:p>
            <a:r>
              <a:rPr lang="en-US" dirty="0">
                <a:hlinkClick r:id="rId4"/>
              </a:rPr>
              <a:t>Joint Committee on Vaccination and Immunisation (</a:t>
            </a:r>
            <a:r>
              <a:rPr lang="en-GB" sz="2400" u="sng" dirty="0">
                <a:solidFill>
                  <a:srgbClr val="231F20"/>
                </a:solidFill>
                <a:effectLst/>
                <a:ea typeface="Calibri" panose="020F0502020204030204" pitchFamily="34" charset="0"/>
                <a:hlinkClick r:id="rId4"/>
              </a:rPr>
              <a:t>JCVI) statement on a childhood varicella (chickenpox) vaccination programme </a:t>
            </a:r>
            <a:r>
              <a:rPr lang="en-US" dirty="0"/>
              <a:t>November 2023</a:t>
            </a:r>
          </a:p>
          <a:p>
            <a:r>
              <a:rPr lang="en-GB" dirty="0"/>
              <a:t>range of resources and guidance for healthcare practitioners, parents and carers will be published on </a:t>
            </a:r>
            <a:r>
              <a:rPr lang="en-GB" dirty="0">
                <a:hlinkClick r:id="rId5"/>
              </a:rPr>
              <a:t>Immunisation - GOV.UK </a:t>
            </a:r>
            <a:r>
              <a:rPr lang="en-GB" dirty="0"/>
              <a:t>webpage </a:t>
            </a:r>
            <a:r>
              <a:rPr lang="en-GB"/>
              <a:t>and </a:t>
            </a:r>
            <a:r>
              <a:rPr lang="en-GB">
                <a:hlinkClick r:id="rId6"/>
              </a:rPr>
              <a:t>Discover the public health resource library</a:t>
            </a:r>
            <a:endParaRPr lang="en-GB" dirty="0"/>
          </a:p>
          <a:p>
            <a:r>
              <a:rPr lang="en-GB" dirty="0"/>
              <a:t>measles, mumps, rubella and varicella Green Book chapters, PGDs and existing resources will be updated</a:t>
            </a:r>
          </a:p>
          <a:p>
            <a:pPr>
              <a:lnSpc>
                <a:spcPct val="110000"/>
              </a:lnSpc>
            </a:pPr>
            <a:r>
              <a:rPr lang="en-GB" dirty="0">
                <a:solidFill>
                  <a:srgbClr val="000000"/>
                </a:solidFill>
              </a:rPr>
              <a:t>f</a:t>
            </a:r>
            <a:r>
              <a:rPr lang="en-GB" sz="2400" dirty="0">
                <a:solidFill>
                  <a:srgbClr val="000000"/>
                </a:solidFill>
              </a:rPr>
              <a:t>urther information about potential questions that may arise will be available in the </a:t>
            </a:r>
            <a:r>
              <a:rPr lang="en-GB" sz="2400" dirty="0">
                <a:solidFill>
                  <a:srgbClr val="000000"/>
                </a:solidFill>
                <a:hlinkClick r:id="rId7"/>
              </a:rPr>
              <a:t>“</a:t>
            </a:r>
            <a:r>
              <a:rPr lang="en-GB" sz="2400" b="1" dirty="0">
                <a:solidFill>
                  <a:srgbClr val="000000"/>
                </a:solidFill>
                <a:hlinkClick r:id="rId7"/>
              </a:rPr>
              <a:t>MMRV vaccination programme for children </a:t>
            </a:r>
            <a:r>
              <a:rPr lang="en-GB" sz="2400" b="1" dirty="0">
                <a:hlinkClick r:id="rId7"/>
              </a:rPr>
              <a:t>Information for healthcare practitioners</a:t>
            </a:r>
            <a:r>
              <a:rPr lang="en-GB" sz="2400" dirty="0">
                <a:solidFill>
                  <a:srgbClr val="000000"/>
                </a:solidFill>
                <a:hlinkClick r:id="rId7"/>
              </a:rPr>
              <a:t>” </a:t>
            </a:r>
            <a:r>
              <a:rPr lang="en-GB" sz="2400" dirty="0">
                <a:solidFill>
                  <a:srgbClr val="000000"/>
                </a:solidFill>
              </a:rPr>
              <a:t>guidance on GOV.UK</a:t>
            </a:r>
            <a:endParaRPr lang="en-GB" sz="2400" b="0" i="0" dirty="0">
              <a:solidFill>
                <a:srgbClr val="000000"/>
              </a:solidFill>
              <a:effectLst/>
              <a:latin typeface="Arial" panose="020B0604020202020204" pitchFamily="34" charset="0"/>
            </a:endParaRPr>
          </a:p>
          <a:p>
            <a:endParaRPr lang="en-US" dirty="0"/>
          </a:p>
          <a:p>
            <a:endParaRPr lang="en-GB" dirty="0"/>
          </a:p>
          <a:p>
            <a:endParaRPr lang="en-GB" dirty="0"/>
          </a:p>
        </p:txBody>
      </p:sp>
      <p:sp>
        <p:nvSpPr>
          <p:cNvPr id="5" name="Footer Placeholder 4">
            <a:extLst>
              <a:ext uri="{FF2B5EF4-FFF2-40B4-BE49-F238E27FC236}">
                <a16:creationId xmlns:a16="http://schemas.microsoft.com/office/drawing/2014/main" id="{DF79D307-1183-7034-7B0D-4DC2CCE9AAF5}"/>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Tree>
    <p:extLst>
      <p:ext uri="{BB962C8B-B14F-4D97-AF65-F5344CB8AC3E}">
        <p14:creationId xmlns:p14="http://schemas.microsoft.com/office/powerpoint/2010/main" val="2140530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2E4FF-E86E-367E-BEB1-E62E3CBC6A41}"/>
              </a:ext>
            </a:extLst>
          </p:cNvPr>
          <p:cNvSpPr>
            <a:spLocks noGrp="1"/>
          </p:cNvSpPr>
          <p:nvPr>
            <p:ph type="title"/>
          </p:nvPr>
        </p:nvSpPr>
        <p:spPr/>
        <p:txBody>
          <a:bodyPr/>
          <a:lstStyle/>
          <a:p>
            <a:r>
              <a:rPr lang="en-GB" dirty="0"/>
              <a:t>Background (1)</a:t>
            </a:r>
            <a:endParaRPr lang="en-US" dirty="0"/>
          </a:p>
        </p:txBody>
      </p:sp>
      <p:sp>
        <p:nvSpPr>
          <p:cNvPr id="3" name="Content Placeholder 2">
            <a:extLst>
              <a:ext uri="{FF2B5EF4-FFF2-40B4-BE49-F238E27FC236}">
                <a16:creationId xmlns:a16="http://schemas.microsoft.com/office/drawing/2014/main" id="{3C23E4BE-E064-4A58-2CC1-D98EFE20012A}"/>
              </a:ext>
            </a:extLst>
          </p:cNvPr>
          <p:cNvSpPr>
            <a:spLocks noGrp="1"/>
          </p:cNvSpPr>
          <p:nvPr>
            <p:ph idx="1"/>
          </p:nvPr>
        </p:nvSpPr>
        <p:spPr>
          <a:xfrm>
            <a:off x="228600" y="1616479"/>
            <a:ext cx="11125200" cy="4822371"/>
          </a:xfrm>
        </p:spPr>
        <p:txBody>
          <a:bodyPr>
            <a:normAutofit/>
          </a:bodyPr>
          <a:lstStyle/>
          <a:p>
            <a:pPr>
              <a:lnSpc>
                <a:spcPct val="100000"/>
              </a:lnSpc>
              <a:spcBef>
                <a:spcPts val="600"/>
              </a:spcBef>
            </a:pPr>
            <a:r>
              <a:rPr lang="en-US" sz="2000" dirty="0">
                <a:solidFill>
                  <a:srgbClr val="231F20"/>
                </a:solidFill>
                <a:latin typeface="+mn-lt"/>
                <a:ea typeface="Calibri" panose="020F0502020204030204" pitchFamily="34" charset="0"/>
              </a:rPr>
              <a:t>t</a:t>
            </a:r>
            <a:r>
              <a:rPr lang="en-US" sz="2000" dirty="0">
                <a:solidFill>
                  <a:srgbClr val="231F20"/>
                </a:solidFill>
                <a:effectLst/>
                <a:latin typeface="+mn-lt"/>
                <a:ea typeface="Calibri" panose="020F0502020204030204" pitchFamily="34" charset="0"/>
                <a:cs typeface="Arial" panose="020B0604020202020204" pitchFamily="34" charset="0"/>
              </a:rPr>
              <a:t>he JCVI has been reviewing the latest evidence and considering vaccination strategies for protection against varicella and herpes zoster since 2009</a:t>
            </a:r>
          </a:p>
          <a:p>
            <a:pPr>
              <a:lnSpc>
                <a:spcPct val="100000"/>
              </a:lnSpc>
              <a:spcBef>
                <a:spcPts val="600"/>
              </a:spcBef>
            </a:pPr>
            <a:r>
              <a:rPr lang="en-US" sz="2000" dirty="0">
                <a:solidFill>
                  <a:srgbClr val="231F20"/>
                </a:solidFill>
                <a:latin typeface="+mn-lt"/>
                <a:ea typeface="Calibri" panose="020F0502020204030204" pitchFamily="34" charset="0"/>
              </a:rPr>
              <a:t>a</a:t>
            </a:r>
            <a:r>
              <a:rPr lang="en-US" sz="2000" dirty="0">
                <a:solidFill>
                  <a:srgbClr val="231F20"/>
                </a:solidFill>
                <a:effectLst/>
                <a:latin typeface="+mn-lt"/>
                <a:ea typeface="Calibri" panose="020F0502020204030204" pitchFamily="34" charset="0"/>
                <a:cs typeface="Arial" panose="020B0604020202020204" pitchFamily="34" charset="0"/>
              </a:rPr>
              <a:t>lthough at this time, they considered both the possibility of a combined varicella and herpes zoster (shingles) vaccination programme, a shingles only vaccination programme was recommended</a:t>
            </a:r>
          </a:p>
          <a:p>
            <a:pPr>
              <a:lnSpc>
                <a:spcPct val="100000"/>
              </a:lnSpc>
              <a:spcBef>
                <a:spcPts val="600"/>
              </a:spcBef>
            </a:pPr>
            <a:r>
              <a:rPr lang="en-US" sz="2000" dirty="0">
                <a:solidFill>
                  <a:srgbClr val="231F20"/>
                </a:solidFill>
                <a:latin typeface="+mn-lt"/>
                <a:ea typeface="Calibri" panose="020F0502020204030204" pitchFamily="34" charset="0"/>
              </a:rPr>
              <a:t>this was due to a concern that with a varicella vaccination programme resulting in less or no natural exposure to varicella, adults who had previously had varicella would no longer have their varicella immunity boosted</a:t>
            </a:r>
          </a:p>
          <a:p>
            <a:pPr>
              <a:lnSpc>
                <a:spcPct val="100000"/>
              </a:lnSpc>
              <a:spcBef>
                <a:spcPts val="600"/>
              </a:spcBef>
            </a:pPr>
            <a:r>
              <a:rPr lang="en-US" sz="2000" dirty="0">
                <a:solidFill>
                  <a:srgbClr val="231F20"/>
                </a:solidFill>
                <a:latin typeface="+mn-lt"/>
                <a:ea typeface="Calibri" panose="020F0502020204030204" pitchFamily="34" charset="0"/>
              </a:rPr>
              <a:t>this loss of natural boosting (</a:t>
            </a:r>
            <a:r>
              <a:rPr lang="en-GB" sz="2000" b="0" i="0" dirty="0">
                <a:solidFill>
                  <a:srgbClr val="0B0C0C"/>
                </a:solidFill>
                <a:effectLst/>
                <a:latin typeface="+mn-lt"/>
              </a:rPr>
              <a:t>‘exogenous boosting’) </a:t>
            </a:r>
            <a:r>
              <a:rPr lang="en-US" sz="2000" dirty="0">
                <a:solidFill>
                  <a:srgbClr val="231F20"/>
                </a:solidFill>
                <a:latin typeface="+mn-lt"/>
                <a:ea typeface="Calibri" panose="020F0502020204030204" pitchFamily="34" charset="0"/>
              </a:rPr>
              <a:t>could result in reactivation of the varicella virus and cause them to develop shingles</a:t>
            </a:r>
          </a:p>
          <a:p>
            <a:pPr>
              <a:lnSpc>
                <a:spcPct val="100000"/>
              </a:lnSpc>
              <a:spcBef>
                <a:spcPts val="600"/>
              </a:spcBef>
            </a:pPr>
            <a:r>
              <a:rPr lang="en-GB" sz="2000" dirty="0">
                <a:solidFill>
                  <a:srgbClr val="0B0C0C"/>
                </a:solidFill>
                <a:latin typeface="+mn-lt"/>
              </a:rPr>
              <a:t>a</a:t>
            </a:r>
            <a:r>
              <a:rPr lang="en-GB" sz="2000" b="0" i="0" dirty="0">
                <a:solidFill>
                  <a:srgbClr val="0B0C0C"/>
                </a:solidFill>
                <a:effectLst/>
                <a:latin typeface="+mn-lt"/>
              </a:rPr>
              <a:t>n older adult shingles vaccination programme was introduced in 2013</a:t>
            </a:r>
            <a:endParaRPr lang="en-US" sz="2000" dirty="0">
              <a:solidFill>
                <a:srgbClr val="231F20"/>
              </a:solidFill>
              <a:effectLst/>
              <a:latin typeface="+mn-lt"/>
              <a:ea typeface="Calibri" panose="020F0502020204030204" pitchFamily="34" charset="0"/>
              <a:cs typeface="Arial" panose="020B0604020202020204" pitchFamily="34" charset="0"/>
            </a:endParaRPr>
          </a:p>
          <a:p>
            <a:pPr marL="0" indent="0">
              <a:buNone/>
            </a:pPr>
            <a:endParaRPr lang="en-US" sz="18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endParaRPr lang="en-GB" sz="30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marL="457200" lvl="1" indent="0">
              <a:buNone/>
            </a:pPr>
            <a:endParaRPr lang="en-GB" sz="2000" dirty="0"/>
          </a:p>
        </p:txBody>
      </p:sp>
      <p:sp>
        <p:nvSpPr>
          <p:cNvPr id="4" name="Footer Placeholder 3">
            <a:extLst>
              <a:ext uri="{FF2B5EF4-FFF2-40B4-BE49-F238E27FC236}">
                <a16:creationId xmlns:a16="http://schemas.microsoft.com/office/drawing/2014/main" id="{4F18C97B-A5A0-0288-0680-32BFF464066A}"/>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7BC2167C-BB24-8F76-AB90-405CA13FB1E0}"/>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2212604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2E4FF-E86E-367E-BEB1-E62E3CBC6A41}"/>
              </a:ext>
            </a:extLst>
          </p:cNvPr>
          <p:cNvSpPr>
            <a:spLocks noGrp="1"/>
          </p:cNvSpPr>
          <p:nvPr>
            <p:ph type="title"/>
          </p:nvPr>
        </p:nvSpPr>
        <p:spPr/>
        <p:txBody>
          <a:bodyPr/>
          <a:lstStyle/>
          <a:p>
            <a:r>
              <a:rPr lang="en-GB" dirty="0"/>
              <a:t>Background (2)</a:t>
            </a:r>
            <a:endParaRPr lang="en-US" dirty="0"/>
          </a:p>
        </p:txBody>
      </p:sp>
      <p:sp>
        <p:nvSpPr>
          <p:cNvPr id="3" name="Content Placeholder 2">
            <a:extLst>
              <a:ext uri="{FF2B5EF4-FFF2-40B4-BE49-F238E27FC236}">
                <a16:creationId xmlns:a16="http://schemas.microsoft.com/office/drawing/2014/main" id="{3C23E4BE-E064-4A58-2CC1-D98EFE20012A}"/>
              </a:ext>
            </a:extLst>
          </p:cNvPr>
          <p:cNvSpPr>
            <a:spLocks noGrp="1"/>
          </p:cNvSpPr>
          <p:nvPr>
            <p:ph idx="1"/>
          </p:nvPr>
        </p:nvSpPr>
        <p:spPr>
          <a:xfrm>
            <a:off x="228601" y="1491343"/>
            <a:ext cx="11125200" cy="4822371"/>
          </a:xfrm>
        </p:spPr>
        <p:txBody>
          <a:bodyPr>
            <a:normAutofit/>
          </a:bodyPr>
          <a:lstStyle/>
          <a:p>
            <a:r>
              <a:rPr lang="en-US" sz="2000" dirty="0">
                <a:solidFill>
                  <a:srgbClr val="231F20"/>
                </a:solidFill>
                <a:ea typeface="Calibri" panose="020F0502020204030204" pitchFamily="34" charset="0"/>
              </a:rPr>
              <a:t>t</a:t>
            </a:r>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he varicella zoster JCVI sub-committee met in 2022 and 2023 to review the latest evidence including: </a:t>
            </a:r>
          </a:p>
          <a:p>
            <a:pPr lvl="1"/>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varicella disease burden </a:t>
            </a:r>
          </a:p>
          <a:p>
            <a:pPr lvl="1"/>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potential impact on exogenous boosting </a:t>
            </a:r>
          </a:p>
          <a:p>
            <a:pPr lvl="1"/>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updated seroprevalence data </a:t>
            </a:r>
          </a:p>
          <a:p>
            <a:pPr lvl="1"/>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cost-effectiveness modelling </a:t>
            </a:r>
          </a:p>
          <a:p>
            <a:pPr lvl="1"/>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real-world data from countries who have already implemented a varicella vaccine programme</a:t>
            </a:r>
          </a:p>
          <a:p>
            <a:pPr marL="457200" lvl="1" indent="0">
              <a:buNone/>
            </a:pPr>
            <a:endPar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r>
              <a:rPr lang="en-GB" sz="2000" dirty="0">
                <a:solidFill>
                  <a:srgbClr val="231F20"/>
                </a:solidFill>
                <a:ea typeface="Calibri" panose="020F0502020204030204" pitchFamily="34" charset="0"/>
              </a:rPr>
              <a:t>e</a:t>
            </a:r>
            <a:r>
              <a:rPr lang="en-GB"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vidence showed that </a:t>
            </a:r>
          </a:p>
          <a:p>
            <a:pPr lvl="1"/>
            <a:r>
              <a:rPr lang="en-GB"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complications from severe varicella were common, costly and placed a burden on health services </a:t>
            </a:r>
          </a:p>
          <a:p>
            <a:pPr lvl="1"/>
            <a:r>
              <a:rPr lang="en-GB"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there was no evidence that a varicella vaccination programme would increase herpes zoster incidence</a:t>
            </a:r>
            <a:endPar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endParaRPr lang="en-US" sz="18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endParaRPr lang="en-US" sz="18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endPar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endParaRPr lang="en-GB" sz="30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marL="457200" lvl="1" indent="0">
              <a:buNone/>
            </a:pPr>
            <a:endParaRPr lang="en-GB" sz="2000" dirty="0"/>
          </a:p>
        </p:txBody>
      </p:sp>
      <p:sp>
        <p:nvSpPr>
          <p:cNvPr id="4" name="Footer Placeholder 3">
            <a:extLst>
              <a:ext uri="{FF2B5EF4-FFF2-40B4-BE49-F238E27FC236}">
                <a16:creationId xmlns:a16="http://schemas.microsoft.com/office/drawing/2014/main" id="{4F18C97B-A5A0-0288-0680-32BFF464066A}"/>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7BC2167C-BB24-8F76-AB90-405CA13FB1E0}"/>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1923867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2E4FF-E86E-367E-BEB1-E62E3CBC6A41}"/>
              </a:ext>
            </a:extLst>
          </p:cNvPr>
          <p:cNvSpPr>
            <a:spLocks noGrp="1"/>
          </p:cNvSpPr>
          <p:nvPr>
            <p:ph type="title"/>
          </p:nvPr>
        </p:nvSpPr>
        <p:spPr/>
        <p:txBody>
          <a:bodyPr/>
          <a:lstStyle/>
          <a:p>
            <a:r>
              <a:rPr lang="en-GB" dirty="0"/>
              <a:t>JCVI recommendations</a:t>
            </a:r>
            <a:endParaRPr lang="en-US" dirty="0"/>
          </a:p>
        </p:txBody>
      </p:sp>
      <p:sp>
        <p:nvSpPr>
          <p:cNvPr id="3" name="Content Placeholder 2">
            <a:extLst>
              <a:ext uri="{FF2B5EF4-FFF2-40B4-BE49-F238E27FC236}">
                <a16:creationId xmlns:a16="http://schemas.microsoft.com/office/drawing/2014/main" id="{3C23E4BE-E064-4A58-2CC1-D98EFE20012A}"/>
              </a:ext>
            </a:extLst>
          </p:cNvPr>
          <p:cNvSpPr>
            <a:spLocks noGrp="1"/>
          </p:cNvSpPr>
          <p:nvPr>
            <p:ph idx="1"/>
          </p:nvPr>
        </p:nvSpPr>
        <p:spPr>
          <a:xfrm>
            <a:off x="838200" y="1466851"/>
            <a:ext cx="9703478" cy="4972000"/>
          </a:xfrm>
        </p:spPr>
        <p:txBody>
          <a:bodyPr>
            <a:normAutofit fontScale="92500" lnSpcReduction="20000"/>
          </a:bodyPr>
          <a:lstStyle/>
          <a:p>
            <a:pPr marL="230400" lvl="1" indent="-230400">
              <a:lnSpc>
                <a:spcPct val="110000"/>
              </a:lnSpc>
              <a:spcBef>
                <a:spcPts val="1000"/>
              </a:spcBef>
              <a:buNone/>
            </a:pPr>
            <a:r>
              <a:rPr lang="en-GB" sz="2300" dirty="0">
                <a:effectLst/>
                <a:latin typeface="+mn-lt"/>
                <a:ea typeface="Times New Roman" panose="02020603050405020304" pitchFamily="18" charset="0"/>
                <a:cs typeface="Times New Roman" panose="02020603050405020304" pitchFamily="18" charset="0"/>
              </a:rPr>
              <a:t>In October 2023, the JCVI recommended a universal varicella (chickenpox) vaccination programme should be introduced as part of the routine childhood schedule</a:t>
            </a:r>
          </a:p>
          <a:p>
            <a:pPr marL="230400" lvl="1" indent="-230400">
              <a:lnSpc>
                <a:spcPct val="110000"/>
              </a:lnSpc>
              <a:spcBef>
                <a:spcPts val="1000"/>
              </a:spcBef>
              <a:buNone/>
            </a:pPr>
            <a:endParaRPr lang="en-GB" sz="1200" dirty="0">
              <a:effectLst/>
              <a:latin typeface="+mn-lt"/>
              <a:ea typeface="Times New Roman" panose="02020603050405020304" pitchFamily="18" charset="0"/>
              <a:cs typeface="Times New Roman" panose="02020603050405020304" pitchFamily="18" charset="0"/>
            </a:endParaRPr>
          </a:p>
          <a:p>
            <a:pPr marL="230400" lvl="1" indent="-230400">
              <a:lnSpc>
                <a:spcPct val="110000"/>
              </a:lnSpc>
              <a:spcBef>
                <a:spcPts val="1000"/>
              </a:spcBef>
              <a:buNone/>
            </a:pPr>
            <a:r>
              <a:rPr lang="en-GB" sz="2300" dirty="0">
                <a:effectLst/>
                <a:latin typeface="+mn-lt"/>
                <a:ea typeface="Times New Roman" panose="02020603050405020304" pitchFamily="18" charset="0"/>
                <a:cs typeface="Times New Roman" panose="02020603050405020304" pitchFamily="18" charset="0"/>
              </a:rPr>
              <a:t>They recommended: </a:t>
            </a:r>
          </a:p>
          <a:p>
            <a:pPr marL="230400" lvl="1" indent="-230400">
              <a:lnSpc>
                <a:spcPct val="110000"/>
              </a:lnSpc>
              <a:spcBef>
                <a:spcPts val="600"/>
              </a:spcBef>
            </a:pPr>
            <a:r>
              <a:rPr lang="en-GB" sz="2300" dirty="0">
                <a:effectLst/>
                <a:latin typeface="+mn-lt"/>
                <a:ea typeface="Times New Roman" panose="02020603050405020304" pitchFamily="18" charset="0"/>
                <a:cs typeface="Times New Roman" panose="02020603050405020304" pitchFamily="18" charset="0"/>
              </a:rPr>
              <a:t>this should be a 2-dose programme offering vaccination routinely at 12 and 18 months of age using the combined </a:t>
            </a:r>
            <a:r>
              <a:rPr lang="en-GB" sz="2300" b="1" dirty="0">
                <a:effectLst/>
                <a:latin typeface="+mn-lt"/>
                <a:ea typeface="Times New Roman" panose="02020603050405020304" pitchFamily="18" charset="0"/>
                <a:cs typeface="Times New Roman" panose="02020603050405020304" pitchFamily="18" charset="0"/>
              </a:rPr>
              <a:t>MMRV (measles, mumps, rubella and varicella)</a:t>
            </a:r>
            <a:r>
              <a:rPr lang="en-GB" sz="2300" dirty="0">
                <a:effectLst/>
                <a:latin typeface="+mn-lt"/>
                <a:ea typeface="Times New Roman" panose="02020603050405020304" pitchFamily="18" charset="0"/>
                <a:cs typeface="Times New Roman" panose="02020603050405020304" pitchFamily="18" charset="0"/>
              </a:rPr>
              <a:t> vaccine </a:t>
            </a:r>
          </a:p>
          <a:p>
            <a:pPr marL="230400" lvl="1" indent="-230400">
              <a:lnSpc>
                <a:spcPct val="110000"/>
              </a:lnSpc>
              <a:spcBef>
                <a:spcPts val="1000"/>
              </a:spcBef>
            </a:pPr>
            <a:endParaRPr lang="en-GB" sz="1200" dirty="0">
              <a:effectLst/>
              <a:latin typeface="+mn-lt"/>
              <a:ea typeface="Times New Roman" panose="02020603050405020304" pitchFamily="18" charset="0"/>
              <a:cs typeface="Times New Roman" panose="02020603050405020304" pitchFamily="18" charset="0"/>
            </a:endParaRPr>
          </a:p>
          <a:p>
            <a:pPr marL="230400" lvl="1" indent="-230400">
              <a:lnSpc>
                <a:spcPct val="110000"/>
              </a:lnSpc>
              <a:spcBef>
                <a:spcPts val="1000"/>
              </a:spcBef>
            </a:pPr>
            <a:r>
              <a:rPr lang="en-GB" sz="2300" dirty="0">
                <a:latin typeface="+mn-lt"/>
                <a:ea typeface="Times New Roman" panose="02020603050405020304" pitchFamily="18" charset="0"/>
                <a:cs typeface="Times New Roman" panose="02020603050405020304" pitchFamily="18" charset="0"/>
              </a:rPr>
              <a:t>t</a:t>
            </a:r>
            <a:r>
              <a:rPr lang="en-GB" sz="2300" dirty="0">
                <a:effectLst/>
                <a:latin typeface="+mn-lt"/>
                <a:ea typeface="Times New Roman" panose="02020603050405020304" pitchFamily="18" charset="0"/>
                <a:cs typeface="Times New Roman" panose="02020603050405020304" pitchFamily="18" charset="0"/>
              </a:rPr>
              <a:t>here should be a catch-up programme for older children without a history of chickenpox following implementation of the routine programme to help accelerate control and to further reduce transmission in the population </a:t>
            </a:r>
          </a:p>
          <a:p>
            <a:pPr marL="0" lvl="1" indent="0">
              <a:lnSpc>
                <a:spcPct val="110000"/>
              </a:lnSpc>
              <a:spcBef>
                <a:spcPts val="1000"/>
              </a:spcBef>
              <a:buNone/>
            </a:pPr>
            <a:endParaRPr lang="en-GB" sz="2300" dirty="0">
              <a:effectLst/>
              <a:latin typeface="+mn-lt"/>
              <a:ea typeface="Times New Roman" panose="02020603050405020304" pitchFamily="18" charset="0"/>
              <a:cs typeface="Times New Roman" panose="02020603050405020304" pitchFamily="18" charset="0"/>
            </a:endParaRPr>
          </a:p>
          <a:p>
            <a:pPr marL="0" lvl="1" indent="0">
              <a:lnSpc>
                <a:spcPct val="110000"/>
              </a:lnSpc>
              <a:spcBef>
                <a:spcPts val="1000"/>
              </a:spcBef>
              <a:buNone/>
            </a:pPr>
            <a:r>
              <a:rPr lang="en-GB" sz="2000" dirty="0">
                <a:ea typeface="Times New Roman" panose="02020603050405020304" pitchFamily="18" charset="0"/>
                <a:cs typeface="Times New Roman" panose="02020603050405020304" pitchFamily="18" charset="0"/>
              </a:rPr>
              <a:t>For m</a:t>
            </a:r>
            <a:r>
              <a:rPr lang="en-GB" sz="2000" dirty="0">
                <a:effectLst/>
                <a:latin typeface="Arial" panose="020B0604020202020204" pitchFamily="34" charset="0"/>
                <a:ea typeface="Times New Roman" panose="02020603050405020304" pitchFamily="18" charset="0"/>
                <a:cs typeface="Times New Roman" panose="02020603050405020304" pitchFamily="18" charset="0"/>
              </a:rPr>
              <a:t>ore information see: </a:t>
            </a:r>
            <a:r>
              <a:rPr lang="en-GB" sz="2000" u="sng" dirty="0">
                <a:solidFill>
                  <a:srgbClr val="231F20"/>
                </a:solidFill>
                <a:effectLst/>
                <a:latin typeface="Arial" panose="020B0604020202020204" pitchFamily="34" charset="0"/>
                <a:ea typeface="Calibri" panose="020F0502020204030204" pitchFamily="34" charset="0"/>
                <a:cs typeface="Arial" panose="020B0604020202020204" pitchFamily="34" charset="0"/>
                <a:hlinkClick r:id="rId3"/>
              </a:rPr>
              <a:t>JCVI statement on a childhood varicella (chickenpox) vaccination programme - GOV.UK (www.gov.uk)</a:t>
            </a:r>
            <a:endParaRPr lang="en-GB" sz="2000" u="sng"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4F18C97B-A5A0-0288-0680-32BFF464066A}"/>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B328B1EB-4EB8-2EA5-A523-7DD0BE58F48D}"/>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2148030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2E4FF-E86E-367E-BEB1-E62E3CBC6A41}"/>
              </a:ext>
            </a:extLst>
          </p:cNvPr>
          <p:cNvSpPr>
            <a:spLocks noGrp="1"/>
          </p:cNvSpPr>
          <p:nvPr>
            <p:ph type="title"/>
          </p:nvPr>
        </p:nvSpPr>
        <p:spPr/>
        <p:txBody>
          <a:bodyPr/>
          <a:lstStyle/>
          <a:p>
            <a:r>
              <a:rPr lang="en-GB" dirty="0"/>
              <a:t>Reminder of recent schedule changes</a:t>
            </a:r>
            <a:endParaRPr lang="en-US" dirty="0"/>
          </a:p>
        </p:txBody>
      </p:sp>
      <p:sp>
        <p:nvSpPr>
          <p:cNvPr id="3" name="Content Placeholder 2">
            <a:extLst>
              <a:ext uri="{FF2B5EF4-FFF2-40B4-BE49-F238E27FC236}">
                <a16:creationId xmlns:a16="http://schemas.microsoft.com/office/drawing/2014/main" id="{3C23E4BE-E064-4A58-2CC1-D98EFE20012A}"/>
              </a:ext>
            </a:extLst>
          </p:cNvPr>
          <p:cNvSpPr>
            <a:spLocks noGrp="1"/>
          </p:cNvSpPr>
          <p:nvPr>
            <p:ph idx="1"/>
          </p:nvPr>
        </p:nvSpPr>
        <p:spPr>
          <a:xfrm>
            <a:off x="228601" y="1491343"/>
            <a:ext cx="11125200" cy="4822371"/>
          </a:xfrm>
        </p:spPr>
        <p:txBody>
          <a:bodyPr>
            <a:normAutofit/>
          </a:bodyPr>
          <a:lstStyle/>
          <a:p>
            <a:r>
              <a:rPr lang="en-US" sz="2000" dirty="0">
                <a:solidFill>
                  <a:srgbClr val="231F20"/>
                </a:solidFill>
                <a:ea typeface="Calibri" panose="020F0502020204030204" pitchFamily="34" charset="0"/>
              </a:rPr>
              <a:t>i</a:t>
            </a:r>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ntroduction of MMRV vaccine forms part of the second phase of changes to the childhood immunisation programme</a:t>
            </a:r>
          </a:p>
          <a:p>
            <a:r>
              <a:rPr lang="en-US" sz="2000" dirty="0">
                <a:solidFill>
                  <a:srgbClr val="231F20"/>
                </a:solidFill>
                <a:ea typeface="Calibri" panose="020F0502020204030204" pitchFamily="34" charset="0"/>
              </a:rPr>
              <a:t>p</a:t>
            </a:r>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hase one included changes to the infant programme and the introduction of a new appointment at 18-months of age</a:t>
            </a:r>
          </a:p>
          <a:p>
            <a:pPr marL="0" indent="0">
              <a:buNone/>
            </a:pPr>
            <a:r>
              <a:rPr lang="en-US" sz="2000" b="1" dirty="0">
                <a:solidFill>
                  <a:srgbClr val="231F20"/>
                </a:solidFill>
                <a:effectLst/>
                <a:latin typeface="Arial" panose="020B0604020202020204" pitchFamily="34" charset="0"/>
                <a:ea typeface="Calibri" panose="020F0502020204030204" pitchFamily="34" charset="0"/>
                <a:cs typeface="Arial" panose="020B0604020202020204" pitchFamily="34" charset="0"/>
              </a:rPr>
              <a:t>From 1st July 2025:</a:t>
            </a:r>
          </a:p>
          <a:p>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the meningococcal B vaccine, previously offered at 8 and 16 weeks, is now offered at 8 and 12 weeks of age </a:t>
            </a:r>
          </a:p>
          <a:p>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the pneumococcal conjugate vaccine (PCV13), previously offered at 12 weeks of age, is now offered at 16 weeks of age</a:t>
            </a:r>
          </a:p>
          <a:p>
            <a:r>
              <a:rPr lang="en-US" sz="2000" dirty="0">
                <a:solidFill>
                  <a:srgbClr val="231F20"/>
                </a:solidFill>
                <a:ea typeface="Calibri" panose="020F0502020204030204" pitchFamily="34" charset="0"/>
              </a:rPr>
              <a:t>a</a:t>
            </a:r>
            <a:r>
              <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rPr>
              <a:t>s manufacturing of Hib/MenC (Menitorix®) vaccine has been discontinued but a dose of Hib vaccine is still required over 12-months of age, a 4th dose of DTaP/IPV/Hib/HepB at a new vaccination appointment at 18 months has been introduced</a:t>
            </a:r>
          </a:p>
          <a:p>
            <a:r>
              <a:rPr lang="en-US" sz="2000" dirty="0">
                <a:solidFill>
                  <a:srgbClr val="231F20"/>
                </a:solidFill>
                <a:ea typeface="Calibri" panose="020F0502020204030204" pitchFamily="34" charset="0"/>
              </a:rPr>
              <a:t>this new appointment also allowed for the second dose of MMR to be brought forward from 3 years and 4 months to 18 months of age</a:t>
            </a:r>
            <a:endParaRPr lang="en-US" sz="20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endParaRPr lang="en-GB" sz="3000" dirty="0">
              <a:solidFill>
                <a:srgbClr val="231F20"/>
              </a:solidFill>
              <a:effectLst/>
              <a:latin typeface="Arial" panose="020B0604020202020204" pitchFamily="34" charset="0"/>
              <a:ea typeface="Calibri" panose="020F0502020204030204" pitchFamily="34" charset="0"/>
              <a:cs typeface="Arial" panose="020B0604020202020204" pitchFamily="34" charset="0"/>
            </a:endParaRPr>
          </a:p>
          <a:p>
            <a:pPr marL="457200" lvl="1" indent="0">
              <a:buNone/>
            </a:pPr>
            <a:endParaRPr lang="en-GB" sz="2000" dirty="0"/>
          </a:p>
        </p:txBody>
      </p:sp>
      <p:sp>
        <p:nvSpPr>
          <p:cNvPr id="4" name="Footer Placeholder 3">
            <a:extLst>
              <a:ext uri="{FF2B5EF4-FFF2-40B4-BE49-F238E27FC236}">
                <a16:creationId xmlns:a16="http://schemas.microsoft.com/office/drawing/2014/main" id="{4F18C97B-A5A0-0288-0680-32BFF464066A}"/>
              </a:ext>
            </a:extLst>
          </p:cNvPr>
          <p:cNvSpPr>
            <a:spLocks noGrp="1"/>
          </p:cNvSpPr>
          <p:nvPr>
            <p:ph type="ftr" sz="quarter" idx="10"/>
          </p:nvPr>
        </p:nvSpPr>
        <p:spPr/>
        <p:txBody>
          <a:bodyPr/>
          <a:lstStyle/>
          <a:p>
            <a:r>
              <a:rPr lang="en-GB" dirty="0"/>
              <a:t>Introduction of MMRV vaccine into routine childhood vaccination schedule</a:t>
            </a:r>
            <a:endParaRPr lang="en-GB" sz="1400" dirty="0"/>
          </a:p>
        </p:txBody>
      </p:sp>
      <p:sp>
        <p:nvSpPr>
          <p:cNvPr id="5" name="Slide Number Placeholder 4">
            <a:extLst>
              <a:ext uri="{FF2B5EF4-FFF2-40B4-BE49-F238E27FC236}">
                <a16:creationId xmlns:a16="http://schemas.microsoft.com/office/drawing/2014/main" id="{9D4AD3CD-FAC9-82C0-A4E9-1880273B4412}"/>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3605101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0</TotalTime>
  <Words>7782</Words>
  <Application>Microsoft Office PowerPoint</Application>
  <PresentationFormat>Widescreen</PresentationFormat>
  <Paragraphs>654</Paragraphs>
  <Slides>59</Slides>
  <Notes>45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59</vt:i4>
      </vt:variant>
    </vt:vector>
  </HeadingPairs>
  <TitlesOfParts>
    <vt:vector size="70" baseType="lpstr">
      <vt:lpstr>Aptos</vt:lpstr>
      <vt:lpstr>Arial</vt:lpstr>
      <vt:lpstr>Calibri</vt:lpstr>
      <vt:lpstr>Frutiger LT Pro 45 Light</vt:lpstr>
      <vt:lpstr>Source Sans Pro</vt:lpstr>
      <vt:lpstr>Symbol</vt:lpstr>
      <vt:lpstr>Times New Roman</vt:lpstr>
      <vt:lpstr>Verdana</vt:lpstr>
      <vt:lpstr>ヒラギノ角ゴ Pro W3</vt:lpstr>
      <vt:lpstr>Office Theme</vt:lpstr>
      <vt:lpstr>1_Office Theme</vt:lpstr>
      <vt:lpstr>Introduction of the Measles, Mumps, Rubella and Varicella (MMRV) vaccine into the routine childhood vaccination schedule   Training slides for healthcare practitioners  November 2025 </vt:lpstr>
      <vt:lpstr>Notes for users</vt:lpstr>
      <vt:lpstr>Contents </vt:lpstr>
      <vt:lpstr>Aims of this resource</vt:lpstr>
      <vt:lpstr>Learning outcomes</vt:lpstr>
      <vt:lpstr>Background (1)</vt:lpstr>
      <vt:lpstr>Background (2)</vt:lpstr>
      <vt:lpstr>JCVI recommendations</vt:lpstr>
      <vt:lpstr>Reminder of recent schedule changes</vt:lpstr>
      <vt:lpstr>Changes from 1st January 2026</vt:lpstr>
      <vt:lpstr>Measles</vt:lpstr>
      <vt:lpstr>Measles: carriage, transmission, infectivity and incubation</vt:lpstr>
      <vt:lpstr>Measles: clinical presentation </vt:lpstr>
      <vt:lpstr>Measles epidemiology</vt:lpstr>
      <vt:lpstr>Mumps</vt:lpstr>
      <vt:lpstr>Mumps: carriage, transmission, infectivity and incubation</vt:lpstr>
      <vt:lpstr>Clinical presentation of mumps  </vt:lpstr>
      <vt:lpstr>Mumps epidemiology</vt:lpstr>
      <vt:lpstr>Rubella </vt:lpstr>
      <vt:lpstr>Rubella: carriage, transmission, infectivity and incubation</vt:lpstr>
      <vt:lpstr>Clinical presentation of rubella </vt:lpstr>
      <vt:lpstr>Rubella epidemiology and overview</vt:lpstr>
      <vt:lpstr>Varicella (chickenpox)</vt:lpstr>
      <vt:lpstr>Chickenpox: transmission, infectivity and incubation</vt:lpstr>
      <vt:lpstr>Clinical presentation of chickenpox </vt:lpstr>
      <vt:lpstr>Chickenpox overview</vt:lpstr>
      <vt:lpstr>MMRV vaccination programme</vt:lpstr>
      <vt:lpstr>Aim of the MMRV vaccination programme</vt:lpstr>
      <vt:lpstr>Experience of varicella vaccination in other countries </vt:lpstr>
      <vt:lpstr>Decline in varicella cases in the USA since varicella vaccination programme introduced</vt:lpstr>
      <vt:lpstr>Decline in varicella cases in the USA since 2 dose vaccination programme introduced</vt:lpstr>
      <vt:lpstr>Vaccine effectiveness</vt:lpstr>
      <vt:lpstr>Scheduling of routine MMRV programme from  01 January 2026 </vt:lpstr>
      <vt:lpstr>Scheduling of selective MMRV programme</vt:lpstr>
      <vt:lpstr>MMRV vaccination eligibility by date of birth</vt:lpstr>
      <vt:lpstr>Older children and adults</vt:lpstr>
      <vt:lpstr>MMRV vaccines</vt:lpstr>
      <vt:lpstr>MMRV vaccines</vt:lpstr>
      <vt:lpstr>Priorix-Tetra</vt:lpstr>
      <vt:lpstr>Preparation and administration of Priorix-Tetra</vt:lpstr>
      <vt:lpstr>Priorix-Tetra</vt:lpstr>
      <vt:lpstr>ProQuad</vt:lpstr>
      <vt:lpstr>Preparation and administration of ProQuad</vt:lpstr>
      <vt:lpstr>ProQuad</vt:lpstr>
      <vt:lpstr>MMRV vaccine administration</vt:lpstr>
      <vt:lpstr>Dose and scheduling</vt:lpstr>
      <vt:lpstr>MMRV vaccine storage and administration</vt:lpstr>
      <vt:lpstr>Legal authorisation</vt:lpstr>
      <vt:lpstr>Contraindications and possible adverse reactions</vt:lpstr>
      <vt:lpstr>Contraindications and precautions</vt:lpstr>
      <vt:lpstr>Possible adverse reactions </vt:lpstr>
      <vt:lpstr>Post-vaccination varicella rash</vt:lpstr>
      <vt:lpstr>Febrile convulsions</vt:lpstr>
      <vt:lpstr>Encephalitis</vt:lpstr>
      <vt:lpstr>Idiopathic thrombocytopenic purpura (ITP)</vt:lpstr>
      <vt:lpstr>Reporting suspected adverse reactions</vt:lpstr>
      <vt:lpstr>Summary and resources</vt:lpstr>
      <vt:lpstr>Summary</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2025-10-29T13:55:26Z</dcterms:created>
  <dcterms:modified xsi:type="dcterms:W3CDTF">2025-11-11T17:18:32Z</dcterms:modified>
</cp:coreProperties>
</file>