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769" r:id="rId3"/>
    <p:sldId id="635" r:id="rId4"/>
    <p:sldId id="640" r:id="rId5"/>
    <p:sldId id="641" r:id="rId6"/>
    <p:sldId id="838" r:id="rId7"/>
    <p:sldId id="316" r:id="rId8"/>
    <p:sldId id="797" r:id="rId9"/>
    <p:sldId id="362" r:id="rId10"/>
    <p:sldId id="796" r:id="rId11"/>
    <p:sldId id="798" r:id="rId12"/>
    <p:sldId id="799" r:id="rId13"/>
    <p:sldId id="771" r:id="rId14"/>
    <p:sldId id="831" r:id="rId15"/>
    <p:sldId id="833" r:id="rId16"/>
    <p:sldId id="836" r:id="rId17"/>
    <p:sldId id="837" r:id="rId18"/>
    <p:sldId id="840" r:id="rId19"/>
    <p:sldId id="801" r:id="rId20"/>
    <p:sldId id="606" r:id="rId21"/>
    <p:sldId id="815" r:id="rId22"/>
    <p:sldId id="297" r:id="rId23"/>
    <p:sldId id="834" r:id="rId24"/>
    <p:sldId id="830" r:id="rId25"/>
    <p:sldId id="821" r:id="rId26"/>
    <p:sldId id="829" r:id="rId27"/>
    <p:sldId id="283" r:id="rId28"/>
    <p:sldId id="643" r:id="rId29"/>
    <p:sldId id="839" r:id="rId30"/>
    <p:sldId id="820" r:id="rId31"/>
    <p:sldId id="809" r:id="rId32"/>
    <p:sldId id="810" r:id="rId33"/>
    <p:sldId id="811" r:id="rId34"/>
    <p:sldId id="812" r:id="rId35"/>
    <p:sldId id="813" r:id="rId36"/>
    <p:sldId id="841" r:id="rId37"/>
    <p:sldId id="773" r:id="rId38"/>
    <p:sldId id="807" r:id="rId39"/>
    <p:sldId id="82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EB3B6762-D729-E144-654C-651A578FDC25}" name="Katrina Marsden2" initials="KM" userId="S::Katrina.Marsden2@ukhsa.gov.uk::3b2ec956-145c-4a04-bab6-26f865ac1b38" providerId="AD"/>
  <p188:author id="{CA8BF0B2-4952-955D-5A20-DCBEF6854E7C}" name="Laura Craig" initials="LC" userId="S::laura.craig@ukhsa.gov.uk::062dc4ef-9c0a-4001-90a3-bceb873ecdc2" providerId="AD"/>
  <p188:author id="{A9A01BBC-C29E-B3E8-CBD9-BC45D8166443}" name="Lesley McFarlane" initials="LM" userId="S::Lesley.McFarlane@ukhsa.gov.uk::3ff71c5c-cfbc-466f-818f-fdc24ec99b27" providerId="AD"/>
  <p188:author id="{53D6ACC0-362B-77E9-1560-428991E944C8}" name="Conall Watson" initials="CW" userId="S::Conall.Watson@ukhsa.gov.uk::0b6a58d8-96f7-4c20-a8de-1947c550a417" providerId="AD"/>
  <p188:author id="{FED260C9-E15B-31D9-3366-6E2255DF2C16}" name="Kirsty Smith2" initials="KS" userId="S::Kirsty.Smith2@ukhsa.gov.uk::f9461996-3888-4c5a-99f5-4aab4fa1034b" providerId="AD"/>
  <p188:author id="{8D31D3D3-5104-A24E-FC6D-94FCC7D07B0C}" name="Kirsty Smith2" initials="KS" userId="S::kirsty.smith2@ukhsa.gov.uk::f9461996-3888-4c5a-99f5-4aab4fa1034b" providerId="AD"/>
  <p188:author id="{6F2B7BD7-034C-713C-27CF-37470615FC5E}" name="Lesley Mcfarlane" initials="LM" userId="S::lesley.mcfarlane2@nhs.net::5a327b6d-cf18-49d1-a753-e5d1c1432d5e" providerId="AD"/>
  <p188:author id="{9ABF9DFA-2326-762C-7B87-83C62F11B2D7}" name="Lesley McFarlane" initials="LM" userId="S::lesley.mcfarlane@ukhsa.gov.uk::3ff71c5c-cfbc-466f-818f-fdc24ec99b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sley McFarlane" initials="LM" lastIdx="48" clrIdx="0">
    <p:extLst>
      <p:ext uri="{19B8F6BF-5375-455C-9EA6-DF929625EA0E}">
        <p15:presenceInfo xmlns:p15="http://schemas.microsoft.com/office/powerpoint/2012/main" userId="S::Lesley.McFarlane@ukhsa.gov.uk::3ff71c5c-cfbc-466f-818f-fdc24ec99b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3853"/>
    <a:srgbClr val="714768"/>
    <a:srgbClr val="80507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54" autoAdjust="0"/>
  </p:normalViewPr>
  <p:slideViewPr>
    <p:cSldViewPr snapToGrid="0">
      <p:cViewPr varScale="1">
        <p:scale>
          <a:sx n="98" d="100"/>
          <a:sy n="98" d="100"/>
        </p:scale>
        <p:origin x="392"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3/11/2026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gov.uk/government/collections/respiratory-syncytial-virus-rsv-vaccination-programme" TargetMode="External"/><Relationship Id="rId4"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7" Type="http://schemas.openxmlformats.org/officeDocument/2006/relationships/hyperlink" Target="https://pubmed.ncbi.nlm.nih.gov/26497750/"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pubmed.ncbi.nlm.nih.gov/36941483/" TargetMode="External"/><Relationship Id="rId5" Type="http://schemas.openxmlformats.org/officeDocument/2006/relationships/hyperlink" Target="https://pubmed.ncbi.nlm.nih.gov/22405488/" TargetMode="External"/><Relationship Id="rId4"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lgn="l">
              <a:buFont typeface="Arial" panose="020B0604020202020204" pitchFamily="34" charset="0"/>
              <a:buNone/>
            </a:pPr>
            <a:endParaRPr lang="en-GB" b="0" i="0" dirty="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12660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lnSpc>
                <a:spcPts val="1600"/>
              </a:lnSpc>
              <a:spcBef>
                <a:spcPts val="600"/>
              </a:spcBef>
            </a:pPr>
            <a:r>
              <a:rPr lang="en-GB" sz="1800" i="0" dirty="0">
                <a:solidFill>
                  <a:srgbClr val="0B0C0C"/>
                </a:solidFill>
                <a:highlight>
                  <a:srgbClr val="FFFF00"/>
                </a:highlight>
                <a:ea typeface="Calibri"/>
                <a:cs typeface="Calibri"/>
              </a:rPr>
              <a:t>JCVI statements: </a:t>
            </a:r>
            <a:r>
              <a:rPr lang="en-GB" sz="1800" i="0" dirty="0">
                <a:solidFill>
                  <a:srgbClr val="0B0C0C"/>
                </a:solidFill>
                <a:highlight>
                  <a:srgbClr val="FFFF00"/>
                </a:highlight>
                <a:hlinkClick r:id="rId3"/>
              </a:rPr>
              <a:t>Respiratory syncytial virus (RSV) immunisation programme for infants and older adults: JCVI full statement, 11 September 2023 - GOV.UK (www.gov.uk)</a:t>
            </a:r>
            <a:r>
              <a:rPr lang="en-GB" sz="1800" i="0" dirty="0">
                <a:solidFill>
                  <a:srgbClr val="0B0C0C"/>
                </a:solidFill>
                <a:highlight>
                  <a:srgbClr val="FFFF00"/>
                </a:highlight>
              </a:rPr>
              <a:t>; </a:t>
            </a:r>
            <a:r>
              <a:rPr lang="en-GB" sz="1800" i="0" dirty="0">
                <a:highlight>
                  <a:srgbClr val="FFFF00"/>
                </a:highlight>
              </a:rPr>
              <a:t>Joint Committee on Vaccination and Immunisation (2025). </a:t>
            </a:r>
            <a:r>
              <a:rPr lang="en-GB" sz="1800" i="0" dirty="0">
                <a:highlight>
                  <a:srgbClr val="FFFF00"/>
                </a:highlight>
                <a:hlinkClick r:id="rId4"/>
              </a:rPr>
              <a:t>Respiratory syncytial virus (RSV) immunisation programme for adults aged 80 years and older: JCVI advice, 16 July 2025</a:t>
            </a:r>
            <a:r>
              <a:rPr lang="en-GB" sz="1800" i="0" dirty="0">
                <a:highlight>
                  <a:srgbClr val="FFFF00"/>
                </a:highlight>
              </a:rPr>
              <a:t> (www.gov.uk) </a:t>
            </a:r>
          </a:p>
          <a:p>
            <a:pPr>
              <a:lnSpc>
                <a:spcPts val="1600"/>
              </a:lnSpc>
              <a:spcBef>
                <a:spcPts val="600"/>
              </a:spcBef>
            </a:pPr>
            <a:endParaRPr lang="en-GB" sz="1800" i="0" dirty="0">
              <a:highlight>
                <a:srgbClr val="FFFF00"/>
              </a:highlight>
            </a:endParaRPr>
          </a:p>
          <a:p>
            <a:pPr>
              <a:lnSpc>
                <a:spcPts val="1600"/>
              </a:lnSpc>
              <a:spcBef>
                <a:spcPts val="600"/>
              </a:spcBef>
            </a:pPr>
            <a:r>
              <a:rPr lang="en-GB" sz="1800" i="0" dirty="0">
                <a:highlight>
                  <a:srgbClr val="FFFF00"/>
                </a:highlight>
              </a:rPr>
              <a:t>JCVI has previously noted there were few participants age 80 years+ in the pivotal clinical trials, and that further data were required on clinical protection in this group. Based on emerging evidence of clinical effectiveness and safety, and resultant favourable cost-effectiveness assessment, JCVI has since advised (July 2025) that the catch-up campaign be extended to include all adults age 80 years and over, and all residents of care homes for older adults. This has been accepted as Government policy and is detailed in the programme letter: </a:t>
            </a:r>
            <a:r>
              <a:rPr lang="en-GB" sz="1800" i="0" dirty="0">
                <a:highlight>
                  <a:srgbClr val="FFFF00"/>
                </a:highlight>
                <a:hlinkClick r:id="rId5"/>
              </a:rPr>
              <a:t>Respiratory syncytial virus (RSV) vaccination programme - GOV.UK</a:t>
            </a:r>
            <a:endParaRPr lang="en-GB" sz="1800" i="0" dirty="0">
              <a:highlight>
                <a:srgbClr val="FFFF00"/>
              </a:highlight>
            </a:endParaRPr>
          </a:p>
          <a:p>
            <a:pPr marL="0" marR="504190" lvl="0" indent="0">
              <a:lnSpc>
                <a:spcPts val="1600"/>
              </a:lnSpc>
              <a:buClr>
                <a:srgbClr val="007C91"/>
              </a:buClr>
              <a:buFont typeface="Symbol" panose="05050102010706020507" pitchFamily="18" charset="2"/>
              <a:buNone/>
            </a:pPr>
            <a:endParaRPr lang="en-GB"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marL="0" marR="504190" lvl="0" indent="0">
              <a:lnSpc>
                <a:spcPts val="1600"/>
              </a:lnSpc>
              <a:buClr>
                <a:srgbClr val="007C91"/>
              </a:buClr>
              <a:buFont typeface="Symbol" panose="05050102010706020507" pitchFamily="18" charset="2"/>
              <a:buNone/>
            </a:pPr>
            <a:r>
              <a:rPr lang="en-GB"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Offer the vaccine to all pregnant women from 28 weeks’ gestation in every pregnancy (please see “RSV vaccination of pregnant women for infant protection Information for healthcare practitioners”, available on the </a:t>
            </a:r>
            <a:r>
              <a:rPr lang="en-GB" sz="1800" u="sng" dirty="0">
                <a:solidFill>
                  <a:srgbClr val="365F9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hlinkClick r:id="rId5"/>
              </a:rPr>
              <a:t>RSV immunisation page</a:t>
            </a:r>
            <a:r>
              <a:rPr lang="en-GB"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2080412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Whilst it is possible that a small number of younger adults may receive vaccine (if they are living in a care home for older adults), the aim of the programme is to protect older adults as they are the most at risk from RSV infection.</a:t>
            </a:r>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2611939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Two other vaccines are licensed but not in use in the UK: Arexvy and mRESVIA (see Green BOOK RSV chapter). The full duration of protection in older adults for any of these vaccines is unknown but is at least two years. There are no current data to support revaccination of older adults after a first dose. More recent data give greater certainty on the durability and efficacy of Abrysvo (and Arexvy) than mRESVIA.</a:t>
            </a: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4212141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sz="1200" dirty="0">
                <a:highlight>
                  <a:srgbClr val="FFFF00"/>
                </a:highlight>
              </a:rPr>
              <a:t>When the programme was introduced, </a:t>
            </a:r>
            <a:r>
              <a:rPr lang="en-GB" sz="12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individuals turning 80 years of age during the first year of the programme were eligible for vaccination until 31 August 2025. T</a:t>
            </a:r>
            <a:r>
              <a:rPr lang="en-GB" sz="1200" dirty="0">
                <a:highlight>
                  <a:srgbClr val="FFFF00"/>
                </a:highlight>
                <a:cs typeface="Times New Roman" panose="02020603050405020304" pitchFamily="18" charset="0"/>
              </a:rPr>
              <a:t>his was to provide sufficient time for individuals to be vaccinated. Following the JCVI </a:t>
            </a:r>
            <a:r>
              <a:rPr lang="en-GB" sz="12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statement</a:t>
            </a:r>
            <a:r>
              <a:rPr lang="en-GB" sz="12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regarding the expansion of the programme to all individuals over the age of 80, these individuals remained eligible whilst awaiting a policy decision. As the updated policy is that individuals aged 80 and above are now to be included in the programme, from 1</a:t>
            </a:r>
            <a:r>
              <a:rPr lang="en-GB" sz="1200" baseline="300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st</a:t>
            </a:r>
            <a:r>
              <a:rPr lang="en-GB" sz="12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April 2026, anyone in this cohort who has still to take up this offer of vaccination remains eligible for a dose of RSV vaccine. </a:t>
            </a:r>
            <a:endParaRPr lang="en-GB" baseline="0"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2265869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The spring 2026 COVID-19 vaccination campaign commences 13</a:t>
            </a:r>
            <a:r>
              <a:rPr lang="en-GB" baseline="30000" dirty="0"/>
              <a:t>th</a:t>
            </a:r>
            <a:r>
              <a:rPr lang="en-GB" dirty="0"/>
              <a:t> April 2026. For individuals who are eligible for both vaccines, providers may choose to offer RSV vaccine from 1</a:t>
            </a:r>
            <a:r>
              <a:rPr lang="en-GB" baseline="30000" dirty="0"/>
              <a:t>st</a:t>
            </a:r>
            <a:r>
              <a:rPr lang="en-GB" dirty="0"/>
              <a:t> April 2026 rather than wait until </a:t>
            </a:r>
            <a:r>
              <a:rPr lang="en-GB" baseline="0" dirty="0"/>
              <a:t>13th April but doing so would require additional appointments/ care home visits</a:t>
            </a:r>
          </a:p>
          <a:p>
            <a:endParaRPr lang="en-GB" baseline="0" dirty="0"/>
          </a:p>
          <a:p>
            <a:r>
              <a:rPr lang="en-GB" dirty="0"/>
              <a:t>Any adult less than 75 years who is newly admitted to a care home for older adults should be offered a single dose of Abrysvo (Pfizer RSV pre-F vaccine). Existing adult residents of care homes for older adults should be offered RSV vaccination as part of the catch-up programme. Revaccination is not currently recommended and people vaccinated against RSV by the NHS as a care home resident prior to the age of 75 years should not be offered an additional dose on reaching that age. Similarly, those being admitted to a care home for the first time above the age of 75 do not require any additional RSV dose, through the admission may be an opportunity to confirm vaccination status. Note that the timing of the offer will be important in ensuring protection ahead of and during any subsequent RSV season. Please see national programme letters for further details.</a:t>
            </a:r>
            <a:endParaRPr lang="en-GB" b="1" baseline="0"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4152379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hlinkClick r:id="rId3"/>
              </a:rPr>
              <a:t>Abrysvo powder and solvent for solution for injection - Summary of Product Characteristics (SmPC) - (emc) | 15309</a:t>
            </a:r>
            <a:endParaRPr lang="en-GB" dirty="0"/>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Abrysvo is indicated for:</a:t>
            </a:r>
          </a:p>
          <a:p>
            <a:r>
              <a:rPr lang="en-GB" sz="1200" b="0" i="0" kern="1200" dirty="0">
                <a:solidFill>
                  <a:schemeClr val="tx1"/>
                </a:solidFill>
                <a:effectLst/>
                <a:latin typeface="+mn-lt"/>
                <a:ea typeface="+mn-ea"/>
                <a:cs typeface="+mn-cs"/>
              </a:rPr>
              <a:t>• Passive protection against lower respiratory tract disease caused by respiratory syncytial virus (RSV) in infants from birth through 6 months of age following maternal immunisation during pregnancy. See sections 4.2 and 5.1.</a:t>
            </a:r>
          </a:p>
          <a:p>
            <a:r>
              <a:rPr lang="en-GB" sz="1200" b="0" i="0" kern="1200" dirty="0">
                <a:solidFill>
                  <a:schemeClr val="tx1"/>
                </a:solidFill>
                <a:effectLst/>
                <a:latin typeface="+mn-lt"/>
                <a:ea typeface="+mn-ea"/>
                <a:cs typeface="+mn-cs"/>
              </a:rPr>
              <a:t>• Active immunisation for the prevention of lower respiratory tract disease caused by RSV in individuals 60 years of age and older.</a:t>
            </a:r>
          </a:p>
          <a:p>
            <a:r>
              <a:rPr lang="en-GB" sz="1200" b="0" i="0" kern="1200" dirty="0">
                <a:solidFill>
                  <a:schemeClr val="tx1"/>
                </a:solidFill>
                <a:effectLst/>
                <a:latin typeface="+mn-lt"/>
                <a:ea typeface="+mn-ea"/>
                <a:cs typeface="+mn-cs"/>
              </a:rPr>
              <a:t>• Active immunisation for the prevention of lower respiratory tract disease caused by RSV in individuals 18 through 59 years of age who are at increased risk for lower respiratory tract disease caused by RSV.</a:t>
            </a:r>
          </a:p>
          <a:p>
            <a:r>
              <a:rPr lang="en-GB" sz="1200" b="0" i="0" kern="1200" dirty="0">
                <a:solidFill>
                  <a:schemeClr val="tx1"/>
                </a:solidFill>
                <a:effectLst/>
                <a:latin typeface="+mn-lt"/>
                <a:ea typeface="+mn-ea"/>
                <a:cs typeface="+mn-cs"/>
              </a:rPr>
              <a:t>The use of this vaccine should be in accordance with official recommendations.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348392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20</a:t>
            </a:fld>
            <a:endParaRPr lang="en-GB" dirty="0"/>
          </a:p>
        </p:txBody>
      </p:sp>
    </p:spTree>
    <p:extLst>
      <p:ext uri="{BB962C8B-B14F-4D97-AF65-F5344CB8AC3E}">
        <p14:creationId xmlns:p14="http://schemas.microsoft.com/office/powerpoint/2010/main" val="2752056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a:lnSpc>
                <a:spcPct val="90000"/>
              </a:lnSpc>
              <a:spcBef>
                <a:spcPts val="1000"/>
              </a:spcBef>
            </a:pPr>
            <a:r>
              <a:rPr lang="en-GB" dirty="0"/>
              <a:t>How RSV causes infection:</a:t>
            </a:r>
            <a:endParaRPr lang="en-US" dirty="0"/>
          </a:p>
          <a:p>
            <a:pPr marL="171450" indent="-171450">
              <a:lnSpc>
                <a:spcPct val="90000"/>
              </a:lnSpc>
              <a:spcBef>
                <a:spcPts val="1000"/>
              </a:spcBef>
              <a:buFont typeface="Arial,Sans-Serif"/>
              <a:buChar char="•"/>
            </a:pPr>
            <a:r>
              <a:rPr lang="en-GB" dirty="0"/>
              <a:t>any virus particle consists of a protein shell (capsid) inside which is the nucleic acid (DNA or RNA) – the genome or the genetic code for that virus; RSV is an RNA virus</a:t>
            </a:r>
            <a:endParaRPr lang="en-US" dirty="0"/>
          </a:p>
          <a:p>
            <a:pPr marL="171450" indent="-171450">
              <a:lnSpc>
                <a:spcPct val="90000"/>
              </a:lnSpc>
              <a:spcBef>
                <a:spcPts val="1000"/>
              </a:spcBef>
              <a:buFont typeface="Arial,Sans-Serif"/>
              <a:buChar char="•"/>
            </a:pPr>
            <a:r>
              <a:rPr lang="en-GB" dirty="0"/>
              <a:t>when a virus particle enters the host’s cells it is able to reproduce and release more virus particles which in turn infect other cells – establishing an infection</a:t>
            </a:r>
            <a:endParaRPr lang="en-US" dirty="0"/>
          </a:p>
          <a:p>
            <a:pPr marL="171450" indent="-171450">
              <a:lnSpc>
                <a:spcPct val="90000"/>
              </a:lnSpc>
              <a:spcBef>
                <a:spcPts val="1000"/>
              </a:spcBef>
              <a:buFont typeface="Arial,Sans-Serif"/>
              <a:buChar char="•"/>
            </a:pPr>
            <a:r>
              <a:rPr lang="en-GB" dirty="0"/>
              <a:t>RSV virus particles use a special type of protein on the surface of the virus called a fusion (F) glycoprotein to pass through the cell membrane</a:t>
            </a:r>
            <a:endParaRPr lang="en-US" dirty="0"/>
          </a:p>
          <a:p>
            <a:pPr marL="171450" indent="-171450">
              <a:lnSpc>
                <a:spcPct val="90000"/>
              </a:lnSpc>
              <a:spcBef>
                <a:spcPts val="1000"/>
              </a:spcBef>
              <a:buFont typeface="Arial,Sans-Serif"/>
              <a:buChar char="•"/>
            </a:pPr>
            <a:r>
              <a:rPr lang="en-GB" dirty="0"/>
              <a:t>the F protein</a:t>
            </a:r>
            <a:r>
              <a:rPr lang="en-GB" strike="sngStrike" dirty="0"/>
              <a:t>s</a:t>
            </a:r>
            <a:r>
              <a:rPr lang="en-GB" dirty="0"/>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dirty="0"/>
              <a:t>the F protein changes shape as it fuses the RSV virus and human cell membranes together: while on the virus surface before infection, the protein is in a “prefusion” form, but as it interacts with the cell membrane it rearranges into an inactive, “postfusion” form</a:t>
            </a:r>
            <a:endParaRPr lang="en-US" dirty="0"/>
          </a:p>
          <a:p>
            <a:pPr marL="171450" indent="-171450">
              <a:lnSpc>
                <a:spcPct val="90000"/>
              </a:lnSpc>
              <a:spcBef>
                <a:spcPts val="1000"/>
              </a:spcBef>
              <a:buFont typeface="Arial,Sans-Serif"/>
              <a:buChar char="•"/>
            </a:pPr>
            <a:r>
              <a:rPr lang="en-GB" dirty="0"/>
              <a:t>the prefusion form is antigenic – it stimulates an immune response; the immune system is able to recognise and respond to the presence RSV virus particles with prefusion F proteins on their surface by producing antibodies to combat the infection; the postfusion form is not antigenic</a:t>
            </a:r>
            <a:endParaRPr lang="en-US" dirty="0"/>
          </a:p>
          <a:p>
            <a:pPr marL="171450" indent="-171450">
              <a:lnSpc>
                <a:spcPct val="90000"/>
              </a:lnSpc>
              <a:spcBef>
                <a:spcPts val="1000"/>
              </a:spcBef>
              <a:buFont typeface="Arial,Sans-Serif"/>
              <a:buChar char="•"/>
            </a:pPr>
            <a:r>
              <a:rPr lang="en-GB" dirty="0"/>
              <a:t>there are two subgroups of the prefusion form: A and B</a:t>
            </a:r>
            <a:endParaRPr lang="en-US" dirty="0"/>
          </a:p>
          <a:p>
            <a:pPr>
              <a:lnSpc>
                <a:spcPct val="90000"/>
              </a:lnSpc>
              <a:spcBef>
                <a:spcPts val="1000"/>
              </a:spcBef>
            </a:pPr>
            <a:r>
              <a:rPr lang="en-GB" dirty="0"/>
              <a:t>Recombinant vaccine technolgy</a:t>
            </a:r>
            <a:endParaRPr lang="en-GB" dirty="0">
              <a:ea typeface="Calibri"/>
              <a:cs typeface="Calibri"/>
            </a:endParaRPr>
          </a:p>
          <a:p>
            <a:pPr marL="342900" lvl="1" indent="-342900">
              <a:lnSpc>
                <a:spcPct val="90000"/>
              </a:lnSpc>
              <a:spcBef>
                <a:spcPts val="500"/>
              </a:spcBef>
              <a:buFont typeface="Arial,Sans-Serif"/>
              <a:buChar char="•"/>
            </a:pPr>
            <a:r>
              <a:rPr lang="en-GB" dirty="0"/>
              <a:t>different cells (for example bacteria, yeast, other established laboratory cell culture lines) are used to manufacture the vaccine </a:t>
            </a:r>
            <a:endParaRPr lang="en-US" dirty="0"/>
          </a:p>
          <a:p>
            <a:pPr marL="342900" lvl="1" indent="-342900">
              <a:lnSpc>
                <a:spcPct val="90000"/>
              </a:lnSpc>
              <a:spcBef>
                <a:spcPts val="500"/>
              </a:spcBef>
              <a:buFont typeface="Arial,Sans-Serif"/>
              <a:buChar char="•"/>
            </a:pPr>
            <a:r>
              <a:rPr lang="en-GB" dirty="0"/>
              <a:t>a small piece of genetic material (DNA) is taken from the microorganism (virus or bacterium) against which we want to protect and inserted into the manufacturing cells: this results in a “recombinant” version of those cells </a:t>
            </a:r>
            <a:endParaRPr lang="en-US" dirty="0"/>
          </a:p>
          <a:p>
            <a:pPr marL="342900" lvl="1" indent="-342900">
              <a:lnSpc>
                <a:spcPct val="90000"/>
              </a:lnSpc>
              <a:spcBef>
                <a:spcPts val="500"/>
              </a:spcBef>
              <a:buFont typeface="Arial,Sans-Serif"/>
              <a:buChar char="•"/>
            </a:pPr>
            <a:r>
              <a:rPr lang="en-GB" dirty="0"/>
              <a:t>the role of these recombinant cells is to help transport the DNA instructions for making the antigen into a host cell </a:t>
            </a:r>
            <a:endParaRPr lang="en-US" dirty="0"/>
          </a:p>
          <a:p>
            <a:pPr marL="342900" lvl="1" indent="-342900">
              <a:lnSpc>
                <a:spcPct val="90000"/>
              </a:lnSpc>
              <a:spcBef>
                <a:spcPts val="500"/>
              </a:spcBef>
              <a:buFont typeface="Arial,Sans-Serif"/>
              <a:buChar char="•"/>
            </a:pPr>
            <a:r>
              <a:rPr lang="en-GB" dirty="0"/>
              <a:t>once the recombinant cell enters the host cell line it instructs the host cells to rapidly produce the antigen  </a:t>
            </a:r>
            <a:endParaRPr lang="en-US" dirty="0"/>
          </a:p>
          <a:p>
            <a:pPr marL="342900" lvl="1" indent="-342900">
              <a:lnSpc>
                <a:spcPct val="90000"/>
              </a:lnSpc>
              <a:spcBef>
                <a:spcPts val="500"/>
              </a:spcBef>
              <a:buFont typeface="Arial,Sans-Serif"/>
              <a:buChar char="•"/>
            </a:pPr>
            <a:r>
              <a:rPr lang="en-GB" dirty="0"/>
              <a:t>this antigen is grown in bulk, collected, purified, and then packaged as recombinant vaccine (the cell line used to manufacture the cells is </a:t>
            </a:r>
            <a:r>
              <a:rPr lang="en-GB" u="sng" dirty="0"/>
              <a:t>not</a:t>
            </a:r>
            <a:r>
              <a:rPr lang="en-GB" dirty="0"/>
              <a:t> in the vaccine)</a:t>
            </a:r>
            <a:endParaRPr lang="en-US" dirty="0"/>
          </a:p>
          <a:p>
            <a:pPr marL="342900" lvl="1" indent="-342900">
              <a:lnSpc>
                <a:spcPct val="90000"/>
              </a:lnSpc>
              <a:spcBef>
                <a:spcPts val="500"/>
              </a:spcBef>
              <a:buFont typeface="Arial,Sans-Serif"/>
              <a:buChar char="•"/>
            </a:pPr>
            <a:r>
              <a:rPr lang="en-GB" dirty="0"/>
              <a:t>when the vaccine is injected, the antigen in it triggers the immune system to create antibodies that specifically target that antigen </a:t>
            </a:r>
            <a:endParaRPr lang="en-US" dirty="0"/>
          </a:p>
          <a:p>
            <a:pPr marL="342900" lvl="1" indent="-342900">
              <a:lnSpc>
                <a:spcPct val="90000"/>
              </a:lnSpc>
              <a:spcBef>
                <a:spcPts val="500"/>
              </a:spcBef>
              <a:buFont typeface="Arial,Sans-Serif"/>
              <a:buChar char="•"/>
            </a:pPr>
            <a:r>
              <a:rPr lang="en-GB" dirty="0"/>
              <a:t>recombinant vaccines are non-live so they cannot cause disease in the vaccine recipient</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3228598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Source: </a:t>
            </a:r>
            <a:r>
              <a:rPr lang="en-US" dirty="0">
                <a:hlinkClick r:id="rId3"/>
              </a:rPr>
              <a:t>Abrysvo powder and solvent for solution for injection - Summary of Product Characteristics (SmPC) - (emc) (medicines.org.uk)</a:t>
            </a:r>
            <a:endParaRPr lang="en-US" dirty="0"/>
          </a:p>
          <a:p>
            <a:r>
              <a:rPr lang="en-GB" dirty="0"/>
              <a:t>The Green Book RSV chapter (</a:t>
            </a:r>
            <a:r>
              <a:rPr lang="en-GB" dirty="0">
                <a:hlinkClick r:id="rId4"/>
              </a:rPr>
              <a:t>https://www.gov.uk/government/publications/respiratory-syncytial-virus-the-green-book-chapter-27a</a:t>
            </a:r>
            <a:r>
              <a:rPr lang="en-GB" dirty="0"/>
              <a:t>) contains the following information regarding vaccine effectiveness in older adults: </a:t>
            </a:r>
            <a:endParaRPr lang="en-GB" dirty="0">
              <a:ea typeface="Calibri"/>
              <a:cs typeface="Calibri"/>
            </a:endParaRPr>
          </a:p>
          <a:p>
            <a:r>
              <a:rPr lang="en-GB" dirty="0"/>
              <a:t>For older adults, the pivotal phase 3, multi-country, randomised, double-blind, placebo-controlled trial recruited from the age of 60 years to assess Abrysvo’s efficacy against RSV LRTI with 2+ or 3+ symptoms (Walsh et al., 2023). Participants were randomised to receive vaccine (n=18,488) or placebo (n=18,479), stratified by ages 60-69 years (63%), 70-79 years (32%) and ≥80 years (5%). Stable chronic underlying conditions were present in 52% of participants; immunocompromised individuals were excluded. At the end of the first RSV season VE against RSV LRTI with ≥2 symptoms was 65.1% (95%CI: 35.9 to 82.0%) and with ≥3 symptoms 88.9%, (95%CI: 53.6 to 98.7%) (Pfizer 2024). VE estimates by RSV subtype have overlapping confidence intervals (Walsh et al., 2023). In the second season, VE was 77.8% against LRTI with 3+ symptoms (95%CI: 51.4 to 91.1%) and 55.7% (95%CI: 34.7 to 70.4%) against 2+ symptoms (Walsh et al., 2024). Effectiveness of vaccination against RSV hospitalisation was 75% (95%CI: 69 to 80%) in electronic health record analysis of the UK older adult first season (Bucholc et al., in press) and 88.6% (95%CI: 75.6 to 95.6%) for LRTI admission in enhanced surveillance in English hospitals, which also estimated 73% (95%CI: 40 to 89%) effectiveness against RSV admission in people with immunosuppression (Symes et al., 2025b). A Danish single season trial similarly 8 Respiratory syncytial virus 20 January 2026 found 83% (95%CI: 42.9 to 96.9%) effectiveness against RSV ARI admissions and 91.7% (95%CI: 43.7 to 99.8%) against RSV LRTI admissions Lassen et al., 2025b).</a:t>
            </a:r>
            <a:endParaRPr lang="en-GB" dirty="0">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22</a:t>
            </a:fld>
            <a:endParaRPr lang="en-GB" dirty="0"/>
          </a:p>
        </p:txBody>
      </p:sp>
    </p:spTree>
    <p:extLst>
      <p:ext uri="{BB962C8B-B14F-4D97-AF65-F5344CB8AC3E}">
        <p14:creationId xmlns:p14="http://schemas.microsoft.com/office/powerpoint/2010/main" val="2483598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2947561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dirty="0"/>
          </a:p>
        </p:txBody>
      </p:sp>
    </p:spTree>
    <p:extLst>
      <p:ext uri="{BB962C8B-B14F-4D97-AF65-F5344CB8AC3E}">
        <p14:creationId xmlns:p14="http://schemas.microsoft.com/office/powerpoint/2010/main" val="3867378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en-GB" sz="1800" u="none" dirty="0">
                <a:solidFill>
                  <a:srgbClr val="D13438"/>
                </a:solidFill>
                <a:effectLst/>
                <a:latin typeface="Arial" panose="020B0604020202020204" pitchFamily="34" charset="0"/>
                <a:ea typeface="Arial" panose="020B0604020202020204" pitchFamily="34" charset="0"/>
              </a:rPr>
              <a:t>RSV vaccines should not be given to young children, outside of clinical trials.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cs typeface="Arial" panose="020B0604020202020204" pitchFamily="34" charset="0"/>
              </a:rPr>
              <a:t>These RSV vaccines are different from monoclonal antibody immunisations which are given to high-risk children. </a:t>
            </a:r>
            <a:endParaRPr lang="en-US" sz="1800" u="none" dirty="0">
              <a:effectLst/>
              <a:latin typeface="Arial" panose="020B0604020202020204" pitchFamily="34" charset="0"/>
              <a:ea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rPr>
              <a:t>A recent clinical trial (Moderna’s mRNA-1345) has shown evidence of enhanced disease</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u="none" dirty="0">
                <a:solidFill>
                  <a:srgbClr val="D13438"/>
                </a:solidFill>
                <a:effectLst/>
                <a:latin typeface="Arial" panose="020B0604020202020204" pitchFamily="34" charset="0"/>
                <a:ea typeface="Arial" panose="020B0604020202020204" pitchFamily="34" charset="0"/>
              </a:rPr>
              <a:t>in children who were immunologically naive (i.e. they had never been exposed) to RSV and had received RSV vaccine who then went on to catch seasonally circulating RSV</a:t>
            </a:r>
            <a:r>
              <a:rPr lang="en-US" u="none" dirty="0">
                <a:effectLst/>
              </a:rPr>
              <a:t> </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rPr>
              <a:t>As safety has not been assessed in clinical trials for these children, and due to the possibility of vaccine-associated enhanced disease, RSV vaccine is not recommended in young children</a:t>
            </a:r>
            <a:endParaRPr lang="en-GB" u="non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Reactogenicity for co-administered vaccines is expected to be consistent with the profiles of the individual products.</a:t>
            </a:r>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800065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285750" indent="-285750"/>
            <a:r>
              <a:rPr lang="en-GB" dirty="0">
                <a:latin typeface="Arial"/>
                <a:cs typeface="Arial"/>
              </a:rPr>
              <a:t>When the RSV vaccination was first introduced, there was some concern that  co-administration with COVID 19 vaccination and RSV vaccination might</a:t>
            </a:r>
          </a:p>
          <a:p>
            <a:pPr marL="285750" indent="-285750"/>
            <a:r>
              <a:rPr lang="en-GB" dirty="0">
                <a:latin typeface="Arial"/>
                <a:cs typeface="Arial"/>
              </a:rPr>
              <a:t>reduce the immune response to the RSV vaccine, although the clinical significance of any reduced response was unknown. It was therefore</a:t>
            </a:r>
          </a:p>
          <a:p>
            <a:pPr marL="285750" indent="-285750"/>
            <a:r>
              <a:rPr lang="en-GB" dirty="0">
                <a:latin typeface="Arial"/>
                <a:cs typeface="Arial"/>
              </a:rPr>
              <a:t>recommended that these vaccines should not routinely be scheduled to be given at the same appointment or on the same day unless the individual was</a:t>
            </a:r>
          </a:p>
          <a:p>
            <a:pPr marL="285750" indent="-285750"/>
            <a:r>
              <a:rPr lang="en-GB" dirty="0">
                <a:latin typeface="Arial"/>
                <a:cs typeface="Arial"/>
              </a:rPr>
              <a:t>unlikely to return for a second appointment or immediate protection was necessary. </a:t>
            </a:r>
            <a:r>
              <a:rPr lang="en-GB" b="1" dirty="0">
                <a:latin typeface="Arial"/>
                <a:cs typeface="Arial"/>
              </a:rPr>
              <a:t>This advice no longer applies: </a:t>
            </a:r>
            <a:r>
              <a:rPr lang="en-GB" b="1" dirty="0">
                <a:solidFill>
                  <a:srgbClr val="00B0F0"/>
                </a:solidFill>
                <a:latin typeface="Arial"/>
                <a:cs typeface="Arial"/>
              </a:rPr>
              <a:t>COVID-19 vaccines may now be</a:t>
            </a:r>
          </a:p>
          <a:p>
            <a:pPr marL="285750" indent="-285750"/>
            <a:r>
              <a:rPr lang="en-GB" b="1" dirty="0">
                <a:solidFill>
                  <a:srgbClr val="00B0F0"/>
                </a:solidFill>
                <a:latin typeface="Arial"/>
                <a:cs typeface="Arial"/>
              </a:rPr>
              <a:t>co-administered with RSV vaccine or given at any interval before or after a dose of RSV vaccine</a:t>
            </a:r>
          </a:p>
          <a:p>
            <a:r>
              <a:rPr lang="en-GB" b="0" dirty="0">
                <a:solidFill>
                  <a:srgbClr val="00B0F0"/>
                </a:solidFill>
                <a:latin typeface="Arial"/>
                <a:cs typeface="Arial"/>
              </a:rPr>
              <a:t>The standard advice about co-administration applies: </a:t>
            </a:r>
            <a:r>
              <a:rPr lang="en-US" dirty="0">
                <a:latin typeface="Arial"/>
                <a:cs typeface="Arial"/>
              </a:rPr>
              <a:t>where more than one vaccine can be administered at the same time, the vaccines should be given at a separate site, preferably in a different limb; if more than one vaccine is given in the same limb, they should be given at least 2.5cm apart; </a:t>
            </a:r>
            <a:r>
              <a:rPr lang="en-GB" dirty="0">
                <a:latin typeface="Arial"/>
                <a:cs typeface="Arial"/>
              </a:rPr>
              <a:t>the sites at which each vaccine is given should be noted in the individual’s health records</a:t>
            </a:r>
          </a:p>
          <a:p>
            <a:pPr marL="285750" indent="-285750"/>
            <a:endParaRPr lang="en-GB" b="1" dirty="0">
              <a:solidFill>
                <a:srgbClr val="00B0F0"/>
              </a:solidFill>
              <a:latin typeface="Arial"/>
              <a:cs typeface="Arial"/>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3581277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968008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UK marketing authorisation granted November 2023 – had been authorised/used prior to this e.g. extensively in the USA</a:t>
            </a:r>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dirty="0"/>
          </a:p>
        </p:txBody>
      </p:sp>
    </p:spTree>
    <p:extLst>
      <p:ext uri="{BB962C8B-B14F-4D97-AF65-F5344CB8AC3E}">
        <p14:creationId xmlns:p14="http://schemas.microsoft.com/office/powerpoint/2010/main" val="2890842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sz="1200" dirty="0">
                <a:latin typeface="Arial"/>
                <a:cs typeface="Arial"/>
              </a:rPr>
              <a:t>Abrysvo</a:t>
            </a:r>
            <a:r>
              <a:rPr lang="en-GB" sz="1200" baseline="30000" dirty="0">
                <a:latin typeface="Arial"/>
                <a:cs typeface="Arial"/>
              </a:rPr>
              <a:t>®</a:t>
            </a:r>
            <a:r>
              <a:rPr lang="en-US" sz="1200" dirty="0">
                <a:latin typeface="Arial"/>
                <a:cs typeface="Arial"/>
              </a:rPr>
              <a:t> should be stored in a vaccine fridge between +2°C  and +8°C; do not freeze: discard if the carton has been frozen; </a:t>
            </a:r>
            <a:r>
              <a:rPr lang="en-GB" sz="1200" dirty="0">
                <a:latin typeface="Arial"/>
                <a:cs typeface="Arial"/>
              </a:rPr>
              <a:t>further information on vaccine storage and stability is available in the </a:t>
            </a:r>
            <a:r>
              <a:rPr lang="en-GB" sz="1200" u="sng" dirty="0">
                <a:latin typeface="Arial"/>
                <a:cs typeface="Arial"/>
                <a:hlinkClick r:id="rId3"/>
              </a:rPr>
              <a:t>Summary of Product Characteristics (SPC)</a:t>
            </a:r>
            <a:r>
              <a:rPr lang="en-GB" sz="1200" dirty="0">
                <a:latin typeface="Arial"/>
                <a:cs typeface="Arial"/>
              </a:rPr>
              <a:t>, the Patient Group Direction and from the manufacturer</a:t>
            </a:r>
            <a:endParaRPr lang="en-US" sz="1200" dirty="0">
              <a:highlight>
                <a:srgbClr val="FFFF00"/>
              </a:highlight>
              <a:latin typeface="Arial"/>
              <a:cs typeface="Arial"/>
            </a:endParaRPr>
          </a:p>
          <a:p>
            <a:pPr rtl="0"/>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dirty="0"/>
          </a:p>
        </p:txBody>
      </p:sp>
    </p:spTree>
    <p:extLst>
      <p:ext uri="{BB962C8B-B14F-4D97-AF65-F5344CB8AC3E}">
        <p14:creationId xmlns:p14="http://schemas.microsoft.com/office/powerpoint/2010/main" val="1641326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The images on this and the following slides were taken from the previous version of the SPC. The instructions/ images on the latest version have been reduced. The older images/ text have been retained here as they are considered to be useful for those new to this vaccine product and are aligned with the manufacturers video. </a:t>
            </a:r>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407098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sz="1200" dirty="0">
                <a:latin typeface="Arial"/>
                <a:cs typeface="Arial"/>
              </a:rPr>
              <a:t>Abrysvo</a:t>
            </a:r>
            <a:r>
              <a:rPr lang="en-GB" sz="1200" baseline="30000" dirty="0">
                <a:latin typeface="Arial"/>
                <a:cs typeface="Arial"/>
              </a:rPr>
              <a:t>®</a:t>
            </a:r>
            <a:r>
              <a:rPr lang="en-US" sz="1200" baseline="30000" dirty="0">
                <a:latin typeface="Arial"/>
                <a:cs typeface="Arial"/>
              </a:rPr>
              <a:t> </a:t>
            </a:r>
            <a:r>
              <a:rPr lang="en-US" sz="1200" dirty="0">
                <a:latin typeface="Arial"/>
                <a:cs typeface="Arial"/>
              </a:rPr>
              <a:t>should be administered immediately after reconstitution</a:t>
            </a:r>
            <a:endParaRPr lang="en-GB" b="1" dirty="0"/>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3897296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1798209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After working through these slides, users are advised to revisit this list of objectives to check that they have been met</a:t>
            </a:r>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1871953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The UKHSA template PGD for RSV vaccination of older adults must be further authorised before use. See: </a:t>
            </a:r>
            <a:r>
              <a:rPr lang="fr-FR" dirty="0">
                <a:hlinkClick r:id="rId3"/>
              </a:rPr>
              <a:t>Immunisation patient group direction (PGD) templates - GOV.UK</a:t>
            </a:r>
            <a:r>
              <a:rPr lang="fr-FR" dirty="0"/>
              <a:t>.</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1460086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solidFill>
                  <a:srgbClr val="0B0C0C"/>
                </a:solidFill>
                <a:ea typeface="Calibri"/>
                <a:cs typeface="Calibri"/>
              </a:rPr>
              <a:t>See JCVI statements: </a:t>
            </a:r>
            <a:r>
              <a:rPr lang="en-GB" dirty="0">
                <a:solidFill>
                  <a:srgbClr val="0B0C0C"/>
                </a:solidFill>
                <a:hlinkClick r:id="rId3"/>
              </a:rPr>
              <a:t>Respiratory syncytial virus (RSV) immunisation programme for infants and older adults: JCVI full statement, 11 September 2023 - GOV.UK (www.gov.uk)</a:t>
            </a:r>
            <a:r>
              <a:rPr lang="en-GB" dirty="0">
                <a:solidFill>
                  <a:srgbClr val="0B0C0C"/>
                </a:solidFill>
              </a:rPr>
              <a:t>; </a:t>
            </a:r>
            <a:r>
              <a:rPr lang="en-GB" dirty="0"/>
              <a:t>Joint Committee on Vaccination and Immunisation (2025). </a:t>
            </a:r>
            <a:r>
              <a:rPr lang="en-GB" dirty="0">
                <a:hlinkClick r:id="rId4"/>
              </a:rPr>
              <a:t>Respiratory syncytial virus (RSV) immunisation programme for adults aged 80 years and older: JCVI advice, 16 July 2025</a:t>
            </a:r>
            <a:r>
              <a:rPr lang="en-GB" dirty="0"/>
              <a:t> (www.gov.uk)</a:t>
            </a:r>
          </a:p>
          <a:p>
            <a:r>
              <a:rPr lang="en-GB" dirty="0">
                <a:solidFill>
                  <a:srgbClr val="0B0C0C"/>
                </a:solidFill>
              </a:rPr>
              <a:t>and:</a:t>
            </a:r>
          </a:p>
          <a:p>
            <a:r>
              <a:rPr lang="en-GB" dirty="0">
                <a:solidFill>
                  <a:srgbClr val="0B0C0C"/>
                </a:solidFill>
              </a:rPr>
              <a:t>Hardelid P, Pebody R and Andrews N. </a:t>
            </a:r>
            <a:r>
              <a:rPr lang="en-GB" dirty="0">
                <a:solidFill>
                  <a:srgbClr val="0B0C0C"/>
                </a:solidFill>
                <a:hlinkClick r:id="rId5"/>
              </a:rPr>
              <a:t>Mortality caused by influenza and respiratory syncytial virus by age group In England and Wales 1999 to 2010</a:t>
            </a:r>
            <a:r>
              <a:rPr lang="en-GB" dirty="0">
                <a:solidFill>
                  <a:srgbClr val="0B0C0C"/>
                </a:solidFill>
              </a:rPr>
              <a:t>. Influenza and Other Respiratory Viruses 2012: 1(7), 35-45.</a:t>
            </a:r>
            <a:r>
              <a:rPr lang="en-US" dirty="0">
                <a:solidFill>
                  <a:srgbClr val="0B0C0C"/>
                </a:solidFill>
              </a:rPr>
              <a:t> </a:t>
            </a:r>
            <a:endParaRPr lang="en-GB" dirty="0">
              <a:solidFill>
                <a:srgbClr val="0B0C0C"/>
              </a:solidFill>
              <a:latin typeface="GDS Transport"/>
              <a:ea typeface="Calibri" panose="020F0502020204030204"/>
              <a:cs typeface="Calibri" panose="020F0502020204030204"/>
            </a:endParaRPr>
          </a:p>
          <a:p>
            <a:r>
              <a:rPr lang="en-GB" dirty="0">
                <a:solidFill>
                  <a:srgbClr val="0B0C0C"/>
                </a:solidFill>
              </a:rPr>
              <a:t>Li Y and others. </a:t>
            </a:r>
            <a:r>
              <a:rPr lang="en-GB" dirty="0">
                <a:solidFill>
                  <a:srgbClr val="0B0C0C"/>
                </a:solidFill>
                <a:hlinkClick r:id="rId6"/>
              </a:rPr>
              <a:t>Adjusting for case under-ascertainment in estimating RSV hospitalisation burden of older adults in high income countries: a systematic review and modelling study</a:t>
            </a:r>
            <a:r>
              <a:rPr lang="en-GB" dirty="0">
                <a:solidFill>
                  <a:srgbClr val="0B0C0C"/>
                </a:solidFill>
              </a:rPr>
              <a:t>. Infectious Diseases and Therapy 2023: 12, 1137-1149.</a:t>
            </a:r>
            <a:r>
              <a:rPr lang="en-US" dirty="0">
                <a:solidFill>
                  <a:srgbClr val="0B0C0C"/>
                </a:solidFill>
              </a:rPr>
              <a:t> </a:t>
            </a:r>
            <a:endParaRPr lang="en-GB" dirty="0"/>
          </a:p>
          <a:p>
            <a:r>
              <a:rPr lang="en-GB" dirty="0">
                <a:solidFill>
                  <a:srgbClr val="0B0C0C"/>
                </a:solidFill>
              </a:rPr>
              <a:t>Fleming DM and others. </a:t>
            </a:r>
            <a:r>
              <a:rPr lang="en-GB" dirty="0">
                <a:solidFill>
                  <a:srgbClr val="0B0C0C"/>
                </a:solidFill>
                <a:hlinkClick r:id="rId7"/>
              </a:rPr>
              <a:t>Modelling estimates of the burden of respiratory syncytial virus infection in adults and the elderly in the United Kingdom</a:t>
            </a:r>
            <a:r>
              <a:rPr lang="en-GB" dirty="0">
                <a:solidFill>
                  <a:srgbClr val="0B0C0C"/>
                </a:solidFill>
              </a:rPr>
              <a:t>. BMC Infectious Diseases 2015: 15, 443.</a:t>
            </a:r>
            <a:r>
              <a:rPr lang="en-US" dirty="0">
                <a:solidFill>
                  <a:srgbClr val="0B0C0C"/>
                </a:solidFill>
              </a:rPr>
              <a:t> </a:t>
            </a:r>
            <a:endParaRPr lang="en-GB" dirty="0"/>
          </a:p>
          <a:p>
            <a:endParaRPr lang="en-GB" dirty="0">
              <a:solidFill>
                <a:srgbClr val="0B0C0C"/>
              </a:solidFill>
              <a:latin typeface="GDS Transpor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99582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sz="1800" b="0"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dirty="0"/>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a:t>
            </a:fld>
            <a:endParaRPr lang="en-US" dirty="0"/>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a:t>
            </a:fld>
            <a:endParaRPr lang="en-US" dirty="0"/>
          </a:p>
        </p:txBody>
      </p:sp>
    </p:spTree>
    <p:extLst>
      <p:ext uri="{BB962C8B-B14F-4D97-AF65-F5344CB8AC3E}">
        <p14:creationId xmlns:p14="http://schemas.microsoft.com/office/powerpoint/2010/main" val="657562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trike="noStrike" dirty="0">
                <a:solidFill>
                  <a:srgbClr val="0B0C0C"/>
                </a:solidFill>
              </a:rPr>
              <a:t>T</a:t>
            </a:r>
            <a:r>
              <a:rPr lang="en-GB" dirty="0">
                <a:solidFill>
                  <a:srgbClr val="0B0C0C"/>
                </a:solidFill>
              </a:rPr>
              <a:t>he RSV season was interrupted by control measures against the COVID-19 pandemic which resulted in unseasonal RSV activity; this included significant rebound activity in summer 2021 and summer 2022 and a very prolonged period of virus activity in 2022.</a:t>
            </a:r>
            <a:r>
              <a:rPr lang="en-US" dirty="0">
                <a:solidFill>
                  <a:srgbClr val="0B0C0C"/>
                </a:solidFill>
              </a:rPr>
              <a:t> </a:t>
            </a:r>
            <a:endParaRPr lang="en-GB" sz="1200" i="1" dirty="0">
              <a:solidFill>
                <a:srgbClr val="FF0000"/>
              </a:solidFill>
              <a:highlight>
                <a:srgbClr val="FFFF00"/>
              </a:highlight>
            </a:endParaRPr>
          </a:p>
          <a:p>
            <a:endParaRPr lang="en-US" dirty="0"/>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10</a:t>
            </a:fld>
            <a:endParaRPr lang="en-GB" dirty="0"/>
          </a:p>
        </p:txBody>
      </p:sp>
    </p:spTree>
    <p:extLst>
      <p:ext uri="{BB962C8B-B14F-4D97-AF65-F5344CB8AC3E}">
        <p14:creationId xmlns:p14="http://schemas.microsoft.com/office/powerpoint/2010/main" val="3371972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dirty="0"/>
              <a:t>RSV vaccination programme for older adults: training slide set for healthcare practitioners</a:t>
            </a:r>
          </a:p>
        </p:txBody>
      </p:sp>
    </p:spTree>
    <p:extLst>
      <p:ext uri="{BB962C8B-B14F-4D97-AF65-F5344CB8AC3E}">
        <p14:creationId xmlns:p14="http://schemas.microsoft.com/office/powerpoint/2010/main" val="308946835"/>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dirty="0"/>
              <a:t>RSV vaccination programme for older adults: training slide set for healthcare practitioners</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gov.uk/government/collections/respiratory-syncytial-virus-rsv-vaccination-programme" TargetMode="External"/><Relationship Id="rId4"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view.officeapps.live.com/op/view.aspx?src=https%3A%2F%2Fwww.england.nhs.uk%2Fstatistics%2Fwp-content%2Fuploads%2Fsites%2F2%2F2026%2F01%2FRSV-vaccinations-22-January-2026.xlsx&amp;wdOrigin=BROWSELINK"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www.mhra.gov.uk/yellowcard"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gov.uk/government/publications/respiratory-syncytial-virus-rsv-vaccine-pgd-templat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healthpublications.gov.uk/Home.html" TargetMode="External"/><Relationship Id="rId7"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eur01.safelinks.protection.outlook.com/?url=https%3A%2F%2Fwww.healthpublications.gov.uk%2FViewProduct.html%3Fsp%3DSrsvposterforolderadults&amp;data=05%7C02%7CHelen.Eley%40ukhsa.gov.uk%7Ceb06383742334a7214dd08dc9c2f86d7%7Cee4e14994a354b2ead475f3cf9de8666%7C0%7C0%7C638556975185919786%7CUnknown%7CTWFpbGZsb3d8eyJWIjoiMC4wLjAwMDAiLCJQIjoiV2luMzIiLCJBTiI6Ik1haWwiLCJXVCI6Mn0%3D%7C0%7C%7C%7C&amp;sdata=OA3c3VRNwfRZzncdJO6lb0HQMBu%2Fw%2FsZ9dqMf%2BjHUE0%3D&amp;reserved=0" TargetMode="External"/><Relationship Id="rId4" Type="http://schemas.openxmlformats.org/officeDocument/2006/relationships/hyperlink" Target="https://eur01.safelinks.protection.outlook.com/?url=https%3A%2F%2Fwww.healthpublications.gov.uk%2FViewProduct.html%3Fsp%3DSguidetothersvvaccineforolderadults&amp;data=05%7C02%7CHelen.Eley%40ukhsa.gov.uk%7Ceb06383742334a7214dd08dc9c2f86d7%7Cee4e14994a354b2ead475f3cf9de8666%7C0%7C0%7C638556975185906531%7CUnknown%7CTWFpbGZsb3d8eyJWIjoiMC4wLjAwMDAiLCJQIjoiV2luMzIiLCJBTiI6Ik1haWwiLCJXVCI6Mn0%3D%7C0%7C%7C%7C&amp;sdata=JMXJf5WURFVxQmOzEQJw1iVnXy1olqn8vHIgMubzOOg%3D&amp;reserved=0"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pfizerpro.co.uk/medicine/abrysvo/dosing/preparation" TargetMode="External"/><Relationship Id="rId3" Type="http://schemas.openxmlformats.org/officeDocument/2006/relationships/hyperlink" Target="https://www.gov.uk/government/collections/respiratory-syncytial-virus-rsv-vaccination-programme"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gov.uk/government/publications/respiratory-syncytial-virus-the-green-book-chapter-27a" TargetMode="External"/><Relationship Id="rId5" Type="http://schemas.openxmlformats.org/officeDocument/2006/relationships/hyperlink" Target="https://www.gov.uk/report-problem-medicine-medical-device" TargetMode="External"/><Relationship Id="rId4" Type="http://schemas.openxmlformats.org/officeDocument/2006/relationships/hyperlink" Target="https://www.medicines.org.uk/emc/product/15309/smpc#gref" TargetMode="External"/><Relationship Id="rId9"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part-1:-principles,-practices-and-procedur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medicines.org.uk/emc/product/15309/smpc" TargetMode="Externa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hyperlink" Target="https://www.gov.uk/government/publications/respiratory-syncytial-virus-the-green-book-chapter-27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latin typeface="Arial"/>
                <a:cs typeface="Arial"/>
              </a:rPr>
              <a:t>Respiratory Syncytial Virus (RSV) vaccination programme for older adults </a:t>
            </a:r>
            <a:br>
              <a:rPr lang="en-GB" dirty="0"/>
            </a:br>
            <a:br>
              <a:rPr lang="en-GB" dirty="0"/>
            </a:br>
            <a:br>
              <a:rPr lang="en-GB" dirty="0"/>
            </a:br>
            <a:br>
              <a:rPr lang="en-GB" dirty="0"/>
            </a:br>
            <a:r>
              <a:rPr lang="en-GB" sz="2700" dirty="0">
                <a:latin typeface="Arial"/>
                <a:cs typeface="Arial"/>
              </a:rPr>
              <a:t>Training slide set for healthcare practitioners </a:t>
            </a:r>
            <a:br>
              <a:rPr lang="en-GB" sz="2700" dirty="0"/>
            </a:br>
            <a:br>
              <a:rPr lang="en-GB" sz="2700" dirty="0"/>
            </a:br>
            <a:r>
              <a:rPr lang="en-GB" sz="2700" dirty="0">
                <a:latin typeface="Arial"/>
                <a:cs typeface="Arial"/>
              </a:rPr>
              <a:t>Version </a:t>
            </a:r>
            <a:r>
              <a:rPr lang="en-GB" sz="2700" strike="sngStrike" dirty="0">
                <a:latin typeface="Arial"/>
                <a:cs typeface="Arial"/>
              </a:rPr>
              <a:t>4</a:t>
            </a:r>
            <a:br>
              <a:rPr lang="en-GB" sz="2700" dirty="0">
                <a:latin typeface="Arial"/>
                <a:cs typeface="Arial"/>
              </a:rPr>
            </a:br>
            <a:r>
              <a:rPr lang="en-GB" sz="2700" dirty="0">
                <a:latin typeface="Arial"/>
                <a:cs typeface="Arial"/>
              </a:rPr>
              <a:t>Last update: March 2026</a:t>
            </a:r>
            <a:endParaRPr lang="en-GB" sz="2200"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204583"/>
            <a:ext cx="10515600" cy="972607"/>
          </a:xfrm>
        </p:spPr>
        <p:txBody>
          <a:bodyPr/>
          <a:lstStyle/>
          <a:p>
            <a:r>
              <a:rPr lang="en-GB" dirty="0"/>
              <a:t>RSV epidemiology in adults</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130629" y="1507044"/>
            <a:ext cx="6765121" cy="4815281"/>
          </a:xfrm>
        </p:spPr>
        <p:txBody>
          <a:bodyPr vert="horz" lIns="91440" tIns="45720" rIns="91440" bIns="45720" rtlCol="0" anchor="t">
            <a:noAutofit/>
          </a:bodyPr>
          <a:lstStyle/>
          <a:p>
            <a:pPr marL="285750" indent="-285750"/>
            <a:r>
              <a:rPr lang="en-GB" sz="2000" dirty="0">
                <a:latin typeface="Arial"/>
                <a:cs typeface="Arial"/>
              </a:rPr>
              <a:t>RSV infection is more common in winter, rising from October, peaking in Dec/Jan and declining by March </a:t>
            </a:r>
            <a:endParaRPr lang="en-GB" sz="2000" dirty="0"/>
          </a:p>
          <a:p>
            <a:pPr marL="285750" indent="-285750"/>
            <a:r>
              <a:rPr lang="en-GB" sz="2000" b="1" dirty="0">
                <a:cs typeface="Arial"/>
              </a:rPr>
              <a:t>The latest surveillance data show that for every 200 flu admissions there are in older adults each winter, around 100 adults are admitted for RSV, showing how important it is as a cause of severe disease. </a:t>
            </a:r>
          </a:p>
          <a:p>
            <a:pPr marL="285750" indent="-285750"/>
            <a:r>
              <a:rPr lang="en-GB" sz="2000" b="1" dirty="0">
                <a:cs typeface="Arial"/>
              </a:rPr>
              <a:t>Around one-in-ten older adults admitted for RSV does not survive, which is similar to flu.</a:t>
            </a:r>
          </a:p>
          <a:p>
            <a:r>
              <a:rPr lang="en-GB" sz="2000" dirty="0">
                <a:solidFill>
                  <a:srgbClr val="000000"/>
                </a:solidFill>
                <a:latin typeface="Arial"/>
                <a:cs typeface="Arial"/>
              </a:rPr>
              <a:t>RSV has been estimated to account for 175,000 annual GP episodes in those age 65 years and older in the UK </a:t>
            </a:r>
            <a:endParaRPr lang="en-GB" sz="2000" dirty="0">
              <a:latin typeface="Arial"/>
              <a:cs typeface="Arial"/>
            </a:endParaRPr>
          </a:p>
          <a:p>
            <a:pPr marL="285750" indent="-285750">
              <a:buFont typeface="Arial" panose="020B0604020202020204" pitchFamily="34" charset="0"/>
              <a:buChar char="•"/>
            </a:pPr>
            <a:r>
              <a:rPr lang="en-GB" sz="2000" dirty="0">
                <a:latin typeface="Arial"/>
                <a:cs typeface="Arial"/>
              </a:rPr>
              <a:t>UKHSA monitors levels of RSV activity in England throughout the RSV season - epidemiological data are available at </a:t>
            </a:r>
            <a:r>
              <a:rPr lang="en-US" sz="2000" dirty="0">
                <a:hlinkClick r:id="rId3"/>
              </a:rPr>
              <a:t>gov.uk/government/collections/weekly-national-flu-reports </a:t>
            </a:r>
            <a:endParaRPr lang="en-GB" sz="2000" dirty="0">
              <a:solidFill>
                <a:srgbClr val="FF0000"/>
              </a:solidFill>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pic>
        <p:nvPicPr>
          <p:cNvPr id="7" name="Picture 6">
            <a:extLst>
              <a:ext uri="{FF2B5EF4-FFF2-40B4-BE49-F238E27FC236}">
                <a16:creationId xmlns:a16="http://schemas.microsoft.com/office/drawing/2014/main" id="{A11DD6E4-0666-D752-3D05-9E9E07E2BC50}"/>
              </a:ext>
            </a:extLst>
          </p:cNvPr>
          <p:cNvPicPr>
            <a:picLocks noChangeAspect="1"/>
          </p:cNvPicPr>
          <p:nvPr/>
        </p:nvPicPr>
        <p:blipFill>
          <a:blip r:embed="rId4"/>
          <a:stretch>
            <a:fillRect/>
          </a:stretch>
        </p:blipFill>
        <p:spPr>
          <a:xfrm>
            <a:off x="7252823" y="1623569"/>
            <a:ext cx="4736128" cy="3579742"/>
          </a:xfrm>
          <a:prstGeom prst="rect">
            <a:avLst/>
          </a:prstGeom>
        </p:spPr>
      </p:pic>
      <p:sp>
        <p:nvSpPr>
          <p:cNvPr id="8" name="TextBox 7">
            <a:extLst>
              <a:ext uri="{FF2B5EF4-FFF2-40B4-BE49-F238E27FC236}">
                <a16:creationId xmlns:a16="http://schemas.microsoft.com/office/drawing/2014/main" id="{1FEF08E9-2255-1DDF-FAA0-16E17B0026F1}"/>
              </a:ext>
            </a:extLst>
          </p:cNvPr>
          <p:cNvSpPr txBox="1"/>
          <p:nvPr/>
        </p:nvSpPr>
        <p:spPr>
          <a:xfrm>
            <a:off x="7865166" y="5436360"/>
            <a:ext cx="3895985" cy="769441"/>
          </a:xfrm>
          <a:prstGeom prst="rect">
            <a:avLst/>
          </a:prstGeom>
          <a:noFill/>
        </p:spPr>
        <p:txBody>
          <a:bodyPr wrap="square" rtlCol="0">
            <a:spAutoFit/>
          </a:bodyPr>
          <a:lstStyle/>
          <a:p>
            <a:r>
              <a:rPr lang="en-GB" sz="1100" dirty="0"/>
              <a:t>Weekly overall hospital admission rates (including ICU or HDU) of RSV positive cases per 100,000 population reported through SARI Watch sentinel surveillance, England </a:t>
            </a:r>
          </a:p>
        </p:txBody>
      </p:sp>
    </p:spTree>
    <p:extLst>
      <p:ext uri="{BB962C8B-B14F-4D97-AF65-F5344CB8AC3E}">
        <p14:creationId xmlns:p14="http://schemas.microsoft.com/office/powerpoint/2010/main" val="2396873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p:txBody>
          <a:bodyPr vert="horz" lIns="91440" tIns="45720" rIns="91440" bIns="45720" rtlCol="0" anchor="t">
            <a:normAutofit/>
          </a:bodyPr>
          <a:lstStyle/>
          <a:p>
            <a:r>
              <a:rPr lang="en-GB" dirty="0">
                <a:latin typeface="Arial"/>
                <a:cs typeface="Arial"/>
              </a:rPr>
              <a:t>there is no specific treatment suitable for RSV and treatment is therefore aimed at supporting the patient and relieving symptoms </a:t>
            </a:r>
            <a:endParaRPr lang="en-US" dirty="0"/>
          </a:p>
          <a:p>
            <a:r>
              <a:rPr lang="en-GB" dirty="0">
                <a:latin typeface="Arial"/>
                <a:cs typeface="Arial"/>
              </a:rPr>
              <a:t>transmission can be reduced through standard infection control practices such as respiratory hygiene (including face coverings or surgical masks to reduce droplet shedding), hand washing with soap and warm water, and cleaning of surfaces </a:t>
            </a:r>
            <a:endParaRPr lang="en-GB" dirty="0"/>
          </a:p>
          <a:p>
            <a:r>
              <a:rPr lang="en-GB" dirty="0">
                <a:latin typeface="Arial"/>
                <a:cs typeface="Arial"/>
              </a:rPr>
              <a:t>ideally, people with colds should avoid close contact with vulnerable older adults, particularly those with weakened immune systems, and co-morbidities (particularly respiratory disease) </a:t>
            </a:r>
            <a:endParaRPr lang="en-GB" strike="sngStrike" dirty="0">
              <a:highlight>
                <a:srgbClr val="FFFF00"/>
              </a:highlight>
              <a:latin typeface="Arial"/>
              <a:cs typeface="Arial"/>
            </a:endParaRPr>
          </a:p>
          <a:p>
            <a:endParaRPr lang="en-GB" dirty="0"/>
          </a:p>
        </p:txBody>
      </p:sp>
      <p:sp>
        <p:nvSpPr>
          <p:cNvPr id="4" name="Footer Placeholder 3">
            <a:extLst>
              <a:ext uri="{FF2B5EF4-FFF2-40B4-BE49-F238E27FC236}">
                <a16:creationId xmlns:a16="http://schemas.microsoft.com/office/drawing/2014/main" id="{08AABB16-5A54-8F85-6282-4B528977D31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p:txBody>
          <a:bodyPr/>
          <a:lstStyle/>
          <a:p>
            <a:r>
              <a:rPr lang="en-GB" dirty="0">
                <a:latin typeface="Arial"/>
                <a:cs typeface="Arial"/>
              </a:rPr>
              <a:t>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a:xfrm>
            <a:off x="330205" y="1654233"/>
            <a:ext cx="11123857" cy="4721629"/>
          </a:xfrm>
        </p:spPr>
        <p:txBody>
          <a:bodyPr vert="horz" lIns="91440" tIns="45720" rIns="91440" bIns="45720" rtlCol="0" anchor="t">
            <a:normAutofit fontScale="92500" lnSpcReduction="10000"/>
          </a:bodyPr>
          <a:lstStyle/>
          <a:p>
            <a:r>
              <a:rPr lang="en-GB" sz="2100" dirty="0">
                <a:latin typeface="Arial"/>
                <a:cs typeface="Arial"/>
              </a:rPr>
              <a:t>the Joint Committee on Vaccination and Immunisation (JCVI) reviewed evidence from manufacturers on the efficacy, safety and duration of protection of the newly available vaccine products, alongside clinical and epidemiological data on the burden of RSV in infants and older adults in the UK, and </a:t>
            </a:r>
            <a:r>
              <a:rPr lang="en-GB" sz="2100" dirty="0">
                <a:solidFill>
                  <a:srgbClr val="FF0000"/>
                </a:solidFill>
                <a:latin typeface="Arial"/>
                <a:cs typeface="Arial"/>
                <a:hlinkClick r:id="rId3"/>
              </a:rPr>
              <a:t>advised</a:t>
            </a:r>
            <a:r>
              <a:rPr lang="en-GB" sz="2100" dirty="0">
                <a:solidFill>
                  <a:srgbClr val="FF0000"/>
                </a:solidFill>
                <a:latin typeface="Arial"/>
                <a:cs typeface="Arial"/>
              </a:rPr>
              <a:t> </a:t>
            </a:r>
            <a:r>
              <a:rPr lang="en-GB" sz="2100" dirty="0">
                <a:latin typeface="Arial"/>
                <a:cs typeface="Arial"/>
              </a:rPr>
              <a:t>the introduction of 2 RSV immunisation programmes: an older adults’ programme and an infant protection programme</a:t>
            </a:r>
          </a:p>
          <a:p>
            <a:r>
              <a:rPr lang="en-GB" sz="2100" dirty="0">
                <a:latin typeface="Arial"/>
                <a:cs typeface="Arial"/>
              </a:rPr>
              <a:t>the JCVI has more recently reviewed real-world data of the impact of the older adults’ programme since its introduction in September 2024, as well as emerging international evidence of </a:t>
            </a:r>
            <a:r>
              <a:rPr lang="en-GB" sz="2100" dirty="0"/>
              <a:t>clinical effectiveness and safety - and resultant favourable cost-effectiveness assessment - in those aged 80 years and above and </a:t>
            </a:r>
            <a:r>
              <a:rPr lang="en-GB" sz="2100" u="sng" dirty="0">
                <a:solidFill>
                  <a:srgbClr val="FF0000"/>
                </a:solidFill>
                <a:hlinkClick r:id="rId4"/>
              </a:rPr>
              <a:t>advised</a:t>
            </a:r>
            <a:r>
              <a:rPr lang="en-GB" sz="2100" dirty="0">
                <a:solidFill>
                  <a:srgbClr val="FF0000"/>
                </a:solidFill>
              </a:rPr>
              <a:t> </a:t>
            </a:r>
            <a:r>
              <a:rPr lang="en-GB" sz="2100" dirty="0"/>
              <a:t>that the programme be extended</a:t>
            </a:r>
            <a:endParaRPr lang="en-GB" sz="2100" dirty="0">
              <a:latin typeface="Arial"/>
              <a:cs typeface="Arial"/>
            </a:endParaRPr>
          </a:p>
          <a:p>
            <a:pPr marL="800100" lvl="2" indent="-342900">
              <a:spcBef>
                <a:spcPts val="1000"/>
              </a:spcBef>
            </a:pPr>
            <a:r>
              <a:rPr lang="en-GB" sz="2100" dirty="0">
                <a:solidFill>
                  <a:srgbClr val="000000"/>
                </a:solidFill>
                <a:latin typeface="Arial"/>
                <a:cs typeface="Arial"/>
              </a:rPr>
              <a:t>the older adults’ programme will be extended from 1 April 2026 </a:t>
            </a:r>
            <a:r>
              <a:rPr lang="en-GB" sz="2100" dirty="0">
                <a:latin typeface="Arial"/>
                <a:cs typeface="Arial"/>
              </a:rPr>
              <a:t>(details in next section) </a:t>
            </a:r>
            <a:endParaRPr lang="en-GB" sz="2100" dirty="0">
              <a:solidFill>
                <a:srgbClr val="FF0000"/>
              </a:solidFill>
              <a:latin typeface="Arial"/>
              <a:cs typeface="Segoe UI"/>
            </a:endParaRPr>
          </a:p>
          <a:p>
            <a:pPr marL="342900" lvl="1" indent="-342900">
              <a:spcBef>
                <a:spcPts val="1000"/>
              </a:spcBef>
            </a:pPr>
            <a:r>
              <a:rPr lang="en-GB" sz="2100" dirty="0">
                <a:latin typeface="Arial"/>
                <a:cs typeface="Segoe UI"/>
              </a:rPr>
              <a:t>the infant protection programme also commenced in September 2024; since then, all pregnant women from 28 weeks' gestation have been eligible for a single dose of vaccine, in every pregnancy, for protection of their newborn child </a:t>
            </a:r>
            <a:r>
              <a:rPr lang="en-GB" sz="2100" kern="1200" dirty="0">
                <a:effectLst/>
                <a:latin typeface="Arial"/>
                <a:cs typeface="Segoe UI"/>
              </a:rPr>
              <a:t>(</a:t>
            </a:r>
            <a:r>
              <a:rPr lang="en-GB" sz="2100" dirty="0">
                <a:latin typeface="Arial"/>
                <a:cs typeface="Segoe UI"/>
              </a:rPr>
              <a:t>a separate training slide set and resources are </a:t>
            </a:r>
            <a:r>
              <a:rPr lang="en-GB" sz="2100" dirty="0">
                <a:solidFill>
                  <a:srgbClr val="333333"/>
                </a:solidFill>
                <a:latin typeface="Arial"/>
                <a:cs typeface="Segoe UI"/>
                <a:hlinkClick r:id="rId5"/>
              </a:rPr>
              <a:t>available</a:t>
            </a:r>
            <a:r>
              <a:rPr lang="en-GB" sz="2100" dirty="0">
                <a:solidFill>
                  <a:srgbClr val="333333"/>
                </a:solidFill>
                <a:latin typeface="Arial"/>
                <a:cs typeface="Segoe UI"/>
              </a:rPr>
              <a:t>) </a:t>
            </a:r>
          </a:p>
          <a:p>
            <a:pPr marL="800100" marR="504190" lvl="2" indent="-342900">
              <a:spcBef>
                <a:spcPts val="1000"/>
              </a:spcBef>
            </a:pPr>
            <a:r>
              <a:rPr lang="en-GB" sz="2100" dirty="0">
                <a:latin typeface="Arial"/>
                <a:cs typeface="Segoe UI"/>
              </a:rPr>
              <a:t>the infant protection programme is to continue unchanged: </a:t>
            </a:r>
            <a:r>
              <a:rPr lang="en-GB" sz="2100" u="sng" dirty="0">
                <a:latin typeface="Arial"/>
                <a:cs typeface="Segoe UI"/>
              </a:rPr>
              <a:t>all</a:t>
            </a:r>
            <a:r>
              <a:rPr lang="en-GB" sz="2100" dirty="0">
                <a:latin typeface="Arial"/>
                <a:cs typeface="Segoe UI"/>
              </a:rPr>
              <a:t> pregnant women should be offered this vaccine from 28 weeks’ gestation in </a:t>
            </a:r>
            <a:r>
              <a:rPr lang="en-GB" sz="2100" u="sng" dirty="0">
                <a:latin typeface="Arial"/>
                <a:cs typeface="Segoe UI"/>
              </a:rPr>
              <a:t>every</a:t>
            </a:r>
            <a:r>
              <a:rPr lang="en-GB" sz="2100" dirty="0">
                <a:latin typeface="Arial"/>
                <a:cs typeface="Segoe UI"/>
              </a:rPr>
              <a:t> pregnancy</a:t>
            </a:r>
            <a:endParaRPr lang="en-GB" sz="2300" dirty="0">
              <a:solidFill>
                <a:srgbClr val="333333"/>
              </a:solidFill>
              <a:latin typeface="Arial"/>
              <a:cs typeface="Segoe UI"/>
            </a:endParaRPr>
          </a:p>
          <a:p>
            <a:pPr lvl="1"/>
            <a:endParaRPr lang="en-GB" sz="2400" dirty="0">
              <a:latin typeface="Arial"/>
              <a:cs typeface="Times New Roman"/>
            </a:endParaRPr>
          </a:p>
          <a:p>
            <a:endParaRPr lang="en-GB" kern="1200" dirty="0">
              <a:solidFill>
                <a:srgbClr val="000000"/>
              </a:solidFill>
              <a:effectLst/>
              <a:latin typeface="Arial" panose="020B0604020202020204" pitchFamily="34" charset="0"/>
              <a:ea typeface="+mn-ea"/>
              <a:cs typeface="Times New Roman" panose="02020603050405020304" pitchFamily="18" charset="0"/>
            </a:endParaRPr>
          </a:p>
          <a:p>
            <a:pPr marL="0" indent="0">
              <a:buNone/>
            </a:pPr>
            <a:endParaRPr lang="en-GB" dirty="0"/>
          </a:p>
        </p:txBody>
      </p:sp>
      <p:sp>
        <p:nvSpPr>
          <p:cNvPr id="4" name="Footer Placeholder 3">
            <a:extLst>
              <a:ext uri="{FF2B5EF4-FFF2-40B4-BE49-F238E27FC236}">
                <a16:creationId xmlns:a16="http://schemas.microsoft.com/office/drawing/2014/main" id="{F027B8F0-617C-D6AB-A7EC-873A05C22B8B}"/>
              </a:ext>
            </a:extLst>
          </p:cNvPr>
          <p:cNvSpPr>
            <a:spLocks noGrp="1"/>
          </p:cNvSpPr>
          <p:nvPr>
            <p:ph type="ftr" sz="quarter" idx="10"/>
          </p:nvPr>
        </p:nvSpPr>
        <p:spPr/>
        <p:txBody>
          <a:bodyPr/>
          <a:lstStyle/>
          <a:p>
            <a:r>
              <a:rPr lang="en-GB" sz="1400" dirty="0">
                <a:latin typeface="Arial"/>
                <a:cs typeface="Arial"/>
              </a:rPr>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181869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38AFAF-8EA4-0937-FE6B-19D9F6AD6040}"/>
              </a:ext>
            </a:extLst>
          </p:cNvPr>
          <p:cNvSpPr>
            <a:spLocks noGrp="1"/>
          </p:cNvSpPr>
          <p:nvPr>
            <p:ph type="ctrTitle"/>
          </p:nvPr>
        </p:nvSpPr>
        <p:spPr/>
        <p:txBody>
          <a:bodyPr/>
          <a:lstStyle/>
          <a:p>
            <a:r>
              <a:rPr lang="en-GB" dirty="0"/>
              <a:t>RSV vaccination of older adults’ programme</a:t>
            </a:r>
          </a:p>
        </p:txBody>
      </p:sp>
      <p:sp>
        <p:nvSpPr>
          <p:cNvPr id="5" name="Slide Number Placeholder 4">
            <a:extLst>
              <a:ext uri="{FF2B5EF4-FFF2-40B4-BE49-F238E27FC236}">
                <a16:creationId xmlns:a16="http://schemas.microsoft.com/office/drawing/2014/main" id="{C4F12CA0-2371-BF7A-FBDE-7BF4FED31313}"/>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482603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517E9-292B-37BE-8079-F973998E3460}"/>
              </a:ext>
            </a:extLst>
          </p:cNvPr>
          <p:cNvSpPr>
            <a:spLocks noGrp="1"/>
          </p:cNvSpPr>
          <p:nvPr>
            <p:ph type="title"/>
          </p:nvPr>
        </p:nvSpPr>
        <p:spPr/>
        <p:txBody>
          <a:bodyPr/>
          <a:lstStyle/>
          <a:p>
            <a:r>
              <a:rPr lang="en-US" dirty="0">
                <a:latin typeface="Arial"/>
                <a:cs typeface="Arial"/>
              </a:rPr>
              <a:t>Aim</a:t>
            </a:r>
            <a:endParaRPr lang="en-US" dirty="0"/>
          </a:p>
        </p:txBody>
      </p:sp>
      <p:sp>
        <p:nvSpPr>
          <p:cNvPr id="3" name="Content Placeholder 2">
            <a:extLst>
              <a:ext uri="{FF2B5EF4-FFF2-40B4-BE49-F238E27FC236}">
                <a16:creationId xmlns:a16="http://schemas.microsoft.com/office/drawing/2014/main" id="{3E7D745D-3DF2-15A1-813E-9EFA160A1795}"/>
              </a:ext>
            </a:extLst>
          </p:cNvPr>
          <p:cNvSpPr>
            <a:spLocks noGrp="1"/>
          </p:cNvSpPr>
          <p:nvPr>
            <p:ph idx="1"/>
          </p:nvPr>
        </p:nvSpPr>
        <p:spPr/>
        <p:txBody>
          <a:bodyPr vert="horz" lIns="91440" tIns="45720" rIns="91440" bIns="45720" rtlCol="0" anchor="t">
            <a:normAutofit/>
          </a:bodyPr>
          <a:lstStyle/>
          <a:p>
            <a:pPr marL="0" indent="0">
              <a:buNone/>
            </a:pPr>
            <a:r>
              <a:rPr lang="en-GB" dirty="0">
                <a:latin typeface="Arial"/>
                <a:cs typeface="Arial"/>
              </a:rPr>
              <a:t>The aim of the programme is to reduce the incidence and severity of RSV disease, and hospitalisation as a result of RSV disease, in eligible older</a:t>
            </a:r>
            <a:r>
              <a:rPr lang="en-GB" dirty="0">
                <a:solidFill>
                  <a:srgbClr val="FF0000"/>
                </a:solidFill>
                <a:latin typeface="Arial"/>
                <a:cs typeface="Arial"/>
              </a:rPr>
              <a:t> </a:t>
            </a:r>
            <a:r>
              <a:rPr lang="en-GB" dirty="0">
                <a:latin typeface="Arial"/>
                <a:cs typeface="Arial"/>
              </a:rPr>
              <a:t>adults.</a:t>
            </a:r>
            <a:endParaRPr lang="en-US" dirty="0">
              <a:latin typeface="Arial"/>
              <a:cs typeface="Arial"/>
            </a:endParaRPr>
          </a:p>
        </p:txBody>
      </p:sp>
      <p:sp>
        <p:nvSpPr>
          <p:cNvPr id="4" name="Footer Placeholder 3">
            <a:extLst>
              <a:ext uri="{FF2B5EF4-FFF2-40B4-BE49-F238E27FC236}">
                <a16:creationId xmlns:a16="http://schemas.microsoft.com/office/drawing/2014/main" id="{2DD4053C-7975-4ED5-F879-9CF7C973F963}"/>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E8794655-8EEF-B552-979C-69A60F75D7D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1487144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F81F2-B6DD-59AF-D660-8F89BE06D5EB}"/>
              </a:ext>
            </a:extLst>
          </p:cNvPr>
          <p:cNvSpPr>
            <a:spLocks noGrp="1"/>
          </p:cNvSpPr>
          <p:nvPr>
            <p:ph type="title"/>
          </p:nvPr>
        </p:nvSpPr>
        <p:spPr/>
        <p:txBody>
          <a:bodyPr/>
          <a:lstStyle/>
          <a:p>
            <a:r>
              <a:rPr lang="en-GB" dirty="0"/>
              <a:t>Schedule and dose</a:t>
            </a:r>
          </a:p>
        </p:txBody>
      </p:sp>
      <p:sp>
        <p:nvSpPr>
          <p:cNvPr id="3" name="Content Placeholder 2">
            <a:extLst>
              <a:ext uri="{FF2B5EF4-FFF2-40B4-BE49-F238E27FC236}">
                <a16:creationId xmlns:a16="http://schemas.microsoft.com/office/drawing/2014/main" id="{53D198EA-A049-DFEA-2960-0C33D096E7ED}"/>
              </a:ext>
            </a:extLst>
          </p:cNvPr>
          <p:cNvSpPr>
            <a:spLocks noGrp="1"/>
          </p:cNvSpPr>
          <p:nvPr>
            <p:ph idx="1"/>
          </p:nvPr>
        </p:nvSpPr>
        <p:spPr/>
        <p:txBody>
          <a:bodyPr/>
          <a:lstStyle/>
          <a:p>
            <a:pPr marL="0" indent="0">
              <a:buNone/>
            </a:pPr>
            <a:r>
              <a:rPr lang="en-GB" dirty="0"/>
              <a:t>The vaccine is given to older adults as a single, one-off, 0.5ml dose </a:t>
            </a:r>
            <a:r>
              <a:rPr lang="en-GB" dirty="0">
                <a:latin typeface="Arial"/>
                <a:cs typeface="Arial"/>
              </a:rPr>
              <a:t>of Abrysvo</a:t>
            </a:r>
            <a:r>
              <a:rPr lang="en-GB" baseline="30000" dirty="0">
                <a:latin typeface="Arial"/>
                <a:cs typeface="Arial"/>
              </a:rPr>
              <a:t>®</a:t>
            </a:r>
            <a:r>
              <a:rPr lang="en-GB" dirty="0">
                <a:latin typeface="Arial"/>
                <a:cs typeface="Arial"/>
              </a:rPr>
              <a:t> pre-F vaccine (Pfizer), using the full volume of the reconstituted vaccine drawn up into the syringe.</a:t>
            </a:r>
          </a:p>
          <a:p>
            <a:pPr marL="0" indent="0">
              <a:buNone/>
            </a:pPr>
            <a:endParaRPr lang="en-GB" dirty="0">
              <a:latin typeface="Arial"/>
              <a:cs typeface="Arial"/>
            </a:endParaRPr>
          </a:p>
          <a:p>
            <a:pPr marL="0" indent="0">
              <a:buNone/>
            </a:pPr>
            <a:r>
              <a:rPr lang="en-GB" dirty="0"/>
              <a:t>There is not currently data to support second doses in older adults.</a:t>
            </a:r>
          </a:p>
          <a:p>
            <a:endParaRPr lang="en-GB" dirty="0"/>
          </a:p>
        </p:txBody>
      </p:sp>
      <p:sp>
        <p:nvSpPr>
          <p:cNvPr id="4" name="Footer Placeholder 3">
            <a:extLst>
              <a:ext uri="{FF2B5EF4-FFF2-40B4-BE49-F238E27FC236}">
                <a16:creationId xmlns:a16="http://schemas.microsoft.com/office/drawing/2014/main" id="{5C1B4F49-B122-B99A-7B5D-0BBAEAFEF07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A7491A59-57BB-16E7-27EA-98CF5822A1D6}"/>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288398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BEB21-3E62-93DC-F8FB-DCA8B97D9AF8}"/>
              </a:ext>
            </a:extLst>
          </p:cNvPr>
          <p:cNvSpPr>
            <a:spLocks noGrp="1"/>
          </p:cNvSpPr>
          <p:nvPr>
            <p:ph type="title"/>
          </p:nvPr>
        </p:nvSpPr>
        <p:spPr>
          <a:xfrm>
            <a:off x="330205" y="179416"/>
            <a:ext cx="10710833" cy="1158065"/>
          </a:xfrm>
        </p:spPr>
        <p:txBody>
          <a:bodyPr>
            <a:normAutofit/>
          </a:bodyPr>
          <a:lstStyle/>
          <a:p>
            <a:r>
              <a:rPr lang="en-GB" dirty="0"/>
              <a:t>Eligibility (2026 programme expansion)</a:t>
            </a:r>
          </a:p>
        </p:txBody>
      </p:sp>
      <p:sp>
        <p:nvSpPr>
          <p:cNvPr id="3" name="Content Placeholder 2">
            <a:extLst>
              <a:ext uri="{FF2B5EF4-FFF2-40B4-BE49-F238E27FC236}">
                <a16:creationId xmlns:a16="http://schemas.microsoft.com/office/drawing/2014/main" id="{3F9A4B65-4573-ABBD-C04E-EEAFB9648EC9}"/>
              </a:ext>
            </a:extLst>
          </p:cNvPr>
          <p:cNvSpPr>
            <a:spLocks noGrp="1"/>
          </p:cNvSpPr>
          <p:nvPr>
            <p:ph idx="1"/>
          </p:nvPr>
        </p:nvSpPr>
        <p:spPr>
          <a:xfrm>
            <a:off x="330205" y="1429657"/>
            <a:ext cx="11123857" cy="4949371"/>
          </a:xfrm>
        </p:spPr>
        <p:txBody>
          <a:bodyPr>
            <a:noAutofit/>
          </a:bodyPr>
          <a:lstStyle/>
          <a:p>
            <a:r>
              <a:rPr lang="en-GB" sz="1600" dirty="0">
                <a:effectLst/>
                <a:latin typeface="Arial" panose="020B0604020202020204" pitchFamily="34" charset="0"/>
                <a:ea typeface="Times New Roman" panose="02020603050405020304" pitchFamily="18" charset="0"/>
                <a:cs typeface="Times New Roman" panose="02020603050405020304" pitchFamily="18" charset="0"/>
              </a:rPr>
              <a:t>from 1 April 2026, the offer of a single dose of RSV vaccine to </a:t>
            </a:r>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all individuals from their 75</a:t>
            </a:r>
            <a:r>
              <a:rPr lang="en-GB" sz="1600" b="1" baseline="30000" dirty="0">
                <a:effectLst/>
                <a:latin typeface="Arial" panose="020B0604020202020204" pitchFamily="34" charset="0"/>
                <a:ea typeface="Times New Roman" panose="02020603050405020304" pitchFamily="18" charset="0"/>
                <a:cs typeface="Times New Roman" panose="02020603050405020304" pitchFamily="18" charset="0"/>
              </a:rPr>
              <a:t>th</a:t>
            </a:r>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 birthday</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 will continue </a:t>
            </a:r>
            <a:r>
              <a:rPr lang="en-GB" sz="1600" dirty="0">
                <a:ea typeface="Times New Roman" panose="02020603050405020304" pitchFamily="18" charset="0"/>
                <a:cs typeface="Times New Roman" panose="02020603050405020304" pitchFamily="18" charset="0"/>
              </a:rPr>
              <a:t>but</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 an RSV vaccine should additionally be offered to:</a:t>
            </a:r>
          </a:p>
          <a:p>
            <a:pPr lvl="1"/>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all </a:t>
            </a:r>
            <a:r>
              <a:rPr lang="en-GB" sz="1600" b="1" u="sng" dirty="0">
                <a:effectLst/>
                <a:latin typeface="Arial" panose="020B0604020202020204" pitchFamily="34" charset="0"/>
                <a:ea typeface="Times New Roman" panose="02020603050405020304" pitchFamily="18" charset="0"/>
                <a:cs typeface="Times New Roman" panose="02020603050405020304" pitchFamily="18" charset="0"/>
              </a:rPr>
              <a:t>adult</a:t>
            </a:r>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 residents in </a:t>
            </a:r>
            <a:r>
              <a:rPr lang="en-GB" sz="1600" b="1" dirty="0">
                <a:ea typeface="Times New Roman" panose="02020603050405020304" pitchFamily="18" charset="0"/>
                <a:cs typeface="Times New Roman" panose="02020603050405020304" pitchFamily="18" charset="0"/>
              </a:rPr>
              <a:t>care homes for </a:t>
            </a:r>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older adults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(irrespective of their age) </a:t>
            </a:r>
          </a:p>
          <a:p>
            <a:pPr lvl="1"/>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all adults aged 80 years and over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 there is no upper age limit</a:t>
            </a:r>
          </a:p>
          <a:p>
            <a:r>
              <a:rPr lang="en-GB" sz="1600" dirty="0">
                <a:effectLst/>
                <a:latin typeface="Arial" panose="020B0604020202020204" pitchFamily="34" charset="0"/>
                <a:ea typeface="Times New Roman" panose="02020603050405020304" pitchFamily="18" charset="0"/>
                <a:cs typeface="Times New Roman" panose="02020603050405020304" pitchFamily="18" charset="0"/>
              </a:rPr>
              <a:t>individuals who were or became eligible from 1</a:t>
            </a:r>
            <a:r>
              <a:rPr lang="en-GB" sz="1600" baseline="30000" dirty="0">
                <a:effectLst/>
                <a:latin typeface="Arial" panose="020B0604020202020204" pitchFamily="34" charset="0"/>
                <a:ea typeface="Times New Roman" panose="02020603050405020304" pitchFamily="18" charset="0"/>
                <a:cs typeface="Times New Roman" panose="02020603050405020304" pitchFamily="18" charset="0"/>
              </a:rPr>
              <a:t>st</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 September 2024 (individuals with dates of birth on or after 01/09/1949, upon turning 75 years of age) and who have not yet taken up the offer of vaccination remain eligible </a:t>
            </a:r>
          </a:p>
          <a:p>
            <a:r>
              <a:rPr lang="en-GB" sz="1600" dirty="0">
                <a:ea typeface="Times New Roman" panose="02020603050405020304" pitchFamily="18" charset="0"/>
                <a:cs typeface="Times New Roman" panose="02020603050405020304" pitchFamily="18" charset="0"/>
              </a:rPr>
              <a:t>i</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ndividuals who </a:t>
            </a:r>
            <a:r>
              <a:rPr lang="en-GB" sz="1600" dirty="0">
                <a:ea typeface="Times New Roman" panose="02020603050405020304" pitchFamily="18" charset="0"/>
                <a:cs typeface="Times New Roman" panose="02020603050405020304" pitchFamily="18" charset="0"/>
              </a:rPr>
              <a:t>were too old to be eligible when the programme commenced in September 2024 (born before 1 September1944) should now be offered the vaccine</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600" dirty="0">
                <a:ea typeface="Times New Roman" panose="02020603050405020304" pitchFamily="18" charset="0"/>
                <a:cs typeface="Times New Roman" panose="02020603050405020304" pitchFamily="18" charset="0"/>
              </a:rPr>
              <a:t>individuals who have already taken up the offer of vaccination do not require a further dose</a:t>
            </a:r>
          </a:p>
          <a:p>
            <a:r>
              <a:rPr lang="en-GB" sz="1600" dirty="0">
                <a:ea typeface="Times New Roman" panose="02020603050405020304" pitchFamily="18" charset="0"/>
                <a:cs typeface="Times New Roman" panose="02020603050405020304" pitchFamily="18" charset="0"/>
              </a:rPr>
              <a:t>general practice teams are familiar with their local care homes and will be able to determine which homes this programme applies to</a:t>
            </a:r>
          </a:p>
          <a:p>
            <a:r>
              <a:rPr lang="en-GB" sz="1600" dirty="0">
                <a:ea typeface="Times New Roman" panose="02020603050405020304" pitchFamily="18" charset="0"/>
                <a:cs typeface="Times New Roman" panose="02020603050405020304" pitchFamily="18" charset="0"/>
              </a:rPr>
              <a:t>individuals aged less than 18 years of age are </a:t>
            </a:r>
            <a:r>
              <a:rPr lang="en-GB" sz="1600" u="sng" dirty="0">
                <a:ea typeface="Times New Roman" panose="02020603050405020304" pitchFamily="18" charset="0"/>
                <a:cs typeface="Times New Roman" panose="02020603050405020304" pitchFamily="18" charset="0"/>
              </a:rPr>
              <a:t>not</a:t>
            </a:r>
            <a:r>
              <a:rPr lang="en-GB" sz="1600" dirty="0">
                <a:ea typeface="Times New Roman" panose="02020603050405020304" pitchFamily="18" charset="0"/>
                <a:cs typeface="Times New Roman" panose="02020603050405020304" pitchFamily="18" charset="0"/>
              </a:rPr>
              <a:t> eligible</a:t>
            </a:r>
          </a:p>
          <a:p>
            <a:r>
              <a:rPr lang="en-GB" sz="1600" dirty="0"/>
              <a:t>individuals aged 75 years or above who are temporarily resident in a care home for older adults and who have not previously been vaccinated under the NHS RSV programme should receive a dose of RSV vaccine; adults less than 75 who are temporary residents (planned short stay for respite care or e.g. intermediate care while domiciliary care is arranged) should not ordinarily be considered under the national programme; their risk of being in an RSV outbreak during a short stay is low and as the vaccine takes a number of days to make an immune response it may be of limited benefit</a:t>
            </a:r>
            <a:endParaRPr lang="en-GB" sz="1600" dirty="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EC4F0A8-2887-14FA-E9D8-C37E90BFF82D}"/>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720F08F4-2CB8-5D35-A6FE-5A357E9437B2}"/>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1442169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p:txBody>
          <a:bodyPr>
            <a:normAutofit/>
          </a:bodyPr>
          <a:lstStyle/>
          <a:p>
            <a:r>
              <a:rPr lang="en-GB" dirty="0">
                <a:latin typeface="Arial"/>
                <a:cs typeface="Arial"/>
              </a:rPr>
              <a:t>When to vaccinate</a:t>
            </a:r>
            <a:endParaRPr lang="en-GB" dirty="0">
              <a:solidFill>
                <a:srgbClr val="FF0000"/>
              </a:solidFill>
              <a:latin typeface="Arial"/>
              <a:cs typeface="Arial"/>
            </a:endParaRP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241070" y="1470992"/>
            <a:ext cx="11604566" cy="4846682"/>
          </a:xfrm>
        </p:spPr>
        <p:txBody>
          <a:bodyPr vert="horz" lIns="91440" tIns="45720" rIns="91440" bIns="45720" rtlCol="0" anchor="t">
            <a:noAutofit/>
          </a:bodyPr>
          <a:lstStyle/>
          <a:p>
            <a:pPr marL="0" indent="0">
              <a:buNone/>
            </a:pPr>
            <a:r>
              <a:rPr lang="en-GB" sz="1600" dirty="0">
                <a:latin typeface="Arial"/>
                <a:cs typeface="Arial"/>
              </a:rPr>
              <a:t>The RSV vaccine is a </a:t>
            </a:r>
            <a:r>
              <a:rPr lang="en-GB" sz="1600" b="1" dirty="0">
                <a:latin typeface="Arial"/>
                <a:cs typeface="Arial"/>
              </a:rPr>
              <a:t>r</a:t>
            </a:r>
            <a:r>
              <a:rPr lang="en-GB" sz="1600" b="1" kern="1200" dirty="0">
                <a:solidFill>
                  <a:srgbClr val="0B0C0C"/>
                </a:solidFill>
                <a:effectLst/>
                <a:latin typeface="Arial"/>
                <a:cs typeface="Times New Roman"/>
              </a:rPr>
              <a:t>outine</a:t>
            </a:r>
            <a:r>
              <a:rPr lang="en-GB" sz="1600" kern="1200" dirty="0">
                <a:solidFill>
                  <a:srgbClr val="0B0C0C"/>
                </a:solidFill>
                <a:effectLst/>
                <a:latin typeface="Arial"/>
                <a:cs typeface="Times New Roman"/>
              </a:rPr>
              <a:t>, </a:t>
            </a:r>
            <a:r>
              <a:rPr lang="en-GB" sz="1600" b="1" u="sng" kern="1200" dirty="0">
                <a:solidFill>
                  <a:srgbClr val="0B0C0C"/>
                </a:solidFill>
                <a:effectLst/>
                <a:latin typeface="Arial"/>
                <a:cs typeface="Times New Roman"/>
              </a:rPr>
              <a:t>year-round</a:t>
            </a:r>
            <a:r>
              <a:rPr lang="en-GB" sz="1600" kern="1200" dirty="0">
                <a:solidFill>
                  <a:srgbClr val="0B0C0C"/>
                </a:solidFill>
                <a:effectLst/>
                <a:latin typeface="Arial"/>
                <a:cs typeface="Times New Roman"/>
              </a:rPr>
              <a:t> programme (not seasonal)</a:t>
            </a:r>
          </a:p>
          <a:p>
            <a:r>
              <a:rPr lang="en-GB" sz="1600" kern="1200" dirty="0">
                <a:effectLst/>
                <a:latin typeface="Arial"/>
                <a:cs typeface="Times New Roman"/>
              </a:rPr>
              <a:t>RSV vaccine can be co-administered at the same time as, or at any interval before or after administration of </a:t>
            </a:r>
            <a:r>
              <a:rPr lang="en-GB" sz="1600" u="sng" kern="1200" dirty="0">
                <a:effectLst/>
                <a:latin typeface="Arial"/>
                <a:cs typeface="Times New Roman"/>
              </a:rPr>
              <a:t>most</a:t>
            </a:r>
            <a:r>
              <a:rPr lang="en-GB" sz="1600" kern="1200" dirty="0">
                <a:effectLst/>
                <a:latin typeface="Arial"/>
                <a:cs typeface="Times New Roman"/>
              </a:rPr>
              <a:t> other vaccines (see slide 26); seasonal flu vaccine is an exception (see slide 25)</a:t>
            </a:r>
          </a:p>
          <a:p>
            <a:pPr marL="0" indent="0">
              <a:buNone/>
            </a:pPr>
            <a:r>
              <a:rPr lang="en-GB" sz="1600" dirty="0"/>
              <a:t>Although vaccination can be given all year round, vaccinating as many eligible individuals as possible before the onset of the main RSV season in the winter will have the greatest impact. This will provide individuals with protection and could reduce transmission of the virus. </a:t>
            </a:r>
          </a:p>
          <a:p>
            <a:pPr lvl="1"/>
            <a:r>
              <a:rPr lang="en-GB" sz="1600" dirty="0"/>
              <a:t>For those eligible for the catch-up campaign, as many as possible should be vaccinated prior to the expected RSV season.</a:t>
            </a:r>
          </a:p>
          <a:p>
            <a:pPr lvl="1"/>
            <a:r>
              <a:rPr lang="en-GB" sz="1600" dirty="0"/>
              <a:t>For those turning 75 years of age between March and October each year, the vaccine should ideally be given by the end of October before RSV activity increases, otherwise soon after turning 75 if this occurs during the RSV season (November to February).</a:t>
            </a:r>
          </a:p>
          <a:p>
            <a:pPr marL="0" indent="0">
              <a:buNone/>
            </a:pPr>
            <a:r>
              <a:rPr lang="en-GB" sz="1600" dirty="0">
                <a:latin typeface="Arial"/>
                <a:cs typeface="Times New Roman"/>
              </a:rPr>
              <a:t>F</a:t>
            </a:r>
            <a:r>
              <a:rPr lang="en-GB" sz="1600" dirty="0">
                <a:ea typeface="Times New Roman" panose="02020603050405020304" pitchFamily="18" charset="0"/>
                <a:cs typeface="Times New Roman" panose="02020603050405020304" pitchFamily="18" charset="0"/>
              </a:rPr>
              <a:t>or operational purposes, it is recommended that during the initial roll out of the programme extension the RSV vaccine is delivered alongside the COVID-19 vaccine as part of the Spring 2026 COVID-19 campaign</a:t>
            </a:r>
            <a:r>
              <a:rPr lang="en-GB" sz="1600" b="1" dirty="0">
                <a:ea typeface="Times New Roman" panose="02020603050405020304" pitchFamily="18" charset="0"/>
                <a:cs typeface="Times New Roman" panose="02020603050405020304" pitchFamily="18" charset="0"/>
              </a:rPr>
              <a:t>; </a:t>
            </a:r>
            <a:r>
              <a:rPr lang="en-GB" sz="1600" dirty="0">
                <a:ea typeface="Times New Roman" panose="02020603050405020304" pitchFamily="18" charset="0"/>
                <a:cs typeface="Times New Roman" panose="02020603050405020304" pitchFamily="18" charset="0"/>
              </a:rPr>
              <a:t>delivering both programmes at the same time will reduce the number of appointments/ visits to care homes that are required </a:t>
            </a:r>
          </a:p>
          <a:p>
            <a:r>
              <a:rPr lang="en-GB" sz="1600" dirty="0">
                <a:ea typeface="Times New Roman" panose="02020603050405020304" pitchFamily="18" charset="0"/>
                <a:cs typeface="Times New Roman" panose="02020603050405020304" pitchFamily="18" charset="0"/>
              </a:rPr>
              <a:t>the COVID-19 campaign also provides another opportunity to re-offer RSV vaccine to eligible individuals who have not previously received it</a:t>
            </a:r>
          </a:p>
          <a:p>
            <a:r>
              <a:rPr lang="en-GB" sz="1600" dirty="0">
                <a:ea typeface="Times New Roman" panose="02020603050405020304" pitchFamily="18" charset="0"/>
                <a:cs typeface="Times New Roman" panose="02020603050405020304" pitchFamily="18" charset="0"/>
              </a:rPr>
              <a:t>eligible individuals who wish to receive both vaccines but decline the option of co-administration should be offered the outstanding dose as soon as practicable (by the end of the campaign for COVID-19 vaccine, no time limit for RSV vaccine)</a:t>
            </a:r>
            <a:endParaRPr lang="en-GB" sz="1600" dirty="0">
              <a:latin typeface="Arial"/>
              <a:cs typeface="Arial"/>
            </a:endParaRPr>
          </a:p>
          <a:p>
            <a:pPr marL="216000" lvl="1" indent="0">
              <a:spcBef>
                <a:spcPts val="1000"/>
              </a:spcBef>
              <a:buNone/>
              <a:tabLst>
                <a:tab pos="457200" algn="l"/>
              </a:tabLst>
            </a:pPr>
            <a:endParaRPr lang="en-GB" sz="1600" dirty="0">
              <a:highlight>
                <a:srgbClr val="FFFF00"/>
              </a:highlight>
            </a:endParaRPr>
          </a:p>
          <a:p>
            <a:pPr marL="216000" lvl="1" indent="0">
              <a:spcBef>
                <a:spcPts val="1000"/>
              </a:spcBef>
              <a:buNone/>
              <a:tabLst>
                <a:tab pos="457200" algn="l"/>
              </a:tabLst>
            </a:pPr>
            <a:endParaRPr lang="en-GB" b="1" dirty="0">
              <a:highlight>
                <a:srgbClr val="FFFF00"/>
              </a:highlight>
              <a:latin typeface="Arial"/>
              <a:cs typeface="Arial"/>
            </a:endParaRPr>
          </a:p>
        </p:txBody>
      </p:sp>
      <p:sp>
        <p:nvSpPr>
          <p:cNvPr id="4" name="Footer Placeholder 3">
            <a:extLst>
              <a:ext uri="{FF2B5EF4-FFF2-40B4-BE49-F238E27FC236}">
                <a16:creationId xmlns:a16="http://schemas.microsoft.com/office/drawing/2014/main" id="{22710D57-C6FF-78F1-5FAA-CFBF740A5D4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3759752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027C2-71DD-0012-7780-9BA7BDADFCC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0E524A9-2140-4D5C-0E77-06D523BA48BC}"/>
              </a:ext>
            </a:extLst>
          </p:cNvPr>
          <p:cNvSpPr>
            <a:spLocks noGrp="1"/>
          </p:cNvSpPr>
          <p:nvPr>
            <p:ph type="ctrTitle"/>
          </p:nvPr>
        </p:nvSpPr>
        <p:spPr/>
        <p:txBody>
          <a:bodyPr/>
          <a:lstStyle/>
          <a:p>
            <a:r>
              <a:rPr lang="en-GB" dirty="0"/>
              <a:t>Abrysvo</a:t>
            </a:r>
            <a:r>
              <a:rPr lang="en-GB" baseline="30000" dirty="0"/>
              <a:t>®</a:t>
            </a:r>
            <a:r>
              <a:rPr lang="en-GB" dirty="0"/>
              <a:t> vaccine</a:t>
            </a:r>
          </a:p>
        </p:txBody>
      </p:sp>
      <p:sp>
        <p:nvSpPr>
          <p:cNvPr id="5" name="Slide Number Placeholder 4">
            <a:extLst>
              <a:ext uri="{FF2B5EF4-FFF2-40B4-BE49-F238E27FC236}">
                <a16:creationId xmlns:a16="http://schemas.microsoft.com/office/drawing/2014/main" id="{CF42A263-D476-5293-DFC9-0CB230857A9C}"/>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456049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p:txBody>
          <a:bodyPr/>
          <a:lstStyle/>
          <a:p>
            <a:r>
              <a:rPr lang="en-GB" dirty="0"/>
              <a:t>Pharmaceutical information</a:t>
            </a:r>
            <a:endParaRPr lang="en-GB" baseline="30000" dirty="0"/>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312131" y="1698171"/>
            <a:ext cx="11041669" cy="4542332"/>
          </a:xfrm>
        </p:spPr>
        <p:txBody>
          <a:bodyPr vert="horz" lIns="91440" tIns="45720" rIns="91440" bIns="45720" rtlCol="0" anchor="t">
            <a:noAutofit/>
          </a:bodyPr>
          <a:lstStyle/>
          <a:p>
            <a:r>
              <a:rPr lang="en-GB" sz="1800" dirty="0">
                <a:latin typeface="Arial"/>
                <a:cs typeface="Arial"/>
              </a:rPr>
              <a:t>Abrysvo</a:t>
            </a:r>
            <a:r>
              <a:rPr lang="en-GB" sz="1800" baseline="30000" dirty="0">
                <a:latin typeface="Arial"/>
                <a:cs typeface="Arial"/>
              </a:rPr>
              <a:t>® </a:t>
            </a:r>
            <a:r>
              <a:rPr lang="en-GB" sz="1800" dirty="0">
                <a:latin typeface="Arial"/>
                <a:cs typeface="Arial"/>
              </a:rPr>
              <a:t>is the recommended vaccine for RSV vaccination of older adults and is the only vaccine currently available for use within the national programme in the UK </a:t>
            </a:r>
          </a:p>
          <a:p>
            <a:r>
              <a:rPr lang="en-GB" sz="1800" dirty="0">
                <a:latin typeface="Arial"/>
                <a:cs typeface="Arial"/>
              </a:rPr>
              <a:t>it is a non-live, bivalent recombinant vaccine</a:t>
            </a:r>
            <a:endParaRPr lang="en-GB" sz="1800" dirty="0"/>
          </a:p>
          <a:p>
            <a:r>
              <a:rPr lang="en-GB" sz="1800" dirty="0">
                <a:latin typeface="Arial"/>
                <a:cs typeface="Arial"/>
              </a:rPr>
              <a:t>as it does not contain any live organisms, it cannot cause the disease against which it protects and can be given to immunosuppressed individuals</a:t>
            </a:r>
            <a:endParaRPr lang="en-GB" sz="1800" dirty="0"/>
          </a:p>
          <a:p>
            <a:r>
              <a:rPr lang="en-GB" sz="1800" dirty="0">
                <a:latin typeface="Arial"/>
                <a:cs typeface="Arial"/>
              </a:rPr>
              <a:t>Abrysvo</a:t>
            </a:r>
            <a:r>
              <a:rPr lang="en-GB" sz="1800" baseline="30000" dirty="0">
                <a:latin typeface="Arial"/>
                <a:cs typeface="Arial"/>
              </a:rPr>
              <a:t>®  </a:t>
            </a:r>
            <a:r>
              <a:rPr lang="en-GB" sz="1800" dirty="0">
                <a:latin typeface="Arial"/>
                <a:cs typeface="Arial"/>
              </a:rPr>
              <a:t>requires reconstitution prior to administration </a:t>
            </a:r>
            <a:endParaRPr lang="en-GB" sz="1800" dirty="0"/>
          </a:p>
          <a:p>
            <a:r>
              <a:rPr lang="en-GB" sz="1800" dirty="0">
                <a:latin typeface="Arial"/>
                <a:cs typeface="Arial"/>
              </a:rPr>
              <a:t>after reconstitution, one 0.5ml dose of Abrysvo</a:t>
            </a:r>
            <a:r>
              <a:rPr lang="en-GB" sz="1800" baseline="30000" dirty="0">
                <a:latin typeface="Arial"/>
                <a:cs typeface="Arial"/>
              </a:rPr>
              <a:t>®</a:t>
            </a:r>
            <a:r>
              <a:rPr lang="en-GB" sz="1800" dirty="0">
                <a:latin typeface="Arial"/>
                <a:cs typeface="Arial"/>
              </a:rPr>
              <a:t> contains:</a:t>
            </a:r>
          </a:p>
          <a:p>
            <a:pPr lvl="1"/>
            <a:r>
              <a:rPr lang="en-GB" sz="1800" dirty="0">
                <a:latin typeface="Arial"/>
                <a:cs typeface="Arial"/>
              </a:rPr>
              <a:t>RSV subgroup A stabilised prefusion F antigen 60 micrograms</a:t>
            </a:r>
          </a:p>
          <a:p>
            <a:pPr lvl="1"/>
            <a:r>
              <a:rPr lang="en-GB" sz="1800" dirty="0">
                <a:latin typeface="Arial"/>
                <a:cs typeface="Arial"/>
              </a:rPr>
              <a:t>RSV subgroup B stabilised prefusion F antigen 60 micrograms</a:t>
            </a:r>
          </a:p>
          <a:p>
            <a:pPr marL="457200" lvl="1" indent="0">
              <a:buNone/>
            </a:pPr>
            <a:endParaRPr lang="en-GB" sz="1800" dirty="0">
              <a:solidFill>
                <a:srgbClr val="000000"/>
              </a:solidFill>
              <a:latin typeface="Arial"/>
              <a:cs typeface="Arial"/>
            </a:endParaRPr>
          </a:p>
          <a:p>
            <a:pPr marL="229870" lvl="1"/>
            <a:r>
              <a:rPr lang="en-GB" sz="1800" kern="1200" dirty="0">
                <a:effectLst/>
                <a:latin typeface="Arial"/>
                <a:cs typeface="Times New Roman"/>
              </a:rPr>
              <a:t>Abrysvo</a:t>
            </a:r>
            <a:r>
              <a:rPr lang="en-GB" sz="1800" kern="1200" baseline="30000" dirty="0">
                <a:effectLst/>
                <a:latin typeface="Arial"/>
                <a:cs typeface="Times New Roman"/>
              </a:rPr>
              <a:t>® </a:t>
            </a:r>
            <a:r>
              <a:rPr lang="en-GB" sz="1800" kern="1200" dirty="0">
                <a:effectLst/>
                <a:latin typeface="Arial"/>
                <a:cs typeface="Times New Roman"/>
              </a:rPr>
              <a:t>is licensed for active immunisation </a:t>
            </a:r>
            <a:r>
              <a:rPr lang="en-GB" sz="1800" dirty="0">
                <a:latin typeface="Arial"/>
                <a:ea typeface="Calibri"/>
                <a:cs typeface="Times New Roman"/>
              </a:rPr>
              <a:t>for the prevention of lower respiratory tract disease caused by RSV in </a:t>
            </a:r>
            <a:r>
              <a:rPr lang="en-GB" sz="1800" dirty="0">
                <a:effectLst/>
                <a:latin typeface="Arial"/>
                <a:ea typeface="Calibri"/>
                <a:cs typeface="Times New Roman"/>
              </a:rPr>
              <a:t>individuals aged 60 years of age and older and </a:t>
            </a:r>
            <a:r>
              <a:rPr lang="en-GB" sz="1800" dirty="0"/>
              <a:t>individuals aged 18 to 59 years of age who are at increased risk for lower respiratory tract disease caused by RSV </a:t>
            </a:r>
            <a:r>
              <a:rPr lang="en-GB" sz="1800" dirty="0">
                <a:effectLst/>
                <a:latin typeface="Arial"/>
                <a:ea typeface="Calibri"/>
                <a:cs typeface="Times New Roman"/>
              </a:rPr>
              <a:t>(</a:t>
            </a:r>
            <a:r>
              <a:rPr lang="en-GB" sz="1800" u="sng" dirty="0">
                <a:effectLst/>
                <a:latin typeface="Arial"/>
                <a:ea typeface="Calibri"/>
                <a:cs typeface="Times New Roman"/>
              </a:rPr>
              <a:t>Note</a:t>
            </a:r>
            <a:r>
              <a:rPr lang="en-GB" sz="1800" dirty="0">
                <a:effectLst/>
                <a:latin typeface="Arial"/>
                <a:ea typeface="Calibri"/>
                <a:cs typeface="Times New Roman"/>
              </a:rPr>
              <a:t>: individuals aged 18 to 74, other than those living in older adult care homes, are </a:t>
            </a:r>
            <a:r>
              <a:rPr lang="en-GB" sz="1800" u="sng" dirty="0">
                <a:effectLst/>
                <a:latin typeface="Arial"/>
                <a:ea typeface="Calibri"/>
                <a:cs typeface="Times New Roman"/>
              </a:rPr>
              <a:t>not</a:t>
            </a:r>
            <a:r>
              <a:rPr lang="en-GB" sz="1800" dirty="0">
                <a:effectLst/>
                <a:latin typeface="Arial"/>
                <a:ea typeface="Calibri"/>
                <a:cs typeface="Times New Roman"/>
              </a:rPr>
              <a:t> included in the national programme.)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A59D449F-7EC0-8166-E406-DC07780AAA98}"/>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8285331" y="3146866"/>
            <a:ext cx="2560475" cy="1644941"/>
          </a:xfrm>
          <a:prstGeom prst="rect">
            <a:avLst/>
          </a:prstGeom>
        </p:spPr>
      </p:pic>
    </p:spTree>
    <p:extLst>
      <p:ext uri="{BB962C8B-B14F-4D97-AF65-F5344CB8AC3E}">
        <p14:creationId xmlns:p14="http://schemas.microsoft.com/office/powerpoint/2010/main" val="2661068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5-C4E8-119F-81CD-C554979C9149}"/>
              </a:ext>
            </a:extLst>
          </p:cNvPr>
          <p:cNvSpPr>
            <a:spLocks noGrp="1"/>
          </p:cNvSpPr>
          <p:nvPr>
            <p:ph type="title"/>
          </p:nvPr>
        </p:nvSpPr>
        <p:spPr/>
        <p:txBody>
          <a:bodyPr>
            <a:normAutofit/>
          </a:bodyPr>
          <a:lstStyle/>
          <a:p>
            <a:r>
              <a:rPr lang="en-GB" sz="4000" dirty="0">
                <a:latin typeface="Arial"/>
                <a:cs typeface="Arial"/>
              </a:rPr>
              <a:t>Contents</a:t>
            </a:r>
          </a:p>
        </p:txBody>
      </p:sp>
      <p:sp>
        <p:nvSpPr>
          <p:cNvPr id="3" name="Content Placeholder 2">
            <a:extLst>
              <a:ext uri="{FF2B5EF4-FFF2-40B4-BE49-F238E27FC236}">
                <a16:creationId xmlns:a16="http://schemas.microsoft.com/office/drawing/2014/main" id="{C59EB2FD-4C82-AA2E-84AC-1AF7DBF8EEFC}"/>
              </a:ext>
            </a:extLst>
          </p:cNvPr>
          <p:cNvSpPr>
            <a:spLocks noGrp="1"/>
          </p:cNvSpPr>
          <p:nvPr>
            <p:ph idx="1"/>
          </p:nvPr>
        </p:nvSpPr>
        <p:spPr>
          <a:xfrm>
            <a:off x="330205" y="1429657"/>
            <a:ext cx="11123857" cy="5009193"/>
          </a:xfrm>
        </p:spPr>
        <p:txBody>
          <a:bodyPr vert="horz" lIns="91440" tIns="45720" rIns="91440" bIns="45720" rtlCol="0" anchor="t">
            <a:normAutofit fontScale="92500"/>
          </a:bodyPr>
          <a:lstStyle/>
          <a:p>
            <a:pPr>
              <a:lnSpc>
                <a:spcPct val="150000"/>
              </a:lnSpc>
              <a:spcBef>
                <a:spcPts val="600"/>
              </a:spcBef>
            </a:pPr>
            <a:r>
              <a:rPr lang="en-GB" sz="1800" dirty="0">
                <a:latin typeface="Arial"/>
                <a:cs typeface="Arial"/>
              </a:rPr>
              <a:t>Learning objectives (slide 3), pre-requisites (4), significant messages (5)</a:t>
            </a:r>
          </a:p>
          <a:p>
            <a:pPr>
              <a:lnSpc>
                <a:spcPct val="150000"/>
              </a:lnSpc>
              <a:spcBef>
                <a:spcPts val="600"/>
              </a:spcBef>
            </a:pPr>
            <a:r>
              <a:rPr lang="en-GB" sz="1800" dirty="0">
                <a:latin typeface="Arial"/>
                <a:cs typeface="Arial"/>
              </a:rPr>
              <a:t>RSV disease: what is RSV (7), transmission (8), symptoms (9), UK epidemiology (10), epidemiology in adults (11), treatment and prevention (12), immunisation (13)</a:t>
            </a:r>
            <a:endParaRPr lang="en-GB" sz="1800" dirty="0"/>
          </a:p>
          <a:p>
            <a:pPr>
              <a:lnSpc>
                <a:spcPct val="150000"/>
              </a:lnSpc>
              <a:spcBef>
                <a:spcPts val="600"/>
              </a:spcBef>
            </a:pPr>
            <a:r>
              <a:rPr lang="en-GB" sz="1800" dirty="0">
                <a:latin typeface="Arial"/>
                <a:cs typeface="Arial"/>
              </a:rPr>
              <a:t>RSV vaccination of older adults’ programme: aim (15), schedule and dose (16), eligibility (2026 </a:t>
            </a:r>
            <a:r>
              <a:rPr lang="en-GB" sz="1800" dirty="0"/>
              <a:t>programme</a:t>
            </a:r>
            <a:r>
              <a:rPr lang="en-GB" sz="1800" dirty="0">
                <a:latin typeface="Arial"/>
                <a:cs typeface="Arial"/>
              </a:rPr>
              <a:t> e</a:t>
            </a:r>
            <a:r>
              <a:rPr lang="en-GB" sz="1800" dirty="0"/>
              <a:t>xpansion) (17), </a:t>
            </a:r>
            <a:r>
              <a:rPr lang="en-GB" sz="1800" dirty="0">
                <a:latin typeface="Arial"/>
                <a:cs typeface="Arial"/>
              </a:rPr>
              <a:t>when to vaccinate (18)</a:t>
            </a:r>
          </a:p>
          <a:p>
            <a:pPr>
              <a:lnSpc>
                <a:spcPct val="150000"/>
              </a:lnSpc>
              <a:spcBef>
                <a:spcPts val="0"/>
              </a:spcBef>
            </a:pPr>
            <a:r>
              <a:rPr lang="en-GB" sz="1800" dirty="0">
                <a:latin typeface="Arial"/>
                <a:cs typeface="Arial"/>
              </a:rPr>
              <a:t>Abrysvo</a:t>
            </a:r>
            <a:r>
              <a:rPr lang="en-GB" sz="1800" baseline="30000" dirty="0">
                <a:latin typeface="Arial"/>
                <a:cs typeface="Arial"/>
              </a:rPr>
              <a:t>®</a:t>
            </a:r>
            <a:r>
              <a:rPr lang="en-GB" sz="1800" dirty="0">
                <a:latin typeface="Arial"/>
                <a:cs typeface="Arial"/>
              </a:rPr>
              <a:t> vaccine: pharmaceutical information (20), excipients (21), how it works (22), effectiveness (23), safety (24), contraindications &amp; precautions (25), co-administration: flu vaccine (26), other vaccines (27), adverse reactions (28), reporting adverse reactions (29)</a:t>
            </a:r>
            <a:endParaRPr lang="en-GB" sz="1800" strike="sngStrike" dirty="0">
              <a:highlight>
                <a:srgbClr val="FFFF00"/>
              </a:highlight>
              <a:latin typeface="Arial"/>
              <a:cs typeface="Arial"/>
            </a:endParaRPr>
          </a:p>
          <a:p>
            <a:pPr>
              <a:lnSpc>
                <a:spcPct val="150000"/>
              </a:lnSpc>
              <a:spcBef>
                <a:spcPts val="0"/>
              </a:spcBef>
            </a:pPr>
            <a:r>
              <a:rPr lang="en-GB" sz="1800" dirty="0">
                <a:latin typeface="Arial"/>
                <a:cs typeface="Arial"/>
              </a:rPr>
              <a:t>Vaccine preparation: pack contents (31), preparing the vaccine (32 - 36)</a:t>
            </a:r>
            <a:endParaRPr lang="en-GB" sz="1800" baseline="30000" dirty="0">
              <a:latin typeface="Arial"/>
              <a:cs typeface="Arial"/>
            </a:endParaRPr>
          </a:p>
          <a:p>
            <a:pPr>
              <a:lnSpc>
                <a:spcPct val="150000"/>
              </a:lnSpc>
              <a:spcBef>
                <a:spcPts val="0"/>
              </a:spcBef>
            </a:pPr>
            <a:r>
              <a:rPr lang="en-GB" sz="1800" dirty="0">
                <a:latin typeface="Arial"/>
                <a:cs typeface="Arial"/>
              </a:rPr>
              <a:t>Resources: patient resources (38), information for healthcare practitioner guidance (39), further information(40)</a:t>
            </a:r>
          </a:p>
          <a:p>
            <a:pPr marL="0" indent="0">
              <a:lnSpc>
                <a:spcPct val="150000"/>
              </a:lnSpc>
              <a:spcBef>
                <a:spcPts val="0"/>
              </a:spcBef>
              <a:buNone/>
            </a:pPr>
            <a:r>
              <a:rPr lang="en-GB" sz="1800" dirty="0">
                <a:latin typeface="Arial"/>
                <a:cs typeface="Arial"/>
              </a:rPr>
              <a:t>*this slide set focuses on the RSV vaccination programme for older adults. There is a separate slide set for the RSV vaccination of pregnant women for infant protection on </a:t>
            </a:r>
            <a:r>
              <a:rPr lang="en-GB" sz="1700" dirty="0">
                <a:latin typeface="Arial"/>
                <a:cs typeface="Arial"/>
              </a:rPr>
              <a:t>the </a:t>
            </a:r>
            <a:r>
              <a:rPr lang="en-GB" sz="1700" dirty="0">
                <a:latin typeface="Arial"/>
                <a:cs typeface="Arial"/>
                <a:hlinkClick r:id="rId3"/>
              </a:rPr>
              <a:t>RSV immunisation page</a:t>
            </a:r>
            <a:r>
              <a:rPr lang="en-GB" sz="1700" dirty="0">
                <a:latin typeface="Arial"/>
                <a:cs typeface="Arial"/>
              </a:rPr>
              <a:t> on the gov.uk website</a:t>
            </a:r>
          </a:p>
          <a:p>
            <a:pPr marL="0" indent="0">
              <a:lnSpc>
                <a:spcPct val="150000"/>
              </a:lnSpc>
              <a:spcBef>
                <a:spcPts val="0"/>
              </a:spcBef>
              <a:buNone/>
            </a:pPr>
            <a:endParaRPr lang="en-GB" sz="1800" dirty="0">
              <a:latin typeface="Arial"/>
              <a:cs typeface="Arial"/>
            </a:endParaRPr>
          </a:p>
        </p:txBody>
      </p:sp>
      <p:sp>
        <p:nvSpPr>
          <p:cNvPr id="4" name="Footer Placeholder 3">
            <a:extLst>
              <a:ext uri="{FF2B5EF4-FFF2-40B4-BE49-F238E27FC236}">
                <a16:creationId xmlns:a16="http://schemas.microsoft.com/office/drawing/2014/main" id="{CA09819B-170F-D5ED-9858-4351D8C416AE}"/>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0D918901-4641-6D7E-D4AF-84E9535520B5}"/>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270920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64128" y="367176"/>
            <a:ext cx="10197204" cy="648072"/>
          </a:xfrm>
        </p:spPr>
        <p:txBody>
          <a:bodyPr>
            <a:normAutofit/>
          </a:bodyPr>
          <a:lstStyle/>
          <a:p>
            <a:r>
              <a:rPr lang="en-GB" dirty="0">
                <a:latin typeface="Arial"/>
                <a:cs typeface="Arial"/>
              </a:rPr>
              <a:t>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dirty="0"/>
          </a:p>
          <a:p>
            <a:pPr marL="0" indent="0">
              <a:defRPr/>
            </a:pPr>
            <a:endParaRPr lang="en-GB" sz="2000" b="1" u="sng" dirty="0"/>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4" name="TextBox 3">
            <a:extLst>
              <a:ext uri="{FF2B5EF4-FFF2-40B4-BE49-F238E27FC236}">
                <a16:creationId xmlns:a16="http://schemas.microsoft.com/office/drawing/2014/main" id="{7A70BE98-6423-2173-5FBE-B1BB06EDAED3}"/>
              </a:ext>
            </a:extLst>
          </p:cNvPr>
          <p:cNvSpPr txBox="1"/>
          <p:nvPr/>
        </p:nvSpPr>
        <p:spPr>
          <a:xfrm>
            <a:off x="362309" y="1528350"/>
            <a:ext cx="5122649" cy="3332002"/>
          </a:xfrm>
          <a:prstGeom prst="rect">
            <a:avLst/>
          </a:prstGeom>
          <a:noFill/>
        </p:spPr>
        <p:txBody>
          <a:bodyPr wrap="square" lIns="91440" tIns="45720" rIns="91440" bIns="45720" anchor="t">
            <a:spAutoFit/>
          </a:bodyPr>
          <a:lstStyle/>
          <a:p>
            <a:pPr>
              <a:lnSpc>
                <a:spcPct val="107000"/>
              </a:lnSpc>
              <a:spcAft>
                <a:spcPts val="800"/>
              </a:spcAft>
            </a:pPr>
            <a:r>
              <a:rPr lang="en-GB" sz="1600" dirty="0">
                <a:solidFill>
                  <a:srgbClr val="000000"/>
                </a:solidFill>
                <a:effectLst/>
                <a:latin typeface="Arial"/>
                <a:ea typeface="Calibri"/>
                <a:cs typeface="Times New Roman"/>
              </a:rPr>
              <a:t>Abrysvo</a:t>
            </a:r>
            <a:r>
              <a:rPr lang="en-GB" sz="1600" baseline="30000" dirty="0">
                <a:solidFill>
                  <a:srgbClr val="000000"/>
                </a:solidFill>
                <a:effectLst/>
                <a:latin typeface="Arial"/>
                <a:ea typeface="Calibri"/>
                <a:cs typeface="Times New Roman"/>
              </a:rPr>
              <a:t>®</a:t>
            </a:r>
            <a:r>
              <a:rPr lang="en-GB" sz="1600" dirty="0">
                <a:solidFill>
                  <a:srgbClr val="000000"/>
                </a:solidFill>
                <a:effectLst/>
                <a:latin typeface="Arial"/>
                <a:ea typeface="Calibri"/>
                <a:cs typeface="Times New Roman"/>
              </a:rPr>
              <a:t> contains</a:t>
            </a:r>
            <a:r>
              <a:rPr lang="en-GB" sz="1600" dirty="0">
                <a:solidFill>
                  <a:srgbClr val="000000"/>
                </a:solidFill>
                <a:latin typeface="Arial"/>
                <a:ea typeface="Calibri"/>
                <a:cs typeface="Times New Roman"/>
              </a:rPr>
              <a:t> the following excipients</a:t>
            </a:r>
            <a:r>
              <a:rPr lang="en-GB" sz="1600" dirty="0">
                <a:solidFill>
                  <a:srgbClr val="000000"/>
                </a:solidFill>
                <a:effectLst/>
                <a:latin typeface="Arial"/>
                <a:ea typeface="Calibri"/>
                <a:cs typeface="Times New Roman"/>
              </a:rPr>
              <a:t>: </a:t>
            </a:r>
            <a:endParaRPr lang="en-GB" sz="1600" dirty="0">
              <a:effectLst/>
              <a:latin typeface="Arial"/>
              <a:ea typeface="Calibri"/>
              <a:cs typeface="Times New Roman"/>
            </a:endParaRPr>
          </a:p>
          <a:p>
            <a:pPr>
              <a:tabLst>
                <a:tab pos="457200" algn="l"/>
              </a:tabLst>
            </a:pPr>
            <a:r>
              <a:rPr lang="en-GB" sz="1600" dirty="0">
                <a:solidFill>
                  <a:srgbClr val="000000"/>
                </a:solidFill>
                <a:effectLst/>
                <a:latin typeface="Arial"/>
                <a:ea typeface="Times New Roman" panose="02020603050405020304" pitchFamily="18" charset="0"/>
                <a:cs typeface="Times New Roman"/>
              </a:rPr>
              <a:t>Powder</a:t>
            </a:r>
            <a:r>
              <a:rPr lang="en-GB" sz="1600" dirty="0">
                <a:solidFill>
                  <a:srgbClr val="000000"/>
                </a:solidFill>
                <a:latin typeface="Arial"/>
                <a:ea typeface="Times New Roman" panose="02020603050405020304" pitchFamily="18" charset="0"/>
                <a:cs typeface="Times New Roman"/>
              </a:rPr>
              <a:t> vial</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trometamol</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trometamol</a:t>
            </a:r>
            <a:r>
              <a:rPr lang="en-GB" sz="1600" dirty="0">
                <a:solidFill>
                  <a:srgbClr val="000000"/>
                </a:solidFill>
                <a:effectLst/>
                <a:latin typeface="Arial"/>
                <a:ea typeface="Times New Roman" panose="02020603050405020304" pitchFamily="18" charset="0"/>
                <a:cs typeface="Times New Roman"/>
              </a:rPr>
              <a:t> hydrochloride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sucrose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mannitol</a:t>
            </a:r>
            <a:endParaRPr lang="en-GB" sz="1600" dirty="0">
              <a:effectLst/>
              <a:latin typeface="Arial"/>
              <a:ea typeface="Times New Roman" panose="02020603050405020304" pitchFamily="18" charset="0"/>
              <a:cs typeface="Times New Roman"/>
            </a:endParaRPr>
          </a:p>
          <a:p>
            <a:pPr marL="34290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polysorbate</a:t>
            </a:r>
            <a:r>
              <a:rPr lang="en-GB" sz="1600" dirty="0">
                <a:solidFill>
                  <a:srgbClr val="000000"/>
                </a:solidFill>
                <a:effectLst/>
                <a:latin typeface="Arial"/>
                <a:ea typeface="Times New Roman" panose="02020603050405020304" pitchFamily="18" charset="0"/>
                <a:cs typeface="Times New Roman"/>
              </a:rPr>
              <a:t> 80</a:t>
            </a:r>
            <a:r>
              <a:rPr lang="en-GB" sz="1600" dirty="0">
                <a:solidFill>
                  <a:srgbClr val="000000"/>
                </a:solidFill>
                <a:latin typeface="Arial"/>
                <a:ea typeface="Times New Roman" panose="02020603050405020304" pitchFamily="18" charset="0"/>
                <a:cs typeface="Times New Roman"/>
              </a:rPr>
              <a:t> </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sodium</a:t>
            </a:r>
            <a:r>
              <a:rPr lang="en-GB" sz="1600" dirty="0">
                <a:solidFill>
                  <a:srgbClr val="000000"/>
                </a:solidFill>
                <a:effectLst/>
                <a:latin typeface="Arial"/>
                <a:ea typeface="Times New Roman" panose="02020603050405020304" pitchFamily="18" charset="0"/>
                <a:cs typeface="Times New Roman"/>
              </a:rPr>
              <a:t> chloride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hydrochloric</a:t>
            </a:r>
            <a:r>
              <a:rPr lang="en-GB" sz="1600" dirty="0">
                <a:solidFill>
                  <a:srgbClr val="000000"/>
                </a:solidFill>
                <a:effectLst/>
                <a:latin typeface="Arial"/>
                <a:ea typeface="Times New Roman" panose="02020603050405020304" pitchFamily="18" charset="0"/>
                <a:cs typeface="Times New Roman"/>
              </a:rPr>
              <a:t> acid (for pH adjustment)</a:t>
            </a:r>
            <a:endParaRPr lang="en-GB" sz="1600" dirty="0">
              <a:effectLst/>
              <a:latin typeface="Arial"/>
              <a:ea typeface="Times New Roman" panose="02020603050405020304" pitchFamily="18" charset="0"/>
              <a:cs typeface="Times New Roman"/>
            </a:endParaRPr>
          </a:p>
          <a:p>
            <a:pPr>
              <a:tabLst>
                <a:tab pos="457200" algn="l"/>
              </a:tabLst>
            </a:pPr>
            <a:endParaRPr lang="en-GB" sz="1600" dirty="0">
              <a:solidFill>
                <a:srgbClr val="000000"/>
              </a:solidFill>
              <a:latin typeface="Arial"/>
              <a:ea typeface="Times New Roman" panose="02020603050405020304" pitchFamily="18" charset="0"/>
              <a:cs typeface="Times New Roman"/>
            </a:endParaRPr>
          </a:p>
          <a:p>
            <a:pPr>
              <a:tabLst>
                <a:tab pos="457200" algn="l"/>
              </a:tabLst>
            </a:pPr>
            <a:r>
              <a:rPr lang="en-GB" sz="1600" dirty="0">
                <a:solidFill>
                  <a:srgbClr val="000000"/>
                </a:solidFill>
                <a:effectLst/>
                <a:latin typeface="Arial"/>
                <a:ea typeface="Times New Roman" panose="02020603050405020304" pitchFamily="18" charset="0"/>
                <a:cs typeface="Times New Roman"/>
              </a:rPr>
              <a:t>Solvent</a:t>
            </a:r>
            <a:r>
              <a:rPr lang="en-GB" sz="1600" dirty="0">
                <a:solidFill>
                  <a:srgbClr val="000000"/>
                </a:solidFill>
                <a:latin typeface="Arial"/>
                <a:ea typeface="Times New Roman" panose="02020603050405020304" pitchFamily="18" charset="0"/>
                <a:cs typeface="Times New Roman"/>
              </a:rPr>
              <a:t> </a:t>
            </a:r>
            <a:endParaRPr lang="en-GB" sz="1600" dirty="0">
              <a:solidFill>
                <a:srgbClr val="000000"/>
              </a:solidFill>
              <a:highlight>
                <a:srgbClr val="FFFF00"/>
              </a:highlight>
              <a:latin typeface="Arial"/>
              <a:ea typeface="Times New Roman" panose="02020603050405020304" pitchFamily="18" charset="0"/>
              <a:cs typeface="Times New Roman"/>
            </a:endParaRPr>
          </a:p>
          <a:p>
            <a:pPr marL="34290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water</a:t>
            </a:r>
            <a:r>
              <a:rPr lang="en-GB" sz="1600" dirty="0">
                <a:solidFill>
                  <a:srgbClr val="000000"/>
                </a:solidFill>
                <a:effectLst/>
                <a:latin typeface="Arial"/>
                <a:ea typeface="Times New Roman" panose="02020603050405020304" pitchFamily="18" charset="0"/>
                <a:cs typeface="Times New Roman"/>
              </a:rPr>
              <a:t> for injections</a:t>
            </a:r>
            <a:endParaRPr lang="en-GB" sz="1600" dirty="0">
              <a:effectLst/>
              <a:latin typeface="Arial"/>
              <a:ea typeface="Times New Roman" panose="02020603050405020304" pitchFamily="18" charset="0"/>
              <a:cs typeface="Times New Roman"/>
            </a:endParaRPr>
          </a:p>
          <a:p>
            <a:pPr>
              <a:lnSpc>
                <a:spcPct val="107000"/>
              </a:lnSpc>
              <a:spcAft>
                <a:spcPts val="800"/>
              </a:spcAft>
            </a:pP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95248" y="1451259"/>
            <a:ext cx="6737344" cy="4404796"/>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fontAlgn="base">
              <a:lnSpc>
                <a:spcPct val="110000"/>
              </a:lnSpc>
            </a:pPr>
            <a:r>
              <a:rPr lang="en-US" sz="1600" dirty="0">
                <a:solidFill>
                  <a:srgbClr val="0B0C0C"/>
                </a:solidFill>
              </a:rPr>
              <a:t>There is no animal content in the vaccine  </a:t>
            </a:r>
            <a:endParaRPr lang="en-US" sz="1600" dirty="0">
              <a:solidFill>
                <a:srgbClr val="0B0C0C"/>
              </a:solidFill>
              <a:cs typeface="Arial"/>
            </a:endParaRPr>
          </a:p>
          <a:p>
            <a:pPr marL="742950" lvl="1" indent="-285750">
              <a:lnSpc>
                <a:spcPct val="110000"/>
              </a:lnSpc>
              <a:buFont typeface="Arial"/>
              <a:buChar char="•"/>
            </a:pPr>
            <a:endParaRPr lang="en-US" sz="1600" dirty="0">
              <a:solidFill>
                <a:srgbClr val="0B0C0C"/>
              </a:solidFill>
              <a:cs typeface="Arial"/>
            </a:endParaRPr>
          </a:p>
          <a:p>
            <a:pPr lvl="1">
              <a:lnSpc>
                <a:spcPct val="110000"/>
              </a:lnSpc>
            </a:pPr>
            <a:r>
              <a:rPr lang="en-US" sz="1600" dirty="0">
                <a:solidFill>
                  <a:srgbClr val="0B0C0C"/>
                </a:solidFill>
                <a:cs typeface="Arial"/>
              </a:rPr>
              <a:t>Abrysvo® has been certified Halal by The Islamic Food and Nutrition Council of America (IFANCA)</a:t>
            </a:r>
            <a:endParaRPr lang="en-US" dirty="0">
              <a:cs typeface="Arial" panose="020B0604020202020204"/>
            </a:endParaRPr>
          </a:p>
          <a:p>
            <a:pPr marL="742950" lvl="1" indent="-285750" fontAlgn="base">
              <a:lnSpc>
                <a:spcPct val="110000"/>
              </a:lnSpc>
              <a:buFont typeface="Arial"/>
              <a:buChar char="•"/>
            </a:pPr>
            <a:endParaRPr lang="en-US" sz="1600" dirty="0">
              <a:solidFill>
                <a:srgbClr val="0B0C0C"/>
              </a:solidFill>
              <a:cs typeface="Arial" panose="020B0604020202020204"/>
            </a:endParaRPr>
          </a:p>
          <a:p>
            <a:pPr lvl="1" fontAlgn="base">
              <a:lnSpc>
                <a:spcPct val="110000"/>
              </a:lnSpc>
            </a:pPr>
            <a:r>
              <a:rPr lang="en-US" sz="1600" dirty="0">
                <a:solidFill>
                  <a:srgbClr val="0B0C0C"/>
                </a:solidFill>
              </a:rPr>
              <a:t>Rarely, people may be allergic to polysorbate 80. However, polysorbate 80 is widely used in medicines and foods, and is present in many medicines including monoclonal antibody preparations </a:t>
            </a:r>
            <a:endParaRPr lang="en-US" sz="1600" dirty="0">
              <a:solidFill>
                <a:srgbClr val="0B0C0C"/>
              </a:solidFill>
              <a:cs typeface="Arial"/>
            </a:endParaRPr>
          </a:p>
          <a:p>
            <a:pPr marL="1200150" lvl="2" indent="-285750" fontAlgn="base">
              <a:lnSpc>
                <a:spcPct val="110000"/>
              </a:lnSpc>
              <a:buFont typeface="Arial"/>
              <a:buChar char="•"/>
            </a:pPr>
            <a:r>
              <a:rPr lang="en-US" sz="1600" dirty="0">
                <a:solidFill>
                  <a:srgbClr val="0B0C0C"/>
                </a:solidFill>
              </a:rPr>
              <a:t>some vaccines (such as the main injected influenza vaccines for individuals aged 65 years and above) contain polysorbate 80. It is also commonly used in foods such as ice cream, and other frozen desserts</a:t>
            </a:r>
            <a:endParaRPr lang="en-US" sz="1600" dirty="0">
              <a:solidFill>
                <a:srgbClr val="0B0C0C"/>
              </a:solidFill>
              <a:cs typeface="Arial"/>
            </a:endParaRPr>
          </a:p>
          <a:p>
            <a:pPr marL="1200150" lvl="2" indent="-285750" fontAlgn="base">
              <a:lnSpc>
                <a:spcPct val="110000"/>
              </a:lnSpc>
              <a:buFont typeface="Arial"/>
              <a:buChar char="•"/>
            </a:pPr>
            <a:r>
              <a:rPr lang="en-US" sz="1600" dirty="0">
                <a:solidFill>
                  <a:srgbClr val="0B0C0C"/>
                </a:solidFill>
              </a:rPr>
              <a:t>it is likely that people will know if they are allergic to it and individuals who have tolerated injections that contain polysorbate 80 are likely to tolerate the Abrysvo</a:t>
            </a:r>
            <a:r>
              <a:rPr lang="en-US" sz="1600" baseline="30000" dirty="0">
                <a:solidFill>
                  <a:srgbClr val="0B0C0C"/>
                </a:solidFill>
              </a:rPr>
              <a:t>® </a:t>
            </a:r>
            <a:r>
              <a:rPr lang="en-US" sz="1600" dirty="0">
                <a:solidFill>
                  <a:srgbClr val="0B0C0C"/>
                </a:solidFill>
              </a:rPr>
              <a:t>vaccine    </a:t>
            </a:r>
            <a:endParaRPr lang="en-US" sz="1600" dirty="0">
              <a:solidFill>
                <a:srgbClr val="0B0C0C"/>
              </a:solidFill>
              <a:cs typeface="Arial"/>
            </a:endParaRPr>
          </a:p>
        </p:txBody>
      </p:sp>
      <p:sp>
        <p:nvSpPr>
          <p:cNvPr id="5" name="Footer Placeholder 4">
            <a:extLst>
              <a:ext uri="{FF2B5EF4-FFF2-40B4-BE49-F238E27FC236}">
                <a16:creationId xmlns:a16="http://schemas.microsoft.com/office/drawing/2014/main" id="{85F2FE6A-C149-A2DD-2E53-238FC93004C0}"/>
              </a:ext>
            </a:extLst>
          </p:cNvPr>
          <p:cNvSpPr>
            <a:spLocks noGrp="1"/>
          </p:cNvSpPr>
          <p:nvPr>
            <p:ph type="ftr" sz="quarter" idx="10"/>
          </p:nvPr>
        </p:nvSpPr>
        <p:spPr/>
        <p:txBody>
          <a:bodyPr/>
          <a:lstStyle/>
          <a:p>
            <a:r>
              <a:rPr lang="en-GB" sz="1400" dirty="0"/>
              <a:t>RSV vaccination programme for older adults: training slide set for healthcare practitioners</a:t>
            </a:r>
            <a:endParaRPr lang="en-US" dirty="0"/>
          </a:p>
        </p:txBody>
      </p:sp>
    </p:spTree>
    <p:extLst>
      <p:ext uri="{BB962C8B-B14F-4D97-AF65-F5344CB8AC3E}">
        <p14:creationId xmlns:p14="http://schemas.microsoft.com/office/powerpoint/2010/main" val="1252177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p:txBody>
          <a:bodyPr/>
          <a:lstStyle/>
          <a:p>
            <a:r>
              <a:rPr lang="en-GB" dirty="0">
                <a:latin typeface="Arial"/>
                <a:cs typeface="Arial"/>
              </a:rPr>
              <a:t>How Abrysvo</a:t>
            </a:r>
            <a:r>
              <a:rPr lang="en-GB" baseline="30000" dirty="0">
                <a:latin typeface="Arial"/>
                <a:cs typeface="Arial"/>
              </a:rPr>
              <a:t>®</a:t>
            </a:r>
            <a:r>
              <a:rPr lang="en-GB" dirty="0">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30205" y="1600200"/>
            <a:ext cx="11123857" cy="4697730"/>
          </a:xfrm>
        </p:spPr>
        <p:txBody>
          <a:bodyPr vert="horz" lIns="91440" tIns="45720" rIns="91440" bIns="45720" rtlCol="0" anchor="t">
            <a:noAutofit/>
          </a:bodyPr>
          <a:lstStyle/>
          <a:p>
            <a:r>
              <a:rPr lang="en-GB" sz="1800" dirty="0">
                <a:latin typeface="+mn-lt"/>
                <a:cs typeface="Arial"/>
              </a:rPr>
              <a:t>the RSV vaccine Abrysvo® is a non-live bivalent recombinant vaccine </a:t>
            </a:r>
            <a:endParaRPr lang="en-US" sz="1800" dirty="0">
              <a:latin typeface="+mn-lt"/>
              <a:cs typeface="Arial"/>
            </a:endParaRPr>
          </a:p>
          <a:p>
            <a:r>
              <a:rPr lang="en-GB" sz="1800" dirty="0">
                <a:latin typeface="+mn-lt"/>
                <a:cs typeface="Arial"/>
              </a:rPr>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1800" dirty="0">
              <a:latin typeface="+mn-lt"/>
              <a:cs typeface="Arial"/>
            </a:endParaRPr>
          </a:p>
          <a:p>
            <a:r>
              <a:rPr lang="en-GB" sz="1800" dirty="0">
                <a:latin typeface="+mn-lt"/>
                <a:cs typeface="Arial"/>
              </a:rPr>
              <a:t>it is referred to as bivalent because Abrysvo</a:t>
            </a:r>
            <a:r>
              <a:rPr lang="en-GB" sz="1200" baseline="30000" dirty="0">
                <a:latin typeface="+mn-lt"/>
                <a:cs typeface="Arial"/>
              </a:rPr>
              <a:t>®</a:t>
            </a:r>
            <a:r>
              <a:rPr lang="en-GB" sz="1800" dirty="0">
                <a:latin typeface="+mn-lt"/>
                <a:cs typeface="Arial"/>
              </a:rPr>
              <a:t> contains versions of two proteins found on the surface of the virus called ‘RSV subgroup A stabilised prefusion F’ and ‘RSV subgroup B stabilised prefusion F’ </a:t>
            </a:r>
            <a:endParaRPr lang="en-US" sz="1800" dirty="0">
              <a:latin typeface="+mn-lt"/>
              <a:cs typeface="Arial"/>
            </a:endParaRPr>
          </a:p>
          <a:p>
            <a:pPr>
              <a:lnSpc>
                <a:spcPct val="110000"/>
              </a:lnSpc>
            </a:pPr>
            <a:r>
              <a:rPr lang="en-GB" sz="1900" dirty="0">
                <a:latin typeface="+mn-lt"/>
                <a:cs typeface="Arial"/>
              </a:rPr>
              <a:t>the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1900" dirty="0">
              <a:latin typeface="+mn-lt"/>
              <a:cs typeface="Arial"/>
            </a:endParaRPr>
          </a:p>
          <a:p>
            <a:pPr>
              <a:lnSpc>
                <a:spcPct val="110000"/>
              </a:lnSpc>
            </a:pPr>
            <a:r>
              <a:rPr lang="en-GB" sz="1900" dirty="0">
                <a:latin typeface="+mn-lt"/>
                <a:cs typeface="Arial"/>
              </a:rPr>
              <a:t>the vaccine is sometimes called pre-F because it is based on the prefusion form of the fusion (F) protein which the virus uses to invade human cells</a:t>
            </a:r>
            <a:endParaRPr lang="en-GB" dirty="0"/>
          </a:p>
        </p:txBody>
      </p:sp>
      <p:sp>
        <p:nvSpPr>
          <p:cNvPr id="4" name="Footer Placeholder 3">
            <a:extLst>
              <a:ext uri="{FF2B5EF4-FFF2-40B4-BE49-F238E27FC236}">
                <a16:creationId xmlns:a16="http://schemas.microsoft.com/office/drawing/2014/main" id="{12994440-A426-8C36-4F68-DF1C6915DE1F}"/>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107500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p:txBody>
          <a:bodyPr/>
          <a:lstStyle/>
          <a:p>
            <a:r>
              <a:rPr lang="en-GB" dirty="0">
                <a:solidFill>
                  <a:schemeClr val="bg1"/>
                </a:solidFill>
                <a:latin typeface="Arial"/>
                <a:cs typeface="Arial"/>
              </a:rPr>
              <a:t>Effectiveness</a:t>
            </a:r>
            <a:endParaRPr lang="en-GB" dirty="0">
              <a:solidFill>
                <a:schemeClr val="bg1"/>
              </a:solidFill>
            </a:endParaRPr>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algn="l">
              <a:lnSpc>
                <a:spcPct val="150000"/>
              </a:lnSpc>
              <a:defRPr/>
            </a:pPr>
            <a:fld id="{344369E4-5DE7-46E5-874E-4FD437973785}" type="slidenum">
              <a:rPr lang="en-GB" smtClean="0"/>
              <a:pPr marL="531813" algn="l">
                <a:lnSpc>
                  <a:spcPct val="150000"/>
                </a:lnSpc>
                <a:defRPr/>
              </a:pPr>
              <a:t>22</a:t>
            </a:fld>
            <a:endParaRPr lang="en-US" dirty="0"/>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77735" y="1572755"/>
            <a:ext cx="10704000" cy="4739679"/>
          </a:xfrm>
        </p:spPr>
        <p:txBody>
          <a:bodyPr vert="horz" lIns="91440" tIns="45720" rIns="91440" bIns="45720" rtlCol="0" anchor="t">
            <a:normAutofit fontScale="85000" lnSpcReduction="20000"/>
          </a:bodyPr>
          <a:lstStyle/>
          <a:p>
            <a:pPr marL="268288" indent="-268288">
              <a:lnSpc>
                <a:spcPct val="107000"/>
              </a:lnSpc>
              <a:spcAft>
                <a:spcPts val="800"/>
              </a:spcAft>
            </a:pPr>
            <a:r>
              <a:rPr lang="en-GB" sz="2100" dirty="0">
                <a:latin typeface="Arial"/>
                <a:cs typeface="Arial"/>
              </a:rPr>
              <a:t>Abrysvo</a:t>
            </a:r>
            <a:r>
              <a:rPr lang="en-GB" sz="2100" baseline="30000" dirty="0">
                <a:latin typeface="Arial"/>
                <a:cs typeface="Arial"/>
              </a:rPr>
              <a:t>®</a:t>
            </a:r>
            <a:r>
              <a:rPr lang="en-GB" sz="2100" dirty="0">
                <a:latin typeface="Arial"/>
                <a:cs typeface="Arial"/>
              </a:rPr>
              <a:t> was licensed in the UK by the MHRA in November 2023 on the basis of safety and efficacy following a clinical trial of over 17,000 immunocompetent adults aged 60 years and above, 52% of whom had at least one stable chronic underlying condition </a:t>
            </a:r>
            <a:endParaRPr lang="en-GB" sz="2100" strike="sngStrike" dirty="0">
              <a:highlight>
                <a:srgbClr val="FFFF00"/>
              </a:highlight>
              <a:latin typeface="Arial"/>
              <a:cs typeface="Arial"/>
            </a:endParaRPr>
          </a:p>
          <a:p>
            <a:pPr marL="949325" lvl="1" indent="-268288">
              <a:lnSpc>
                <a:spcPct val="107000"/>
              </a:lnSpc>
              <a:spcAft>
                <a:spcPts val="800"/>
              </a:spcAft>
            </a:pPr>
            <a:r>
              <a:rPr lang="en-GB" sz="2100" dirty="0">
                <a:latin typeface="Arial"/>
                <a:cs typeface="Arial"/>
              </a:rPr>
              <a:t>at the end of the first RSV season, analysis demonstrated statistically significant vaccine efficacy (VE) for Abrysvo</a:t>
            </a:r>
            <a:r>
              <a:rPr lang="en-GB" sz="2100" baseline="30000" dirty="0">
                <a:latin typeface="Arial"/>
                <a:cs typeface="Arial"/>
              </a:rPr>
              <a:t>®</a:t>
            </a:r>
            <a:r>
              <a:rPr lang="en-GB" sz="2100" dirty="0">
                <a:latin typeface="Arial"/>
                <a:cs typeface="Arial"/>
              </a:rPr>
              <a:t> for reduction of RSV-associated lower respiratory tract illness with 2 or more symptoms of 65.1% and 3 or more symptoms of 88.9%</a:t>
            </a:r>
          </a:p>
          <a:p>
            <a:pPr marL="949325" lvl="1" indent="-268288">
              <a:lnSpc>
                <a:spcPct val="107000"/>
              </a:lnSpc>
              <a:spcAft>
                <a:spcPts val="800"/>
              </a:spcAft>
            </a:pPr>
            <a:r>
              <a:rPr lang="en-GB" sz="2100" dirty="0">
                <a:latin typeface="Arial"/>
                <a:cs typeface="Arial"/>
              </a:rPr>
              <a:t>in the second season, the efficacy against 2 or more symptoms was 55.7% and against 3 or more symptoms was 77.8%</a:t>
            </a:r>
          </a:p>
          <a:p>
            <a:pPr marL="268288" indent="-268288">
              <a:lnSpc>
                <a:spcPct val="107000"/>
              </a:lnSpc>
              <a:spcAft>
                <a:spcPts val="800"/>
              </a:spcAft>
            </a:pPr>
            <a:r>
              <a:rPr lang="en-GB" sz="2100" dirty="0"/>
              <a:t>in the first season, one analysis found effectiveness of vaccination against RSV hospitalisation in the UK of 75% whilst another study, in England, found VE to be 88.6% for LRTI admission overall and an estimated 73% against RSV admission in people with immunosuppression </a:t>
            </a:r>
          </a:p>
          <a:p>
            <a:pPr marL="268288" indent="-268288">
              <a:lnSpc>
                <a:spcPct val="107000"/>
              </a:lnSpc>
              <a:spcAft>
                <a:spcPts val="800"/>
              </a:spcAft>
            </a:pPr>
            <a:r>
              <a:rPr lang="en-GB" sz="2100" dirty="0">
                <a:latin typeface="Arial"/>
                <a:cs typeface="Arial"/>
              </a:rPr>
              <a:t>Abryvso</a:t>
            </a:r>
            <a:r>
              <a:rPr lang="en-GB" sz="2100" baseline="30000" dirty="0">
                <a:latin typeface="Arial"/>
                <a:cs typeface="Arial"/>
              </a:rPr>
              <a:t>® </a:t>
            </a:r>
            <a:r>
              <a:rPr lang="en-GB" sz="2100" dirty="0">
                <a:latin typeface="Arial"/>
                <a:cs typeface="Arial"/>
              </a:rPr>
              <a:t>is licensed for use in Europe, the USA and in many other parts of the world. Over 3 million doses were administered to adults in the USA during winter 2023/2024 and almost 2.5 million doses have been administered to older adults in</a:t>
            </a:r>
            <a:r>
              <a:rPr lang="en-GB" sz="2100" dirty="0">
                <a:solidFill>
                  <a:srgbClr val="FF0000"/>
                </a:solidFill>
                <a:latin typeface="Arial"/>
                <a:cs typeface="Arial"/>
              </a:rPr>
              <a:t> </a:t>
            </a:r>
            <a:r>
              <a:rPr lang="en-GB" sz="2100" dirty="0">
                <a:latin typeface="Arial"/>
                <a:cs typeface="Arial"/>
                <a:hlinkClick r:id="rId3"/>
              </a:rPr>
              <a:t>England</a:t>
            </a:r>
            <a:r>
              <a:rPr lang="en-GB" sz="2100" dirty="0">
                <a:latin typeface="Arial"/>
                <a:cs typeface="Arial"/>
              </a:rPr>
              <a:t> (GP data extracted 18 January 2026)</a:t>
            </a:r>
          </a:p>
          <a:p>
            <a:pPr marL="268288" indent="-268288">
              <a:lnSpc>
                <a:spcPct val="107000"/>
              </a:lnSpc>
              <a:spcAft>
                <a:spcPts val="800"/>
              </a:spcAft>
            </a:pPr>
            <a:r>
              <a:rPr lang="en-GB" sz="2100" dirty="0">
                <a:latin typeface="Arial"/>
                <a:cs typeface="Arial"/>
              </a:rPr>
              <a:t>healthcare professionals are asked to report all suspected adverse reactions via the Yellow Card Scheme at: </a:t>
            </a:r>
            <a:r>
              <a:rPr lang="en-GB" sz="2100" dirty="0">
                <a:latin typeface="Arial"/>
                <a:cs typeface="Arial"/>
                <a:hlinkClick r:id="rId4"/>
              </a:rPr>
              <a:t>www.mhra.gov.uk/yellowcard</a:t>
            </a:r>
            <a:endParaRPr lang="en-GB" sz="2100" dirty="0">
              <a:latin typeface="Arial"/>
              <a:cs typeface="Arial"/>
            </a:endParaRPr>
          </a:p>
          <a:p>
            <a:pPr marL="4445" indent="-4445">
              <a:lnSpc>
                <a:spcPct val="107000"/>
              </a:lnSpc>
              <a:spcAft>
                <a:spcPts val="800"/>
              </a:spcAft>
            </a:pPr>
            <a:endParaRPr lang="en-GB" dirty="0">
              <a:latin typeface="Arial"/>
              <a:cs typeface="Arial"/>
            </a:endParaRPr>
          </a:p>
        </p:txBody>
      </p:sp>
    </p:spTree>
    <p:extLst>
      <p:ext uri="{BB962C8B-B14F-4D97-AF65-F5344CB8AC3E}">
        <p14:creationId xmlns:p14="http://schemas.microsoft.com/office/powerpoint/2010/main" val="686160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CFA3B-FFC9-D604-6F25-10C6575BF728}"/>
              </a:ext>
            </a:extLst>
          </p:cNvPr>
          <p:cNvSpPr>
            <a:spLocks noGrp="1"/>
          </p:cNvSpPr>
          <p:nvPr>
            <p:ph type="title"/>
          </p:nvPr>
        </p:nvSpPr>
        <p:spPr/>
        <p:txBody>
          <a:bodyPr/>
          <a:lstStyle/>
          <a:p>
            <a:r>
              <a:rPr lang="en-GB" dirty="0">
                <a:solidFill>
                  <a:schemeClr val="bg1"/>
                </a:solidFill>
              </a:rPr>
              <a:t>Safety</a:t>
            </a:r>
          </a:p>
        </p:txBody>
      </p:sp>
      <p:sp>
        <p:nvSpPr>
          <p:cNvPr id="3" name="Content Placeholder 2">
            <a:extLst>
              <a:ext uri="{FF2B5EF4-FFF2-40B4-BE49-F238E27FC236}">
                <a16:creationId xmlns:a16="http://schemas.microsoft.com/office/drawing/2014/main" id="{B8A4AF69-2DD2-4CA2-FB2E-6272C4D9B206}"/>
              </a:ext>
            </a:extLst>
          </p:cNvPr>
          <p:cNvSpPr>
            <a:spLocks noGrp="1"/>
          </p:cNvSpPr>
          <p:nvPr>
            <p:ph idx="1"/>
          </p:nvPr>
        </p:nvSpPr>
        <p:spPr>
          <a:xfrm>
            <a:off x="0" y="1386114"/>
            <a:ext cx="11821886" cy="4997185"/>
          </a:xfrm>
        </p:spPr>
        <p:txBody>
          <a:bodyPr>
            <a:normAutofit fontScale="25000" lnSpcReduction="20000"/>
          </a:bodyPr>
          <a:lstStyle/>
          <a:p>
            <a:pPr marL="0" indent="0">
              <a:lnSpc>
                <a:spcPct val="110000"/>
              </a:lnSpc>
              <a:spcBef>
                <a:spcPts val="600"/>
              </a:spcBef>
              <a:buNone/>
            </a:pPr>
            <a:r>
              <a:rPr lang="en-US" sz="6800" dirty="0">
                <a:effectLst/>
                <a:latin typeface="+mn-lt"/>
                <a:ea typeface="Times New Roman" panose="02020603050405020304" pitchFamily="18" charset="0"/>
                <a:cs typeface="Times New Roman" panose="02020603050405020304" pitchFamily="18" charset="0"/>
              </a:rPr>
              <a:t>A small number of cases of Guillain-Barré syndrome (GBS) were detected in older adults following vaccination with Abrysvo</a:t>
            </a:r>
            <a:r>
              <a:rPr lang="en-US" sz="6800" baseline="30000" dirty="0">
                <a:effectLst/>
                <a:latin typeface="+mn-lt"/>
                <a:ea typeface="Times New Roman" panose="02020603050405020304" pitchFamily="18" charset="0"/>
                <a:cs typeface="Times New Roman" panose="02020603050405020304" pitchFamily="18" charset="0"/>
              </a:rPr>
              <a:t>®</a:t>
            </a:r>
            <a:r>
              <a:rPr lang="en-US" sz="6800" dirty="0">
                <a:effectLst/>
                <a:latin typeface="+mn-lt"/>
                <a:ea typeface="Times New Roman" panose="02020603050405020304" pitchFamily="18" charset="0"/>
                <a:cs typeface="Times New Roman" panose="02020603050405020304" pitchFamily="18" charset="0"/>
              </a:rPr>
              <a:t> in the phase 3 clinical trials and surveillance studies in the USA and UK </a:t>
            </a:r>
            <a:r>
              <a:rPr lang="en-GB" sz="6800" dirty="0"/>
              <a:t>suggest that RSV vaccines are associated with a small increased risk of GBS in the 6 weeks following administration in older adults:</a:t>
            </a:r>
          </a:p>
          <a:p>
            <a:pPr lvl="1">
              <a:lnSpc>
                <a:spcPct val="110000"/>
              </a:lnSpc>
              <a:spcBef>
                <a:spcPts val="600"/>
              </a:spcBef>
            </a:pPr>
            <a:r>
              <a:rPr lang="en-US" sz="6800" dirty="0">
                <a:effectLst/>
                <a:latin typeface="+mn-lt"/>
                <a:ea typeface="Arial" panose="020B0604020202020204" pitchFamily="34" charset="0"/>
                <a:cs typeface="Arial" panose="020B0604020202020204" pitchFamily="34" charset="0"/>
              </a:rPr>
              <a:t>GBS is a rare and serious condition that affects the nerves. It mainly affects the feet, hands and limbs, causing problems such as numbness, weakness and sharp pain. In severe cases, GBS can cause difficulty moving, walking, breathing and/ or swallowing. GBS is most common following infection, including campylobacter and influenza; </a:t>
            </a:r>
            <a:r>
              <a:rPr lang="en-US" sz="6800" dirty="0">
                <a:cs typeface="Arial"/>
              </a:rPr>
              <a:t>cases of GBS that occur following vaccination may occur by chance </a:t>
            </a:r>
            <a:endParaRPr lang="en-US" sz="6800" dirty="0">
              <a:effectLst/>
              <a:latin typeface="+mn-lt"/>
              <a:ea typeface="Arial" panose="020B0604020202020204" pitchFamily="34" charset="0"/>
              <a:cs typeface="Arial" panose="020B0604020202020204" pitchFamily="34" charset="0"/>
            </a:endParaRPr>
          </a:p>
          <a:p>
            <a:pPr lvl="1">
              <a:lnSpc>
                <a:spcPct val="110000"/>
              </a:lnSpc>
              <a:spcBef>
                <a:spcPts val="600"/>
              </a:spcBef>
            </a:pPr>
            <a:r>
              <a:rPr lang="en-GB" sz="6800" dirty="0">
                <a:latin typeface="+mn-lt"/>
                <a:ea typeface="Times New Roman" panose="02020603050405020304" pitchFamily="18" charset="0"/>
                <a:cs typeface="Times New Roman" panose="02020603050405020304" pitchFamily="18" charset="0"/>
              </a:rPr>
              <a:t>s</a:t>
            </a:r>
            <a:r>
              <a:rPr lang="en-GB" sz="6800" dirty="0">
                <a:effectLst/>
                <a:latin typeface="+mn-lt"/>
                <a:ea typeface="Times New Roman" panose="02020603050405020304" pitchFamily="18" charset="0"/>
                <a:cs typeface="Times New Roman" panose="02020603050405020304" pitchFamily="18" charset="0"/>
              </a:rPr>
              <a:t>urveillance studies have found around </a:t>
            </a:r>
            <a:r>
              <a:rPr lang="en-US" sz="6800" dirty="0">
                <a:effectLst/>
                <a:latin typeface="+mn-lt"/>
                <a:ea typeface="Times New Roman" panose="02020603050405020304" pitchFamily="18" charset="0"/>
                <a:cs typeface="Times New Roman" panose="02020603050405020304" pitchFamily="18" charset="0"/>
              </a:rPr>
              <a:t>10 - 25 cases of GBS for every million doses of</a:t>
            </a:r>
            <a:r>
              <a:rPr lang="en-GB" sz="6800" dirty="0">
                <a:effectLst/>
                <a:latin typeface="+mn-lt"/>
                <a:ea typeface="Times New Roman" panose="02020603050405020304" pitchFamily="18" charset="0"/>
                <a:cs typeface="Arial" panose="020B0604020202020204" pitchFamily="34" charset="0"/>
              </a:rPr>
              <a:t> Abryvso</a:t>
            </a:r>
            <a:r>
              <a:rPr lang="en-GB" sz="6800" baseline="30000" dirty="0">
                <a:effectLst/>
                <a:latin typeface="+mn-lt"/>
                <a:ea typeface="Times New Roman" panose="02020603050405020304" pitchFamily="18" charset="0"/>
                <a:cs typeface="Arial" panose="020B0604020202020204" pitchFamily="34" charset="0"/>
              </a:rPr>
              <a:t>® </a:t>
            </a:r>
            <a:r>
              <a:rPr lang="en-GB" sz="6800" dirty="0">
                <a:effectLst/>
                <a:latin typeface="+mn-lt"/>
                <a:ea typeface="Times New Roman" panose="02020603050405020304" pitchFamily="18" charset="0"/>
                <a:cs typeface="Arial" panose="020B0604020202020204" pitchFamily="34" charset="0"/>
              </a:rPr>
              <a:t>administered to older people; this is one case for every 40,000 to 100,000 doses of vaccine administered to older adults; </a:t>
            </a:r>
            <a:r>
              <a:rPr lang="en-US" sz="6800" dirty="0">
                <a:cs typeface="Arial"/>
              </a:rPr>
              <a:t>this compares to an annual background rate of GBS of  20 per million per year in 70-79 year olds</a:t>
            </a:r>
          </a:p>
          <a:p>
            <a:pPr marL="0" indent="0">
              <a:lnSpc>
                <a:spcPct val="110000"/>
              </a:lnSpc>
              <a:spcBef>
                <a:spcPts val="600"/>
              </a:spcBef>
              <a:buNone/>
            </a:pPr>
            <a:r>
              <a:rPr lang="en-US" sz="6800" b="1" dirty="0">
                <a:effectLst/>
                <a:latin typeface="+mn-lt"/>
                <a:ea typeface="Times New Roman" panose="02020603050405020304" pitchFamily="18" charset="0"/>
                <a:cs typeface="Times New Roman" panose="02020603050405020304" pitchFamily="18" charset="0"/>
              </a:rPr>
              <a:t>Overall, the benefits of RSV protection </a:t>
            </a:r>
            <a:r>
              <a:rPr lang="en-GB" sz="6800" b="1" dirty="0"/>
              <a:t>in preventing hospitalisation and death from RSV</a:t>
            </a:r>
            <a:r>
              <a:rPr lang="en-GB" sz="6800" dirty="0"/>
              <a:t> </a:t>
            </a:r>
            <a:r>
              <a:rPr lang="en-US" sz="6800" b="1" dirty="0">
                <a:effectLst/>
                <a:latin typeface="+mn-lt"/>
                <a:ea typeface="Times New Roman" panose="02020603050405020304" pitchFamily="18" charset="0"/>
                <a:cs typeface="Times New Roman" panose="02020603050405020304" pitchFamily="18" charset="0"/>
              </a:rPr>
              <a:t>in the eligible group are highly favourable relative to the risks of serious adverse reactions </a:t>
            </a:r>
            <a:r>
              <a:rPr lang="en-US" sz="6800" dirty="0">
                <a:effectLst/>
                <a:latin typeface="+mn-lt"/>
                <a:ea typeface="Times New Roman" panose="02020603050405020304" pitchFamily="18" charset="0"/>
                <a:cs typeface="Times New Roman" panose="02020603050405020304" pitchFamily="18" charset="0"/>
              </a:rPr>
              <a:t>(</a:t>
            </a:r>
            <a:r>
              <a:rPr lang="en-GB" sz="6800" dirty="0"/>
              <a:t>Commission on Human Medicines).</a:t>
            </a:r>
            <a:endParaRPr lang="en-US" sz="6800" b="1" dirty="0">
              <a:effectLst/>
              <a:latin typeface="+mn-lt"/>
              <a:ea typeface="Times New Roman" panose="02020603050405020304" pitchFamily="18" charset="0"/>
              <a:cs typeface="Times New Roman" panose="02020603050405020304" pitchFamily="18" charset="0"/>
            </a:endParaRPr>
          </a:p>
          <a:p>
            <a:pPr marL="0" indent="0">
              <a:lnSpc>
                <a:spcPct val="110000"/>
              </a:lnSpc>
              <a:spcBef>
                <a:spcPts val="600"/>
              </a:spcBef>
              <a:buNone/>
            </a:pPr>
            <a:r>
              <a:rPr lang="en-US" sz="6800" dirty="0">
                <a:latin typeface="+mn-lt"/>
                <a:ea typeface="Times New Roman" panose="02020603050405020304" pitchFamily="18" charset="0"/>
                <a:cs typeface="Times New Roman" panose="02020603050405020304" pitchFamily="18" charset="0"/>
              </a:rPr>
              <a:t>The MHRA has advised that h</a:t>
            </a:r>
            <a:r>
              <a:rPr lang="en-US" sz="6800" dirty="0">
                <a:effectLst/>
                <a:latin typeface="+mn-lt"/>
                <a:ea typeface="Times New Roman" panose="02020603050405020304" pitchFamily="18" charset="0"/>
                <a:cs typeface="Times New Roman" panose="02020603050405020304" pitchFamily="18" charset="0"/>
              </a:rPr>
              <a:t>ealthcare professionals should be alert to the signs and symptoms of GBS, </a:t>
            </a:r>
            <a:r>
              <a:rPr lang="en-GB" sz="6800" dirty="0">
                <a:effectLst/>
                <a:latin typeface="+mn-lt"/>
                <a:ea typeface="Aptos" panose="020B0004020202020204" pitchFamily="34" charset="0"/>
                <a:cs typeface="Aptos" panose="020B0004020202020204" pitchFamily="34" charset="0"/>
              </a:rPr>
              <a:t>which may start with pins and needles in the hands, arms, feet or legs, </a:t>
            </a:r>
            <a:r>
              <a:rPr lang="en-US" sz="6800" dirty="0">
                <a:effectLst/>
                <a:latin typeface="+mn-lt"/>
                <a:ea typeface="Times New Roman" panose="02020603050405020304" pitchFamily="18" charset="0"/>
                <a:cs typeface="Times New Roman" panose="02020603050405020304" pitchFamily="18" charset="0"/>
              </a:rPr>
              <a:t>to ensure correct diagnosis in order to initiate adequate supportive care and treatment and to rule out other causes; </a:t>
            </a:r>
            <a:r>
              <a:rPr lang="en-GB" sz="6800" dirty="0">
                <a:effectLst/>
                <a:latin typeface="+mn-lt"/>
                <a:ea typeface="Times New Roman" panose="02020603050405020304" pitchFamily="18" charset="0"/>
                <a:cs typeface="Aptos" panose="020B0004020202020204" pitchFamily="34" charset="0"/>
              </a:rPr>
              <a:t>early treatment can help prevent the most serious syndrome and improve recovery.</a:t>
            </a:r>
          </a:p>
          <a:p>
            <a:pPr marL="0" indent="0">
              <a:lnSpc>
                <a:spcPct val="110000"/>
              </a:lnSpc>
              <a:spcBef>
                <a:spcPts val="600"/>
              </a:spcBef>
              <a:buNone/>
            </a:pPr>
            <a:r>
              <a:rPr lang="en-US" sz="6800" dirty="0">
                <a:latin typeface="+mn-lt"/>
                <a:cs typeface="Arial"/>
              </a:rPr>
              <a:t>Individuals with a history of GBS should be vaccinated if they are eligible; there is evidence from other vaccines to suggest that having had a prior diagnosis of GBS does not predispose an individual to further episodes of GBS following immunisation.</a:t>
            </a:r>
          </a:p>
          <a:p>
            <a:pPr>
              <a:lnSpc>
                <a:spcPct val="110000"/>
              </a:lnSpc>
              <a:defRPr/>
            </a:pPr>
            <a:endParaRPr lang="en-US" sz="1900" dirty="0">
              <a:latin typeface="+mn-lt"/>
              <a:cs typeface="Arial"/>
            </a:endParaRPr>
          </a:p>
          <a:p>
            <a:pPr marL="447675" indent="-447675">
              <a:lnSpc>
                <a:spcPct val="1000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00068289-D387-29B2-4EA3-A0BC36BEB210}"/>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23</a:t>
            </a:fld>
            <a:endParaRPr lang="en-US" dirty="0"/>
          </a:p>
        </p:txBody>
      </p:sp>
      <p:sp>
        <p:nvSpPr>
          <p:cNvPr id="5" name="Footer Placeholder 4">
            <a:extLst>
              <a:ext uri="{FF2B5EF4-FFF2-40B4-BE49-F238E27FC236}">
                <a16:creationId xmlns:a16="http://schemas.microsoft.com/office/drawing/2014/main" id="{99A681BC-9F55-9120-9D72-530314083E76}"/>
              </a:ext>
            </a:extLst>
          </p:cNvPr>
          <p:cNvSpPr>
            <a:spLocks noGrp="1"/>
          </p:cNvSpPr>
          <p:nvPr>
            <p:ph type="ftr" sz="quarter" idx="11"/>
          </p:nvPr>
        </p:nvSpPr>
        <p:spPr/>
        <p:txBody>
          <a:bodyPr/>
          <a:lstStyle/>
          <a:p>
            <a:r>
              <a:rPr lang="en-GB" sz="1400" dirty="0"/>
              <a:t>RSV vaccination programme for older adults: training slide set for healthcare practitioners</a:t>
            </a:r>
          </a:p>
        </p:txBody>
      </p:sp>
    </p:spTree>
    <p:extLst>
      <p:ext uri="{BB962C8B-B14F-4D97-AF65-F5344CB8AC3E}">
        <p14:creationId xmlns:p14="http://schemas.microsoft.com/office/powerpoint/2010/main" val="4128698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sz="4000" dirty="0">
                <a:latin typeface="Arial"/>
                <a:cs typeface="Arial"/>
              </a:rPr>
              <a:t>C</a:t>
            </a:r>
            <a:r>
              <a:rPr lang="en-GB" dirty="0">
                <a:latin typeface="Arial"/>
                <a:cs typeface="Arial"/>
              </a:rPr>
              <a:t>ontraindications and precautions</a:t>
            </a:r>
            <a:endParaRPr lang="en-US" dirty="0">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70307" y="1645035"/>
            <a:ext cx="10448281" cy="4721292"/>
          </a:xfrm>
          <a:prstGeom prst="rect">
            <a:avLst/>
          </a:prstGeom>
          <a:noFill/>
        </p:spPr>
        <p:txBody>
          <a:bodyPr vert="horz" wrap="square" lIns="91440" tIns="45720" rIns="91440" bIns="45720" rtlCol="0" anchor="t">
            <a:spAutoFit/>
          </a:bodyPr>
          <a:lstStyle/>
          <a:p>
            <a:pPr>
              <a:spcBef>
                <a:spcPts val="600"/>
              </a:spcBef>
            </a:pPr>
            <a:r>
              <a:rPr lang="en-GB" sz="2600" dirty="0">
                <a:solidFill>
                  <a:srgbClr val="000000"/>
                </a:solidFill>
                <a:latin typeface="Arial"/>
                <a:cs typeface="Arial"/>
              </a:rPr>
              <a:t>Abrysvo</a:t>
            </a:r>
            <a:r>
              <a:rPr lang="en-GB" sz="2600" baseline="30000" dirty="0">
                <a:solidFill>
                  <a:srgbClr val="000000"/>
                </a:solidFill>
                <a:latin typeface="Arial"/>
                <a:cs typeface="Arial"/>
              </a:rPr>
              <a:t>®</a:t>
            </a:r>
            <a:r>
              <a:rPr lang="en-GB" sz="2600" dirty="0">
                <a:solidFill>
                  <a:srgbClr val="0B0C0C"/>
                </a:solidFill>
                <a:latin typeface="Arial"/>
                <a:cs typeface="Arial"/>
              </a:rPr>
              <a:t> is contraindicated following confirmed anaphylactic reaction to a previous dose or to any of the components of the vaccine</a:t>
            </a:r>
          </a:p>
          <a:p>
            <a:pPr>
              <a:spcBef>
                <a:spcPts val="600"/>
              </a:spcBef>
            </a:pPr>
            <a:r>
              <a:rPr lang="en-GB" sz="2600" dirty="0">
                <a:solidFill>
                  <a:srgbClr val="000000"/>
                </a:solidFill>
                <a:latin typeface="Arial"/>
                <a:cs typeface="Arial"/>
              </a:rPr>
              <a:t>Abrysvo</a:t>
            </a:r>
            <a:r>
              <a:rPr lang="en-GB" sz="2600" baseline="30000" dirty="0">
                <a:solidFill>
                  <a:srgbClr val="000000"/>
                </a:solidFill>
                <a:latin typeface="Arial"/>
                <a:cs typeface="Arial"/>
              </a:rPr>
              <a:t>®</a:t>
            </a:r>
            <a:r>
              <a:rPr lang="en-GB" sz="2600" dirty="0">
                <a:solidFill>
                  <a:srgbClr val="0B0C0C"/>
                </a:solidFill>
                <a:latin typeface="Arial"/>
                <a:cs typeface="Arial"/>
              </a:rPr>
              <a:t> is contraindicated in young children</a:t>
            </a:r>
          </a:p>
          <a:p>
            <a:pPr>
              <a:spcBef>
                <a:spcPts val="600"/>
              </a:spcBef>
            </a:pPr>
            <a:r>
              <a:rPr lang="en-GB" sz="2600" dirty="0">
                <a:solidFill>
                  <a:srgbClr val="0B0C0C"/>
                </a:solidFill>
                <a:latin typeface="Arial"/>
                <a:cs typeface="Arial"/>
              </a:rPr>
              <a:t>immunisation of individuals who are acutely unwell with fever should usually be postponed until they have recovered fully to avoid confusing the diagnosis of any acute illness by wrongly attributing any sign or symptoms to the adverse effects of the vaccine</a:t>
            </a:r>
          </a:p>
          <a:p>
            <a:pPr>
              <a:spcBef>
                <a:spcPts val="600"/>
              </a:spcBef>
            </a:pPr>
            <a:r>
              <a:rPr lang="en-GB" sz="2600" dirty="0">
                <a:solidFill>
                  <a:srgbClr val="0B0C0C"/>
                </a:solidFill>
                <a:latin typeface="Arial"/>
                <a:cs typeface="Arial"/>
              </a:rPr>
              <a:t>minor illness, such as a common cold, without fever or systemic upset are not valid reasons to postpone immunisation</a:t>
            </a:r>
            <a:endParaRPr lang="en-GB" sz="2600" dirty="0">
              <a:solidFill>
                <a:srgbClr val="0B0C0C"/>
              </a:solidFill>
            </a:endParaRPr>
          </a:p>
          <a:p>
            <a:pPr>
              <a:spcBef>
                <a:spcPts val="600"/>
              </a:spcBef>
            </a:pPr>
            <a:r>
              <a:rPr lang="en-GB" sz="2600" dirty="0">
                <a:solidFill>
                  <a:srgbClr val="0B0C0C"/>
                </a:solidFill>
                <a:latin typeface="Arial"/>
                <a:cs typeface="Arial"/>
              </a:rPr>
              <a:t>refer to the </a:t>
            </a:r>
            <a:r>
              <a:rPr lang="it-IT" sz="2600" dirty="0">
                <a:solidFill>
                  <a:srgbClr val="0000FF"/>
                </a:solidFill>
                <a:latin typeface="Arial"/>
                <a:cs typeface="Arial"/>
                <a:hlinkClick r:id="rId3"/>
              </a:rPr>
              <a:t>Green Book RSV Chapter</a:t>
            </a:r>
            <a:r>
              <a:rPr lang="it-IT" sz="2600" dirty="0">
                <a:effectLst/>
                <a:latin typeface="Arial"/>
                <a:ea typeface="Arial" panose="020B0604020202020204" pitchFamily="34" charset="0"/>
                <a:cs typeface="Arial"/>
              </a:rPr>
              <a:t> </a:t>
            </a:r>
            <a:r>
              <a:rPr lang="it-IT" sz="2600" dirty="0">
                <a:solidFill>
                  <a:srgbClr val="0B0C0C"/>
                </a:solidFill>
                <a:latin typeface="Arial"/>
                <a:cs typeface="Arial"/>
              </a:rPr>
              <a:t>and </a:t>
            </a:r>
            <a:r>
              <a:rPr lang="en-GB" sz="2600" dirty="0">
                <a:hlinkClick r:id="rId4"/>
              </a:rPr>
              <a:t>Respiratory Syncytial Virus (RSV) vaccine PGD </a:t>
            </a:r>
            <a:endParaRPr lang="en-GB" sz="2600" dirty="0">
              <a:solidFill>
                <a:srgbClr val="0B0C0C"/>
              </a:solidFill>
              <a:latin typeface="Arial"/>
              <a:cs typeface="Arial"/>
            </a:endParaRPr>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739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399478" y="179416"/>
            <a:ext cx="10446328" cy="1318970"/>
          </a:xfrm>
        </p:spPr>
        <p:txBody>
          <a:bodyPr vert="horz" lIns="91440" tIns="45720" rIns="91440" bIns="45720" rtlCol="0" anchor="t">
            <a:noAutofit/>
          </a:bodyPr>
          <a:lstStyle/>
          <a:p>
            <a:r>
              <a:rPr lang="en-GB" sz="3600" dirty="0">
                <a:latin typeface="Arial"/>
                <a:cs typeface="Arial"/>
              </a:rPr>
              <a:t>Administering Abrysvo</a:t>
            </a:r>
            <a:r>
              <a:rPr lang="en-GB" sz="3600" baseline="30000" dirty="0">
                <a:latin typeface="Arial"/>
                <a:cs typeface="Arial"/>
              </a:rPr>
              <a:t>®</a:t>
            </a:r>
            <a:r>
              <a:rPr lang="en-GB" sz="3600" dirty="0">
                <a:latin typeface="Arial"/>
                <a:cs typeface="Arial"/>
              </a:rPr>
              <a:t> at the same time as</a:t>
            </a:r>
            <a:r>
              <a:rPr lang="en-GB" sz="3600" dirty="0">
                <a:solidFill>
                  <a:srgbClr val="007C91"/>
                </a:solidFill>
                <a:latin typeface="Arial"/>
                <a:cs typeface="Arial"/>
              </a:rPr>
              <a:t> </a:t>
            </a:r>
            <a:r>
              <a:rPr lang="en-US" sz="3600" dirty="0">
                <a:latin typeface="Arial"/>
                <a:cs typeface="Arial"/>
              </a:rPr>
              <a:t>seasonal influenza vaccine</a:t>
            </a:r>
            <a:endParaRPr lang="en-GB" sz="3600" dirty="0">
              <a:latin typeface="Arial"/>
              <a:cs typeface="Arial"/>
            </a:endParaRPr>
          </a:p>
          <a:p>
            <a:endParaRPr lang="en-GB" sz="3600" strike="sngStrike" dirty="0"/>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330205" y="1616851"/>
            <a:ext cx="11123857" cy="4741630"/>
          </a:xfrm>
        </p:spPr>
        <p:txBody>
          <a:bodyPr vert="horz" lIns="91440" tIns="45720" rIns="91440" bIns="45720" rtlCol="0" anchor="t">
            <a:normAutofit fontScale="92500" lnSpcReduction="10000"/>
          </a:bodyPr>
          <a:lstStyle/>
          <a:p>
            <a:pPr>
              <a:lnSpc>
                <a:spcPct val="107000"/>
              </a:lnSpc>
              <a:spcAft>
                <a:spcPts val="800"/>
              </a:spcAft>
              <a:buFont typeface="Arial"/>
              <a:buChar char="•"/>
            </a:pPr>
            <a:r>
              <a:rPr lang="en-GB" sz="1800" dirty="0">
                <a:latin typeface="Arial"/>
                <a:cs typeface="Arial"/>
              </a:rPr>
              <a:t>there is some data which shows that in older adults administering Abrysvo</a:t>
            </a:r>
            <a:r>
              <a:rPr lang="en-GB" sz="1800" baseline="30000" dirty="0">
                <a:latin typeface="Arial"/>
                <a:cs typeface="Arial"/>
              </a:rPr>
              <a:t>®</a:t>
            </a:r>
            <a:r>
              <a:rPr lang="en-GB" sz="1800" dirty="0">
                <a:latin typeface="Arial"/>
                <a:cs typeface="Arial"/>
              </a:rPr>
              <a:t> at the same time as seasonal influenza vaccine may reduce the immune response to the RSV vaccine</a:t>
            </a:r>
            <a:endParaRPr lang="en-US" dirty="0"/>
          </a:p>
          <a:p>
            <a:pPr>
              <a:lnSpc>
                <a:spcPct val="107000"/>
              </a:lnSpc>
              <a:spcAft>
                <a:spcPts val="800"/>
              </a:spcAft>
              <a:buFont typeface="Arial"/>
              <a:buChar char="•"/>
            </a:pPr>
            <a:r>
              <a:rPr lang="en-GB" sz="1800" dirty="0">
                <a:latin typeface="Arial"/>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800" dirty="0">
              <a:latin typeface="Arial"/>
              <a:cs typeface="Arial"/>
            </a:endParaRPr>
          </a:p>
          <a:p>
            <a:pPr>
              <a:lnSpc>
                <a:spcPct val="107000"/>
              </a:lnSpc>
              <a:spcAft>
                <a:spcPts val="800"/>
              </a:spcAft>
              <a:buFont typeface="Arial"/>
              <a:buChar char="•"/>
            </a:pPr>
            <a:r>
              <a:rPr lang="en-GB" sz="1800" dirty="0">
                <a:latin typeface="Arial"/>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800" dirty="0">
                <a:latin typeface="Arial"/>
                <a:cs typeface="Arial"/>
              </a:rPr>
              <a:t>it is therefore recommended that these vaccines are not routinely scheduled to be given at the same appointment or on the same day</a:t>
            </a:r>
          </a:p>
          <a:p>
            <a:pPr>
              <a:lnSpc>
                <a:spcPct val="107000"/>
              </a:lnSpc>
              <a:spcAft>
                <a:spcPts val="800"/>
              </a:spcAft>
              <a:buFont typeface="Arial"/>
              <a:buChar char="•"/>
            </a:pPr>
            <a:r>
              <a:rPr lang="en-GB" sz="1800" dirty="0">
                <a:latin typeface="Arial"/>
                <a:cs typeface="Arial"/>
              </a:rPr>
              <a:t>no specific interval is required between administering the vaccines</a:t>
            </a:r>
          </a:p>
          <a:p>
            <a:pPr>
              <a:lnSpc>
                <a:spcPct val="107000"/>
              </a:lnSpc>
              <a:spcAft>
                <a:spcPts val="800"/>
              </a:spcAft>
              <a:buFont typeface="Arial"/>
              <a:buChar char="•"/>
            </a:pPr>
            <a:r>
              <a:rPr lang="en-GB" sz="1800" dirty="0">
                <a:latin typeface="Arial"/>
                <a:cs typeface="Arial"/>
              </a:rPr>
              <a:t>if it is thought that the individual is unlikely to return for a second appointment or immediate protection is necessary, Abrysvo</a:t>
            </a:r>
            <a:r>
              <a:rPr lang="en-GB" sz="1800" baseline="30000" dirty="0">
                <a:latin typeface="Arial"/>
                <a:cs typeface="Arial"/>
              </a:rPr>
              <a:t>®</a:t>
            </a:r>
            <a:r>
              <a:rPr lang="en-GB" sz="1800" dirty="0">
                <a:latin typeface="Arial"/>
                <a:cs typeface="Arial"/>
              </a:rPr>
              <a:t> can be administered at the same time as the influenza vaccine</a:t>
            </a:r>
            <a:endParaRPr lang="en-US" sz="1800" dirty="0">
              <a:latin typeface="Arial"/>
              <a:cs typeface="Arial"/>
            </a:endParaRPr>
          </a:p>
          <a:p>
            <a:pPr marL="0" indent="0">
              <a:buNone/>
            </a:pPr>
            <a:endParaRPr lang="en-US" b="1" dirty="0"/>
          </a:p>
        </p:txBody>
      </p:sp>
      <p:sp>
        <p:nvSpPr>
          <p:cNvPr id="4" name="Footer Placeholder 3">
            <a:extLst>
              <a:ext uri="{FF2B5EF4-FFF2-40B4-BE49-F238E27FC236}">
                <a16:creationId xmlns:a16="http://schemas.microsoft.com/office/drawing/2014/main" id="{810031AC-4856-5831-68EC-836DF0894EA4}"/>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1730704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p:txBody>
          <a:bodyPr>
            <a:normAutofit fontScale="90000"/>
          </a:bodyPr>
          <a:lstStyle/>
          <a:p>
            <a:r>
              <a:rPr lang="en-GB" sz="3600" dirty="0">
                <a:latin typeface="Arial"/>
                <a:cs typeface="Arial"/>
              </a:rPr>
              <a:t>Administering Abrysvo</a:t>
            </a:r>
            <a:r>
              <a:rPr lang="en-GB" sz="2400" baseline="30000" dirty="0">
                <a:latin typeface="Arial"/>
                <a:cs typeface="Arial"/>
              </a:rPr>
              <a:t>®</a:t>
            </a:r>
            <a:r>
              <a:rPr lang="en-GB" sz="3600" dirty="0">
                <a:latin typeface="Arial"/>
                <a:cs typeface="Arial"/>
              </a:rPr>
              <a:t> at the same time as</a:t>
            </a:r>
            <a:r>
              <a:rPr lang="en-GB" sz="3600" dirty="0">
                <a:solidFill>
                  <a:srgbClr val="007C91"/>
                </a:solidFill>
                <a:latin typeface="Arial"/>
                <a:cs typeface="Arial"/>
              </a:rPr>
              <a:t> </a:t>
            </a:r>
            <a:r>
              <a:rPr lang="en-GB" sz="3600" dirty="0">
                <a:latin typeface="Arial"/>
                <a:cs typeface="Arial"/>
              </a:rPr>
              <a:t>other vaccines</a:t>
            </a:r>
            <a:endParaRPr lang="en-US" dirty="0">
              <a:latin typeface="Arial"/>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437602"/>
          </a:xfrm>
        </p:spPr>
        <p:txBody>
          <a:bodyPr vert="horz" lIns="91440" tIns="45720" rIns="91440" bIns="45720" rtlCol="0" anchor="t">
            <a:noAutofit/>
          </a:bodyPr>
          <a:lstStyle/>
          <a:p>
            <a:pPr marL="0" indent="0">
              <a:buNone/>
            </a:pPr>
            <a:r>
              <a:rPr lang="en-US" sz="2000" b="1" dirty="0">
                <a:latin typeface="Arial"/>
                <a:cs typeface="Arial"/>
              </a:rPr>
              <a:t>Co-administration with pneumococcal, Shingrix</a:t>
            </a:r>
            <a:r>
              <a:rPr lang="en-US" sz="2000" b="1" baseline="30000" dirty="0">
                <a:latin typeface="Arial"/>
                <a:cs typeface="Arial"/>
              </a:rPr>
              <a:t>®</a:t>
            </a:r>
            <a:r>
              <a:rPr lang="en-US" sz="2000" b="1" dirty="0">
                <a:latin typeface="Arial"/>
                <a:cs typeface="Arial"/>
              </a:rPr>
              <a:t> (shingles), COVID-19 and other inactivated or non-live vaccines</a:t>
            </a:r>
            <a:endParaRPr lang="en-US" sz="2000" dirty="0">
              <a:latin typeface="Arial"/>
              <a:cs typeface="Arial"/>
            </a:endParaRPr>
          </a:p>
          <a:p>
            <a:pPr marL="800100" lvl="1" indent="-342900">
              <a:buFont typeface="Courier New" panose="020B0604020202020204" pitchFamily="34" charset="0"/>
              <a:buChar char="o"/>
            </a:pPr>
            <a:r>
              <a:rPr lang="en-GB" sz="2000" dirty="0">
                <a:latin typeface="Arial"/>
                <a:cs typeface="Arial"/>
              </a:rPr>
              <a:t>in line with general advice about co-administration of inactivated and non-live vaccines, Abrysvo</a:t>
            </a:r>
            <a:r>
              <a:rPr lang="en-GB" sz="2000" baseline="30000" dirty="0">
                <a:latin typeface="Arial"/>
                <a:cs typeface="Arial"/>
              </a:rPr>
              <a:t>®</a:t>
            </a:r>
            <a:r>
              <a:rPr lang="en-GB" sz="2000" dirty="0">
                <a:latin typeface="Arial"/>
                <a:cs typeface="Arial"/>
              </a:rPr>
              <a:t> can be safely given concomitantly with pneumococcal, COVID-19 and/or the Shingrix shingles vaccines </a:t>
            </a:r>
            <a:endParaRPr lang="en-US" sz="2000" dirty="0">
              <a:latin typeface="Arial"/>
              <a:cs typeface="Arial"/>
            </a:endParaRPr>
          </a:p>
          <a:p>
            <a:pPr marL="800100" lvl="1" indent="-342900">
              <a:buFont typeface="Courier New" panose="020B0604020202020204" pitchFamily="34" charset="0"/>
              <a:buChar char="o"/>
            </a:pPr>
            <a:r>
              <a:rPr lang="en-GB" sz="2000" dirty="0">
                <a:latin typeface="Arial"/>
                <a:cs typeface="Arial"/>
              </a:rPr>
              <a:t>Abrysvo</a:t>
            </a:r>
            <a:r>
              <a:rPr lang="en-GB" sz="2000" baseline="30000" dirty="0">
                <a:latin typeface="Arial"/>
                <a:cs typeface="Arial"/>
              </a:rPr>
              <a:t>® </a:t>
            </a:r>
            <a:r>
              <a:rPr lang="en-GB" sz="2000" dirty="0">
                <a:latin typeface="Arial"/>
                <a:cs typeface="Arial"/>
              </a:rPr>
              <a:t>can be given at any interval before or after these vaccines or other inactivated or non-live vaccines </a:t>
            </a:r>
            <a:endParaRPr lang="en-US" sz="2000" dirty="0">
              <a:latin typeface="Arial"/>
              <a:cs typeface="Arial"/>
            </a:endParaRPr>
          </a:p>
          <a:p>
            <a:pPr marL="342900" indent="-342900"/>
            <a:endParaRPr lang="en-GB" sz="2000" dirty="0"/>
          </a:p>
          <a:p>
            <a:pPr marL="0" indent="0">
              <a:buNone/>
            </a:pPr>
            <a:r>
              <a:rPr lang="en-GB" sz="2000" b="1" dirty="0">
                <a:latin typeface="Arial"/>
                <a:cs typeface="Arial"/>
              </a:rPr>
              <a:t>Co-administration with a live vaccine</a:t>
            </a:r>
            <a:endParaRPr lang="en-US" sz="2000" dirty="0">
              <a:latin typeface="Arial"/>
              <a:cs typeface="Arial"/>
            </a:endParaRPr>
          </a:p>
          <a:p>
            <a:pPr marL="742950" lvl="1">
              <a:lnSpc>
                <a:spcPct val="120000"/>
              </a:lnSpc>
              <a:buFont typeface="Courier New" panose="020B0604020202020204" pitchFamily="34" charset="0"/>
              <a:buChar char="o"/>
            </a:pPr>
            <a:r>
              <a:rPr lang="en-GB" sz="2000" dirty="0">
                <a:latin typeface="Arial"/>
                <a:cs typeface="Arial"/>
              </a:rPr>
              <a:t>although live vaccines are not commonly indicated in older adults, </a:t>
            </a:r>
            <a:r>
              <a:rPr lang="en-US" sz="2000" dirty="0">
                <a:latin typeface="Arial"/>
                <a:cs typeface="Arial"/>
              </a:rPr>
              <a:t>Abrysvo</a:t>
            </a:r>
            <a:r>
              <a:rPr lang="en-US" sz="2000" baseline="30000" dirty="0">
                <a:latin typeface="Arial"/>
                <a:cs typeface="Arial"/>
              </a:rPr>
              <a:t>® </a:t>
            </a:r>
            <a:r>
              <a:rPr lang="en-US" sz="2000" dirty="0">
                <a:latin typeface="Arial"/>
                <a:cs typeface="Arial"/>
              </a:rPr>
              <a:t>is an inactivated or non-live vaccine so can be given at the same time as any live vaccines </a:t>
            </a:r>
          </a:p>
        </p:txBody>
      </p:sp>
      <p:sp>
        <p:nvSpPr>
          <p:cNvPr id="4" name="Footer Placeholder 3">
            <a:extLst>
              <a:ext uri="{FF2B5EF4-FFF2-40B4-BE49-F238E27FC236}">
                <a16:creationId xmlns:a16="http://schemas.microsoft.com/office/drawing/2014/main" id="{0FD95F32-9AB8-8F45-CCC0-206533324602}"/>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125770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5" y="381508"/>
            <a:ext cx="9650811" cy="648072"/>
          </a:xfrm>
        </p:spPr>
        <p:txBody>
          <a:bodyPr>
            <a:noAutofit/>
          </a:bodyPr>
          <a:lstStyle/>
          <a:p>
            <a:r>
              <a:rPr lang="en-GB" dirty="0"/>
              <a:t>Adverse reactions</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376901" y="1508755"/>
            <a:ext cx="10669781" cy="4760780"/>
          </a:xfrm>
        </p:spPr>
        <p:txBody>
          <a:bodyPr vert="horz" lIns="91440" tIns="45720" rIns="91440" bIns="45720" rtlCol="0" anchor="t">
            <a:noAutofit/>
          </a:bodyPr>
          <a:lstStyle/>
          <a:p>
            <a:pPr marL="0" indent="0" defTabSz="762000">
              <a:lnSpc>
                <a:spcPct val="100000"/>
              </a:lnSpc>
              <a:spcBef>
                <a:spcPts val="0"/>
              </a:spcBef>
              <a:buNone/>
              <a:defRPr/>
            </a:pPr>
            <a:endParaRPr lang="en-GB" sz="1900" dirty="0"/>
          </a:p>
          <a:p>
            <a:pPr marL="0" indent="0" defTabSz="762000">
              <a:lnSpc>
                <a:spcPct val="100000"/>
              </a:lnSpc>
              <a:spcBef>
                <a:spcPts val="0"/>
              </a:spcBef>
              <a:buNone/>
              <a:defRPr/>
            </a:pPr>
            <a:r>
              <a:rPr lang="en-GB" sz="1900" dirty="0">
                <a:latin typeface="Arial"/>
                <a:cs typeface="Arial"/>
              </a:rPr>
              <a:t>Vaccinees should be informed of the potential expected reactions to Abrysvo</a:t>
            </a:r>
            <a:r>
              <a:rPr lang="en-GB" sz="1900" baseline="30000" dirty="0">
                <a:latin typeface="Arial"/>
                <a:cs typeface="Arial"/>
              </a:rPr>
              <a:t>®</a:t>
            </a:r>
            <a:r>
              <a:rPr lang="en-GB" sz="1900" dirty="0">
                <a:latin typeface="Arial"/>
                <a:cs typeface="Arial"/>
              </a:rPr>
              <a:t>:</a:t>
            </a:r>
            <a:endParaRPr lang="en-GB" sz="1900" dirty="0">
              <a:solidFill>
                <a:srgbClr val="000000"/>
              </a:solidFill>
              <a:latin typeface="Arial"/>
              <a:cs typeface="Arial"/>
            </a:endParaRPr>
          </a:p>
          <a:p>
            <a:pPr marL="0" indent="0" defTabSz="762000">
              <a:lnSpc>
                <a:spcPct val="100000"/>
              </a:lnSpc>
              <a:spcBef>
                <a:spcPts val="0"/>
              </a:spcBef>
              <a:buNone/>
              <a:defRPr/>
            </a:pPr>
            <a:endParaRPr lang="en-GB" sz="1900" baseline="30000" dirty="0">
              <a:latin typeface="Arial"/>
              <a:cs typeface="Arial"/>
            </a:endParaRPr>
          </a:p>
          <a:p>
            <a:pPr defTabSz="762000">
              <a:lnSpc>
                <a:spcPct val="100000"/>
              </a:lnSpc>
              <a:spcBef>
                <a:spcPts val="0"/>
              </a:spcBef>
              <a:defRPr/>
            </a:pPr>
            <a:r>
              <a:rPr lang="en-GB" sz="1900" dirty="0">
                <a:latin typeface="Arial"/>
                <a:cs typeface="Arial"/>
              </a:rPr>
              <a:t>the adverse reactions reported by Abrysvo</a:t>
            </a:r>
            <a:r>
              <a:rPr lang="en-GB" sz="1900" baseline="30000" dirty="0">
                <a:latin typeface="Arial"/>
                <a:cs typeface="Arial"/>
              </a:rPr>
              <a:t>®</a:t>
            </a:r>
            <a:r>
              <a:rPr lang="en-GB" sz="1900" dirty="0">
                <a:latin typeface="Arial"/>
                <a:cs typeface="Arial"/>
              </a:rPr>
              <a:t> clinical trial participants were the </a:t>
            </a:r>
            <a:r>
              <a:rPr lang="en-GB" sz="1900" b="1" dirty="0">
                <a:latin typeface="Arial"/>
                <a:cs typeface="Arial"/>
              </a:rPr>
              <a:t>expected side-effects commonly reported after any vaccination</a:t>
            </a:r>
            <a:r>
              <a:rPr lang="en-GB" sz="1900" dirty="0">
                <a:latin typeface="Arial"/>
                <a:cs typeface="Arial"/>
              </a:rPr>
              <a:t>, reflecting the initiation of the inflammatory and immune responses that lead to vaccine-induced protection against disease</a:t>
            </a:r>
          </a:p>
          <a:p>
            <a:pPr defTabSz="762000">
              <a:lnSpc>
                <a:spcPct val="100000"/>
              </a:lnSpc>
              <a:spcBef>
                <a:spcPts val="0"/>
              </a:spcBef>
              <a:defRPr/>
            </a:pPr>
            <a:endParaRPr lang="en-GB" sz="1900" dirty="0">
              <a:latin typeface="Arial"/>
              <a:cs typeface="Arial"/>
            </a:endParaRPr>
          </a:p>
          <a:p>
            <a:pPr>
              <a:lnSpc>
                <a:spcPct val="100000"/>
              </a:lnSpc>
              <a:spcBef>
                <a:spcPts val="0"/>
              </a:spcBef>
              <a:defRPr/>
            </a:pPr>
            <a:r>
              <a:rPr lang="en-GB" sz="1900" dirty="0">
                <a:solidFill>
                  <a:srgbClr val="000000"/>
                </a:solidFill>
                <a:latin typeface="Arial"/>
                <a:cs typeface="Arial"/>
              </a:rPr>
              <a:t>for individuals aged 60 years and above, only </a:t>
            </a:r>
            <a:r>
              <a:rPr lang="en-GB" sz="1900" b="1" dirty="0">
                <a:solidFill>
                  <a:srgbClr val="000000"/>
                </a:solidFill>
                <a:latin typeface="Arial"/>
                <a:cs typeface="Arial"/>
              </a:rPr>
              <a:t>vaccination site pain </a:t>
            </a:r>
            <a:r>
              <a:rPr lang="en-GB" sz="1900" dirty="0">
                <a:solidFill>
                  <a:srgbClr val="000000"/>
                </a:solidFill>
                <a:latin typeface="Arial"/>
                <a:cs typeface="Arial"/>
              </a:rPr>
              <a:t>was very commonly reported (reported by 11% of those who received the vaccine in clinical trials)</a:t>
            </a:r>
            <a:endParaRPr lang="en-GB" sz="1900" dirty="0">
              <a:solidFill>
                <a:srgbClr val="333333"/>
              </a:solidFill>
              <a:latin typeface="Arial"/>
              <a:cs typeface="Arial"/>
            </a:endParaRPr>
          </a:p>
          <a:p>
            <a:pPr>
              <a:lnSpc>
                <a:spcPct val="100000"/>
              </a:lnSpc>
              <a:spcBef>
                <a:spcPts val="0"/>
              </a:spcBef>
              <a:defRPr/>
            </a:pPr>
            <a:r>
              <a:rPr lang="en-GB" sz="1900" dirty="0">
                <a:latin typeface="Arial"/>
                <a:cs typeface="Arial"/>
              </a:rPr>
              <a:t>commonly reported reactions (affecting more than 1 in 100 but not as many as 1 in 10 of those receiving the vaccine) were </a:t>
            </a:r>
            <a:r>
              <a:rPr lang="en-GB" sz="1900" b="1" dirty="0">
                <a:latin typeface="Arial"/>
                <a:cs typeface="Arial"/>
              </a:rPr>
              <a:t>vaccination site redness and swelling</a:t>
            </a:r>
          </a:p>
          <a:p>
            <a:pPr>
              <a:lnSpc>
                <a:spcPct val="100000"/>
              </a:lnSpc>
              <a:spcBef>
                <a:spcPts val="0"/>
              </a:spcBef>
              <a:defRPr/>
            </a:pPr>
            <a:endParaRPr lang="en-GB" sz="1900" b="1" dirty="0">
              <a:latin typeface="Arial"/>
              <a:cs typeface="Arial"/>
            </a:endParaRPr>
          </a:p>
          <a:p>
            <a:pPr>
              <a:lnSpc>
                <a:spcPct val="100000"/>
              </a:lnSpc>
              <a:spcBef>
                <a:spcPts val="0"/>
              </a:spcBef>
              <a:defRPr/>
            </a:pPr>
            <a:r>
              <a:rPr lang="en-GB" sz="1900" dirty="0">
                <a:latin typeface="Arial"/>
                <a:cs typeface="Arial"/>
              </a:rPr>
              <a:t>although headache and myalgia were commonly reported adverse reactions from the clinical trial of younger adults (aged 49 years or below), these were not reported by the 60 years and above age group</a:t>
            </a:r>
          </a:p>
          <a:p>
            <a:pPr marL="0" indent="0">
              <a:lnSpc>
                <a:spcPct val="100000"/>
              </a:lnSpc>
              <a:spcBef>
                <a:spcPts val="0"/>
              </a:spcBef>
              <a:buNone/>
              <a:defRPr/>
            </a:pPr>
            <a:endParaRPr lang="en-GB" sz="2000" dirty="0">
              <a:ea typeface="Verdana" panose="020B0604030504040204" pitchFamily="34" charset="0"/>
            </a:endParaRPr>
          </a:p>
          <a:p>
            <a:pPr marL="0" indent="0">
              <a:buNone/>
              <a:defRPr/>
            </a:pPr>
            <a:endParaRPr lang="en-GB" sz="1600" dirty="0">
              <a:ea typeface="Verdana" panose="020B0604030504040204" pitchFamily="34" charset="0"/>
            </a:endParaRPr>
          </a:p>
          <a:p>
            <a:pPr marL="0" indent="0">
              <a:defRPr/>
            </a:pPr>
            <a:endParaRPr lang="en-GB" altLang="en-US" sz="1600" dirty="0">
              <a:latin typeface="+mn-lt"/>
              <a:ea typeface="Verdana" panose="020B0604030504040204" pitchFamily="34" charset="0"/>
              <a:cs typeface="Verdana" panose="020B0604030504040204" pitchFamily="34" charset="0"/>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717926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p:txBody>
          <a:bodyPr/>
          <a:lstStyle/>
          <a:p>
            <a:r>
              <a:rPr lang="en-GB" dirty="0"/>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0"/>
            <a:ext cx="9775086" cy="4701855"/>
          </a:xfrm>
        </p:spPr>
        <p:txBody>
          <a:bodyPr vert="horz" lIns="91440" tIns="45720" rIns="91440" bIns="45720" rtlCol="0" anchor="t">
            <a:normAutofit/>
          </a:bodyPr>
          <a:lstStyle/>
          <a:p>
            <a:pPr marL="0" indent="0">
              <a:lnSpc>
                <a:spcPct val="107000"/>
              </a:lnSpc>
              <a:spcAft>
                <a:spcPts val="800"/>
              </a:spcAft>
              <a:buNone/>
            </a:pPr>
            <a:r>
              <a:rPr lang="en-GB" sz="1800" dirty="0">
                <a:latin typeface="+mn-lt"/>
                <a:cs typeface="Arial"/>
              </a:rPr>
              <a:t>Abrysvo</a:t>
            </a:r>
            <a:r>
              <a:rPr lang="en-GB" sz="1800" baseline="30000" dirty="0">
                <a:latin typeface="+mn-lt"/>
                <a:cs typeface="Arial"/>
              </a:rPr>
              <a:t>®</a:t>
            </a:r>
            <a:r>
              <a:rPr lang="en-GB" sz="1800" dirty="0">
                <a:latin typeface="+mn-lt"/>
                <a:cs typeface="Arial"/>
              </a:rPr>
              <a:t> is a </a:t>
            </a:r>
            <a:r>
              <a:rPr lang="en-GB" sz="1800" dirty="0">
                <a:solidFill>
                  <a:srgbClr val="FF0000"/>
                </a:solidFill>
                <a:latin typeface="+mn-lt"/>
                <a:cs typeface="Arial"/>
              </a:rPr>
              <a:t>relatively</a:t>
            </a:r>
            <a:r>
              <a:rPr lang="en-GB" sz="1800" dirty="0">
                <a:latin typeface="+mn-lt"/>
                <a:cs typeface="Arial"/>
              </a:rPr>
              <a:t> newly licensed vaccine </a:t>
            </a:r>
            <a:r>
              <a:rPr lang="en-GB" sz="1800" dirty="0">
                <a:solidFill>
                  <a:srgbClr val="FF0000"/>
                </a:solidFill>
                <a:latin typeface="+mn-lt"/>
                <a:cs typeface="Arial"/>
              </a:rPr>
              <a:t>in the UK </a:t>
            </a:r>
            <a:r>
              <a:rPr lang="en-GB" sz="1800" dirty="0">
                <a:latin typeface="+mn-lt"/>
                <a:cs typeface="Arial"/>
              </a:rPr>
              <a:t>and is subject to additional monitoring under the </a:t>
            </a:r>
            <a:r>
              <a:rPr lang="en-GB" sz="1800" b="1" dirty="0">
                <a:latin typeface="+mn-lt"/>
                <a:cs typeface="Arial"/>
              </a:rPr>
              <a:t>black triangle </a:t>
            </a:r>
            <a:r>
              <a:rPr lang="en-GB" sz="1800" dirty="0">
                <a:latin typeface="+mn-lt"/>
                <a:cs typeface="Arial"/>
              </a:rPr>
              <a:t>labelling scheme. This means that all suspected adverse reactions following administration should be reported to the MHRA using their Yellow CARD reporting scheme at </a:t>
            </a:r>
            <a:r>
              <a:rPr lang="en-GB" sz="1800" dirty="0">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1800" dirty="0">
                <a:latin typeface="+mn-lt"/>
                <a:cs typeface="Arial"/>
              </a:rPr>
              <a:t>.  </a:t>
            </a:r>
            <a:endParaRPr lang="en-GB" sz="1800" dirty="0"/>
          </a:p>
          <a:p>
            <a:pPr>
              <a:lnSpc>
                <a:spcPct val="107000"/>
              </a:lnSpc>
              <a:spcAft>
                <a:spcPts val="800"/>
              </a:spcAft>
            </a:pPr>
            <a:endParaRPr lang="en-GB" sz="1600" dirty="0"/>
          </a:p>
          <a:p>
            <a:pPr marL="0" indent="0">
              <a:buNone/>
            </a:pPr>
            <a:endParaRPr lang="en-GB" dirty="0"/>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233223" y="3153999"/>
            <a:ext cx="7240367" cy="32003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vaccines are carefully monitored to ensure they are safe, not causing untoward side effects and are suitable for the immunisation programme</a:t>
            </a:r>
          </a:p>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MHRA promotes the collection and investigation of adverse reactions through the Yellow Card scheme which is a voluntary reporting system for suspected adverse reactions </a:t>
            </a:r>
            <a:endParaRPr lang="en-GB" altLang="en-US" dirty="0"/>
          </a:p>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anyone (vaccine recipients and HCWs) can make a Yellow Card report, even if they are uncertain as to whether a vaccine caused the condition</a:t>
            </a: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7909073" y="3284648"/>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13D7A-04EC-3C3C-C11E-2F6CAB29F9B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DD178BD-F67F-ACAD-DADA-203A1F13CDE7}"/>
              </a:ext>
            </a:extLst>
          </p:cNvPr>
          <p:cNvSpPr>
            <a:spLocks noGrp="1"/>
          </p:cNvSpPr>
          <p:nvPr>
            <p:ph type="ctrTitle"/>
          </p:nvPr>
        </p:nvSpPr>
        <p:spPr/>
        <p:txBody>
          <a:bodyPr/>
          <a:lstStyle/>
          <a:p>
            <a:r>
              <a:rPr lang="en-GB" dirty="0"/>
              <a:t>Vaccine preparation</a:t>
            </a:r>
          </a:p>
        </p:txBody>
      </p:sp>
      <p:sp>
        <p:nvSpPr>
          <p:cNvPr id="5" name="Slide Number Placeholder 4">
            <a:extLst>
              <a:ext uri="{FF2B5EF4-FFF2-40B4-BE49-F238E27FC236}">
                <a16:creationId xmlns:a16="http://schemas.microsoft.com/office/drawing/2014/main" id="{209112A5-0AB9-0D76-4621-ED1C674365CB}"/>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319573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dirty="0"/>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18539" y="1460508"/>
            <a:ext cx="11721061" cy="4978342"/>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By the end of this session, you should be able to:</a:t>
            </a:r>
          </a:p>
          <a:p>
            <a:pPr>
              <a:lnSpc>
                <a:spcPct val="150000"/>
              </a:lnSpc>
              <a:spcBef>
                <a:spcPts val="600"/>
              </a:spcBef>
            </a:pPr>
            <a:r>
              <a:rPr lang="en-GB" sz="1800" dirty="0">
                <a:latin typeface="Arial"/>
                <a:cs typeface="Arial"/>
              </a:rPr>
              <a:t>explain what RSV is and be aware of the UK epidemiology</a:t>
            </a:r>
          </a:p>
          <a:p>
            <a:pPr>
              <a:lnSpc>
                <a:spcPct val="150000"/>
              </a:lnSpc>
              <a:spcBef>
                <a:spcPts val="0"/>
              </a:spcBef>
            </a:pPr>
            <a:r>
              <a:rPr lang="en-GB" sz="1800" dirty="0">
                <a:latin typeface="Arial"/>
                <a:cs typeface="Arial"/>
              </a:rPr>
              <a:t>understand the rationale for the RSV older adult vaccination programme </a:t>
            </a:r>
            <a:endParaRPr lang="en-GB" sz="1800" dirty="0"/>
          </a:p>
          <a:p>
            <a:pPr>
              <a:lnSpc>
                <a:spcPct val="150000"/>
              </a:lnSpc>
              <a:spcBef>
                <a:spcPts val="0"/>
              </a:spcBef>
            </a:pPr>
            <a:r>
              <a:rPr lang="en-GB" sz="1800" dirty="0">
                <a:latin typeface="Arial"/>
                <a:cs typeface="Arial"/>
              </a:rPr>
              <a:t>describe how Abrysvo</a:t>
            </a:r>
            <a:r>
              <a:rPr lang="en-GB" sz="1800" baseline="30000" dirty="0">
                <a:latin typeface="Arial"/>
                <a:cs typeface="Arial"/>
              </a:rPr>
              <a:t>® </a:t>
            </a:r>
            <a:r>
              <a:rPr lang="en-GB" sz="1800" dirty="0">
                <a:latin typeface="Arial"/>
                <a:cs typeface="Arial"/>
              </a:rPr>
              <a:t>RSV vaccine works </a:t>
            </a:r>
          </a:p>
          <a:p>
            <a:pPr>
              <a:lnSpc>
                <a:spcPct val="150000"/>
              </a:lnSpc>
              <a:spcBef>
                <a:spcPts val="0"/>
              </a:spcBef>
            </a:pPr>
            <a:r>
              <a:rPr lang="en-GB" sz="1800" dirty="0">
                <a:latin typeface="Arial"/>
                <a:cs typeface="Arial"/>
              </a:rPr>
              <a:t>identify the groups that are eligible to receive an RSV vaccine</a:t>
            </a:r>
            <a:endParaRPr lang="en-GB" sz="1800" strike="sngStrike" dirty="0">
              <a:latin typeface="Arial"/>
              <a:cs typeface="Arial"/>
            </a:endParaRPr>
          </a:p>
          <a:p>
            <a:pPr>
              <a:lnSpc>
                <a:spcPct val="150000"/>
              </a:lnSpc>
              <a:spcBef>
                <a:spcPts val="0"/>
              </a:spcBef>
            </a:pPr>
            <a:r>
              <a:rPr lang="en-GB" sz="1800" dirty="0">
                <a:latin typeface="Arial"/>
                <a:cs typeface="Arial"/>
              </a:rPr>
              <a:t>describe the process of consent and how this applies when giving vaccines</a:t>
            </a:r>
          </a:p>
          <a:p>
            <a:pPr>
              <a:lnSpc>
                <a:spcPct val="150000"/>
              </a:lnSpc>
              <a:spcBef>
                <a:spcPts val="0"/>
              </a:spcBef>
            </a:pPr>
            <a:r>
              <a:rPr lang="en-GB" sz="1800" dirty="0">
                <a:latin typeface="Arial"/>
                <a:cs typeface="Arial"/>
              </a:rPr>
              <a:t>understand the legal mechanisms by which immunisers can supply and administer Abrysvo</a:t>
            </a:r>
            <a:r>
              <a:rPr lang="en-GB" sz="1800" baseline="30000" dirty="0">
                <a:latin typeface="Arial"/>
                <a:cs typeface="Arial"/>
              </a:rPr>
              <a:t>®</a:t>
            </a:r>
            <a:r>
              <a:rPr lang="en-GB" sz="1800" dirty="0">
                <a:latin typeface="Arial"/>
                <a:cs typeface="Arial"/>
              </a:rPr>
              <a:t> RSV vaccine</a:t>
            </a:r>
          </a:p>
          <a:p>
            <a:pPr>
              <a:lnSpc>
                <a:spcPct val="150000"/>
              </a:lnSpc>
              <a:spcBef>
                <a:spcPts val="0"/>
              </a:spcBef>
            </a:pPr>
            <a:r>
              <a:rPr lang="en-GB" sz="1800" dirty="0">
                <a:latin typeface="Arial"/>
                <a:cs typeface="Arial"/>
              </a:rPr>
              <a:t>describe how to correctly store, prepare and administer Abrysvo</a:t>
            </a:r>
            <a:r>
              <a:rPr lang="en-GB" sz="1800" baseline="30000" dirty="0">
                <a:latin typeface="Arial"/>
                <a:cs typeface="Arial"/>
              </a:rPr>
              <a:t>®</a:t>
            </a:r>
            <a:r>
              <a:rPr lang="en-GB" sz="1800" dirty="0">
                <a:latin typeface="Arial"/>
                <a:cs typeface="Arial"/>
              </a:rPr>
              <a:t> RSV vaccine</a:t>
            </a:r>
          </a:p>
          <a:p>
            <a:pPr>
              <a:lnSpc>
                <a:spcPct val="150000"/>
              </a:lnSpc>
              <a:spcBef>
                <a:spcPts val="0"/>
              </a:spcBef>
            </a:pPr>
            <a:r>
              <a:rPr lang="en-GB" sz="1800" dirty="0">
                <a:latin typeface="Arial"/>
                <a:cs typeface="Arial"/>
              </a:rPr>
              <a:t>communicate key facts in response to questions from individuals and/or their carer(s) and direct them to additional sources of information</a:t>
            </a:r>
          </a:p>
          <a:p>
            <a:endParaRPr lang="en-GB" sz="20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a:xfrm>
            <a:off x="644237" y="6434231"/>
            <a:ext cx="10007606" cy="363600"/>
          </a:xfrm>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58236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p:txBody>
          <a:bodyPr/>
          <a:lstStyle/>
          <a:p>
            <a:r>
              <a:rPr lang="en-US" dirty="0">
                <a:latin typeface="Arial"/>
                <a:cs typeface="Arial"/>
              </a:rPr>
              <a:t>Pack contents</a:t>
            </a:r>
            <a:endParaRPr lang="en-US" dirty="0"/>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4351338"/>
          </a:xfrm>
        </p:spPr>
        <p:txBody>
          <a:bodyPr vert="horz" lIns="91440" tIns="45720" rIns="91440" bIns="45720" rtlCol="0" anchor="t">
            <a:normAutofit/>
          </a:bodyPr>
          <a:lstStyle/>
          <a:p>
            <a:pPr marL="0" indent="0">
              <a:buNone/>
            </a:pPr>
            <a:r>
              <a:rPr lang="en-US" dirty="0">
                <a:latin typeface="Arial"/>
                <a:cs typeface="Arial"/>
              </a:rPr>
              <a:t>Each pack of Abrysvo</a:t>
            </a:r>
            <a:r>
              <a:rPr lang="en-US" baseline="30000" dirty="0">
                <a:latin typeface="Arial"/>
                <a:cs typeface="Arial"/>
              </a:rPr>
              <a:t>®</a:t>
            </a:r>
            <a:r>
              <a:rPr lang="en-US" dirty="0">
                <a:latin typeface="Arial"/>
                <a:cs typeface="Arial"/>
              </a:rPr>
              <a:t> RSV vaccine contains:</a:t>
            </a:r>
          </a:p>
          <a:p>
            <a:r>
              <a:rPr lang="en-US" dirty="0">
                <a:latin typeface="Arial"/>
                <a:cs typeface="Arial"/>
              </a:rPr>
              <a:t>powder for 1 dose in a vial</a:t>
            </a:r>
          </a:p>
          <a:p>
            <a:r>
              <a:rPr lang="en-US" dirty="0">
                <a:latin typeface="Arial"/>
                <a:cs typeface="Arial"/>
              </a:rPr>
              <a:t>solvent (water for injection) in a pre-filled glass syringe with a stopper (synthetic chlorobutyl rubber), luer lock adaptor and tip cap (synthetic isoprene/bromobutyl blend rubber)</a:t>
            </a:r>
          </a:p>
          <a:p>
            <a:r>
              <a:rPr lang="en-US" dirty="0">
                <a:latin typeface="Arial"/>
                <a:cs typeface="Arial"/>
              </a:rPr>
              <a:t>vial adaptor</a:t>
            </a:r>
          </a:p>
          <a:p>
            <a:r>
              <a:rPr lang="en-US" dirty="0">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3"/>
          <a:srcRect l="13789" t="4478" r="21863" b="560"/>
          <a:stretch/>
        </p:blipFill>
        <p:spPr>
          <a:xfrm>
            <a:off x="6884764" y="1952229"/>
            <a:ext cx="4246559" cy="3690350"/>
          </a:xfrm>
          <a:prstGeom prst="rect">
            <a:avLst/>
          </a:prstGeom>
        </p:spPr>
      </p:pic>
    </p:spTree>
    <p:extLst>
      <p:ext uri="{BB962C8B-B14F-4D97-AF65-F5344CB8AC3E}">
        <p14:creationId xmlns:p14="http://schemas.microsoft.com/office/powerpoint/2010/main" val="3169706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p:txBody>
          <a:bodyPr>
            <a:normAutofit/>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 </a:t>
            </a:r>
            <a:endParaRPr lang="en-US" dirty="0"/>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5" y="1607736"/>
            <a:ext cx="11123857" cy="4652387"/>
          </a:xfrm>
        </p:spPr>
        <p:txBody>
          <a:bodyPr vert="horz" lIns="91440" tIns="45720" rIns="91440" bIns="45720" rtlCol="0" anchor="t">
            <a:normAutofit fontScale="92500" lnSpcReduction="10000"/>
          </a:bodyPr>
          <a:lstStyle/>
          <a:p>
            <a:r>
              <a:rPr lang="en-US" sz="2200" dirty="0">
                <a:latin typeface="Arial"/>
                <a:cs typeface="Arial"/>
              </a:rPr>
              <a:t>Abrysvo</a:t>
            </a:r>
            <a:r>
              <a:rPr lang="en-US" sz="2200" baseline="30000" dirty="0">
                <a:latin typeface="Arial"/>
                <a:cs typeface="Arial"/>
              </a:rPr>
              <a:t>®</a:t>
            </a:r>
            <a:r>
              <a:rPr lang="en-US" sz="2200" dirty="0">
                <a:latin typeface="Arial"/>
                <a:cs typeface="Arial"/>
              </a:rPr>
              <a:t> must be reconstituted prior to the administration by adding the entire contents of the pre-filled syringe of solvent to the vial containing the powder using the vial adaptor</a:t>
            </a:r>
          </a:p>
          <a:p>
            <a:r>
              <a:rPr lang="en-US" sz="2200" dirty="0">
                <a:latin typeface="Arial"/>
                <a:cs typeface="Arial"/>
              </a:rPr>
              <a:t>the vaccine must be reconstituted only with the solvent provided</a:t>
            </a:r>
          </a:p>
          <a:p>
            <a:endParaRPr lang="en-US" dirty="0"/>
          </a:p>
          <a:p>
            <a:endParaRPr lang="en-US" dirty="0"/>
          </a:p>
          <a:p>
            <a:endParaRPr lang="en-US" dirty="0"/>
          </a:p>
          <a:p>
            <a:endParaRPr lang="en-US" dirty="0"/>
          </a:p>
          <a:p>
            <a:endParaRPr lang="en-US" dirty="0"/>
          </a:p>
          <a:p>
            <a:endParaRPr lang="en-US" dirty="0"/>
          </a:p>
          <a:p>
            <a:pPr marL="0" indent="0">
              <a:buNone/>
            </a:pP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2200" dirty="0">
                <a:effectLst/>
                <a:latin typeface="Arial"/>
                <a:ea typeface="Times New Roman" panose="02020603050405020304" pitchFamily="18" charset="0"/>
                <a:cs typeface="Times New Roman"/>
              </a:rPr>
              <a:t>Clear instructions on how to prepare the vaccine for administration can be found in the SmPC and the </a:t>
            </a:r>
            <a:r>
              <a:rPr lang="en-GB" sz="2200" u="sng" dirty="0">
                <a:solidFill>
                  <a:srgbClr val="0000FF"/>
                </a:solidFill>
                <a:latin typeface="Arial"/>
                <a:ea typeface="Times New Roman" panose="02020603050405020304" pitchFamily="18" charset="0"/>
                <a:cs typeface="Times New Roman"/>
                <a:hlinkClick r:id="rId3"/>
              </a:rPr>
              <a:t>manufacturer's</a:t>
            </a:r>
            <a:r>
              <a:rPr lang="en-GB" sz="2200" u="sng" dirty="0">
                <a:solidFill>
                  <a:srgbClr val="0000FF"/>
                </a:solidFill>
                <a:effectLst/>
                <a:latin typeface="Arial"/>
                <a:ea typeface="Times New Roman" panose="02020603050405020304" pitchFamily="18" charset="0"/>
                <a:cs typeface="Times New Roman"/>
                <a:hlinkClick r:id="rId3"/>
              </a:rPr>
              <a:t> video</a:t>
            </a:r>
            <a:r>
              <a:rPr lang="en-GB" sz="2200" dirty="0">
                <a:effectLst/>
                <a:latin typeface="Arial"/>
                <a:ea typeface="Times New Roman" panose="02020603050405020304" pitchFamily="18" charset="0"/>
                <a:cs typeface="Times New Roman"/>
              </a:rPr>
              <a:t>. Immunisers are strongly encouraged to watch the video in its entirety before preparing the vaccine for the first time.  </a:t>
            </a:r>
          </a:p>
          <a:p>
            <a:endParaRPr lang="en-US" dirty="0"/>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0382" y="2915849"/>
            <a:ext cx="7180137" cy="20361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8491482" y="4960820"/>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 from </a:t>
            </a:r>
            <a:r>
              <a:rPr lang="en-GB" sz="1200" dirty="0">
                <a:cs typeface="Arial"/>
              </a:rPr>
              <a:t>Abrysvo</a:t>
            </a:r>
            <a:r>
              <a:rPr lang="en-GB" sz="1100" baseline="30000" dirty="0">
                <a:cs typeface="Arial"/>
              </a:rPr>
              <a:t>®</a:t>
            </a:r>
            <a:r>
              <a:rPr lang="en-GB" sz="1200" dirty="0">
                <a:cs typeface="Arial"/>
              </a:rPr>
              <a:t> vaccine SPC</a:t>
            </a:r>
            <a:endParaRPr lang="en-US" dirty="0"/>
          </a:p>
        </p:txBody>
      </p:sp>
    </p:spTree>
    <p:extLst>
      <p:ext uri="{BB962C8B-B14F-4D97-AF65-F5344CB8AC3E}">
        <p14:creationId xmlns:p14="http://schemas.microsoft.com/office/powerpoint/2010/main" val="1689919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7" name="Picture 6">
            <a:extLst>
              <a:ext uri="{FF2B5EF4-FFF2-40B4-BE49-F238E27FC236}">
                <a16:creationId xmlns:a16="http://schemas.microsoft.com/office/drawing/2014/main" id="{5D581A52-3178-4A07-7B54-EEE0A513C8C2}"/>
              </a:ext>
            </a:extLst>
          </p:cNvPr>
          <p:cNvPicPr>
            <a:picLocks noChangeAspect="1"/>
          </p:cNvPicPr>
          <p:nvPr/>
        </p:nvPicPr>
        <p:blipFill>
          <a:blip r:embed="rId2"/>
          <a:stretch>
            <a:fillRect/>
          </a:stretch>
        </p:blipFill>
        <p:spPr>
          <a:xfrm>
            <a:off x="838200" y="1733811"/>
            <a:ext cx="8229600" cy="4314825"/>
          </a:xfrm>
          <a:prstGeom prst="rect">
            <a:avLst/>
          </a:prstGeom>
        </p:spPr>
      </p:pic>
      <p:sp>
        <p:nvSpPr>
          <p:cNvPr id="3" name="TextBox 2">
            <a:extLst>
              <a:ext uri="{FF2B5EF4-FFF2-40B4-BE49-F238E27FC236}">
                <a16:creationId xmlns:a16="http://schemas.microsoft.com/office/drawing/2014/main" id="{68C55EAC-41B3-FDA2-69BE-822FF0BD5AC8}"/>
              </a:ext>
            </a:extLst>
          </p:cNvPr>
          <p:cNvSpPr txBox="1"/>
          <p:nvPr/>
        </p:nvSpPr>
        <p:spPr>
          <a:xfrm>
            <a:off x="7615620" y="6055334"/>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7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81315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6" name="Picture 5">
            <a:extLst>
              <a:ext uri="{FF2B5EF4-FFF2-40B4-BE49-F238E27FC236}">
                <a16:creationId xmlns:a16="http://schemas.microsoft.com/office/drawing/2014/main" id="{21049443-8D1D-FB5D-B221-AFA2D91406AA}"/>
              </a:ext>
            </a:extLst>
          </p:cNvPr>
          <p:cNvPicPr>
            <a:picLocks noChangeAspect="1"/>
          </p:cNvPicPr>
          <p:nvPr/>
        </p:nvPicPr>
        <p:blipFill>
          <a:blip r:embed="rId2"/>
          <a:stretch>
            <a:fillRect/>
          </a:stretch>
        </p:blipFill>
        <p:spPr>
          <a:xfrm>
            <a:off x="838200" y="1785153"/>
            <a:ext cx="8857989" cy="4474970"/>
          </a:xfrm>
          <a:prstGeom prst="rect">
            <a:avLst/>
          </a:prstGeom>
        </p:spPr>
      </p:pic>
    </p:spTree>
    <p:extLst>
      <p:ext uri="{BB962C8B-B14F-4D97-AF65-F5344CB8AC3E}">
        <p14:creationId xmlns:p14="http://schemas.microsoft.com/office/powerpoint/2010/main" val="325121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pic>
        <p:nvPicPr>
          <p:cNvPr id="7" name="Picture 6">
            <a:extLst>
              <a:ext uri="{FF2B5EF4-FFF2-40B4-BE49-F238E27FC236}">
                <a16:creationId xmlns:a16="http://schemas.microsoft.com/office/drawing/2014/main" id="{F4C97B0E-B213-4A4D-A994-6371F4B3541A}"/>
              </a:ext>
            </a:extLst>
          </p:cNvPr>
          <p:cNvPicPr>
            <a:picLocks noChangeAspect="1"/>
          </p:cNvPicPr>
          <p:nvPr/>
        </p:nvPicPr>
        <p:blipFill>
          <a:blip r:embed="rId2"/>
          <a:stretch>
            <a:fillRect/>
          </a:stretch>
        </p:blipFill>
        <p:spPr>
          <a:xfrm>
            <a:off x="752197" y="1728787"/>
            <a:ext cx="9349065" cy="3968628"/>
          </a:xfrm>
          <a:prstGeom prst="rect">
            <a:avLst/>
          </a:prstGeom>
        </p:spPr>
      </p:pic>
    </p:spTree>
    <p:extLst>
      <p:ext uri="{BB962C8B-B14F-4D97-AF65-F5344CB8AC3E}">
        <p14:creationId xmlns:p14="http://schemas.microsoft.com/office/powerpoint/2010/main" val="2601190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pic>
        <p:nvPicPr>
          <p:cNvPr id="6" name="Picture 5">
            <a:extLst>
              <a:ext uri="{FF2B5EF4-FFF2-40B4-BE49-F238E27FC236}">
                <a16:creationId xmlns:a16="http://schemas.microsoft.com/office/drawing/2014/main" id="{51CD6EE9-A92B-08B9-F5CC-F98E430354FE}"/>
              </a:ext>
            </a:extLst>
          </p:cNvPr>
          <p:cNvPicPr>
            <a:picLocks noChangeAspect="1"/>
          </p:cNvPicPr>
          <p:nvPr/>
        </p:nvPicPr>
        <p:blipFill>
          <a:blip r:embed="rId3"/>
          <a:stretch>
            <a:fillRect/>
          </a:stretch>
        </p:blipFill>
        <p:spPr>
          <a:xfrm>
            <a:off x="838200" y="1557963"/>
            <a:ext cx="9079523" cy="4753459"/>
          </a:xfrm>
          <a:prstGeom prst="rect">
            <a:avLst/>
          </a:prstGeom>
        </p:spPr>
      </p:pic>
    </p:spTree>
    <p:extLst>
      <p:ext uri="{BB962C8B-B14F-4D97-AF65-F5344CB8AC3E}">
        <p14:creationId xmlns:p14="http://schemas.microsoft.com/office/powerpoint/2010/main" val="3023499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00040-43B2-D6FD-F35E-09D3FCA5EF4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8B17E31-B2E7-0B21-DCD2-21D82C2A4FA7}"/>
              </a:ext>
            </a:extLst>
          </p:cNvPr>
          <p:cNvSpPr>
            <a:spLocks noGrp="1"/>
          </p:cNvSpPr>
          <p:nvPr>
            <p:ph type="ctrTitle"/>
          </p:nvPr>
        </p:nvSpPr>
        <p:spPr/>
        <p:txBody>
          <a:bodyPr/>
          <a:lstStyle/>
          <a:p>
            <a:r>
              <a:rPr lang="en-GB" dirty="0"/>
              <a:t>Resources</a:t>
            </a:r>
          </a:p>
        </p:txBody>
      </p:sp>
      <p:sp>
        <p:nvSpPr>
          <p:cNvPr id="5" name="Slide Number Placeholder 4">
            <a:extLst>
              <a:ext uri="{FF2B5EF4-FFF2-40B4-BE49-F238E27FC236}">
                <a16:creationId xmlns:a16="http://schemas.microsoft.com/office/drawing/2014/main" id="{96102744-291F-5F22-4A5B-6F5CBB056EDD}"/>
              </a:ext>
            </a:extLst>
          </p:cNvPr>
          <p:cNvSpPr>
            <a:spLocks noGrp="1"/>
          </p:cNvSpPr>
          <p:nvPr>
            <p:ph type="sldNum" sz="quarter" idx="4294967295"/>
          </p:nvPr>
        </p:nvSpPr>
        <p:spPr>
          <a:xfrm>
            <a:off x="0" y="6438900"/>
            <a:ext cx="5969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68731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p:txBody>
          <a:bodyPr/>
          <a:lstStyle/>
          <a:p>
            <a:r>
              <a:rPr lang="en-GB" dirty="0">
                <a:latin typeface="Arial"/>
                <a:cs typeface="Arial"/>
              </a:rPr>
              <a:t>Patient resources </a:t>
            </a:r>
            <a:endParaRPr lang="en-GB" dirty="0"/>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1" y="1544593"/>
            <a:ext cx="7072098" cy="4581571"/>
          </a:xfrm>
        </p:spPr>
        <p:txBody>
          <a:bodyPr vert="horz" lIns="91440" tIns="45720" rIns="91440" bIns="45720" rtlCol="0" anchor="t">
            <a:normAutofit lnSpcReduction="10000"/>
          </a:bodyPr>
          <a:lstStyle/>
          <a:p>
            <a:pPr marL="0" indent="0">
              <a:buNone/>
            </a:pPr>
            <a:r>
              <a:rPr lang="en-GB" dirty="0">
                <a:latin typeface="Arial"/>
                <a:cs typeface="Arial"/>
              </a:rPr>
              <a:t>Leaflets and literature for older adults are available. These include: </a:t>
            </a:r>
            <a:endParaRPr lang="en-GB" dirty="0"/>
          </a:p>
          <a:p>
            <a:pPr marL="342900" indent="-342900"/>
            <a:r>
              <a:rPr lang="en-GB" b="1" dirty="0">
                <a:latin typeface="Arial"/>
                <a:cs typeface="Arial"/>
              </a:rPr>
              <a:t>Your guide to the RSV vaccine for older adults</a:t>
            </a:r>
          </a:p>
          <a:p>
            <a:pPr marL="342900" indent="-342900"/>
            <a:r>
              <a:rPr lang="en-GB" dirty="0">
                <a:latin typeface="Arial"/>
                <a:cs typeface="Arial"/>
              </a:rPr>
              <a:t>a section in the forthcoming </a:t>
            </a:r>
            <a:r>
              <a:rPr lang="en-GB" b="1" dirty="0">
                <a:latin typeface="Arial"/>
                <a:cs typeface="Arial"/>
              </a:rPr>
              <a:t>Guide to vaccinations for adults over 65</a:t>
            </a:r>
          </a:p>
          <a:p>
            <a:pPr marL="0" indent="0">
              <a:buNone/>
            </a:pPr>
            <a:r>
              <a:rPr lang="en-GB" dirty="0">
                <a:latin typeface="Arial"/>
                <a:cs typeface="Arial"/>
              </a:rPr>
              <a:t>Visit the </a:t>
            </a:r>
            <a:r>
              <a:rPr lang="en-GB" dirty="0">
                <a:latin typeface="Arial"/>
                <a:cs typeface="Arial"/>
                <a:hlinkClick r:id="rId3"/>
              </a:rPr>
              <a:t>Find public health resources</a:t>
            </a:r>
            <a:br>
              <a:rPr lang="en-GB" dirty="0">
                <a:latin typeface="Arial"/>
                <a:cs typeface="Arial"/>
              </a:rPr>
            </a:br>
            <a:r>
              <a:rPr lang="en-GB" dirty="0">
                <a:latin typeface="Arial"/>
                <a:cs typeface="Arial"/>
              </a:rPr>
              <a:t>for availability of resources in different</a:t>
            </a:r>
            <a:br>
              <a:rPr lang="en-GB" dirty="0">
                <a:latin typeface="Arial"/>
                <a:cs typeface="Arial"/>
              </a:rPr>
            </a:br>
            <a:r>
              <a:rPr lang="en-GB" dirty="0">
                <a:latin typeface="Arial"/>
                <a:cs typeface="Arial"/>
              </a:rPr>
              <a:t>languages and accessible formats</a:t>
            </a:r>
          </a:p>
          <a:p>
            <a:pPr marL="0" indent="0">
              <a:buNone/>
            </a:pPr>
            <a:endParaRPr lang="en-GB" dirty="0">
              <a:latin typeface="Arial"/>
              <a:cs typeface="Arial"/>
            </a:endParaRPr>
          </a:p>
          <a:p>
            <a:pPr>
              <a:buNone/>
            </a:pPr>
            <a:r>
              <a:rPr lang="en-US" sz="1800" dirty="0">
                <a:solidFill>
                  <a:srgbClr val="0B0C0C"/>
                </a:solidFill>
                <a:latin typeface="Arial"/>
                <a:cs typeface="Arial"/>
              </a:rPr>
              <a:t>Older adults leaflet: </a:t>
            </a:r>
            <a:r>
              <a:rPr lang="en-US" sz="1800" dirty="0">
                <a:solidFill>
                  <a:srgbClr val="1D70B8"/>
                </a:solidFill>
                <a:latin typeface="Arial"/>
                <a:cs typeface="Arial"/>
                <a:hlinkClick r:id="rId4"/>
              </a:rPr>
              <a:t>product code: C24RSV01EN</a:t>
            </a:r>
            <a:endParaRPr lang="en-GB" sz="1800" dirty="0">
              <a:latin typeface="Arial"/>
              <a:cs typeface="Arial"/>
            </a:endParaRPr>
          </a:p>
          <a:p>
            <a:pPr>
              <a:buNone/>
            </a:pPr>
            <a:r>
              <a:rPr lang="en-US" sz="1800" dirty="0">
                <a:latin typeface="Arial"/>
                <a:cs typeface="Arial"/>
              </a:rPr>
              <a:t>Older adults poster: </a:t>
            </a:r>
            <a:r>
              <a:rPr lang="en-US" sz="1800" dirty="0">
                <a:solidFill>
                  <a:srgbClr val="1D70B8"/>
                </a:solidFill>
                <a:latin typeface="Arial"/>
                <a:cs typeface="Arial"/>
                <a:hlinkClick r:id="rId5"/>
              </a:rPr>
              <a:t>product code: RSVOAEN</a:t>
            </a:r>
            <a:endParaRPr lang="en-GB" sz="1800" dirty="0">
              <a:latin typeface="Arial"/>
              <a:cs typeface="Arial"/>
            </a:endParaRPr>
          </a:p>
          <a:p>
            <a:pPr marL="0" indent="0">
              <a:buNone/>
            </a:pPr>
            <a:endParaRPr lang="en-GB" dirty="0"/>
          </a:p>
        </p:txBody>
      </p:sp>
      <p:sp>
        <p:nvSpPr>
          <p:cNvPr id="4" name="Footer Placeholder 3">
            <a:extLst>
              <a:ext uri="{FF2B5EF4-FFF2-40B4-BE49-F238E27FC236}">
                <a16:creationId xmlns:a16="http://schemas.microsoft.com/office/drawing/2014/main" id="{F37B2277-0073-7720-7079-2F0C3C288AFB}"/>
              </a:ext>
            </a:extLst>
          </p:cNvPr>
          <p:cNvSpPr>
            <a:spLocks noGrp="1"/>
          </p:cNvSpPr>
          <p:nvPr>
            <p:ph type="ftr" sz="quarter" idx="10"/>
          </p:nvPr>
        </p:nvSpPr>
        <p:spPr/>
        <p:txBody>
          <a:bodyPr/>
          <a:lstStyle/>
          <a:p>
            <a:pPr>
              <a:defRPr/>
            </a:pPr>
            <a:r>
              <a:rPr kumimoji="0" lang="en-US"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endParaRPr kumimoji="0" lang="en-GB" sz="1400" b="0" i="0" u="none" strike="noStrike" kern="1200" cap="none" spc="0" normalizeH="0" baseline="0" noProof="0" dirty="0">
              <a:ln>
                <a:noFill/>
              </a:ln>
              <a:solidFill>
                <a:prstClr val="white"/>
              </a:solidFill>
              <a:effectLst/>
              <a:uLnTx/>
              <a:uFillTx/>
              <a:latin typeface="Arial"/>
              <a:cs typeface="Arial"/>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descr="An older person wearing glasses&#10;&#10;Description automatically generated">
            <a:extLst>
              <a:ext uri="{FF2B5EF4-FFF2-40B4-BE49-F238E27FC236}">
                <a16:creationId xmlns:a16="http://schemas.microsoft.com/office/drawing/2014/main" id="{E00F9A3D-FE83-A1E3-0C6D-DD15CF30CB72}"/>
              </a:ext>
            </a:extLst>
          </p:cNvPr>
          <p:cNvPicPr>
            <a:picLocks noChangeAspect="1"/>
          </p:cNvPicPr>
          <p:nvPr/>
        </p:nvPicPr>
        <p:blipFill>
          <a:blip r:embed="rId6"/>
          <a:stretch>
            <a:fillRect/>
          </a:stretch>
        </p:blipFill>
        <p:spPr>
          <a:xfrm>
            <a:off x="9273160" y="1544593"/>
            <a:ext cx="2860649" cy="4036542"/>
          </a:xfrm>
          <a:prstGeom prst="rect">
            <a:avLst/>
          </a:prstGeom>
          <a:ln>
            <a:solidFill>
              <a:srgbClr val="000000"/>
            </a:solidFill>
          </a:ln>
        </p:spPr>
      </p:pic>
      <p:pic>
        <p:nvPicPr>
          <p:cNvPr id="9" name="Picture 8" descr="A group of people sitting at a table&#10;&#10;Description automatically generated">
            <a:extLst>
              <a:ext uri="{FF2B5EF4-FFF2-40B4-BE49-F238E27FC236}">
                <a16:creationId xmlns:a16="http://schemas.microsoft.com/office/drawing/2014/main" id="{920EFBBD-0F6C-5B10-74AC-5BF7B9E19072}"/>
              </a:ext>
            </a:extLst>
          </p:cNvPr>
          <p:cNvPicPr>
            <a:picLocks noChangeAspect="1"/>
          </p:cNvPicPr>
          <p:nvPr/>
        </p:nvPicPr>
        <p:blipFill>
          <a:blip r:embed="rId7"/>
          <a:stretch>
            <a:fillRect/>
          </a:stretch>
        </p:blipFill>
        <p:spPr>
          <a:xfrm rot="-300000">
            <a:off x="6710332" y="1951978"/>
            <a:ext cx="2791593" cy="3943866"/>
          </a:xfrm>
          <a:prstGeom prst="rect">
            <a:avLst/>
          </a:prstGeom>
          <a:ln>
            <a:solidFill>
              <a:srgbClr val="000000"/>
            </a:solidFill>
          </a:ln>
        </p:spPr>
      </p:pic>
      <p:pic>
        <p:nvPicPr>
          <p:cNvPr id="8" name="Picture 7">
            <a:extLst>
              <a:ext uri="{FF2B5EF4-FFF2-40B4-BE49-F238E27FC236}">
                <a16:creationId xmlns:a16="http://schemas.microsoft.com/office/drawing/2014/main" id="{4C742308-E6ED-D857-A7EF-50D8FCA53E1A}"/>
              </a:ext>
            </a:extLst>
          </p:cNvPr>
          <p:cNvPicPr>
            <a:picLocks noChangeAspect="1"/>
          </p:cNvPicPr>
          <p:nvPr/>
        </p:nvPicPr>
        <p:blipFill>
          <a:blip r:embed="rId8"/>
          <a:stretch>
            <a:fillRect/>
          </a:stretch>
        </p:blipFill>
        <p:spPr>
          <a:xfrm rot="329249">
            <a:off x="5203282" y="4046070"/>
            <a:ext cx="1437100" cy="2016000"/>
          </a:xfrm>
          <a:prstGeom prst="rect">
            <a:avLst/>
          </a:prstGeom>
          <a:ln>
            <a:solidFill>
              <a:srgbClr val="000000"/>
            </a:solidFill>
          </a:ln>
        </p:spPr>
      </p:pic>
    </p:spTree>
    <p:extLst>
      <p:ext uri="{BB962C8B-B14F-4D97-AF65-F5344CB8AC3E}">
        <p14:creationId xmlns:p14="http://schemas.microsoft.com/office/powerpoint/2010/main" val="1099448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a:normAutofit/>
          </a:bodyPr>
          <a:lstStyle/>
          <a:p>
            <a:r>
              <a:rPr lang="en-US" sz="3400" dirty="0">
                <a:latin typeface="Arial"/>
                <a:cs typeface="Arial"/>
              </a:rPr>
              <a:t>Information for healthcare practitioner guidance</a:t>
            </a:r>
            <a:endParaRPr lang="en-US" dirty="0">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p:txBody>
          <a:bodyPr vert="horz" lIns="91440" tIns="45720" rIns="91440" bIns="45720" rtlCol="0" anchor="t">
            <a:normAutofit/>
          </a:bodyPr>
          <a:lstStyle/>
          <a:p>
            <a:pPr marL="0" indent="0">
              <a:buNone/>
            </a:pPr>
            <a:r>
              <a:rPr lang="en-US" dirty="0">
                <a:latin typeface="Arial"/>
                <a:cs typeface="Arial"/>
              </a:rPr>
              <a:t>The information for healthcare practitioners guidance available on the </a:t>
            </a:r>
            <a:r>
              <a:rPr lang="en-US" u="sng" dirty="0">
                <a:solidFill>
                  <a:srgbClr val="0070C0"/>
                </a:solidFill>
                <a:latin typeface="Arial"/>
                <a:cs typeface="Arial"/>
                <a:hlinkClick r:id="rId2">
                  <a:extLst>
                    <a:ext uri="{A12FA001-AC4F-418D-AE19-62706E023703}">
                      <ahyp:hlinkClr xmlns:ahyp="http://schemas.microsoft.com/office/drawing/2018/hyperlinkcolor" val="tx"/>
                    </a:ext>
                  </a:extLst>
                </a:hlinkClick>
              </a:rPr>
              <a:t>UKHSA RSV vaccination of older adults’ programme collection</a:t>
            </a:r>
            <a:r>
              <a:rPr lang="en-US" dirty="0">
                <a:solidFill>
                  <a:srgbClr val="0070C0"/>
                </a:solidFill>
                <a:latin typeface="Arial"/>
                <a:cs typeface="Arial"/>
              </a:rPr>
              <a:t> </a:t>
            </a:r>
            <a:r>
              <a:rPr lang="en-US" dirty="0">
                <a:solidFill>
                  <a:srgbClr val="0B0C0C"/>
                </a:solidFill>
                <a:latin typeface="Arial"/>
                <a:cs typeface="Arial"/>
              </a:rPr>
              <a:t>is recommended reading for anyone involved in RSV immunisation.</a:t>
            </a:r>
            <a:endParaRPr lang="en-US" dirty="0">
              <a:latin typeface="Arial"/>
              <a:cs typeface="Arial"/>
            </a:endParaRPr>
          </a:p>
          <a:p>
            <a:pPr marL="0" indent="0">
              <a:buNone/>
            </a:pPr>
            <a:r>
              <a:rPr lang="en-US" dirty="0">
                <a:solidFill>
                  <a:srgbClr val="0B0C0C"/>
                </a:solidFill>
                <a:latin typeface="Arial"/>
                <a:cs typeface="Arial"/>
              </a:rPr>
              <a:t>This is a practical document for healthcare practitioners administering or providing advice about RSV vaccination of older adults. It includes the vaccination programme recommendations, contraindications, precautions and examples of scenarios that staff may experience when immunising.</a:t>
            </a:r>
            <a:endParaRPr lang="en-US" dirty="0">
              <a:latin typeface="Arial"/>
              <a:cs typeface="Arial"/>
            </a:endParaRPr>
          </a:p>
          <a:p>
            <a:endParaRPr lang="en-US" dirty="0"/>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2479625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dirty="0"/>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430086" y="1508061"/>
            <a:ext cx="11313541" cy="533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r>
              <a:rPr lang="en-GB" sz="2200" dirty="0">
                <a:latin typeface="Arial"/>
                <a:cs typeface="Arial"/>
              </a:rPr>
              <a:t>all UKHSA healthcare practitioner resources relating to RSV vaccination for older adults can be accessed in the </a:t>
            </a:r>
            <a:r>
              <a:rPr lang="en-GB" sz="2200" u="sng" dirty="0">
                <a:solidFill>
                  <a:srgbClr val="0070C0"/>
                </a:solidFill>
                <a:latin typeface="Arial"/>
                <a:cs typeface="Arial"/>
                <a:hlinkClick r:id="rId3"/>
              </a:rPr>
              <a:t>UKHSA RSV immunisation programme collection</a:t>
            </a:r>
            <a:r>
              <a:rPr lang="en-GB" sz="2200" dirty="0">
                <a:latin typeface="Arial"/>
                <a:cs typeface="Arial"/>
              </a:rPr>
              <a:t>. These include the ‘information for healthcare practitioners’ document, RSV training slide set and relevant patient leaflets. A separate training side set and information for healthcare practitioners document is also available for the RSV vaccination of pregnant women for infant protection</a:t>
            </a:r>
            <a:endParaRPr lang="en-GB" sz="2200" dirty="0"/>
          </a:p>
          <a:p>
            <a:r>
              <a:rPr lang="en-GB" sz="2200" dirty="0">
                <a:latin typeface="Arial"/>
                <a:cs typeface="Arial"/>
              </a:rPr>
              <a:t>Marketing authorisation holder’s </a:t>
            </a:r>
            <a:r>
              <a:rPr lang="en-GB" sz="2200" dirty="0">
                <a:latin typeface="Arial"/>
                <a:cs typeface="Arial"/>
                <a:hlinkClick r:id="rId4"/>
              </a:rPr>
              <a:t>Summary of product characteristics</a:t>
            </a:r>
            <a:endParaRPr lang="en-GB" sz="2200" dirty="0"/>
          </a:p>
          <a:p>
            <a:r>
              <a:rPr lang="en-GB" sz="2200" dirty="0">
                <a:latin typeface="Arial"/>
                <a:cs typeface="Arial"/>
              </a:rPr>
              <a:t>Medicines and Healthcare products Regulatory Agency (MHRA): </a:t>
            </a:r>
            <a:r>
              <a:rPr lang="en-GB" sz="2200" dirty="0">
                <a:latin typeface="Arial"/>
                <a:cs typeface="Arial"/>
                <a:hlinkClick r:id="rId5"/>
              </a:rPr>
              <a:t>reporting adverse reactions</a:t>
            </a:r>
            <a:endParaRPr lang="en-GB" sz="2200" dirty="0">
              <a:latin typeface="Arial"/>
              <a:cs typeface="Arial"/>
            </a:endParaRPr>
          </a:p>
          <a:p>
            <a:r>
              <a:rPr lang="en-GB" sz="2200" dirty="0">
                <a:latin typeface="Arial"/>
                <a:cs typeface="Arial"/>
              </a:rPr>
              <a:t>The Green Book: Immunisation against infectious disease: </a:t>
            </a:r>
            <a:r>
              <a:rPr lang="en-GB" sz="2200" dirty="0">
                <a:latin typeface="Arial"/>
                <a:cs typeface="Arial"/>
                <a:hlinkClick r:id="rId6"/>
              </a:rPr>
              <a:t>RSV Green Book Chapter </a:t>
            </a:r>
            <a:endParaRPr lang="en-GB" sz="2200" dirty="0">
              <a:latin typeface="Arial"/>
              <a:cs typeface="Arial"/>
            </a:endParaRPr>
          </a:p>
          <a:p>
            <a:r>
              <a:rPr lang="en-GB" sz="2200" dirty="0">
                <a:latin typeface="Arial"/>
                <a:cs typeface="Arial"/>
              </a:rPr>
              <a:t>UKHSA Patient Group Direction (PGD): </a:t>
            </a:r>
            <a:r>
              <a:rPr lang="en-GB" sz="2200" dirty="0">
                <a:latin typeface="Arial"/>
                <a:cs typeface="Arial"/>
                <a:hlinkClick r:id="rId7"/>
              </a:rPr>
              <a:t>RSV vaccine </a:t>
            </a:r>
            <a:r>
              <a:rPr lang="en-GB" sz="2200" dirty="0">
                <a:latin typeface="Arial"/>
                <a:cs typeface="Arial"/>
              </a:rPr>
              <a:t> </a:t>
            </a:r>
            <a:endParaRPr lang="en-GB" sz="2200" dirty="0"/>
          </a:p>
          <a:p>
            <a:r>
              <a:rPr lang="en-GB" sz="2200" dirty="0">
                <a:latin typeface="Arial"/>
                <a:cs typeface="Arial"/>
              </a:rPr>
              <a:t>Pfizer Abrysvo</a:t>
            </a:r>
            <a:r>
              <a:rPr lang="en-GB" sz="2200" baseline="30000" dirty="0">
                <a:latin typeface="Arial"/>
                <a:cs typeface="Arial"/>
              </a:rPr>
              <a:t>®</a:t>
            </a:r>
            <a:r>
              <a:rPr lang="en-GB" sz="2200" dirty="0">
                <a:latin typeface="Arial"/>
                <a:cs typeface="Arial"/>
              </a:rPr>
              <a:t> vaccine preparation </a:t>
            </a:r>
            <a:r>
              <a:rPr lang="en-GB" sz="2200" dirty="0">
                <a:latin typeface="Arial"/>
                <a:cs typeface="Arial"/>
                <a:hlinkClick r:id="rId8"/>
              </a:rPr>
              <a:t>instructional video</a:t>
            </a:r>
            <a:endParaRPr lang="en-GB" sz="2200" dirty="0"/>
          </a:p>
          <a:p>
            <a:r>
              <a:rPr lang="en-GB" sz="2200" dirty="0">
                <a:latin typeface="Arial"/>
                <a:cs typeface="Arial"/>
              </a:rPr>
              <a:t>UKHSA RSV overview: </a:t>
            </a:r>
            <a:r>
              <a:rPr lang="en-GB" sz="2200" dirty="0">
                <a:latin typeface="Arial"/>
                <a:cs typeface="Arial"/>
                <a:hlinkClick r:id="rId9"/>
              </a:rPr>
              <a:t>RSV: symptoms, transmission, prevention, treatment </a:t>
            </a:r>
            <a:endParaRPr lang="en-GB" sz="2200" dirty="0"/>
          </a:p>
          <a:p>
            <a:pPr marL="0" indent="0">
              <a:buFont typeface="Arial" panose="020B0604020202020204" pitchFamily="34" charset="0"/>
              <a:buNone/>
            </a:pPr>
            <a:endParaRPr lang="en-GB" sz="2400" dirty="0"/>
          </a:p>
          <a:p>
            <a:pPr>
              <a:buFont typeface="Arial" panose="020B0604020202020204" pitchFamily="34" charset="0"/>
              <a:buNone/>
            </a:pPr>
            <a:endParaRPr lang="en-GB" sz="2000" dirty="0"/>
          </a:p>
          <a:p>
            <a:pPr>
              <a:buFont typeface="Arial" panose="020B0604020202020204" pitchFamily="34" charset="0"/>
              <a:buNone/>
            </a:pPr>
            <a:endParaRPr lang="en-GB" sz="2000" dirty="0"/>
          </a:p>
          <a:p>
            <a:pPr>
              <a:buFontTx/>
              <a:buNone/>
            </a:pPr>
            <a:endParaRPr lang="en-GB" altLang="en-US" sz="1800" dirty="0"/>
          </a:p>
          <a:p>
            <a:pPr>
              <a:buNone/>
            </a:pPr>
            <a:endParaRPr lang="en-GB" dirty="0"/>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endParaRPr kumimoji="0" lang="en-GB" sz="1400" b="0" i="0" u="none" strike="noStrike" kern="1200" cap="none" spc="0" normalizeH="0" baseline="0" noProof="0" dirty="0">
              <a:ln>
                <a:noFill/>
              </a:ln>
              <a:solidFill>
                <a:prstClr val="white"/>
              </a:solidFill>
              <a:effectLst/>
              <a:uLnTx/>
              <a:uFillTx/>
              <a:latin typeface="Arial"/>
              <a:cs typeface="Arial"/>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5897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183102"/>
            <a:ext cx="9921141" cy="972607"/>
          </a:xfrm>
        </p:spPr>
        <p:txBody>
          <a:bodyPr>
            <a:normAutofit/>
          </a:bodyPr>
          <a:lstStyle/>
          <a:p>
            <a:r>
              <a:rPr lang="en-GB" dirty="0"/>
              <a:t>Prerequisites for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7"/>
            <a:ext cx="10023429" cy="4820397"/>
          </a:xfrm>
        </p:spPr>
        <p:txBody>
          <a:bodyPr vert="horz" lIns="91440" tIns="45720" rIns="91440" bIns="45720" rtlCol="0" anchor="t">
            <a:noAutofit/>
          </a:bodyPr>
          <a:lstStyle/>
          <a:p>
            <a:pPr marL="0" indent="0">
              <a:lnSpc>
                <a:spcPct val="120000"/>
              </a:lnSpc>
              <a:spcBef>
                <a:spcPts val="0"/>
              </a:spcBef>
              <a:buNone/>
            </a:pPr>
            <a:r>
              <a:rPr lang="en-GB" sz="1800" dirty="0">
                <a:latin typeface="Arial"/>
                <a:cs typeface="Arial"/>
              </a:rPr>
              <a:t>Before administering the RSV vaccine, you should have:</a:t>
            </a:r>
          </a:p>
          <a:p>
            <a:pPr marL="285750" indent="-285750">
              <a:lnSpc>
                <a:spcPct val="120000"/>
              </a:lnSpc>
              <a:spcBef>
                <a:spcPts val="1200"/>
              </a:spcBef>
            </a:pPr>
            <a:r>
              <a:rPr lang="en-GB" sz="16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1600" dirty="0">
                <a:latin typeface="Arial"/>
                <a:cs typeface="Arial"/>
              </a:rPr>
              <a:t>undertaken any additional statutory and mandatory training as required by your employer</a:t>
            </a:r>
          </a:p>
          <a:p>
            <a:pPr marL="285750" indent="-285750">
              <a:lnSpc>
                <a:spcPct val="120000"/>
              </a:lnSpc>
              <a:spcBef>
                <a:spcPts val="1200"/>
              </a:spcBef>
            </a:pPr>
            <a:r>
              <a:rPr lang="en-GB" sz="1600" dirty="0">
                <a:latin typeface="Arial"/>
                <a:cs typeface="Arial"/>
              </a:rPr>
              <a:t>undertaken theoretical and practical vaccination training and been assessed as competent</a:t>
            </a:r>
          </a:p>
          <a:p>
            <a:pPr marL="285750" indent="-285750">
              <a:lnSpc>
                <a:spcPct val="120000"/>
              </a:lnSpc>
              <a:spcBef>
                <a:spcPts val="1200"/>
              </a:spcBef>
            </a:pPr>
            <a:r>
              <a:rPr lang="en-GB" sz="1600" dirty="0">
                <a:latin typeface="Arial"/>
                <a:cs typeface="Arial"/>
              </a:rPr>
              <a:t>undertaken specific training on the RSV vaccination programme </a:t>
            </a:r>
            <a:r>
              <a:rPr lang="en-GB" sz="1600" dirty="0">
                <a:latin typeface="Arial"/>
                <a:ea typeface="Calibri"/>
                <a:cs typeface="Arial"/>
              </a:rPr>
              <a:t>and </a:t>
            </a:r>
            <a:r>
              <a:rPr lang="en-GB" sz="1600" dirty="0">
                <a:latin typeface="Arial"/>
                <a:ea typeface="Calibri"/>
                <a:cs typeface="Times New Roman"/>
              </a:rPr>
              <a:t>familiarised</a:t>
            </a:r>
            <a:r>
              <a:rPr lang="en-GB" sz="1600" dirty="0">
                <a:effectLst/>
                <a:latin typeface="Arial"/>
                <a:ea typeface="Calibri"/>
                <a:cs typeface="Times New Roman"/>
              </a:rPr>
              <a:t> yourself with the process for preparation of </a:t>
            </a:r>
            <a:r>
              <a:rPr lang="en-GB" sz="1600" dirty="0">
                <a:latin typeface="Arial"/>
                <a:ea typeface="Calibri"/>
                <a:cs typeface="Times New Roman"/>
              </a:rPr>
              <a:t>Abrysvo</a:t>
            </a:r>
            <a:r>
              <a:rPr lang="en-GB" sz="1600" baseline="30000" dirty="0">
                <a:latin typeface="Arial"/>
                <a:ea typeface="Calibri"/>
                <a:cs typeface="Times New Roman"/>
              </a:rPr>
              <a:t>®</a:t>
            </a:r>
            <a:endParaRPr lang="en-GB" sz="1600" dirty="0">
              <a:highlight>
                <a:srgbClr val="FFFF00"/>
              </a:highlight>
              <a:latin typeface="Arial"/>
              <a:ea typeface="Calibri"/>
              <a:cs typeface="Times New Roman"/>
            </a:endParaRPr>
          </a:p>
          <a:p>
            <a:pPr marL="285750" indent="-285750">
              <a:lnSpc>
                <a:spcPct val="120000"/>
              </a:lnSpc>
              <a:spcBef>
                <a:spcPts val="1200"/>
              </a:spcBef>
            </a:pPr>
            <a:r>
              <a:rPr lang="en-GB" sz="1600" dirty="0">
                <a:latin typeface="Arial"/>
                <a:cs typeface="Arial"/>
              </a:rPr>
              <a:t>accessed and familiarised yourself with the following key documents: the </a:t>
            </a:r>
            <a:r>
              <a:rPr lang="en-GB" sz="1600" dirty="0">
                <a:latin typeface="Arial"/>
                <a:cs typeface="Arial"/>
                <a:hlinkClick r:id="rId3"/>
              </a:rPr>
              <a:t>Green Book Part 1: principles, practices and procedures</a:t>
            </a:r>
            <a:r>
              <a:rPr lang="en-GB" sz="1600" dirty="0">
                <a:latin typeface="Arial"/>
                <a:cs typeface="Arial"/>
              </a:rPr>
              <a:t> and </a:t>
            </a:r>
            <a:r>
              <a:rPr lang="en-GB" sz="1600" u="sng" dirty="0">
                <a:latin typeface="Arial"/>
                <a:cs typeface="Arial"/>
                <a:hlinkClick r:id="rId4"/>
              </a:rPr>
              <a:t>RSV chapter</a:t>
            </a:r>
            <a:r>
              <a:rPr lang="en-GB" sz="1600" dirty="0">
                <a:latin typeface="Arial"/>
                <a:cs typeface="Arial"/>
              </a:rPr>
              <a:t>, </a:t>
            </a:r>
            <a:r>
              <a:rPr lang="en-GB" sz="1600" dirty="0">
                <a:hlinkClick r:id="rId5"/>
              </a:rPr>
              <a:t>Respiratory syncytial virus (RSV) programme: information for healthcare professionals</a:t>
            </a:r>
            <a:r>
              <a:rPr lang="en-GB" sz="1600" dirty="0"/>
              <a:t> </a:t>
            </a:r>
            <a:r>
              <a:rPr lang="en-GB" sz="1600" dirty="0">
                <a:latin typeface="Arial"/>
                <a:cs typeface="Arial"/>
              </a:rPr>
              <a:t>and the vaccine product information in the </a:t>
            </a:r>
            <a:r>
              <a:rPr lang="en-GB" sz="1600" dirty="0">
                <a:latin typeface="Arial"/>
                <a:cs typeface="Arial"/>
                <a:hlinkClick r:id="rId6"/>
              </a:rPr>
              <a:t>Summary of Product Characteristics </a:t>
            </a:r>
            <a:r>
              <a:rPr lang="en-GB" sz="1600" dirty="0">
                <a:latin typeface="Arial"/>
                <a:cs typeface="Arial"/>
              </a:rPr>
              <a:t>(electronic medicines compendium website) </a:t>
            </a:r>
          </a:p>
          <a:p>
            <a:pPr marL="285750" indent="-285750">
              <a:lnSpc>
                <a:spcPct val="120000"/>
              </a:lnSpc>
              <a:spcBef>
                <a:spcPts val="1200"/>
              </a:spcBef>
            </a:pPr>
            <a:r>
              <a:rPr lang="en-GB" sz="1600" dirty="0">
                <a:latin typeface="Arial"/>
                <a:cs typeface="Arial"/>
              </a:rPr>
              <a:t>an appropriate legal framework to supply and administer RSV vaccine in place for example patient specific prescription, Patient Specific Direction (PSD), Patient Group Direction (PGD) </a:t>
            </a:r>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385178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245532"/>
            <a:ext cx="10515600" cy="972607"/>
          </a:xfrm>
        </p:spPr>
        <p:txBody>
          <a:bodyPr/>
          <a:lstStyle/>
          <a:p>
            <a:r>
              <a:rPr lang="en-GB" dirty="0"/>
              <a:t>Significant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50800" y="1774826"/>
            <a:ext cx="11486973" cy="4351338"/>
          </a:xfrm>
        </p:spPr>
        <p:txBody>
          <a:bodyPr vert="horz" lIns="91440" tIns="45720" rIns="91440" bIns="45720" rtlCol="0" anchor="t">
            <a:normAutofit fontScale="85000" lnSpcReduction="10000"/>
          </a:bodyPr>
          <a:lstStyle/>
          <a:p>
            <a:pPr>
              <a:lnSpc>
                <a:spcPct val="100000"/>
              </a:lnSpc>
              <a:spcBef>
                <a:spcPts val="0"/>
              </a:spcBef>
            </a:pPr>
            <a:r>
              <a:rPr lang="en-GB" sz="1800" dirty="0">
                <a:latin typeface="+mn-lt"/>
                <a:cs typeface="Arial"/>
              </a:rPr>
              <a:t>respiratory syncytial virus (RSV) causes </a:t>
            </a:r>
            <a:r>
              <a:rPr lang="en-GB" sz="1800" dirty="0">
                <a:effectLst/>
                <a:latin typeface="+mn-lt"/>
                <a:ea typeface="Calibri"/>
                <a:cs typeface="Calibri"/>
              </a:rPr>
              <a:t>hundreds of thousands of infections</a:t>
            </a:r>
            <a:r>
              <a:rPr lang="en-GB" sz="1800" dirty="0">
                <a:latin typeface="+mn-lt"/>
                <a:ea typeface="Calibri"/>
                <a:cs typeface="Calibri"/>
              </a:rPr>
              <a:t> </a:t>
            </a:r>
            <a:r>
              <a:rPr lang="en-GB" sz="1800" dirty="0">
                <a:effectLst/>
                <a:latin typeface="+mn-lt"/>
                <a:ea typeface="Calibri"/>
                <a:cs typeface="Calibri"/>
              </a:rPr>
              <a:t>across the UK each winter in the young and the old</a:t>
            </a:r>
            <a:endParaRPr lang="en-GB" sz="1800" dirty="0">
              <a:effectLst/>
              <a:highlight>
                <a:srgbClr val="FFFF00"/>
              </a:highlight>
              <a:latin typeface="+mn-lt"/>
              <a:ea typeface="Calibri"/>
              <a:cs typeface="Calibri"/>
            </a:endParaRPr>
          </a:p>
          <a:p>
            <a:r>
              <a:rPr lang="en-GB" sz="1800" dirty="0">
                <a:latin typeface="Arial"/>
                <a:cs typeface="Arial"/>
              </a:rPr>
              <a:t>RSV is an important cause of lower respiratory tract infections in older adults, resulting in illness (including pneumonia), admissions and deaths</a:t>
            </a:r>
          </a:p>
          <a:p>
            <a:pPr>
              <a:lnSpc>
                <a:spcPct val="100000"/>
              </a:lnSpc>
              <a:spcBef>
                <a:spcPts val="1200"/>
              </a:spcBef>
            </a:pPr>
            <a:r>
              <a:rPr lang="en-GB" sz="1800" dirty="0">
                <a:latin typeface="Arial"/>
                <a:cs typeface="Arial"/>
              </a:rPr>
              <a:t>RSV vaccine has been offered to individuals aged 75 to 79 years old since September 2024</a:t>
            </a:r>
          </a:p>
          <a:p>
            <a:pPr>
              <a:lnSpc>
                <a:spcPct val="100000"/>
              </a:lnSpc>
              <a:spcBef>
                <a:spcPts val="1200"/>
              </a:spcBef>
            </a:pPr>
            <a:r>
              <a:rPr lang="en-GB" sz="1800" dirty="0"/>
              <a:t>population-level reductions in RSV admissions have been seen since the introduction of the older adult vaccination programmes in England and Scotland</a:t>
            </a:r>
            <a:endParaRPr lang="en-GB" sz="1800" strike="sngStrike" dirty="0"/>
          </a:p>
          <a:p>
            <a:pPr>
              <a:lnSpc>
                <a:spcPct val="100000"/>
              </a:lnSpc>
              <a:spcBef>
                <a:spcPts val="1200"/>
              </a:spcBef>
            </a:pPr>
            <a:r>
              <a:rPr lang="en-GB" sz="1800" dirty="0"/>
              <a:t>based on emerging evidence of clinical effectiveness (including international evidence on 80 years and older) and safety, and resultant favourable cost-effectiveness assessment, the JCVI has since advised (</a:t>
            </a:r>
            <a:r>
              <a:rPr lang="en-GB" sz="1800" dirty="0">
                <a:hlinkClick r:id="rId3">
                  <a:extLst>
                    <a:ext uri="{A12FA001-AC4F-418D-AE19-62706E023703}">
                      <ahyp:hlinkClr xmlns:ahyp="http://schemas.microsoft.com/office/drawing/2018/hyperlinkcolor" val="tx"/>
                    </a:ext>
                  </a:extLst>
                </a:hlinkClick>
              </a:rPr>
              <a:t>July 2025</a:t>
            </a:r>
            <a:r>
              <a:rPr lang="en-GB" sz="1800" dirty="0"/>
              <a:t>) that the programme be extended</a:t>
            </a:r>
          </a:p>
          <a:p>
            <a:pPr>
              <a:lnSpc>
                <a:spcPct val="100000"/>
              </a:lnSpc>
              <a:spcBef>
                <a:spcPts val="1200"/>
              </a:spcBef>
            </a:pPr>
            <a:r>
              <a:rPr lang="en-GB" sz="1800" dirty="0"/>
              <a:t>therefore, </a:t>
            </a:r>
            <a:r>
              <a:rPr lang="en-GB" sz="1800" dirty="0">
                <a:latin typeface="Arial"/>
                <a:cs typeface="Arial"/>
              </a:rPr>
              <a:t>from April 2026, the programme will additionally include individuals aged 80 years and above and adults (aged 18 years and above) who are resident in care homes for older adults, irrespective of their age</a:t>
            </a:r>
          </a:p>
          <a:p>
            <a:pPr>
              <a:lnSpc>
                <a:spcPct val="100000"/>
              </a:lnSpc>
              <a:spcBef>
                <a:spcPts val="1200"/>
              </a:spcBef>
            </a:pPr>
            <a:r>
              <a:rPr lang="en-GB" sz="1800" dirty="0">
                <a:latin typeface="Arial"/>
                <a:cs typeface="Arial"/>
              </a:rPr>
              <a:t>the RSV vaccine protects for at least two years. Studies are ongoing to see how long protection lasts. There are no data currently to support second doses in older adults </a:t>
            </a:r>
          </a:p>
          <a:p>
            <a:pPr>
              <a:lnSpc>
                <a:spcPct val="100000"/>
              </a:lnSpc>
              <a:spcBef>
                <a:spcPts val="1200"/>
              </a:spcBef>
            </a:pPr>
            <a:r>
              <a:rPr lang="en-GB" sz="1800" dirty="0">
                <a:latin typeface="Arial"/>
                <a:cs typeface="Arial"/>
              </a:rPr>
              <a:t>those with a role in delivering the RSV vaccine programme need to be knowledgeable, confident and competent in order to promote confidence in the vaccination programme and deliver the vaccine safely</a:t>
            </a:r>
          </a:p>
          <a:p>
            <a:endParaRPr lang="en-GB" dirty="0"/>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175097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F3539-2670-CE39-35E4-4BA49D8ABA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57E5F0-7544-2227-8D0F-1384D68C8947}"/>
              </a:ext>
            </a:extLst>
          </p:cNvPr>
          <p:cNvSpPr>
            <a:spLocks noGrp="1"/>
          </p:cNvSpPr>
          <p:nvPr>
            <p:ph type="ctrTitle"/>
          </p:nvPr>
        </p:nvSpPr>
        <p:spPr/>
        <p:txBody>
          <a:bodyPr/>
          <a:lstStyle/>
          <a:p>
            <a:r>
              <a:rPr lang="en-GB" dirty="0"/>
              <a:t>RSV disease</a:t>
            </a:r>
          </a:p>
        </p:txBody>
      </p:sp>
      <p:sp>
        <p:nvSpPr>
          <p:cNvPr id="5" name="Slide Number Placeholder 4">
            <a:extLst>
              <a:ext uri="{FF2B5EF4-FFF2-40B4-BE49-F238E27FC236}">
                <a16:creationId xmlns:a16="http://schemas.microsoft.com/office/drawing/2014/main" id="{260E3487-A57E-64AD-1FBB-651184AE70A3}"/>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182463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a:normAutofit/>
          </a:bodyPr>
          <a:lstStyle/>
          <a:p>
            <a:r>
              <a:rPr lang="en-GB" sz="4000" dirty="0">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194114" y="1469249"/>
            <a:ext cx="8883365" cy="4904949"/>
          </a:xfrm>
        </p:spPr>
        <p:txBody>
          <a:bodyPr vert="horz" lIns="91440" tIns="45720" rIns="91440" bIns="45720" rtlCol="0" anchor="t">
            <a:noAutofit/>
          </a:bodyPr>
          <a:lstStyle/>
          <a:p>
            <a:r>
              <a:rPr lang="en-GB" sz="2200" dirty="0">
                <a:latin typeface="+mn-lt"/>
                <a:cs typeface="Arial"/>
              </a:rPr>
              <a:t>respiratory syncytial virus (RSV) is a common cause of respiratory tract infections </a:t>
            </a:r>
            <a:endParaRPr lang="en-GB" sz="2200" dirty="0">
              <a:latin typeface="+mn-lt"/>
            </a:endParaRPr>
          </a:p>
          <a:p>
            <a:r>
              <a:rPr lang="en-GB" sz="2200" dirty="0">
                <a:latin typeface="+mn-lt"/>
                <a:cs typeface="Arial"/>
              </a:rPr>
              <a:t>it usually causes a mild self-limiting respiratory infection in adults and children but can cause acute lower respiratory tract infection in infants and older adults, sometimes severely, including pneumonia </a:t>
            </a:r>
          </a:p>
          <a:p>
            <a:r>
              <a:rPr lang="en-GB" sz="2200" dirty="0">
                <a:latin typeface="+mn-lt"/>
                <a:cs typeface="Arial"/>
              </a:rPr>
              <a:t>RSV is best known for causing bronchiolitis in infants, a leading cause of admissions each winter. RSV disease may be under-recognised in older adults</a:t>
            </a:r>
            <a:endParaRPr lang="en-GB" sz="2200" strike="sngStrike" dirty="0">
              <a:highlight>
                <a:srgbClr val="FFFF00"/>
              </a:highlight>
              <a:latin typeface="+mn-lt"/>
              <a:cs typeface="Arial"/>
            </a:endParaRPr>
          </a:p>
          <a:p>
            <a:r>
              <a:rPr lang="en-GB" sz="2200" dirty="0">
                <a:latin typeface="+mn-lt"/>
                <a:cs typeface="Arial"/>
              </a:rPr>
              <a:t>previous infection by RSV gives only partial immunity to RSV and so individuals may be infected repeatedly with the same or different strains of RSV</a:t>
            </a:r>
          </a:p>
          <a:p>
            <a:r>
              <a:rPr lang="en-GB" sz="2200" dirty="0">
                <a:latin typeface="+mn-lt"/>
                <a:cs typeface="Arial"/>
              </a:rPr>
              <a:t>older adults may become vulnerable to RSV due to age-related decline of parts of their immune system (T-cell immunosenescence) as well as being more likely to have long-term medical conditions </a:t>
            </a:r>
          </a:p>
          <a:p>
            <a:endParaRPr lang="en-GB" sz="2200" dirty="0">
              <a:latin typeface="+mn-lt"/>
              <a:cs typeface="Arial"/>
            </a:endParaRPr>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cs typeface="Segoe UI"/>
              </a:rPr>
              <a:t>RSV virion highly magnified by</a:t>
            </a:r>
            <a:r>
              <a:rPr lang="en-US" sz="1300" dirty="0">
                <a:solidFill>
                  <a:srgbClr val="212529"/>
                </a:solidFill>
                <a:cs typeface="Segoe UI"/>
              </a:rPr>
              <a:t> </a:t>
            </a:r>
            <a:r>
              <a:rPr lang="en-US" sz="1000" dirty="0">
                <a:cs typeface="Segoe UI"/>
              </a:rPr>
              <a:t>transmission electron microscopic​</a:t>
            </a:r>
          </a:p>
          <a:p>
            <a:r>
              <a:rPr lang="en-US" sz="1000" u="sng" dirty="0">
                <a:solidFill>
                  <a:srgbClr val="0563C1"/>
                </a:solidFill>
                <a:cs typeface="Segoe UI"/>
                <a:hlinkClick r:id="rId4"/>
              </a:rPr>
              <a:t>Image courtesy of the CDC</a:t>
            </a:r>
          </a:p>
        </p:txBody>
      </p:sp>
    </p:spTree>
    <p:extLst>
      <p:ext uri="{BB962C8B-B14F-4D97-AF65-F5344CB8AC3E}">
        <p14:creationId xmlns:p14="http://schemas.microsoft.com/office/powerpoint/2010/main" val="1600922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744000" y="404632"/>
            <a:ext cx="10704000" cy="648072"/>
          </a:xfrm>
        </p:spPr>
        <p:txBody>
          <a:bodyPr/>
          <a:lstStyle/>
          <a:p>
            <a:r>
              <a:rPr lang="en-GB" dirty="0"/>
              <a:t>Transmission of RSV</a:t>
            </a:r>
            <a:endParaRPr lang="en-GB" dirty="0">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630829" cy="4845211"/>
          </a:xfrm>
        </p:spPr>
        <p:txBody>
          <a:bodyPr vert="horz" lIns="91440" tIns="45720" rIns="91440" bIns="45720" rtlCol="0" anchor="t">
            <a:normAutofit/>
          </a:bodyPr>
          <a:lstStyle/>
          <a:p>
            <a:pPr marL="285750" indent="-285750"/>
            <a:r>
              <a:rPr lang="en-GB" sz="2800" dirty="0">
                <a:latin typeface="Arial"/>
                <a:cs typeface="Arial"/>
              </a:rPr>
              <a:t>RSV is highly communicable (easily spread)</a:t>
            </a:r>
          </a:p>
          <a:p>
            <a:pPr marL="285750" indent="-285750"/>
            <a:r>
              <a:rPr lang="en-GB" sz="2800" dirty="0">
                <a:latin typeface="Arial"/>
                <a:cs typeface="Arial"/>
              </a:rPr>
              <a:t>the virus is spread from respiratory secretions following close contact with an infected person via respiratory droplets or contact with contaminated surfaces or objects </a:t>
            </a:r>
            <a:endParaRPr lang="en-GB" sz="2800" dirty="0"/>
          </a:p>
          <a:p>
            <a:pPr marL="285750" indent="-285750"/>
            <a:r>
              <a:rPr lang="en-GB" sz="2800" dirty="0">
                <a:latin typeface="Arial"/>
                <a:cs typeface="Arial"/>
              </a:rPr>
              <a:t>humans are the only known host for the virus</a:t>
            </a:r>
          </a:p>
          <a:p>
            <a:pPr marL="285750" indent="-285750">
              <a:buFont typeface="Arial" panose="020B0604020202020204" pitchFamily="34" charset="0"/>
              <a:buChar char="•"/>
            </a:pPr>
            <a:r>
              <a:rPr lang="en-GB" sz="2800" dirty="0">
                <a:latin typeface="Arial"/>
                <a:cs typeface="Arial"/>
              </a:rPr>
              <a:t>the incubation period (time between infection and appearance of symptoms) varies from 2 to 8 days (usually 3 to 5 days)</a:t>
            </a:r>
          </a:p>
          <a:p>
            <a:pPr marL="285750" indent="-285750">
              <a:buFont typeface="Arial" panose="020B0604020202020204" pitchFamily="34" charset="0"/>
              <a:buChar char="•"/>
            </a:pPr>
            <a:r>
              <a:rPr lang="en-GB" sz="2800" dirty="0">
                <a:latin typeface="Arial"/>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dirty="0">
              <a:effectLst/>
              <a:ea typeface="Calibri" panose="020F0502020204030204" pitchFamily="34" charset="0"/>
            </a:endParaRPr>
          </a:p>
          <a:p>
            <a:pPr marL="0" indent="0">
              <a:buNone/>
            </a:pPr>
            <a:endParaRPr lang="en-GB" sz="4800" dirty="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Arial" panose="020B0604020202020204"/>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3454627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744000" y="404632"/>
            <a:ext cx="10704000" cy="648072"/>
          </a:xfrm>
        </p:spPr>
        <p:txBody>
          <a:bodyPr/>
          <a:lstStyle/>
          <a:p>
            <a:r>
              <a:rPr lang="en-GB" dirty="0"/>
              <a:t>RSV symptoms</a:t>
            </a:r>
            <a:endParaRPr lang="en-GB" dirty="0">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551841" cy="4845211"/>
          </a:xfrm>
        </p:spPr>
        <p:txBody>
          <a:bodyPr vert="horz" lIns="91440" tIns="45720" rIns="91440" bIns="45720" rtlCol="0" anchor="t">
            <a:noAutofit/>
          </a:bodyPr>
          <a:lstStyle/>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f</a:t>
            </a:r>
            <a:r>
              <a:rPr kumimoji="0" lang="en-GB" b="0" i="0" u="none" strike="noStrike" kern="1200" cap="none" spc="0" normalizeH="0" baseline="0" noProof="0" dirty="0">
                <a:ln>
                  <a:noFill/>
                </a:ln>
                <a:solidFill>
                  <a:prstClr val="black"/>
                </a:solidFill>
                <a:effectLst/>
                <a:uLnTx/>
                <a:uFillTx/>
                <a:latin typeface="+mn-lt"/>
                <a:ea typeface="+mn-ea"/>
                <a:cs typeface="Arial"/>
              </a:rPr>
              <a:t>or most people, RSV infection causes a mild respiratory illness</a:t>
            </a:r>
            <a:endParaRPr lang="en-GB" b="0" i="0" u="none" strike="noStrike" kern="1200" cap="none" spc="0" normalizeH="0" baseline="0" noProof="0" dirty="0">
              <a:ln>
                <a:noFill/>
              </a:ln>
              <a:solidFill>
                <a:prstClr val="black"/>
              </a:solidFill>
              <a:effectLst/>
              <a:uLnTx/>
              <a:uFillTx/>
              <a:latin typeface="+mn-lt"/>
              <a:cs typeface="Arial"/>
            </a:endParaRPr>
          </a:p>
          <a:p>
            <a:pPr>
              <a:defRPr/>
            </a:pPr>
            <a:r>
              <a:rPr kumimoji="0" lang="en-GB" b="0" i="0" u="none" strike="noStrike" kern="1200" cap="none" spc="0" normalizeH="0" baseline="0" noProof="0" dirty="0">
                <a:ln>
                  <a:noFill/>
                </a:ln>
                <a:solidFill>
                  <a:prstClr val="black"/>
                </a:solidFill>
                <a:effectLst/>
                <a:uLnTx/>
                <a:uFillTx/>
                <a:latin typeface="+mn-lt"/>
                <a:ea typeface="+mn-ea"/>
                <a:cs typeface="Arial"/>
              </a:rPr>
              <a:t>RSV can cause a range of symptoms such as rhinitis (runny nose, sneezing or nasal congestion), cough, shortness of breath, fever, lethargy and decreased appetite</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defRPr/>
            </a:pPr>
            <a:r>
              <a:rPr kumimoji="0" lang="en-GB" b="0" i="0" u="none" strike="noStrike" kern="1200" cap="none" spc="0" normalizeH="0" baseline="0" noProof="0" dirty="0">
                <a:ln>
                  <a:noFill/>
                </a:ln>
                <a:solidFill>
                  <a:prstClr val="black"/>
                </a:solidFill>
                <a:effectLst/>
                <a:uLnTx/>
                <a:uFillTx/>
                <a:latin typeface="+mn-lt"/>
                <a:ea typeface="+mn-ea"/>
                <a:cs typeface="Arial"/>
              </a:rPr>
              <a:t>symptoms can progress to acute lower respiratory tract infection</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short</a:t>
            </a:r>
            <a:r>
              <a:rPr kumimoji="0" lang="en-GB" b="0" i="0" u="none" strike="noStrike" kern="1200" cap="none" spc="0" normalizeH="0" baseline="0" noProof="0" dirty="0">
                <a:ln>
                  <a:noFill/>
                </a:ln>
                <a:solidFill>
                  <a:prstClr val="black"/>
                </a:solidFill>
                <a:effectLst/>
                <a:uLnTx/>
                <a:uFillTx/>
                <a:latin typeface="+mn-lt"/>
                <a:ea typeface="+mn-ea"/>
                <a:cs typeface="Arial"/>
              </a:rPr>
              <a:t> or </a:t>
            </a:r>
            <a:r>
              <a:rPr lang="en-GB" dirty="0">
                <a:solidFill>
                  <a:prstClr val="black"/>
                </a:solidFill>
                <a:latin typeface="+mn-lt"/>
                <a:cs typeface="Arial"/>
              </a:rPr>
              <a:t>long-term</a:t>
            </a:r>
            <a:r>
              <a:rPr kumimoji="0" lang="en-GB" b="0" i="0" u="none" strike="noStrike" kern="1200" cap="none" spc="0" normalizeH="0" baseline="0" noProof="0" dirty="0">
                <a:ln>
                  <a:noFill/>
                </a:ln>
                <a:solidFill>
                  <a:prstClr val="black"/>
                </a:solidFill>
                <a:effectLst/>
                <a:uLnTx/>
                <a:uFillTx/>
                <a:latin typeface="+mn-lt"/>
                <a:ea typeface="+mn-ea"/>
                <a:cs typeface="Arial"/>
              </a:rPr>
              <a:t> complications may include respiratory complications and physical deconditioning</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Arial"/>
                <a:cs typeface="Arial"/>
              </a:rPr>
              <a:t>RSV may manifest as exacerbations of underlying diseases like COPD</a:t>
            </a:r>
            <a:endParaRPr lang="en-GB" sz="4800" dirty="0">
              <a:effectLst/>
              <a:ea typeface="Calibri" panose="020F0502020204030204" pitchFamily="34" charset="0"/>
            </a:endParaRPr>
          </a:p>
          <a:p>
            <a:endParaRPr lang="en-GB" sz="4800" dirty="0">
              <a:effectLst/>
              <a:latin typeface="Arial" panose="020B0604020202020204"/>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2708238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0</TotalTime>
  <Words>7354</Words>
  <Application>Microsoft Office PowerPoint</Application>
  <PresentationFormat>Widescreen</PresentationFormat>
  <Paragraphs>401</Paragraphs>
  <Slides>39</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Arial,Sans-Serif</vt:lpstr>
      <vt:lpstr>Calibri</vt:lpstr>
      <vt:lpstr>Courier New</vt:lpstr>
      <vt:lpstr>GDS Transport</vt:lpstr>
      <vt:lpstr>Segoe UI</vt:lpstr>
      <vt:lpstr>Symbol</vt:lpstr>
      <vt:lpstr>Times New Roman</vt:lpstr>
      <vt:lpstr>Verdana</vt:lpstr>
      <vt:lpstr>Office Theme</vt:lpstr>
      <vt:lpstr>Respiratory Syncytial Virus (RSV) vaccination programme for older adults     Training slide set for healthcare practitioners   Version 4 Last update: March 2026</vt:lpstr>
      <vt:lpstr>Contents</vt:lpstr>
      <vt:lpstr>Learning objectives</vt:lpstr>
      <vt:lpstr>Prerequisites for administering RSV vaccines</vt:lpstr>
      <vt:lpstr>Significant messages</vt:lpstr>
      <vt:lpstr>RSV disease</vt:lpstr>
      <vt:lpstr>What is RSV</vt:lpstr>
      <vt:lpstr>Transmission of RSV</vt:lpstr>
      <vt:lpstr>RSV symptoms</vt:lpstr>
      <vt:lpstr>RSV epidemiology in adults</vt:lpstr>
      <vt:lpstr>Treatment and prevention</vt:lpstr>
      <vt:lpstr>Immunisation</vt:lpstr>
      <vt:lpstr>RSV vaccination of older adults’ programme</vt:lpstr>
      <vt:lpstr>Aim</vt:lpstr>
      <vt:lpstr>Schedule and dose</vt:lpstr>
      <vt:lpstr>Eligibility (2026 programme expansion)</vt:lpstr>
      <vt:lpstr>When to vaccinate</vt:lpstr>
      <vt:lpstr>Abrysvo® vaccine</vt:lpstr>
      <vt:lpstr>Pharmaceutical information</vt:lpstr>
      <vt:lpstr>Excipients</vt:lpstr>
      <vt:lpstr>How Abrysvo® vaccine works</vt:lpstr>
      <vt:lpstr>Effectiveness</vt:lpstr>
      <vt:lpstr>Safety</vt:lpstr>
      <vt:lpstr>Contraindications and precautions</vt:lpstr>
      <vt:lpstr>Administering Abrysvo® at the same time as seasonal influenza vaccine </vt:lpstr>
      <vt:lpstr>Administering Abrysvo® at the same time as other vaccines</vt:lpstr>
      <vt:lpstr>Adverse reactions</vt:lpstr>
      <vt:lpstr>Reporting adverse reactions</vt:lpstr>
      <vt:lpstr>Vaccine preparation</vt:lpstr>
      <vt:lpstr>Pack contents</vt:lpstr>
      <vt:lpstr>Preparing the Abrysvo® vaccine </vt:lpstr>
      <vt:lpstr>Preparing the Abrysvo® vaccine</vt:lpstr>
      <vt:lpstr>Preparing the Abrysvo® vaccine</vt:lpstr>
      <vt:lpstr>Preparing the Abrysvo® vaccine</vt:lpstr>
      <vt:lpstr>Preparing the Abrysvo® vaccine</vt:lpstr>
      <vt:lpstr>Resources</vt:lpstr>
      <vt:lpstr>Patient resources </vt:lpstr>
      <vt:lpstr>Information for healthcare practitioner guidance</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RSV vaccination for older adults: healthcare practitioner training slides</dc:title>
  <dc:creator>UKHSA</dc:creator>
  <cp:lastModifiedBy>Richard.N Allen</cp:lastModifiedBy>
  <cp:revision>53</cp:revision>
  <cp:lastPrinted>2021-08-09T14:01:33Z</cp:lastPrinted>
  <dcterms:created xsi:type="dcterms:W3CDTF">2021-10-19T15:06:39Z</dcterms:created>
  <dcterms:modified xsi:type="dcterms:W3CDTF">2026-03-11T12:07:05Z</dcterms:modified>
</cp:coreProperties>
</file>